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4.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3.jpg" ContentType="image/jpg"/>
  <Override PartName="/ppt/notesSlides/notesSlide10.xml" ContentType="application/vnd.openxmlformats-officedocument.presentationml.notesSlide+xml"/>
  <Override PartName="/ppt/media/image14.jpg" ContentType="image/jpg"/>
  <Override PartName="/ppt/media/image15.jpg" ContentType="image/jpg"/>
  <Override PartName="/ppt/media/image16.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26.jpg" ContentType="image/jp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38.jpg" ContentType="image/jpg"/>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image39.jpg" ContentType="image/jpg"/>
  <Override PartName="/ppt/notesSlides/notesSlide43.xml" ContentType="application/vnd.openxmlformats-officedocument.presentationml.notesSlide+xml"/>
  <Override PartName="/ppt/media/image53.jpg" ContentType="image/jpg"/>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image77.jpg" ContentType="image/jpg"/>
  <Override PartName="/ppt/notesSlides/notesSlide48.xml" ContentType="application/vnd.openxmlformats-officedocument.presentationml.notesSlide+xml"/>
  <Override PartName="/ppt/media/image78.jpg" ContentType="image/jpg"/>
  <Override PartName="/ppt/notesSlides/notesSlide49.xml" ContentType="application/vnd.openxmlformats-officedocument.presentationml.notesSlide+xml"/>
  <Override PartName="/ppt/media/image81.jpg" ContentType="image/jpg"/>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media/image109.jpg" ContentType="image/jpg"/>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media/image164.jpg" ContentType="image/jpg"/>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5" r:id="rId2"/>
  </p:sldMasterIdLst>
  <p:notesMasterIdLst>
    <p:notesMasterId r:id="rId77"/>
  </p:notesMasterIdLst>
  <p:handoutMasterIdLst>
    <p:handoutMasterId r:id="rId78"/>
  </p:handoutMasterIdLst>
  <p:sldIdLst>
    <p:sldId id="2147470479" r:id="rId3"/>
    <p:sldId id="2147470547" r:id="rId4"/>
    <p:sldId id="495" r:id="rId5"/>
    <p:sldId id="315" r:id="rId6"/>
    <p:sldId id="442" r:id="rId7"/>
    <p:sldId id="13497" r:id="rId8"/>
    <p:sldId id="272" r:id="rId9"/>
    <p:sldId id="2147470489" r:id="rId10"/>
    <p:sldId id="2147470483" r:id="rId11"/>
    <p:sldId id="2147470490" r:id="rId12"/>
    <p:sldId id="2147470491" r:id="rId13"/>
    <p:sldId id="2147470492" r:id="rId14"/>
    <p:sldId id="2147470493" r:id="rId15"/>
    <p:sldId id="2147470494" r:id="rId16"/>
    <p:sldId id="2147470495" r:id="rId17"/>
    <p:sldId id="2147470496" r:id="rId18"/>
    <p:sldId id="2147470497" r:id="rId19"/>
    <p:sldId id="2147470498" r:id="rId20"/>
    <p:sldId id="2147470499" r:id="rId21"/>
    <p:sldId id="2147470500" r:id="rId22"/>
    <p:sldId id="2147470501" r:id="rId23"/>
    <p:sldId id="2147470528" r:id="rId24"/>
    <p:sldId id="2147470256" r:id="rId25"/>
    <p:sldId id="3328" r:id="rId26"/>
    <p:sldId id="3291" r:id="rId27"/>
    <p:sldId id="2147470530" r:id="rId28"/>
    <p:sldId id="2147470508" r:id="rId29"/>
    <p:sldId id="2147470484" r:id="rId30"/>
    <p:sldId id="2147470485" r:id="rId31"/>
    <p:sldId id="2147470509" r:id="rId32"/>
    <p:sldId id="2147470510" r:id="rId33"/>
    <p:sldId id="2147470511" r:id="rId34"/>
    <p:sldId id="2147470512" r:id="rId35"/>
    <p:sldId id="2147470531" r:id="rId36"/>
    <p:sldId id="2147470513" r:id="rId37"/>
    <p:sldId id="2147470514" r:id="rId38"/>
    <p:sldId id="2147470515" r:id="rId39"/>
    <p:sldId id="2147470516" r:id="rId40"/>
    <p:sldId id="2147470517" r:id="rId41"/>
    <p:sldId id="281" r:id="rId42"/>
    <p:sldId id="286" r:id="rId43"/>
    <p:sldId id="291" r:id="rId44"/>
    <p:sldId id="2147470477" r:id="rId45"/>
    <p:sldId id="2147470478" r:id="rId46"/>
    <p:sldId id="2147470486" r:id="rId47"/>
    <p:sldId id="2147470487" r:id="rId48"/>
    <p:sldId id="269" r:id="rId49"/>
    <p:sldId id="271" r:id="rId50"/>
    <p:sldId id="275" r:id="rId51"/>
    <p:sldId id="2147470518" r:id="rId52"/>
    <p:sldId id="2147470519" r:id="rId53"/>
    <p:sldId id="279" r:id="rId54"/>
    <p:sldId id="256" r:id="rId55"/>
    <p:sldId id="8337" r:id="rId56"/>
    <p:sldId id="2147470523" r:id="rId57"/>
    <p:sldId id="2147470524" r:id="rId58"/>
    <p:sldId id="2145706289" r:id="rId59"/>
    <p:sldId id="2147470525" r:id="rId60"/>
    <p:sldId id="2147470527" r:id="rId61"/>
    <p:sldId id="2147470539" r:id="rId62"/>
    <p:sldId id="8351" r:id="rId63"/>
    <p:sldId id="2147470529" r:id="rId64"/>
    <p:sldId id="2147470292" r:id="rId65"/>
    <p:sldId id="2147470540" r:id="rId66"/>
    <p:sldId id="2076137059" r:id="rId67"/>
    <p:sldId id="2147470541" r:id="rId68"/>
    <p:sldId id="2147470533" r:id="rId69"/>
    <p:sldId id="8347" r:id="rId70"/>
    <p:sldId id="2147470532" r:id="rId71"/>
    <p:sldId id="2145706305" r:id="rId72"/>
    <p:sldId id="2147470542" r:id="rId73"/>
    <p:sldId id="2147470534" r:id="rId74"/>
    <p:sldId id="2147470545" r:id="rId75"/>
    <p:sldId id="2147470535"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9DC422-4D54-E0C9-E5DB-26A1EFC4C4E2}" name="Danielle Burnham" initials="DB" userId="da25ce888e51f7d8" providerId="Windows Live"/>
  <p188:author id="{714B3A6A-6941-E081-6D78-B7CD9997A555}" name="Marc Viens" initials="MV" userId="S::marc.viens@ushealthconnect.com::aa554280-f979-4bfd-8eb2-5099df3373d7" providerId="AD"/>
  <p188:author id="{7B35F2CE-ADDF-E8BC-EEB1-D95E9633B9C9}" name="Terra Sumstine" initials="TS" userId="7bbae897c2f8d38b" providerId="Windows Live"/>
  <p188:author id="{22EA85D3-0FE8-85B4-22BA-69E87A6F60E2}" name="Jocelyn Timko" initials="JT" userId="S::jocelyn.timko@ushealthconnect.com::7abe3607-283a-400d-b017-87d9fd22fa6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3BD769-C221-4B7D-8C2A-7314D91BFEB7}" v="47" dt="2023-01-22T22:04:32.3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50" autoAdjust="0"/>
    <p:restoredTop sz="74190" autoAdjust="0"/>
  </p:normalViewPr>
  <p:slideViewPr>
    <p:cSldViewPr snapToObjects="1">
      <p:cViewPr varScale="1">
        <p:scale>
          <a:sx n="95" d="100"/>
          <a:sy n="95" d="100"/>
        </p:scale>
        <p:origin x="216" y="336"/>
      </p:cViewPr>
      <p:guideLst/>
    </p:cSldViewPr>
  </p:slideViewPr>
  <p:notesTextViewPr>
    <p:cViewPr>
      <p:scale>
        <a:sx n="1" d="1"/>
        <a:sy n="1" d="1"/>
      </p:scale>
      <p:origin x="0" y="0"/>
    </p:cViewPr>
  </p:notesTextViewPr>
  <p:notesViewPr>
    <p:cSldViewPr snapToObjects="1">
      <p:cViewPr>
        <p:scale>
          <a:sx n="80" d="100"/>
          <a:sy n="80" d="100"/>
        </p:scale>
        <p:origin x="3918" y="13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microsoft.com/office/2018/10/relationships/authors" Target="author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58140627538519"/>
          <c:y val="0.10431516733292504"/>
          <c:w val="0.86030981599872336"/>
          <c:h val="0.75054557551221979"/>
        </c:manualLayout>
      </c:layout>
      <c:barChart>
        <c:barDir val="col"/>
        <c:grouping val="clustered"/>
        <c:varyColors val="0"/>
        <c:ser>
          <c:idx val="0"/>
          <c:order val="0"/>
          <c:tx>
            <c:strRef>
              <c:f>Sheet1!$B$1</c:f>
              <c:strCache>
                <c:ptCount val="1"/>
                <c:pt idx="0">
                  <c:v>Column1</c:v>
                </c:pt>
              </c:strCache>
            </c:strRef>
          </c:tx>
          <c:invertIfNegative val="0"/>
          <c:cat>
            <c:numRef>
              <c:f>Sheet1!$A$2:$A$14</c:f>
              <c:numCache>
                <c:formatCode>General</c:formatCode>
                <c:ptCount val="13"/>
                <c:pt idx="0">
                  <c:v>0</c:v>
                </c:pt>
                <c:pt idx="1">
                  <c:v>10</c:v>
                </c:pt>
                <c:pt idx="2">
                  <c:v>20</c:v>
                </c:pt>
                <c:pt idx="3">
                  <c:v>30</c:v>
                </c:pt>
                <c:pt idx="4">
                  <c:v>40</c:v>
                </c:pt>
                <c:pt idx="5">
                  <c:v>50</c:v>
                </c:pt>
                <c:pt idx="6">
                  <c:v>60</c:v>
                </c:pt>
                <c:pt idx="7">
                  <c:v>70</c:v>
                </c:pt>
                <c:pt idx="8">
                  <c:v>80</c:v>
                </c:pt>
                <c:pt idx="9">
                  <c:v>90</c:v>
                </c:pt>
                <c:pt idx="10">
                  <c:v>100</c:v>
                </c:pt>
                <c:pt idx="11">
                  <c:v>110</c:v>
                </c:pt>
                <c:pt idx="12">
                  <c:v>120</c:v>
                </c:pt>
              </c:numCache>
            </c:numRef>
          </c:cat>
          <c:val>
            <c:numRef>
              <c:f>Sheet1!$B$2:$B$14</c:f>
              <c:numCache>
                <c:formatCode>General</c:formatCode>
                <c:ptCount val="13"/>
              </c:numCache>
            </c:numRef>
          </c:val>
          <c:extLst>
            <c:ext xmlns:c16="http://schemas.microsoft.com/office/drawing/2014/chart" uri="{C3380CC4-5D6E-409C-BE32-E72D297353CC}">
              <c16:uniqueId val="{00000000-D2EC-1841-928A-A909A5D5A5ED}"/>
            </c:ext>
          </c:extLst>
        </c:ser>
        <c:dLbls>
          <c:showLegendKey val="0"/>
          <c:showVal val="0"/>
          <c:showCatName val="0"/>
          <c:showSerName val="0"/>
          <c:showPercent val="0"/>
          <c:showBubbleSize val="0"/>
        </c:dLbls>
        <c:gapWidth val="150"/>
        <c:axId val="1069797888"/>
        <c:axId val="1022054912"/>
      </c:barChart>
      <c:catAx>
        <c:axId val="1069797888"/>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800"/>
            </a:pPr>
            <a:endParaRPr lang="en-US"/>
          </a:p>
        </c:txPr>
        <c:crossAx val="1022054912"/>
        <c:crosses val="autoZero"/>
        <c:auto val="1"/>
        <c:lblAlgn val="ctr"/>
        <c:lblOffset val="100"/>
        <c:noMultiLvlLbl val="0"/>
      </c:catAx>
      <c:valAx>
        <c:axId val="1022054912"/>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800"/>
            </a:pPr>
            <a:endParaRPr lang="en-US"/>
          </a:p>
        </c:txPr>
        <c:crossAx val="1069797888"/>
        <c:crosses val="autoZero"/>
        <c:crossBetween val="midCat"/>
        <c:majorUnit val="1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663902202056336E-2"/>
          <c:y val="0.14496400544782412"/>
          <c:w val="0.79673097051738562"/>
          <c:h val="0.71602360723782343"/>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Sheet1!$A$2:$A$46</c:f>
              <c:numCache>
                <c:formatCode>General</c:formatCode>
                <c:ptCount val="4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numCache>
            </c:numRef>
          </c:cat>
          <c:val>
            <c:numRef>
              <c:f>Sheet1!$B$2:$B$46</c:f>
              <c:numCache>
                <c:formatCode>General</c:formatCode>
                <c:ptCount val="45"/>
              </c:numCache>
            </c:numRef>
          </c:val>
          <c:extLst>
            <c:ext xmlns:c16="http://schemas.microsoft.com/office/drawing/2014/chart" uri="{C3380CC4-5D6E-409C-BE32-E72D297353CC}">
              <c16:uniqueId val="{00000000-4CB7-0543-B405-14FC40130295}"/>
            </c:ext>
          </c:extLst>
        </c:ser>
        <c:ser>
          <c:idx val="1"/>
          <c:order val="1"/>
          <c:tx>
            <c:strRef>
              <c:f>Sheet1!$C$1</c:f>
              <c:strCache>
                <c:ptCount val="1"/>
                <c:pt idx="0">
                  <c:v>Series 2</c:v>
                </c:pt>
              </c:strCache>
            </c:strRef>
          </c:tx>
          <c:spPr>
            <a:solidFill>
              <a:schemeClr val="accent2"/>
            </a:solidFill>
            <a:ln>
              <a:noFill/>
            </a:ln>
            <a:effectLst/>
          </c:spPr>
          <c:invertIfNegative val="0"/>
          <c:cat>
            <c:numRef>
              <c:f>Sheet1!$A$2:$A$46</c:f>
              <c:numCache>
                <c:formatCode>General</c:formatCode>
                <c:ptCount val="4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numCache>
            </c:numRef>
          </c:cat>
          <c:val>
            <c:numRef>
              <c:f>Sheet1!$C$2:$C$46</c:f>
              <c:numCache>
                <c:formatCode>General</c:formatCode>
                <c:ptCount val="45"/>
              </c:numCache>
            </c:numRef>
          </c:val>
          <c:extLst>
            <c:ext xmlns:c16="http://schemas.microsoft.com/office/drawing/2014/chart" uri="{C3380CC4-5D6E-409C-BE32-E72D297353CC}">
              <c16:uniqueId val="{00000001-4CB7-0543-B405-14FC40130295}"/>
            </c:ext>
          </c:extLst>
        </c:ser>
        <c:ser>
          <c:idx val="2"/>
          <c:order val="2"/>
          <c:tx>
            <c:strRef>
              <c:f>Sheet1!$D$1</c:f>
              <c:strCache>
                <c:ptCount val="1"/>
                <c:pt idx="0">
                  <c:v>Series 3</c:v>
                </c:pt>
              </c:strCache>
            </c:strRef>
          </c:tx>
          <c:spPr>
            <a:solidFill>
              <a:schemeClr val="accent3"/>
            </a:solidFill>
            <a:ln>
              <a:noFill/>
            </a:ln>
            <a:effectLst/>
          </c:spPr>
          <c:invertIfNegative val="0"/>
          <c:cat>
            <c:numRef>
              <c:f>Sheet1!$A$2:$A$46</c:f>
              <c:numCache>
                <c:formatCode>General</c:formatCode>
                <c:ptCount val="4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numCache>
            </c:numRef>
          </c:cat>
          <c:val>
            <c:numRef>
              <c:f>Sheet1!$D$2:$D$46</c:f>
              <c:numCache>
                <c:formatCode>General</c:formatCode>
                <c:ptCount val="45"/>
              </c:numCache>
            </c:numRef>
          </c:val>
          <c:extLst>
            <c:ext xmlns:c16="http://schemas.microsoft.com/office/drawing/2014/chart" uri="{C3380CC4-5D6E-409C-BE32-E72D297353CC}">
              <c16:uniqueId val="{00000002-4CB7-0543-B405-14FC40130295}"/>
            </c:ext>
          </c:extLst>
        </c:ser>
        <c:dLbls>
          <c:showLegendKey val="0"/>
          <c:showVal val="0"/>
          <c:showCatName val="0"/>
          <c:showSerName val="0"/>
          <c:showPercent val="0"/>
          <c:showBubbleSize val="0"/>
        </c:dLbls>
        <c:gapWidth val="219"/>
        <c:overlap val="-27"/>
        <c:axId val="1070715392"/>
        <c:axId val="1046664256"/>
      </c:barChart>
      <c:catAx>
        <c:axId val="1070715392"/>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600" b="0" i="0" u="none" strike="noStrike" kern="1200" baseline="0">
                <a:solidFill>
                  <a:schemeClr val="tx1"/>
                </a:solidFill>
                <a:latin typeface="+mn-lt"/>
                <a:ea typeface="+mn-ea"/>
                <a:cs typeface="+mn-cs"/>
              </a:defRPr>
            </a:pPr>
            <a:endParaRPr lang="en-US"/>
          </a:p>
        </c:txPr>
        <c:crossAx val="1046664256"/>
        <c:crosses val="autoZero"/>
        <c:auto val="1"/>
        <c:lblAlgn val="ctr"/>
        <c:lblOffset val="100"/>
        <c:tickMarkSkip val="2"/>
        <c:noMultiLvlLbl val="0"/>
      </c:catAx>
      <c:valAx>
        <c:axId val="1046664256"/>
        <c:scaling>
          <c:orientation val="minMax"/>
          <c:max val="100"/>
          <c:min val="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600" b="0" i="0" u="none" strike="noStrike" kern="1200" baseline="0">
                <a:solidFill>
                  <a:schemeClr val="tx1"/>
                </a:solidFill>
                <a:latin typeface="+mn-lt"/>
                <a:ea typeface="+mn-ea"/>
                <a:cs typeface="+mn-cs"/>
              </a:defRPr>
            </a:pPr>
            <a:endParaRPr lang="en-US"/>
          </a:p>
        </c:txPr>
        <c:crossAx val="107071539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400">
          <a:solidFill>
            <a:schemeClr val="tx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13983043845871"/>
          <c:y val="0.14496382498716029"/>
          <c:w val="0.76459413146430411"/>
          <c:h val="0.6629386981423693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Sheet1!$A$2:$A$46</c:f>
              <c:numCache>
                <c:formatCode>General</c:formatCode>
                <c:ptCount val="4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numCache>
            </c:numRef>
          </c:cat>
          <c:val>
            <c:numRef>
              <c:f>Sheet1!$B$2:$B$46</c:f>
              <c:numCache>
                <c:formatCode>General</c:formatCode>
                <c:ptCount val="45"/>
              </c:numCache>
            </c:numRef>
          </c:val>
          <c:extLst>
            <c:ext xmlns:c16="http://schemas.microsoft.com/office/drawing/2014/chart" uri="{C3380CC4-5D6E-409C-BE32-E72D297353CC}">
              <c16:uniqueId val="{00000000-BAF1-DA40-8371-8439200DEB61}"/>
            </c:ext>
          </c:extLst>
        </c:ser>
        <c:ser>
          <c:idx val="1"/>
          <c:order val="1"/>
          <c:tx>
            <c:strRef>
              <c:f>Sheet1!$C$1</c:f>
              <c:strCache>
                <c:ptCount val="1"/>
                <c:pt idx="0">
                  <c:v>Series 2</c:v>
                </c:pt>
              </c:strCache>
            </c:strRef>
          </c:tx>
          <c:spPr>
            <a:solidFill>
              <a:schemeClr val="accent2"/>
            </a:solidFill>
            <a:ln>
              <a:noFill/>
            </a:ln>
            <a:effectLst/>
          </c:spPr>
          <c:invertIfNegative val="0"/>
          <c:cat>
            <c:numRef>
              <c:f>Sheet1!$A$2:$A$46</c:f>
              <c:numCache>
                <c:formatCode>General</c:formatCode>
                <c:ptCount val="4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numCache>
            </c:numRef>
          </c:cat>
          <c:val>
            <c:numRef>
              <c:f>Sheet1!$C$2:$C$46</c:f>
              <c:numCache>
                <c:formatCode>General</c:formatCode>
                <c:ptCount val="45"/>
              </c:numCache>
            </c:numRef>
          </c:val>
          <c:extLst>
            <c:ext xmlns:c16="http://schemas.microsoft.com/office/drawing/2014/chart" uri="{C3380CC4-5D6E-409C-BE32-E72D297353CC}">
              <c16:uniqueId val="{00000001-BAF1-DA40-8371-8439200DEB61}"/>
            </c:ext>
          </c:extLst>
        </c:ser>
        <c:ser>
          <c:idx val="2"/>
          <c:order val="2"/>
          <c:tx>
            <c:strRef>
              <c:f>Sheet1!$D$1</c:f>
              <c:strCache>
                <c:ptCount val="1"/>
                <c:pt idx="0">
                  <c:v>Series 3</c:v>
                </c:pt>
              </c:strCache>
            </c:strRef>
          </c:tx>
          <c:spPr>
            <a:solidFill>
              <a:schemeClr val="accent3"/>
            </a:solidFill>
            <a:ln>
              <a:noFill/>
            </a:ln>
            <a:effectLst/>
          </c:spPr>
          <c:invertIfNegative val="0"/>
          <c:cat>
            <c:numRef>
              <c:f>Sheet1!$A$2:$A$46</c:f>
              <c:numCache>
                <c:formatCode>General</c:formatCode>
                <c:ptCount val="4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numCache>
            </c:numRef>
          </c:cat>
          <c:val>
            <c:numRef>
              <c:f>Sheet1!$D$2:$D$46</c:f>
              <c:numCache>
                <c:formatCode>General</c:formatCode>
                <c:ptCount val="45"/>
              </c:numCache>
            </c:numRef>
          </c:val>
          <c:extLst>
            <c:ext xmlns:c16="http://schemas.microsoft.com/office/drawing/2014/chart" uri="{C3380CC4-5D6E-409C-BE32-E72D297353CC}">
              <c16:uniqueId val="{00000002-BAF1-DA40-8371-8439200DEB61}"/>
            </c:ext>
          </c:extLst>
        </c:ser>
        <c:dLbls>
          <c:showLegendKey val="0"/>
          <c:showVal val="0"/>
          <c:showCatName val="0"/>
          <c:showSerName val="0"/>
          <c:showPercent val="0"/>
          <c:showBubbleSize val="0"/>
        </c:dLbls>
        <c:gapWidth val="219"/>
        <c:overlap val="-27"/>
        <c:axId val="1072419840"/>
        <c:axId val="1070372480"/>
      </c:barChart>
      <c:catAx>
        <c:axId val="1072419840"/>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600" b="0" i="0" u="none" strike="noStrike" kern="1200" baseline="0">
                <a:solidFill>
                  <a:schemeClr val="tx1"/>
                </a:solidFill>
                <a:latin typeface="+mn-lt"/>
                <a:ea typeface="+mn-ea"/>
                <a:cs typeface="+mn-cs"/>
              </a:defRPr>
            </a:pPr>
            <a:endParaRPr lang="en-US"/>
          </a:p>
        </c:txPr>
        <c:crossAx val="1070372480"/>
        <c:crosses val="autoZero"/>
        <c:auto val="1"/>
        <c:lblAlgn val="ctr"/>
        <c:lblOffset val="100"/>
        <c:tickMarkSkip val="2"/>
        <c:noMultiLvlLbl val="0"/>
      </c:catAx>
      <c:valAx>
        <c:axId val="1070372480"/>
        <c:scaling>
          <c:orientation val="minMax"/>
          <c:max val="100"/>
          <c:min val="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600" b="0" i="0" u="none" strike="noStrike" kern="1200" baseline="0">
                <a:solidFill>
                  <a:schemeClr val="tx1"/>
                </a:solidFill>
                <a:latin typeface="+mn-lt"/>
                <a:ea typeface="+mn-ea"/>
                <a:cs typeface="+mn-cs"/>
              </a:defRPr>
            </a:pPr>
            <a:endParaRPr lang="en-US"/>
          </a:p>
        </c:txPr>
        <c:crossAx val="107241984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400">
          <a:solidFill>
            <a:schemeClr val="tx1"/>
          </a:solidFil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54395D-40C5-E808-115A-DD7721DAA93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2107B62-2CFC-1749-CBE1-97D2AB36CB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BCBF3E-2786-4A15-8F4A-FD973DAE1F39}" type="datetimeFigureOut">
              <a:rPr lang="en-US" smtClean="0"/>
              <a:t>3/8/23</a:t>
            </a:fld>
            <a:endParaRPr lang="en-US" dirty="0"/>
          </a:p>
        </p:txBody>
      </p:sp>
      <p:sp>
        <p:nvSpPr>
          <p:cNvPr id="4" name="Footer Placeholder 3">
            <a:extLst>
              <a:ext uri="{FF2B5EF4-FFF2-40B4-BE49-F238E27FC236}">
                <a16:creationId xmlns:a16="http://schemas.microsoft.com/office/drawing/2014/main" id="{639A6E1C-25CA-9153-0B8F-057C9B0460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C6B45CC-C9BA-A5A6-E2C4-3884127FB3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ED2348-D3DA-495E-9AC9-FF58DFFA5498}" type="slidenum">
              <a:rPr lang="en-US" smtClean="0"/>
              <a:t>‹#›</a:t>
            </a:fld>
            <a:endParaRPr lang="en-US" dirty="0"/>
          </a:p>
        </p:txBody>
      </p:sp>
    </p:spTree>
    <p:extLst>
      <p:ext uri="{BB962C8B-B14F-4D97-AF65-F5344CB8AC3E}">
        <p14:creationId xmlns:p14="http://schemas.microsoft.com/office/powerpoint/2010/main" val="2583401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155BFC-7F37-204E-AD94-59DD269CD5F9}" type="datetimeFigureOut">
              <a:rPr lang="en-US" smtClean="0"/>
              <a:t>3/8/23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7D74FC-6A3E-C145-8C47-3D28F7FEA0BF}" type="slidenum">
              <a:rPr lang="en-US" smtClean="0"/>
              <a:t>‹#›</a:t>
            </a:fld>
            <a:endParaRPr lang="en-US" dirty="0"/>
          </a:p>
        </p:txBody>
      </p:sp>
    </p:spTree>
    <p:extLst>
      <p:ext uri="{BB962C8B-B14F-4D97-AF65-F5344CB8AC3E}">
        <p14:creationId xmlns:p14="http://schemas.microsoft.com/office/powerpoint/2010/main" val="1510379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linicaltrials.gov/ct2/show/NCT01491737"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linicaltrials.gov/ct2/show/NCT03523585"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clinicaltrials.gov/ct2/show/NCT03199885"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clinicaltrials.gov/ct2/show/NCT03281824" TargetMode="External"/><Relationship Id="rId3" Type="http://schemas.openxmlformats.org/officeDocument/2006/relationships/hyperlink" Target="https://clinicaltrials.gov/ct2/show/NCT03262935" TargetMode="External"/><Relationship Id="rId7" Type="http://schemas.openxmlformats.org/officeDocument/2006/relationships/hyperlink" Target="https://clinicaltrials.gov/ct2/show/NCT03821233"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clinicaltrials.gov/ct2/show/NCT03602079" TargetMode="External"/><Relationship Id="rId5" Type="http://schemas.openxmlformats.org/officeDocument/2006/relationships/hyperlink" Target="https://clinicaltrials.gov/ct2/show/NCT03052634" TargetMode="External"/><Relationship Id="rId4" Type="http://schemas.openxmlformats.org/officeDocument/2006/relationships/hyperlink" Target="https://clinicaltrials.gov/ct2/show/NCT04829604"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eer.cancer.gov/explore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clinicaltrials.gov/ct2/show/NCT04784715"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clinicaltrials.gov/ct2/show/NCT04494425"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1</a:t>
            </a:fld>
            <a:endParaRPr lang="en-US" dirty="0"/>
          </a:p>
        </p:txBody>
      </p:sp>
    </p:spTree>
    <p:extLst>
      <p:ext uri="{BB962C8B-B14F-4D97-AF65-F5344CB8AC3E}">
        <p14:creationId xmlns:p14="http://schemas.microsoft.com/office/powerpoint/2010/main" val="3698058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Schettini</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F,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Chgic</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N,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Braso-Maristany</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F, et al. Clinical, pathological and gene expression features of HER2-low breast cancer. </a:t>
            </a:r>
            <a:r>
              <a:rPr lang="en-US" sz="1800" i="1" dirty="0">
                <a:effectLst/>
                <a:latin typeface="Calibri" panose="020F0502020204030204" pitchFamily="34" charset="0"/>
                <a:ea typeface="MS Mincho" panose="02020609040205080304" pitchFamily="49" charset="-128"/>
                <a:cs typeface="Times New Roman" panose="02020603050405020304" pitchFamily="18" charset="0"/>
              </a:rPr>
              <a:t>Ann Oncol</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2020;31(suppl 2):S24.</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97D74FC-6A3E-C145-8C47-3D28F7FEA0BF}" type="slidenum">
              <a:rPr lang="en-US" smtClean="0"/>
              <a:t>10</a:t>
            </a:fld>
            <a:endParaRPr lang="en-US" dirty="0"/>
          </a:p>
        </p:txBody>
      </p:sp>
    </p:spTree>
    <p:extLst>
      <p:ext uri="{BB962C8B-B14F-4D97-AF65-F5344CB8AC3E}">
        <p14:creationId xmlns:p14="http://schemas.microsoft.com/office/powerpoint/2010/main" val="3458702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p:spPr>
        <p:txBody>
          <a:bodyPr/>
          <a:lstStyle/>
          <a:p>
            <a:r>
              <a:rPr lang="en-US" sz="1100" b="0" i="0" u="none" strike="noStrike" dirty="0">
                <a:solidFill>
                  <a:srgbClr val="303030"/>
                </a:solidFill>
                <a:effectLst/>
                <a:latin typeface="Arial" panose="020B0604020202020204" pitchFamily="34" charset="0"/>
                <a:cs typeface="Arial" panose="020B0604020202020204" pitchFamily="34" charset="0"/>
              </a:rPr>
              <a:t>Slamon DJ, Leyland-Jones B, Shak S, et al. Use of chemotherapy plus a monoclonal antibody against HER2 for metastatic breast cancer that overexpresses HER2. </a:t>
            </a:r>
            <a:r>
              <a:rPr lang="en-US" sz="1100" b="0" i="1" u="none" strike="noStrike" dirty="0">
                <a:solidFill>
                  <a:srgbClr val="303030"/>
                </a:solidFill>
                <a:effectLst/>
                <a:latin typeface="Arial" panose="020B0604020202020204" pitchFamily="34" charset="0"/>
                <a:cs typeface="Arial" panose="020B0604020202020204" pitchFamily="34" charset="0"/>
              </a:rPr>
              <a:t>N Engl J Med. </a:t>
            </a:r>
            <a:r>
              <a:rPr lang="en-US" sz="1100" b="0" i="0" u="none" strike="noStrike" dirty="0">
                <a:solidFill>
                  <a:srgbClr val="303030"/>
                </a:solidFill>
                <a:effectLst/>
                <a:latin typeface="Arial" panose="020B0604020202020204" pitchFamily="34" charset="0"/>
                <a:cs typeface="Arial" panose="020B0604020202020204" pitchFamily="34" charset="0"/>
              </a:rPr>
              <a:t>2001;344:783-792.</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97D74FC-6A3E-C145-8C47-3D28F7FEA0BF}" type="slidenum">
              <a:rPr lang="en-US" smtClean="0"/>
              <a:t>11</a:t>
            </a:fld>
            <a:endParaRPr lang="en-US" dirty="0"/>
          </a:p>
        </p:txBody>
      </p:sp>
    </p:spTree>
    <p:extLst>
      <p:ext uri="{BB962C8B-B14F-4D97-AF65-F5344CB8AC3E}">
        <p14:creationId xmlns:p14="http://schemas.microsoft.com/office/powerpoint/2010/main" val="1919663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Drugs@FDA. FDA-approved drugs. Accessed January 22, 2023. https://www.accessdata.fda.gov/scripts/cder/daf/index.cfm?event=reportsSearch.process</a:t>
            </a:r>
          </a:p>
        </p:txBody>
      </p:sp>
      <p:sp>
        <p:nvSpPr>
          <p:cNvPr id="4" name="Slide Number Placeholder 3"/>
          <p:cNvSpPr>
            <a:spLocks noGrp="1"/>
          </p:cNvSpPr>
          <p:nvPr>
            <p:ph type="sldNum" sz="quarter" idx="5"/>
          </p:nvPr>
        </p:nvSpPr>
        <p:spPr/>
        <p:txBody>
          <a:bodyPr/>
          <a:lstStyle/>
          <a:p>
            <a:fld id="{B97D74FC-6A3E-C145-8C47-3D28F7FEA0BF}" type="slidenum">
              <a:rPr lang="en-US" smtClean="0"/>
              <a:t>12</a:t>
            </a:fld>
            <a:endParaRPr lang="en-US" dirty="0"/>
          </a:p>
        </p:txBody>
      </p:sp>
    </p:spTree>
    <p:extLst>
      <p:ext uri="{BB962C8B-B14F-4D97-AF65-F5344CB8AC3E}">
        <p14:creationId xmlns:p14="http://schemas.microsoft.com/office/powerpoint/2010/main" val="1915174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https://www.nccn.org/professionals/physician_gls/pdf/breast.pdf</a:t>
            </a:r>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13</a:t>
            </a:fld>
            <a:endParaRPr lang="en-US" dirty="0"/>
          </a:p>
        </p:txBody>
      </p:sp>
    </p:spTree>
    <p:extLst>
      <p:ext uri="{BB962C8B-B14F-4D97-AF65-F5344CB8AC3E}">
        <p14:creationId xmlns:p14="http://schemas.microsoft.com/office/powerpoint/2010/main" val="3137909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effectLst/>
                <a:latin typeface="Arial" panose="020B0604020202020204" pitchFamily="34" charset="0"/>
                <a:cs typeface="Arial" panose="020B0604020202020204" pitchFamily="34" charset="0"/>
              </a:rPr>
              <a:t>Swain SM, Miles D, Kim S-B, et al. Pertuzumab, trastuzumab, and docetaxel for HER2-positive metastatic breast cancer (CLEOPATRA): end-of-study results from a double-blind, randomised, placebo-controlled, phase 3 study</a:t>
            </a:r>
            <a:r>
              <a:rPr lang="fr-FR" sz="1100" dirty="0">
                <a:latin typeface="Arial" panose="020B0604020202020204" pitchFamily="34" charset="0"/>
                <a:ea typeface="ＭＳ Ｐゴシック" charset="0"/>
                <a:cs typeface="Arial" panose="020B0604020202020204" pitchFamily="34" charset="0"/>
              </a:rPr>
              <a:t>. </a:t>
            </a:r>
            <a:r>
              <a:rPr lang="fr-FR" sz="1100" i="1" dirty="0">
                <a:latin typeface="Arial" panose="020B0604020202020204" pitchFamily="34" charset="0"/>
                <a:ea typeface="ＭＳ Ｐゴシック" charset="0"/>
                <a:cs typeface="Arial" panose="020B0604020202020204" pitchFamily="34" charset="0"/>
              </a:rPr>
              <a:t>Lancet Oncol</a:t>
            </a:r>
            <a:r>
              <a:rPr lang="fr-FR" sz="1100" dirty="0">
                <a:latin typeface="Arial" panose="020B0604020202020204" pitchFamily="34" charset="0"/>
                <a:ea typeface="ＭＳ Ｐゴシック" charset="0"/>
                <a:cs typeface="Arial" panose="020B0604020202020204" pitchFamily="34" charset="0"/>
              </a:rPr>
              <a:t>. 2020;21:519-530. </a:t>
            </a:r>
            <a:endParaRPr lang="en-US" sz="1100" b="0" i="0" dirty="0">
              <a:effectLst/>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14</a:t>
            </a:fld>
            <a:endParaRPr lang="en-US" dirty="0"/>
          </a:p>
        </p:txBody>
      </p:sp>
    </p:spTree>
    <p:extLst>
      <p:ext uri="{BB962C8B-B14F-4D97-AF65-F5344CB8AC3E}">
        <p14:creationId xmlns:p14="http://schemas.microsoft.com/office/powerpoint/2010/main" val="2811664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A study of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pertuzumab</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in combination with trastuzumab plus an aromatase inhibitor in participants with metastatic human epidermal growth factor receptor 2 (HER2)-positive and hormone receptor-positive advanced breast cancer (PERTAIN).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ClinicalTrials.gov</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identifier: NCT01491737. Updated October 28, 2020. Accessed February 22, 2023. </a:t>
            </a:r>
            <a:r>
              <a:rPr lang="en-US" sz="1800" u="sng" dirty="0">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3"/>
              </a:rPr>
              <a:t>https://clinicaltrials.gov/ct2/show/NCT01491737</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97D74FC-6A3E-C145-8C47-3D28F7FEA0BF}" type="slidenum">
              <a:rPr lang="en-US" smtClean="0"/>
              <a:t>15</a:t>
            </a:fld>
            <a:endParaRPr lang="en-US" dirty="0"/>
          </a:p>
        </p:txBody>
      </p:sp>
    </p:spTree>
    <p:extLst>
      <p:ext uri="{BB962C8B-B14F-4D97-AF65-F5344CB8AC3E}">
        <p14:creationId xmlns:p14="http://schemas.microsoft.com/office/powerpoint/2010/main" val="3639486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12121"/>
                </a:solidFill>
                <a:effectLst/>
                <a:latin typeface="Arial" panose="020B0604020202020204" pitchFamily="34" charset="0"/>
                <a:cs typeface="Arial" panose="020B0604020202020204" pitchFamily="34" charset="0"/>
              </a:rPr>
              <a:t>Rimawi M, Ferrero J-M, Haba-Rodriguez J, et al. First-line </a:t>
            </a:r>
            <a:r>
              <a:rPr lang="en-US" sz="1100" dirty="0">
                <a:solidFill>
                  <a:srgbClr val="212121"/>
                </a:solidFill>
                <a:latin typeface="Arial" panose="020B0604020202020204" pitchFamily="34" charset="0"/>
                <a:cs typeface="Arial" panose="020B0604020202020204" pitchFamily="34" charset="0"/>
              </a:rPr>
              <a:t>t</a:t>
            </a:r>
            <a:r>
              <a:rPr lang="en-US" sz="1100" b="0" i="0" dirty="0">
                <a:solidFill>
                  <a:srgbClr val="212121"/>
                </a:solidFill>
                <a:effectLst/>
                <a:latin typeface="Arial" panose="020B0604020202020204" pitchFamily="34" charset="0"/>
                <a:cs typeface="Arial" panose="020B0604020202020204" pitchFamily="34" charset="0"/>
              </a:rPr>
              <a:t>rastuzumab </a:t>
            </a:r>
            <a:r>
              <a:rPr lang="en-US" sz="1100" dirty="0">
                <a:solidFill>
                  <a:srgbClr val="212121"/>
                </a:solidFill>
                <a:latin typeface="Arial" panose="020B0604020202020204" pitchFamily="34" charset="0"/>
                <a:cs typeface="Arial" panose="020B0604020202020204" pitchFamily="34" charset="0"/>
              </a:rPr>
              <a:t>p</a:t>
            </a:r>
            <a:r>
              <a:rPr lang="en-US" sz="1100" b="0" i="0" dirty="0">
                <a:solidFill>
                  <a:srgbClr val="212121"/>
                </a:solidFill>
                <a:effectLst/>
                <a:latin typeface="Arial" panose="020B0604020202020204" pitchFamily="34" charset="0"/>
                <a:cs typeface="Arial" panose="020B0604020202020204" pitchFamily="34" charset="0"/>
              </a:rPr>
              <a:t>lus an aromatase </a:t>
            </a:r>
            <a:r>
              <a:rPr lang="en-US" sz="1100" dirty="0">
                <a:solidFill>
                  <a:srgbClr val="212121"/>
                </a:solidFill>
                <a:latin typeface="Arial" panose="020B0604020202020204" pitchFamily="34" charset="0"/>
                <a:cs typeface="Arial" panose="020B0604020202020204" pitchFamily="34" charset="0"/>
              </a:rPr>
              <a:t>i</a:t>
            </a:r>
            <a:r>
              <a:rPr lang="en-US" sz="1100" b="0" i="0" dirty="0">
                <a:solidFill>
                  <a:srgbClr val="212121"/>
                </a:solidFill>
                <a:effectLst/>
                <a:latin typeface="Arial" panose="020B0604020202020204" pitchFamily="34" charset="0"/>
                <a:cs typeface="Arial" panose="020B0604020202020204" pitchFamily="34" charset="0"/>
              </a:rPr>
              <a:t>nhibitor, with or without </a:t>
            </a:r>
            <a:r>
              <a:rPr lang="en-US" sz="1100" dirty="0">
                <a:solidFill>
                  <a:srgbClr val="212121"/>
                </a:solidFill>
                <a:latin typeface="Arial" panose="020B0604020202020204" pitchFamily="34" charset="0"/>
                <a:cs typeface="Arial" panose="020B0604020202020204" pitchFamily="34" charset="0"/>
              </a:rPr>
              <a:t>p</a:t>
            </a:r>
            <a:r>
              <a:rPr lang="en-US" sz="1100" b="0" i="0" dirty="0">
                <a:solidFill>
                  <a:srgbClr val="212121"/>
                </a:solidFill>
                <a:effectLst/>
                <a:latin typeface="Arial" panose="020B0604020202020204" pitchFamily="34" charset="0"/>
                <a:cs typeface="Arial" panose="020B0604020202020204" pitchFamily="34" charset="0"/>
              </a:rPr>
              <a:t>ertuzumab, in human </a:t>
            </a:r>
            <a:r>
              <a:rPr lang="en-US" sz="1100" dirty="0">
                <a:solidFill>
                  <a:srgbClr val="212121"/>
                </a:solidFill>
                <a:latin typeface="Arial" panose="020B0604020202020204" pitchFamily="34" charset="0"/>
                <a:cs typeface="Arial" panose="020B0604020202020204" pitchFamily="34" charset="0"/>
              </a:rPr>
              <a:t>e</a:t>
            </a:r>
            <a:r>
              <a:rPr lang="en-US" sz="1100" b="0" i="0" dirty="0">
                <a:solidFill>
                  <a:srgbClr val="212121"/>
                </a:solidFill>
                <a:effectLst/>
                <a:latin typeface="Arial" panose="020B0604020202020204" pitchFamily="34" charset="0"/>
                <a:cs typeface="Arial" panose="020B0604020202020204" pitchFamily="34" charset="0"/>
              </a:rPr>
              <a:t>pidermal </a:t>
            </a:r>
            <a:r>
              <a:rPr lang="en-US" sz="1100" dirty="0">
                <a:solidFill>
                  <a:srgbClr val="212121"/>
                </a:solidFill>
                <a:latin typeface="Arial" panose="020B0604020202020204" pitchFamily="34" charset="0"/>
                <a:cs typeface="Arial" panose="020B0604020202020204" pitchFamily="34" charset="0"/>
              </a:rPr>
              <a:t>g</a:t>
            </a:r>
            <a:r>
              <a:rPr lang="en-US" sz="1100" b="0" i="0" dirty="0">
                <a:solidFill>
                  <a:srgbClr val="212121"/>
                </a:solidFill>
                <a:effectLst/>
                <a:latin typeface="Arial" panose="020B0604020202020204" pitchFamily="34" charset="0"/>
                <a:cs typeface="Arial" panose="020B0604020202020204" pitchFamily="34" charset="0"/>
              </a:rPr>
              <a:t>rowth </a:t>
            </a:r>
            <a:r>
              <a:rPr lang="en-US" sz="1100" dirty="0">
                <a:solidFill>
                  <a:srgbClr val="212121"/>
                </a:solidFill>
                <a:latin typeface="Arial" panose="020B0604020202020204" pitchFamily="34" charset="0"/>
                <a:cs typeface="Arial" panose="020B0604020202020204" pitchFamily="34" charset="0"/>
              </a:rPr>
              <a:t>f</a:t>
            </a:r>
            <a:r>
              <a:rPr lang="en-US" sz="1100" b="0" i="0" dirty="0">
                <a:solidFill>
                  <a:srgbClr val="212121"/>
                </a:solidFill>
                <a:effectLst/>
                <a:latin typeface="Arial" panose="020B0604020202020204" pitchFamily="34" charset="0"/>
                <a:cs typeface="Arial" panose="020B0604020202020204" pitchFamily="34" charset="0"/>
              </a:rPr>
              <a:t>actor </a:t>
            </a:r>
            <a:r>
              <a:rPr lang="en-US" sz="1100" dirty="0">
                <a:solidFill>
                  <a:srgbClr val="212121"/>
                </a:solidFill>
                <a:latin typeface="Arial" panose="020B0604020202020204" pitchFamily="34" charset="0"/>
                <a:cs typeface="Arial" panose="020B0604020202020204" pitchFamily="34" charset="0"/>
              </a:rPr>
              <a:t>r</a:t>
            </a:r>
            <a:r>
              <a:rPr lang="en-US" sz="1100" b="0" i="0" dirty="0">
                <a:solidFill>
                  <a:srgbClr val="212121"/>
                </a:solidFill>
                <a:effectLst/>
                <a:latin typeface="Arial" panose="020B0604020202020204" pitchFamily="34" charset="0"/>
                <a:cs typeface="Arial" panose="020B0604020202020204" pitchFamily="34" charset="0"/>
              </a:rPr>
              <a:t>eceptor 2-positive and hormone </a:t>
            </a:r>
            <a:r>
              <a:rPr lang="en-US" sz="1100" dirty="0">
                <a:solidFill>
                  <a:srgbClr val="212121"/>
                </a:solidFill>
                <a:latin typeface="Arial" panose="020B0604020202020204" pitchFamily="34" charset="0"/>
                <a:cs typeface="Arial" panose="020B0604020202020204" pitchFamily="34" charset="0"/>
              </a:rPr>
              <a:t>r</a:t>
            </a:r>
            <a:r>
              <a:rPr lang="en-US" sz="1100" b="0" i="0" dirty="0">
                <a:solidFill>
                  <a:srgbClr val="212121"/>
                </a:solidFill>
                <a:effectLst/>
                <a:latin typeface="Arial" panose="020B0604020202020204" pitchFamily="34" charset="0"/>
                <a:cs typeface="Arial" panose="020B0604020202020204" pitchFamily="34" charset="0"/>
              </a:rPr>
              <a:t>eceptor-positive </a:t>
            </a:r>
            <a:r>
              <a:rPr lang="en-US" sz="1100" dirty="0">
                <a:solidFill>
                  <a:srgbClr val="212121"/>
                </a:solidFill>
                <a:latin typeface="Arial" panose="020B0604020202020204" pitchFamily="34" charset="0"/>
                <a:cs typeface="Arial" panose="020B0604020202020204" pitchFamily="34" charset="0"/>
              </a:rPr>
              <a:t>m</a:t>
            </a:r>
            <a:r>
              <a:rPr lang="en-US" sz="1100" b="0" i="0" dirty="0">
                <a:solidFill>
                  <a:srgbClr val="212121"/>
                </a:solidFill>
                <a:effectLst/>
                <a:latin typeface="Arial" panose="020B0604020202020204" pitchFamily="34" charset="0"/>
                <a:cs typeface="Arial" panose="020B0604020202020204" pitchFamily="34" charset="0"/>
              </a:rPr>
              <a:t>etastatic or locally advanced </a:t>
            </a:r>
            <a:r>
              <a:rPr lang="en-US" sz="1100" dirty="0">
                <a:solidFill>
                  <a:srgbClr val="212121"/>
                </a:solidFill>
                <a:latin typeface="Arial" panose="020B0604020202020204" pitchFamily="34" charset="0"/>
                <a:cs typeface="Arial" panose="020B0604020202020204" pitchFamily="34" charset="0"/>
              </a:rPr>
              <a:t>b</a:t>
            </a:r>
            <a:r>
              <a:rPr lang="en-US" sz="1100" b="0" i="0" dirty="0">
                <a:solidFill>
                  <a:srgbClr val="212121"/>
                </a:solidFill>
                <a:effectLst/>
                <a:latin typeface="Arial" panose="020B0604020202020204" pitchFamily="34" charset="0"/>
                <a:cs typeface="Arial" panose="020B0604020202020204" pitchFamily="34" charset="0"/>
              </a:rPr>
              <a:t>reast </a:t>
            </a:r>
            <a:r>
              <a:rPr lang="en-US" sz="1100" dirty="0">
                <a:solidFill>
                  <a:srgbClr val="212121"/>
                </a:solidFill>
                <a:latin typeface="Arial" panose="020B0604020202020204" pitchFamily="34" charset="0"/>
                <a:cs typeface="Arial" panose="020B0604020202020204" pitchFamily="34" charset="0"/>
              </a:rPr>
              <a:t>c</a:t>
            </a:r>
            <a:r>
              <a:rPr lang="en-US" sz="1100" b="0" i="0" dirty="0">
                <a:solidFill>
                  <a:srgbClr val="212121"/>
                </a:solidFill>
                <a:effectLst/>
                <a:latin typeface="Arial" panose="020B0604020202020204" pitchFamily="34" charset="0"/>
                <a:cs typeface="Arial" panose="020B0604020202020204" pitchFamily="34" charset="0"/>
              </a:rPr>
              <a:t>ancer (PERTAIN): a </a:t>
            </a:r>
            <a:r>
              <a:rPr lang="en-US" sz="1100" dirty="0">
                <a:solidFill>
                  <a:srgbClr val="212121"/>
                </a:solidFill>
                <a:latin typeface="Arial" panose="020B0604020202020204" pitchFamily="34" charset="0"/>
                <a:cs typeface="Arial" panose="020B0604020202020204" pitchFamily="34" charset="0"/>
              </a:rPr>
              <a:t>r</a:t>
            </a:r>
            <a:r>
              <a:rPr lang="en-US" sz="1100" b="0" i="0" dirty="0">
                <a:solidFill>
                  <a:srgbClr val="212121"/>
                </a:solidFill>
                <a:effectLst/>
                <a:latin typeface="Arial" panose="020B0604020202020204" pitchFamily="34" charset="0"/>
                <a:cs typeface="Arial" panose="020B0604020202020204" pitchFamily="34" charset="0"/>
              </a:rPr>
              <a:t>andomized, open-label phase II trial</a:t>
            </a:r>
            <a:r>
              <a:rPr lang="it-IT" sz="1100" b="0" dirty="0">
                <a:solidFill>
                  <a:srgbClr val="000000"/>
                </a:solidFill>
                <a:latin typeface="Arial" panose="020B0604020202020204" pitchFamily="34" charset="0"/>
                <a:cs typeface="Arial" panose="020B0604020202020204" pitchFamily="34" charset="0"/>
              </a:rPr>
              <a:t>. </a:t>
            </a:r>
            <a:r>
              <a:rPr lang="it-IT" sz="1100" i="1" dirty="0">
                <a:solidFill>
                  <a:srgbClr val="000000"/>
                </a:solidFill>
                <a:latin typeface="Arial" panose="020B0604020202020204" pitchFamily="34" charset="0"/>
                <a:cs typeface="Arial" panose="020B0604020202020204" pitchFamily="34" charset="0"/>
              </a:rPr>
              <a:t>J Clin Oncol</a:t>
            </a:r>
            <a:r>
              <a:rPr lang="it-IT" sz="1100" dirty="0">
                <a:solidFill>
                  <a:srgbClr val="000000"/>
                </a:solidFill>
                <a:latin typeface="Arial" panose="020B0604020202020204" pitchFamily="34" charset="0"/>
                <a:cs typeface="Arial" panose="020B0604020202020204" pitchFamily="34" charset="0"/>
              </a:rPr>
              <a:t>. 2018;36:2826-2835.</a:t>
            </a:r>
            <a:endParaRPr 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16</a:t>
            </a:fld>
            <a:endParaRPr lang="en-US" dirty="0"/>
          </a:p>
        </p:txBody>
      </p:sp>
    </p:spTree>
    <p:extLst>
      <p:ext uri="{BB962C8B-B14F-4D97-AF65-F5344CB8AC3E}">
        <p14:creationId xmlns:p14="http://schemas.microsoft.com/office/powerpoint/2010/main" val="2552734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1A1A1A"/>
                </a:solidFill>
                <a:effectLst/>
                <a:latin typeface="Arial" panose="020B0604020202020204" pitchFamily="34" charset="0"/>
                <a:cs typeface="Arial" panose="020B0604020202020204" pitchFamily="34" charset="0"/>
              </a:rPr>
              <a:t>Verma S, Miles D, Gianni L, et al. Trastuzumab emtansine for HER2-positive advanced breast cancer</a:t>
            </a:r>
            <a:r>
              <a:rPr lang="en-CA" sz="1100" dirty="0">
                <a:solidFill>
                  <a:prstClr val="black"/>
                </a:solidFill>
                <a:latin typeface="Arial" panose="020B0604020202020204" pitchFamily="34" charset="0"/>
                <a:ea typeface="ＭＳ Ｐゴシック" charset="0"/>
                <a:cs typeface="Arial" panose="020B0604020202020204" pitchFamily="34" charset="0"/>
              </a:rPr>
              <a:t>. </a:t>
            </a:r>
            <a:r>
              <a:rPr lang="en-CA" sz="1100" i="1" dirty="0">
                <a:solidFill>
                  <a:prstClr val="black"/>
                </a:solidFill>
                <a:latin typeface="Arial" panose="020B0604020202020204" pitchFamily="34" charset="0"/>
                <a:ea typeface="ＭＳ Ｐゴシック" charset="0"/>
                <a:cs typeface="Arial" panose="020B0604020202020204" pitchFamily="34" charset="0"/>
              </a:rPr>
              <a:t>N Engl J Med</a:t>
            </a:r>
            <a:r>
              <a:rPr lang="en-CA" sz="1100" dirty="0">
                <a:solidFill>
                  <a:prstClr val="black"/>
                </a:solidFill>
                <a:latin typeface="Arial" panose="020B0604020202020204" pitchFamily="34" charset="0"/>
                <a:ea typeface="ＭＳ Ｐゴシック" charset="0"/>
                <a:cs typeface="Arial" panose="020B0604020202020204" pitchFamily="34" charset="0"/>
              </a:rPr>
              <a:t> 2012;367:1783-1791.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100" i="1" dirty="0">
              <a:solidFill>
                <a:prstClr val="black"/>
              </a:solidFill>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12121"/>
                </a:solidFill>
                <a:effectLst/>
                <a:latin typeface="Arial" panose="020B0604020202020204" pitchFamily="34" charset="0"/>
                <a:cs typeface="Arial" panose="020B0604020202020204" pitchFamily="34" charset="0"/>
              </a:rPr>
              <a:t>Krop IE, Kim S-E, Martin AG, et al. Trastuzumab emtansine versus treatment of physician's choice in patients with previously treated HER2-positive metastatic breast cancer (TH3RESA): final overall survival results from a randomised open-label phase 3 trial</a:t>
            </a:r>
            <a:r>
              <a:rPr lang="en-US" sz="1100" b="1" i="0" dirty="0">
                <a:solidFill>
                  <a:srgbClr val="212121"/>
                </a:solidFill>
                <a:effectLst/>
                <a:latin typeface="Arial" panose="020B0604020202020204" pitchFamily="34" charset="0"/>
                <a:cs typeface="Arial" panose="020B0604020202020204" pitchFamily="34" charset="0"/>
              </a:rPr>
              <a:t>. </a:t>
            </a:r>
            <a:r>
              <a:rPr lang="en-CA" sz="1100" i="1" dirty="0">
                <a:solidFill>
                  <a:prstClr val="black"/>
                </a:solidFill>
                <a:latin typeface="Arial" panose="020B0604020202020204" pitchFamily="34" charset="0"/>
                <a:ea typeface="ＭＳ Ｐゴシック" charset="0"/>
                <a:cs typeface="Arial" panose="020B0604020202020204" pitchFamily="34" charset="0"/>
              </a:rPr>
              <a:t>Lancet Oncol </a:t>
            </a:r>
            <a:r>
              <a:rPr lang="en-CA" sz="1100" dirty="0">
                <a:solidFill>
                  <a:prstClr val="black"/>
                </a:solidFill>
                <a:latin typeface="Arial" panose="020B0604020202020204" pitchFamily="34" charset="0"/>
                <a:ea typeface="ＭＳ Ｐゴシック" charset="0"/>
                <a:cs typeface="Arial" panose="020B0604020202020204" pitchFamily="34" charset="0"/>
              </a:rPr>
              <a:t>2017;18:743-754.</a:t>
            </a:r>
            <a:endParaRPr lang="en-US" sz="1100" i="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17</a:t>
            </a:fld>
            <a:endParaRPr lang="en-US" dirty="0"/>
          </a:p>
        </p:txBody>
      </p:sp>
    </p:spTree>
    <p:extLst>
      <p:ext uri="{BB962C8B-B14F-4D97-AF65-F5344CB8AC3E}">
        <p14:creationId xmlns:p14="http://schemas.microsoft.com/office/powerpoint/2010/main" val="3016252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12121"/>
                </a:solidFill>
                <a:effectLst/>
                <a:latin typeface="Arial" panose="020B0604020202020204" pitchFamily="34" charset="0"/>
                <a:cs typeface="Arial" panose="020B0604020202020204" pitchFamily="34" charset="0"/>
              </a:rPr>
              <a:t>Nakada T, Sugihara K, Jikoh T, et al. The latest research and development into the </a:t>
            </a:r>
            <a:r>
              <a:rPr lang="en-US" sz="1100" dirty="0">
                <a:solidFill>
                  <a:srgbClr val="212121"/>
                </a:solidFill>
                <a:latin typeface="Arial" panose="020B0604020202020204" pitchFamily="34" charset="0"/>
                <a:cs typeface="Arial" panose="020B0604020202020204" pitchFamily="34" charset="0"/>
              </a:rPr>
              <a:t>a</a:t>
            </a:r>
            <a:r>
              <a:rPr lang="en-US" sz="1100" b="0" i="0" dirty="0">
                <a:solidFill>
                  <a:srgbClr val="212121"/>
                </a:solidFill>
                <a:effectLst/>
                <a:latin typeface="Arial" panose="020B0604020202020204" pitchFamily="34" charset="0"/>
                <a:cs typeface="Arial" panose="020B0604020202020204" pitchFamily="34" charset="0"/>
              </a:rPr>
              <a:t>ntibody-drug conjugate, [fam-] trastuzumab </a:t>
            </a:r>
            <a:r>
              <a:rPr lang="en-US" sz="1100" dirty="0">
                <a:solidFill>
                  <a:srgbClr val="212121"/>
                </a:solidFill>
                <a:latin typeface="Arial" panose="020B0604020202020204" pitchFamily="34" charset="0"/>
                <a:cs typeface="Arial" panose="020B0604020202020204" pitchFamily="34" charset="0"/>
              </a:rPr>
              <a:t>d</a:t>
            </a:r>
            <a:r>
              <a:rPr lang="en-US" sz="1100" b="0" i="0" dirty="0">
                <a:solidFill>
                  <a:srgbClr val="212121"/>
                </a:solidFill>
                <a:effectLst/>
                <a:latin typeface="Arial" panose="020B0604020202020204" pitchFamily="34" charset="0"/>
                <a:cs typeface="Arial" panose="020B0604020202020204" pitchFamily="34" charset="0"/>
              </a:rPr>
              <a:t>eruxtecan (DS-8201a), for HER2 cancer </a:t>
            </a:r>
            <a:r>
              <a:rPr lang="en-US" sz="1100" dirty="0">
                <a:solidFill>
                  <a:srgbClr val="212121"/>
                </a:solidFill>
                <a:latin typeface="Arial" panose="020B0604020202020204" pitchFamily="34" charset="0"/>
                <a:cs typeface="Arial" panose="020B0604020202020204" pitchFamily="34" charset="0"/>
              </a:rPr>
              <a:t>t</a:t>
            </a:r>
            <a:r>
              <a:rPr lang="en-US" sz="1100" b="0" i="0" dirty="0">
                <a:solidFill>
                  <a:srgbClr val="212121"/>
                </a:solidFill>
                <a:effectLst/>
                <a:latin typeface="Arial" panose="020B0604020202020204" pitchFamily="34" charset="0"/>
                <a:cs typeface="Arial" panose="020B0604020202020204" pitchFamily="34" charset="0"/>
              </a:rPr>
              <a:t>herapy.</a:t>
            </a:r>
            <a:r>
              <a:rPr lang="en-US" sz="1100" b="1" i="0" dirty="0">
                <a:solidFill>
                  <a:srgbClr val="212121"/>
                </a:solidFill>
                <a:effectLst/>
                <a:latin typeface="Arial" panose="020B0604020202020204" pitchFamily="34" charset="0"/>
                <a:cs typeface="Arial" panose="020B0604020202020204" pitchFamily="34" charset="0"/>
              </a:rPr>
              <a:t> </a:t>
            </a:r>
            <a:r>
              <a:rPr lang="fr-FR" sz="1100" i="1" dirty="0">
                <a:solidFill>
                  <a:srgbClr val="000000"/>
                </a:solidFill>
                <a:latin typeface="Arial" panose="020B0604020202020204" pitchFamily="34" charset="0"/>
                <a:cs typeface="Arial" panose="020B0604020202020204" pitchFamily="34" charset="0"/>
              </a:rPr>
              <a:t>Chem Pharm Bull (Tokyo)</a:t>
            </a:r>
            <a:r>
              <a:rPr lang="fr-FR" sz="1100" dirty="0">
                <a:solidFill>
                  <a:srgbClr val="000000"/>
                </a:solidFill>
                <a:latin typeface="Arial" panose="020B0604020202020204" pitchFamily="34" charset="0"/>
                <a:cs typeface="Arial" panose="020B0604020202020204" pitchFamily="34" charset="0"/>
              </a:rPr>
              <a:t>. 2019;67:173-185.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333333"/>
                </a:solidFill>
                <a:effectLst/>
                <a:latin typeface="Arial" panose="020B0604020202020204" pitchFamily="34" charset="0"/>
                <a:cs typeface="Arial" panose="020B0604020202020204" pitchFamily="34" charset="0"/>
              </a:rPr>
              <a:t>Ponde N, Aftimos P, Piccart M. Antibody-drug </a:t>
            </a:r>
            <a:r>
              <a:rPr lang="en-US" sz="1100" dirty="0">
                <a:solidFill>
                  <a:srgbClr val="333333"/>
                </a:solidFill>
                <a:latin typeface="Arial" panose="020B0604020202020204" pitchFamily="34" charset="0"/>
                <a:cs typeface="Arial" panose="020B0604020202020204" pitchFamily="34" charset="0"/>
              </a:rPr>
              <a:t>c</a:t>
            </a:r>
            <a:r>
              <a:rPr lang="en-US" sz="1100" b="0" i="0" dirty="0">
                <a:solidFill>
                  <a:srgbClr val="333333"/>
                </a:solidFill>
                <a:effectLst/>
                <a:latin typeface="Arial" panose="020B0604020202020204" pitchFamily="34" charset="0"/>
                <a:cs typeface="Arial" panose="020B0604020202020204" pitchFamily="34" charset="0"/>
              </a:rPr>
              <a:t>onjugates in breast </a:t>
            </a:r>
            <a:r>
              <a:rPr lang="en-US" sz="1100" dirty="0">
                <a:solidFill>
                  <a:srgbClr val="333333"/>
                </a:solidFill>
                <a:latin typeface="Arial" panose="020B0604020202020204" pitchFamily="34" charset="0"/>
                <a:cs typeface="Arial" panose="020B0604020202020204" pitchFamily="34" charset="0"/>
              </a:rPr>
              <a:t>c</a:t>
            </a:r>
            <a:r>
              <a:rPr lang="en-US" sz="1100" b="0" i="0" dirty="0">
                <a:solidFill>
                  <a:srgbClr val="333333"/>
                </a:solidFill>
                <a:effectLst/>
                <a:latin typeface="Arial" panose="020B0604020202020204" pitchFamily="34" charset="0"/>
                <a:cs typeface="Arial" panose="020B0604020202020204" pitchFamily="34" charset="0"/>
              </a:rPr>
              <a:t>ancer: a comprehensive </a:t>
            </a:r>
            <a:r>
              <a:rPr lang="en-US" sz="1100" dirty="0">
                <a:solidFill>
                  <a:srgbClr val="333333"/>
                </a:solidFill>
                <a:latin typeface="Arial" panose="020B0604020202020204" pitchFamily="34" charset="0"/>
                <a:cs typeface="Arial" panose="020B0604020202020204" pitchFamily="34" charset="0"/>
              </a:rPr>
              <a:t>r</a:t>
            </a:r>
            <a:r>
              <a:rPr lang="en-US" sz="1100" b="0" i="0" dirty="0">
                <a:solidFill>
                  <a:srgbClr val="333333"/>
                </a:solidFill>
                <a:effectLst/>
                <a:latin typeface="Arial" panose="020B0604020202020204" pitchFamily="34" charset="0"/>
                <a:cs typeface="Arial" panose="020B0604020202020204" pitchFamily="34" charset="0"/>
              </a:rPr>
              <a:t>eview. </a:t>
            </a:r>
            <a:r>
              <a:rPr lang="fr-FR" sz="1100" i="1" dirty="0">
                <a:solidFill>
                  <a:srgbClr val="000000"/>
                </a:solidFill>
                <a:latin typeface="Arial" panose="020B0604020202020204" pitchFamily="34" charset="0"/>
                <a:cs typeface="Arial" panose="020B0604020202020204" pitchFamily="34" charset="0"/>
              </a:rPr>
              <a:t>Curr Treat Options Oncol</a:t>
            </a:r>
            <a:r>
              <a:rPr lang="fr-FR" sz="1100" dirty="0">
                <a:solidFill>
                  <a:srgbClr val="000000"/>
                </a:solidFill>
                <a:latin typeface="Arial" panose="020B0604020202020204" pitchFamily="34" charset="0"/>
                <a:cs typeface="Arial" panose="020B0604020202020204" pitchFamily="34" charset="0"/>
              </a:rPr>
              <a:t>. 2019;20:37.</a:t>
            </a:r>
            <a:endParaRPr 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18</a:t>
            </a:fld>
            <a:endParaRPr lang="en-US" dirty="0"/>
          </a:p>
        </p:txBody>
      </p:sp>
    </p:spTree>
    <p:extLst>
      <p:ext uri="{BB962C8B-B14F-4D97-AF65-F5344CB8AC3E}">
        <p14:creationId xmlns:p14="http://schemas.microsoft.com/office/powerpoint/2010/main" val="332079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effectLst/>
                <a:latin typeface="Arial" panose="020B0604020202020204" pitchFamily="34" charset="0"/>
                <a:cs typeface="Arial" panose="020B0604020202020204" pitchFamily="34" charset="0"/>
              </a:rPr>
              <a:t>Cortes J, Kim S, Chung W, et al. Trastuzumab deruxtecan (T-DXd) vs trastuzumab emtansine (T-DM1) in patients (Pts) with HER2+ metastatic breast cancer (mBC): Results of the randomized phase III DESTINY-Breast03 study. </a:t>
            </a:r>
            <a:r>
              <a:rPr lang="en-US" sz="1100" b="0" i="1" dirty="0">
                <a:effectLst/>
                <a:latin typeface="Arial" panose="020B0604020202020204" pitchFamily="34" charset="0"/>
                <a:cs typeface="Arial" panose="020B0604020202020204" pitchFamily="34" charset="0"/>
              </a:rPr>
              <a:t>Ann Oncol.</a:t>
            </a:r>
            <a:r>
              <a:rPr lang="en-US" sz="1100" b="0" i="0" dirty="0">
                <a:effectLst/>
                <a:latin typeface="Arial" panose="020B0604020202020204" pitchFamily="34" charset="0"/>
                <a:cs typeface="Arial" panose="020B0604020202020204" pitchFamily="34" charset="0"/>
              </a:rPr>
              <a:t> 2021;32(suppl 5):S1283-S1346.</a:t>
            </a:r>
            <a:endParaRPr lang="en-US" sz="1100" b="1" i="0" dirty="0">
              <a:effectLst/>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Arial" panose="020B0604020202020204" pitchFamily="34" charset="0"/>
                <a:ea typeface="Calibri" panose="020F0502020204030204" pitchFamily="34" charset="0"/>
                <a:cs typeface="Arial" panose="020B0604020202020204" pitchFamily="34" charset="0"/>
              </a:rPr>
              <a:t>Cortes J, Kim S-B, Chung W-P. Trastuzumab deruxtecan versus trastuzumab emtansine for breast cancer. </a:t>
            </a:r>
            <a:r>
              <a:rPr lang="en-US" sz="1100" i="1" dirty="0">
                <a:effectLst/>
                <a:latin typeface="Arial" panose="020B0604020202020204" pitchFamily="34" charset="0"/>
                <a:ea typeface="Calibri" panose="020F0502020204030204" pitchFamily="34" charset="0"/>
                <a:cs typeface="Arial" panose="020B0604020202020204" pitchFamily="34" charset="0"/>
              </a:rPr>
              <a:t>N Engl J Med</a:t>
            </a:r>
            <a:r>
              <a:rPr lang="en-US" sz="1100" dirty="0">
                <a:effectLst/>
                <a:latin typeface="Arial" panose="020B0604020202020204" pitchFamily="34" charset="0"/>
                <a:ea typeface="Calibri" panose="020F0502020204030204" pitchFamily="34" charset="0"/>
                <a:cs typeface="Arial" panose="020B0604020202020204" pitchFamily="34" charset="0"/>
              </a:rPr>
              <a:t>. 2022;386(12):1143-1154.</a:t>
            </a:r>
          </a:p>
          <a:p>
            <a:endParaRPr lang="en-US" dirty="0"/>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19</a:t>
            </a:fld>
            <a:endParaRPr lang="en-US" dirty="0"/>
          </a:p>
        </p:txBody>
      </p:sp>
    </p:spTree>
    <p:extLst>
      <p:ext uri="{BB962C8B-B14F-4D97-AF65-F5344CB8AC3E}">
        <p14:creationId xmlns:p14="http://schemas.microsoft.com/office/powerpoint/2010/main" val="2818069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5C3F54-763A-EE41-8132-99EF98686136}"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dirty="0">
                <a:effectLst/>
                <a:latin typeface="Arial" panose="020B0604020202020204" pitchFamily="34" charset="0"/>
                <a:cs typeface="Arial" panose="020B0604020202020204" pitchFamily="34" charset="0"/>
              </a:rPr>
              <a:t>Cortes J, Kim S, Chung W, et al. Trastuzumab deruxtecan (T-DXd) vs trastuzumab emtansine (T-DM1) in patients (Pts) with HER2+ metastatic breast cancer (mBC): Results of the randomized phase III DESTINY-Breast03 study. </a:t>
            </a:r>
            <a:r>
              <a:rPr lang="en-US" sz="1100" b="0" i="1" dirty="0">
                <a:effectLst/>
                <a:latin typeface="Arial" panose="020B0604020202020204" pitchFamily="34" charset="0"/>
                <a:cs typeface="Arial" panose="020B0604020202020204" pitchFamily="34" charset="0"/>
              </a:rPr>
              <a:t>Ann Oncol.</a:t>
            </a:r>
            <a:r>
              <a:rPr lang="en-US" sz="1100" b="0" i="0" dirty="0">
                <a:effectLst/>
                <a:latin typeface="Arial" panose="020B0604020202020204" pitchFamily="34" charset="0"/>
                <a:cs typeface="Arial" panose="020B0604020202020204" pitchFamily="34" charset="0"/>
              </a:rPr>
              <a:t> 2021;32(suppl 5):S1283-S1346.</a:t>
            </a:r>
            <a:endParaRPr lang="en-US" sz="1100" b="1" i="0" dirty="0">
              <a:effectLst/>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100" dirty="0">
              <a:effectLst/>
              <a:latin typeface="Arial" panose="020B0604020202020204" pitchFamily="34" charset="0"/>
              <a:ea typeface="HGSMinchoE" panose="02020900000000000000" pitchFamily="18" charset="-128"/>
              <a:cs typeface="Arial" panose="020B0604020202020204" pitchFamily="34" charset="0"/>
            </a:endParaRPr>
          </a:p>
          <a:p>
            <a:pPr marL="0" indent="0">
              <a:buFont typeface="Arial" panose="020B0604020202020204" pitchFamily="34" charset="0"/>
              <a:buNone/>
            </a:pPr>
            <a:r>
              <a:rPr lang="en-US" sz="1100" dirty="0" err="1">
                <a:effectLst/>
                <a:latin typeface="Arial" panose="020B0604020202020204" pitchFamily="34" charset="0"/>
                <a:ea typeface="HGSMinchoE" panose="02020900000000000000" pitchFamily="18" charset="-128"/>
                <a:cs typeface="Arial" panose="020B0604020202020204" pitchFamily="34" charset="0"/>
              </a:rPr>
              <a:t>Hurvitz</a:t>
            </a:r>
            <a:r>
              <a:rPr lang="en-US" sz="1100" dirty="0">
                <a:effectLst/>
                <a:latin typeface="Arial" panose="020B0604020202020204" pitchFamily="34" charset="0"/>
                <a:ea typeface="HGSMinchoE" panose="02020900000000000000" pitchFamily="18" charset="-128"/>
                <a:cs typeface="Arial" panose="020B0604020202020204" pitchFamily="34" charset="0"/>
              </a:rPr>
              <a:t> S, Kim S-B, Chung W-P, et al. Trastuzumab deruxtecan (T-DXd; DS-8201a) vs. trastuzumab emtansine (T-DM1) in patients (pts) with HER2+ metastatic breast cancer (mBC): subgroup analyses from the randomized phase 3 study DESTINY-Breast03. SABCS 2021, GS3-01.</a:t>
            </a:r>
          </a:p>
          <a:p>
            <a:pPr marL="0" indent="0">
              <a:buFont typeface="Arial" panose="020B0604020202020204" pitchFamily="34" charset="0"/>
              <a:buNone/>
            </a:pPr>
            <a:endParaRPr lang="en-US" sz="1100" dirty="0">
              <a:effectLst/>
              <a:latin typeface="Arial" panose="020B0604020202020204" pitchFamily="34" charset="0"/>
              <a:ea typeface="HGSMinchoE" panose="020209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Arial" panose="020B0604020202020204" pitchFamily="34" charset="0"/>
                <a:ea typeface="Calibri" panose="020F0502020204030204" pitchFamily="34" charset="0"/>
                <a:cs typeface="Arial" panose="020B0604020202020204" pitchFamily="34" charset="0"/>
              </a:rPr>
              <a:t>Cortes J, Kim S-B, Chung W-P. Trastuzumab deruxtecan versus trastuzumab emtansine for breast cancer. </a:t>
            </a:r>
            <a:r>
              <a:rPr lang="en-US" sz="1100" i="1" dirty="0">
                <a:effectLst/>
                <a:latin typeface="Arial" panose="020B0604020202020204" pitchFamily="34" charset="0"/>
                <a:ea typeface="Calibri" panose="020F0502020204030204" pitchFamily="34" charset="0"/>
                <a:cs typeface="Arial" panose="020B0604020202020204" pitchFamily="34" charset="0"/>
              </a:rPr>
              <a:t>N Engl J Med</a:t>
            </a:r>
            <a:r>
              <a:rPr lang="en-US" sz="1100" dirty="0">
                <a:effectLst/>
                <a:latin typeface="Arial" panose="020B0604020202020204" pitchFamily="34" charset="0"/>
                <a:ea typeface="Calibri" panose="020F0502020204030204" pitchFamily="34" charset="0"/>
                <a:cs typeface="Arial" panose="020B0604020202020204" pitchFamily="34" charset="0"/>
              </a:rPr>
              <a:t>. 2022;386(12):1143-1154.</a:t>
            </a:r>
          </a:p>
          <a:p>
            <a:pPr marL="171450" indent="-171450">
              <a:buFont typeface="Arial" panose="020B0604020202020204" pitchFamily="34" charset="0"/>
              <a:buChar char="•"/>
            </a:pPr>
            <a:endParaRPr lang="en-US" sz="1200" dirty="0">
              <a:effectLst/>
              <a:latin typeface="Calibri Light" panose="020F0302020204030204" pitchFamily="34" charset="0"/>
              <a:ea typeface="HGSMinchoE" panose="02020900000000000000" pitchFamily="18" charset="-128"/>
            </a:endParaRPr>
          </a:p>
          <a:p>
            <a:endParaRPr lang="en-US" dirty="0"/>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20</a:t>
            </a:fld>
            <a:endParaRPr lang="en-US" dirty="0"/>
          </a:p>
        </p:txBody>
      </p:sp>
    </p:spTree>
    <p:extLst>
      <p:ext uri="{BB962C8B-B14F-4D97-AF65-F5344CB8AC3E}">
        <p14:creationId xmlns:p14="http://schemas.microsoft.com/office/powerpoint/2010/main" val="2641426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dirty="0">
                <a:effectLst/>
                <a:latin typeface="Arial" panose="020B0604020202020204" pitchFamily="34" charset="0"/>
                <a:cs typeface="Arial" panose="020B0604020202020204" pitchFamily="34" charset="0"/>
              </a:rPr>
              <a:t>Cortes J, Kim S, Chung W, et al. Trastuzumab </a:t>
            </a:r>
            <a:r>
              <a:rPr lang="en-US" sz="1100" b="0" i="0" dirty="0" err="1">
                <a:effectLst/>
                <a:latin typeface="Arial" panose="020B0604020202020204" pitchFamily="34" charset="0"/>
                <a:cs typeface="Arial" panose="020B0604020202020204" pitchFamily="34" charset="0"/>
              </a:rPr>
              <a:t>deruxtecan</a:t>
            </a:r>
            <a:r>
              <a:rPr lang="en-US" sz="1100" b="0" i="0" dirty="0">
                <a:effectLst/>
                <a:latin typeface="Arial" panose="020B0604020202020204" pitchFamily="34" charset="0"/>
                <a:cs typeface="Arial" panose="020B0604020202020204" pitchFamily="34" charset="0"/>
              </a:rPr>
              <a:t> (T-</a:t>
            </a:r>
            <a:r>
              <a:rPr lang="en-US" sz="1100" b="0" i="0" dirty="0" err="1">
                <a:effectLst/>
                <a:latin typeface="Arial" panose="020B0604020202020204" pitchFamily="34" charset="0"/>
                <a:cs typeface="Arial" panose="020B0604020202020204" pitchFamily="34" charset="0"/>
              </a:rPr>
              <a:t>DXd</a:t>
            </a:r>
            <a:r>
              <a:rPr lang="en-US" sz="1100" b="0" i="0" dirty="0">
                <a:effectLst/>
                <a:latin typeface="Arial" panose="020B0604020202020204" pitchFamily="34" charset="0"/>
                <a:cs typeface="Arial" panose="020B0604020202020204" pitchFamily="34" charset="0"/>
              </a:rPr>
              <a:t>) vs trastuzumab emtansine (T-DM1) in patients (Pts) with HER2+ metastatic breast cancer (</a:t>
            </a:r>
            <a:r>
              <a:rPr lang="en-US" sz="1100" b="0" i="0" dirty="0" err="1">
                <a:effectLst/>
                <a:latin typeface="Arial" panose="020B0604020202020204" pitchFamily="34" charset="0"/>
                <a:cs typeface="Arial" panose="020B0604020202020204" pitchFamily="34" charset="0"/>
              </a:rPr>
              <a:t>mBC</a:t>
            </a:r>
            <a:r>
              <a:rPr lang="en-US" sz="1100" b="0" i="0" dirty="0">
                <a:effectLst/>
                <a:latin typeface="Arial" panose="020B0604020202020204" pitchFamily="34" charset="0"/>
                <a:cs typeface="Arial" panose="020B0604020202020204" pitchFamily="34" charset="0"/>
              </a:rPr>
              <a:t>): Results of the randomized phase III DESTINY-Breast03 study. </a:t>
            </a:r>
            <a:r>
              <a:rPr lang="en-US" sz="1100" b="0" i="1" dirty="0">
                <a:effectLst/>
                <a:latin typeface="Arial" panose="020B0604020202020204" pitchFamily="34" charset="0"/>
                <a:cs typeface="Arial" panose="020B0604020202020204" pitchFamily="34" charset="0"/>
              </a:rPr>
              <a:t>Ann Oncol.</a:t>
            </a:r>
            <a:r>
              <a:rPr lang="en-US" sz="1100" b="0" i="0" dirty="0">
                <a:effectLst/>
                <a:latin typeface="Arial" panose="020B0604020202020204" pitchFamily="34" charset="0"/>
                <a:cs typeface="Arial" panose="020B0604020202020204" pitchFamily="34" charset="0"/>
              </a:rPr>
              <a:t> 2021;32(suppl 5):S1283-S1346.</a:t>
            </a:r>
            <a:endParaRPr lang="en-US" sz="1100" b="1" i="0" dirty="0">
              <a:effectLst/>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100" dirty="0">
              <a:effectLst/>
              <a:latin typeface="Arial" panose="020B0604020202020204" pitchFamily="34" charset="0"/>
              <a:ea typeface="HGSMinchoE" panose="02020900000000000000" pitchFamily="18" charset="-128"/>
              <a:cs typeface="Arial" panose="020B0604020202020204" pitchFamily="34" charset="0"/>
            </a:endParaRPr>
          </a:p>
          <a:p>
            <a:pPr marL="0" indent="0">
              <a:buFont typeface="Arial" panose="020B0604020202020204" pitchFamily="34" charset="0"/>
              <a:buNone/>
            </a:pPr>
            <a:r>
              <a:rPr lang="en-US" sz="1100" dirty="0" err="1">
                <a:effectLst/>
                <a:latin typeface="Arial" panose="020B0604020202020204" pitchFamily="34" charset="0"/>
                <a:ea typeface="HGSMinchoE" panose="02020900000000000000" pitchFamily="18" charset="-128"/>
                <a:cs typeface="Arial" panose="020B0604020202020204" pitchFamily="34" charset="0"/>
              </a:rPr>
              <a:t>Hurvitz</a:t>
            </a:r>
            <a:r>
              <a:rPr lang="en-US" sz="1100" dirty="0">
                <a:effectLst/>
                <a:latin typeface="Arial" panose="020B0604020202020204" pitchFamily="34" charset="0"/>
                <a:ea typeface="HGSMinchoE" panose="02020900000000000000" pitchFamily="18" charset="-128"/>
                <a:cs typeface="Arial" panose="020B0604020202020204" pitchFamily="34" charset="0"/>
              </a:rPr>
              <a:t> S, Kim S-B, Chung W-P, et al. Trastuzumab </a:t>
            </a:r>
            <a:r>
              <a:rPr lang="en-US" sz="1100" dirty="0" err="1">
                <a:effectLst/>
                <a:latin typeface="Arial" panose="020B0604020202020204" pitchFamily="34" charset="0"/>
                <a:ea typeface="HGSMinchoE" panose="02020900000000000000" pitchFamily="18" charset="-128"/>
                <a:cs typeface="Arial" panose="020B0604020202020204" pitchFamily="34" charset="0"/>
              </a:rPr>
              <a:t>deruxtecan</a:t>
            </a:r>
            <a:r>
              <a:rPr lang="en-US" sz="1100" dirty="0">
                <a:effectLst/>
                <a:latin typeface="Arial" panose="020B0604020202020204" pitchFamily="34" charset="0"/>
                <a:ea typeface="HGSMinchoE" panose="02020900000000000000" pitchFamily="18" charset="-128"/>
                <a:cs typeface="Arial" panose="020B0604020202020204" pitchFamily="34" charset="0"/>
              </a:rPr>
              <a:t> (T-</a:t>
            </a:r>
            <a:r>
              <a:rPr lang="en-US" sz="1100" dirty="0" err="1">
                <a:effectLst/>
                <a:latin typeface="Arial" panose="020B0604020202020204" pitchFamily="34" charset="0"/>
                <a:ea typeface="HGSMinchoE" panose="02020900000000000000" pitchFamily="18" charset="-128"/>
                <a:cs typeface="Arial" panose="020B0604020202020204" pitchFamily="34" charset="0"/>
              </a:rPr>
              <a:t>DXd</a:t>
            </a:r>
            <a:r>
              <a:rPr lang="en-US" sz="1100" dirty="0">
                <a:effectLst/>
                <a:latin typeface="Arial" panose="020B0604020202020204" pitchFamily="34" charset="0"/>
                <a:ea typeface="HGSMinchoE" panose="02020900000000000000" pitchFamily="18" charset="-128"/>
                <a:cs typeface="Arial" panose="020B0604020202020204" pitchFamily="34" charset="0"/>
              </a:rPr>
              <a:t>; DS-8201a) vs. trastuzumab emtansine (T-DM1) in patients (pts) with HER2+ metastatic breast cancer (</a:t>
            </a:r>
            <a:r>
              <a:rPr lang="en-US" sz="1100" dirty="0" err="1">
                <a:effectLst/>
                <a:latin typeface="Arial" panose="020B0604020202020204" pitchFamily="34" charset="0"/>
                <a:ea typeface="HGSMinchoE" panose="02020900000000000000" pitchFamily="18" charset="-128"/>
                <a:cs typeface="Arial" panose="020B0604020202020204" pitchFamily="34" charset="0"/>
              </a:rPr>
              <a:t>mBC</a:t>
            </a:r>
            <a:r>
              <a:rPr lang="en-US" sz="1100" dirty="0">
                <a:effectLst/>
                <a:latin typeface="Arial" panose="020B0604020202020204" pitchFamily="34" charset="0"/>
                <a:ea typeface="HGSMinchoE" panose="02020900000000000000" pitchFamily="18" charset="-128"/>
                <a:cs typeface="Arial" panose="020B0604020202020204" pitchFamily="34" charset="0"/>
              </a:rPr>
              <a:t>): subgroup analyses from the randomized phase 3 study DESTINY-Breast03. SABCS 2021, GS3-01.</a:t>
            </a:r>
          </a:p>
          <a:p>
            <a:pPr marL="0" indent="0">
              <a:buFont typeface="Arial" panose="020B0604020202020204" pitchFamily="34" charset="0"/>
              <a:buNone/>
            </a:pPr>
            <a:endParaRPr lang="en-US" sz="1100" dirty="0">
              <a:effectLst/>
              <a:latin typeface="Arial" panose="020B0604020202020204" pitchFamily="34" charset="0"/>
              <a:ea typeface="HGSMinchoE" panose="020209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Arial" panose="020B0604020202020204" pitchFamily="34" charset="0"/>
                <a:ea typeface="Calibri" panose="020F0502020204030204" pitchFamily="34" charset="0"/>
                <a:cs typeface="Arial" panose="020B0604020202020204" pitchFamily="34" charset="0"/>
              </a:rPr>
              <a:t>Cortes J, Kim S-B, Chung W-P. Trastuzumab </a:t>
            </a:r>
            <a:r>
              <a:rPr lang="en-US" sz="1100" dirty="0" err="1">
                <a:effectLst/>
                <a:latin typeface="Arial" panose="020B0604020202020204" pitchFamily="34" charset="0"/>
                <a:ea typeface="Calibri" panose="020F0502020204030204" pitchFamily="34" charset="0"/>
                <a:cs typeface="Arial" panose="020B0604020202020204" pitchFamily="34" charset="0"/>
              </a:rPr>
              <a:t>deruxtecan</a:t>
            </a:r>
            <a:r>
              <a:rPr lang="en-US" sz="1100" dirty="0">
                <a:effectLst/>
                <a:latin typeface="Arial" panose="020B0604020202020204" pitchFamily="34" charset="0"/>
                <a:ea typeface="Calibri" panose="020F0502020204030204" pitchFamily="34" charset="0"/>
                <a:cs typeface="Arial" panose="020B0604020202020204" pitchFamily="34" charset="0"/>
              </a:rPr>
              <a:t> versus trastuzumab emtansine for breast cancer. </a:t>
            </a:r>
            <a:r>
              <a:rPr lang="en-US" sz="1100" i="1" dirty="0">
                <a:effectLst/>
                <a:latin typeface="Arial" panose="020B0604020202020204" pitchFamily="34" charset="0"/>
                <a:ea typeface="Calibri" panose="020F0502020204030204" pitchFamily="34" charset="0"/>
                <a:cs typeface="Arial" panose="020B0604020202020204" pitchFamily="34" charset="0"/>
              </a:rPr>
              <a:t>N </a:t>
            </a:r>
            <a:r>
              <a:rPr lang="en-US" sz="1100" i="1" dirty="0" err="1">
                <a:effectLst/>
                <a:latin typeface="Arial" panose="020B0604020202020204" pitchFamily="34" charset="0"/>
                <a:ea typeface="Calibri" panose="020F0502020204030204" pitchFamily="34" charset="0"/>
                <a:cs typeface="Arial" panose="020B0604020202020204" pitchFamily="34" charset="0"/>
              </a:rPr>
              <a:t>Engl</a:t>
            </a:r>
            <a:r>
              <a:rPr lang="en-US" sz="1100" i="1" dirty="0">
                <a:effectLst/>
                <a:latin typeface="Arial" panose="020B0604020202020204" pitchFamily="34" charset="0"/>
                <a:ea typeface="Calibri" panose="020F0502020204030204" pitchFamily="34" charset="0"/>
                <a:cs typeface="Arial" panose="020B0604020202020204" pitchFamily="34" charset="0"/>
              </a:rPr>
              <a:t> J Med</a:t>
            </a:r>
            <a:r>
              <a:rPr lang="en-US" sz="1100" dirty="0">
                <a:effectLst/>
                <a:latin typeface="Arial" panose="020B0604020202020204" pitchFamily="34" charset="0"/>
                <a:ea typeface="Calibri" panose="020F0502020204030204" pitchFamily="34" charset="0"/>
                <a:cs typeface="Arial" panose="020B0604020202020204" pitchFamily="34" charset="0"/>
              </a:rPr>
              <a:t>. 2022;386(12):1143-1154.</a:t>
            </a:r>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21</a:t>
            </a:fld>
            <a:endParaRPr lang="en-US" dirty="0"/>
          </a:p>
        </p:txBody>
      </p:sp>
    </p:spTree>
    <p:extLst>
      <p:ext uri="{BB962C8B-B14F-4D97-AF65-F5344CB8AC3E}">
        <p14:creationId xmlns:p14="http://schemas.microsoft.com/office/powerpoint/2010/main" val="630270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Hurvitz S, Hegg R, Chung W-P, et al. Trastuzumab deruxtecan versus trastuzumab emtansine in patients with HER2-positive metastatic breast cancer: updated results from DESTINY-Breast03, a randomised, open-label, phase 3 trial. </a:t>
            </a:r>
            <a:r>
              <a:rPr lang="en-US" sz="1100" i="1" dirty="0">
                <a:latin typeface="Arial" panose="020B0604020202020204" pitchFamily="34" charset="0"/>
                <a:cs typeface="Arial" panose="020B0604020202020204" pitchFamily="34" charset="0"/>
              </a:rPr>
              <a:t>Lancet</a:t>
            </a:r>
            <a:r>
              <a:rPr lang="en-US" sz="1100" dirty="0">
                <a:latin typeface="Arial" panose="020B0604020202020204" pitchFamily="34" charset="0"/>
                <a:cs typeface="Arial" panose="020B0604020202020204" pitchFamily="34" charset="0"/>
              </a:rPr>
              <a:t>. 2022;401(10371):P105-P117. </a:t>
            </a:r>
          </a:p>
        </p:txBody>
      </p:sp>
      <p:sp>
        <p:nvSpPr>
          <p:cNvPr id="4" name="Slide Number Placeholder 3"/>
          <p:cNvSpPr>
            <a:spLocks noGrp="1"/>
          </p:cNvSpPr>
          <p:nvPr>
            <p:ph type="sldNum" sz="quarter" idx="5"/>
          </p:nvPr>
        </p:nvSpPr>
        <p:spPr/>
        <p:txBody>
          <a:bodyPr/>
          <a:lstStyle/>
          <a:p>
            <a:fld id="{934D1C8F-E01B-BF46-871E-C0798C0CEB10}" type="slidenum">
              <a:rPr lang="en-US" smtClean="0"/>
              <a:t>22</a:t>
            </a:fld>
            <a:endParaRPr lang="en-US" dirty="0"/>
          </a:p>
        </p:txBody>
      </p:sp>
    </p:spTree>
    <p:extLst>
      <p:ext uri="{BB962C8B-B14F-4D97-AF65-F5344CB8AC3E}">
        <p14:creationId xmlns:p14="http://schemas.microsoft.com/office/powerpoint/2010/main" val="2090733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 name="Google Shape;89;p6:notes">
            <a:extLst>
              <a:ext uri="{FF2B5EF4-FFF2-40B4-BE49-F238E27FC236}">
                <a16:creationId xmlns:a16="http://schemas.microsoft.com/office/drawing/2014/main" id="{49D20F72-1211-46BD-A92F-37D8858ED0EB}"/>
              </a:ext>
            </a:extLst>
          </p:cNvPr>
          <p:cNvSpPr txBox="1">
            <a:spLocks noGrp="1"/>
          </p:cNvSpPr>
          <p:nvPr>
            <p:ph type="body" idx="1"/>
          </p:nvPr>
        </p:nvSpPr>
        <p:spPr>
          <a:xfrm>
            <a:off x="685800" y="4400550"/>
            <a:ext cx="5486400" cy="3600450"/>
          </a:xfrm>
          <a:ln/>
        </p:spPr>
        <p:txBody>
          <a:bodyPr spcFirstLastPara="1" wrap="square" lIns="91425" tIns="45700" rIns="91425" bIns="45700" anchor="t" anchorCtr="0">
            <a:noAutofit/>
          </a:bodyPr>
          <a:lstStyle/>
          <a:p>
            <a:pPr marL="0" marR="0" lvl="0" indent="0" algn="l" defTabSz="457200" rtl="0" eaLnBrk="0" fontAlgn="base" latinLnBrk="0" hangingPunct="0">
              <a:lnSpc>
                <a:spcPct val="100000"/>
              </a:lnSpc>
              <a:spcBef>
                <a:spcPts val="360"/>
              </a:spcBef>
              <a:spcAft>
                <a:spcPts val="0"/>
              </a:spcAft>
              <a:buClrTx/>
              <a:buSzPts val="1400"/>
              <a:buFontTx/>
              <a:buNone/>
              <a:tabLst/>
              <a:defRPr/>
            </a:pPr>
            <a:r>
              <a:rPr lang="en-US" sz="1100" kern="1200" dirty="0">
                <a:solidFill>
                  <a:schemeClr val="tx1"/>
                </a:solidFill>
                <a:effectLst/>
                <a:latin typeface="Arial" panose="020B0604020202020204" pitchFamily="34" charset="0"/>
                <a:ea typeface="ＭＳ Ｐゴシック" pitchFamily="-1" charset="-128"/>
                <a:cs typeface="Arial" panose="020B0604020202020204" pitchFamily="34" charset="0"/>
              </a:rPr>
              <a:t>Modi S, Saura C, Yamashita T, et al. Trastuzumab deruxtecan in previously treated HER2-positive breast cancer. </a:t>
            </a:r>
            <a:r>
              <a:rPr lang="en-US" sz="1100" i="1" kern="1200" dirty="0">
                <a:solidFill>
                  <a:schemeClr val="tx1"/>
                </a:solidFill>
                <a:effectLst/>
                <a:latin typeface="Arial" panose="020B0604020202020204" pitchFamily="34" charset="0"/>
                <a:ea typeface="ＭＳ Ｐゴシック" pitchFamily="-1" charset="-128"/>
                <a:cs typeface="Arial" panose="020B0604020202020204" pitchFamily="34" charset="0"/>
              </a:rPr>
              <a:t>N Engl J Med</a:t>
            </a:r>
            <a:r>
              <a:rPr lang="en-US" sz="1100" kern="1200" dirty="0">
                <a:solidFill>
                  <a:schemeClr val="tx1"/>
                </a:solidFill>
                <a:effectLst/>
                <a:latin typeface="Arial" panose="020B0604020202020204" pitchFamily="34" charset="0"/>
                <a:ea typeface="ＭＳ Ｐゴシック" pitchFamily="-1" charset="-128"/>
                <a:cs typeface="Arial" panose="020B0604020202020204" pitchFamily="34" charset="0"/>
              </a:rPr>
              <a:t>. 2020;382(7):610-621.</a:t>
            </a:r>
          </a:p>
          <a:p>
            <a:pPr>
              <a:spcBef>
                <a:spcPts val="360"/>
              </a:spcBef>
              <a:spcAft>
                <a:spcPts val="0"/>
              </a:spcAft>
              <a:buSzPts val="1400"/>
              <a:defRPr/>
            </a:pPr>
            <a:endParaRPr lang="en-US" sz="1100" dirty="0">
              <a:latin typeface="Arial" panose="020B0604020202020204" pitchFamily="34" charset="0"/>
              <a:cs typeface="Arial" panose="020B0604020202020204" pitchFamily="34" charset="0"/>
            </a:endParaRPr>
          </a:p>
          <a:p>
            <a:pPr marL="0" marR="0" lvl="0" indent="0" algn="l" defTabSz="457200" rtl="0" eaLnBrk="0" fontAlgn="base" latinLnBrk="0" hangingPunct="0">
              <a:lnSpc>
                <a:spcPct val="100000"/>
              </a:lnSpc>
              <a:spcBef>
                <a:spcPts val="360"/>
              </a:spcBef>
              <a:spcAft>
                <a:spcPts val="0"/>
              </a:spcAft>
              <a:buClrTx/>
              <a:buSzPts val="1400"/>
              <a:buFontTx/>
              <a:buNone/>
              <a:tabLst/>
              <a:defRPr/>
            </a:pPr>
            <a:r>
              <a:rPr lang="en-US" sz="1100" kern="1200" dirty="0">
                <a:solidFill>
                  <a:schemeClr val="tx1"/>
                </a:solidFill>
                <a:effectLst/>
                <a:latin typeface="Arial" panose="020B0604020202020204" pitchFamily="34" charset="0"/>
                <a:ea typeface="ＭＳ Ｐゴシック" pitchFamily="-1" charset="-128"/>
                <a:cs typeface="Arial" panose="020B0604020202020204" pitchFamily="34" charset="0"/>
              </a:rPr>
              <a:t>Modi S, et al. Updated results from DESTINY-Breast01, a phase 2 trial of trastuzumab deruxtecan (T-DXd) in HER2-positive metastatic breast cancer. Presented at the 2020 San Antonio Breast Cancer Symposium; December 8-11; 2020. Virtual. Poster Spotlight PD3-06.</a:t>
            </a:r>
          </a:p>
          <a:p>
            <a:pPr>
              <a:spcBef>
                <a:spcPts val="360"/>
              </a:spcBef>
              <a:spcAft>
                <a:spcPts val="0"/>
              </a:spcAft>
              <a:buSzPts val="1400"/>
              <a:defRPr/>
            </a:pPr>
            <a:endParaRPr lang="en-US" sz="1100" dirty="0">
              <a:latin typeface="Arial" panose="020B0604020202020204" pitchFamily="34" charset="0"/>
              <a:cs typeface="Arial" panose="020B0604020202020204" pitchFamily="34" charset="0"/>
            </a:endParaRPr>
          </a:p>
          <a:p>
            <a:pPr marL="0" marR="0" lvl="0" indent="0" algn="l" defTabSz="457200" rtl="0" eaLnBrk="0" fontAlgn="base" latinLnBrk="0" hangingPunct="0">
              <a:lnSpc>
                <a:spcPct val="100000"/>
              </a:lnSpc>
              <a:spcBef>
                <a:spcPts val="360"/>
              </a:spcBef>
              <a:spcAft>
                <a:spcPts val="0"/>
              </a:spcAft>
              <a:buClrTx/>
              <a:buSzPts val="1400"/>
              <a:buFontTx/>
              <a:buNone/>
              <a:tabLst/>
              <a:defRPr/>
            </a:pPr>
            <a:r>
              <a:rPr lang="da-DK" sz="1100" kern="1200" dirty="0" err="1">
                <a:solidFill>
                  <a:schemeClr val="tx1"/>
                </a:solidFill>
                <a:effectLst/>
                <a:latin typeface="Arial" panose="020B0604020202020204" pitchFamily="34" charset="0"/>
                <a:ea typeface="ＭＳ Ｐゴシック" pitchFamily="-1" charset="-128"/>
                <a:cs typeface="Arial" panose="020B0604020202020204" pitchFamily="34" charset="0"/>
              </a:rPr>
              <a:t>Manich</a:t>
            </a:r>
            <a:r>
              <a:rPr lang="da-DK" sz="1100" kern="1200" dirty="0">
                <a:solidFill>
                  <a:schemeClr val="tx1"/>
                </a:solidFill>
                <a:effectLst/>
                <a:latin typeface="Arial" panose="020B0604020202020204" pitchFamily="34" charset="0"/>
                <a:ea typeface="ＭＳ Ｐゴシック" pitchFamily="-1" charset="-128"/>
                <a:cs typeface="Arial" panose="020B0604020202020204" pitchFamily="34" charset="0"/>
              </a:rPr>
              <a:t> C, Modi S, Krop I, et al. </a:t>
            </a:r>
            <a:r>
              <a:rPr lang="da-DK" sz="1100" kern="1200" dirty="0" err="1">
                <a:solidFill>
                  <a:schemeClr val="tx1"/>
                </a:solidFill>
                <a:effectLst/>
                <a:latin typeface="Arial" panose="020B0604020202020204" pitchFamily="34" charset="0"/>
                <a:ea typeface="ＭＳ Ｐゴシック" pitchFamily="-1" charset="-128"/>
                <a:cs typeface="Arial" panose="020B0604020202020204" pitchFamily="34" charset="0"/>
              </a:rPr>
              <a:t>Trastuzumab</a:t>
            </a:r>
            <a:r>
              <a:rPr lang="da-DK" sz="1100" kern="1200" dirty="0">
                <a:solidFill>
                  <a:schemeClr val="tx1"/>
                </a:solidFill>
                <a:effectLst/>
                <a:latin typeface="Arial" panose="020B0604020202020204" pitchFamily="34" charset="0"/>
                <a:ea typeface="ＭＳ Ｐゴシック" pitchFamily="-1" charset="-128"/>
                <a:cs typeface="Arial" panose="020B0604020202020204" pitchFamily="34" charset="0"/>
              </a:rPr>
              <a:t> </a:t>
            </a:r>
            <a:r>
              <a:rPr lang="da-DK" sz="1100" kern="1200" dirty="0" err="1">
                <a:solidFill>
                  <a:schemeClr val="tx1"/>
                </a:solidFill>
                <a:effectLst/>
                <a:latin typeface="Arial" panose="020B0604020202020204" pitchFamily="34" charset="0"/>
                <a:ea typeface="ＭＳ Ｐゴシック" pitchFamily="-1" charset="-128"/>
                <a:cs typeface="Arial" panose="020B0604020202020204" pitchFamily="34" charset="0"/>
              </a:rPr>
              <a:t>deruxtecan</a:t>
            </a:r>
            <a:r>
              <a:rPr lang="da-DK" sz="1100" kern="1200" dirty="0">
                <a:solidFill>
                  <a:schemeClr val="tx1"/>
                </a:solidFill>
                <a:effectLst/>
                <a:latin typeface="Arial" panose="020B0604020202020204" pitchFamily="34" charset="0"/>
                <a:ea typeface="ＭＳ Ｐゴシック" pitchFamily="-1" charset="-128"/>
                <a:cs typeface="Arial" panose="020B0604020202020204" pitchFamily="34" charset="0"/>
              </a:rPr>
              <a:t> (T-</a:t>
            </a:r>
            <a:r>
              <a:rPr lang="da-DK" sz="1100" kern="1200" dirty="0" err="1">
                <a:solidFill>
                  <a:schemeClr val="tx1"/>
                </a:solidFill>
                <a:effectLst/>
                <a:latin typeface="Arial" panose="020B0604020202020204" pitchFamily="34" charset="0"/>
                <a:ea typeface="ＭＳ Ｐゴシック" pitchFamily="-1" charset="-128"/>
                <a:cs typeface="Arial" panose="020B0604020202020204" pitchFamily="34" charset="0"/>
              </a:rPr>
              <a:t>DXd</a:t>
            </a:r>
            <a:r>
              <a:rPr lang="da-DK" sz="1100" kern="1200" dirty="0">
                <a:solidFill>
                  <a:schemeClr val="tx1"/>
                </a:solidFill>
                <a:effectLst/>
                <a:latin typeface="Arial" panose="020B0604020202020204" pitchFamily="34" charset="0"/>
                <a:ea typeface="ＭＳ Ｐゴシック" pitchFamily="-1" charset="-128"/>
                <a:cs typeface="Arial" panose="020B0604020202020204" pitchFamily="34" charset="0"/>
              </a:rPr>
              <a:t>) in patients with HER2-positive </a:t>
            </a:r>
            <a:r>
              <a:rPr lang="da-DK" sz="1100" kern="1200" dirty="0" err="1">
                <a:solidFill>
                  <a:schemeClr val="tx1"/>
                </a:solidFill>
                <a:effectLst/>
                <a:latin typeface="Arial" panose="020B0604020202020204" pitchFamily="34" charset="0"/>
                <a:ea typeface="ＭＳ Ｐゴシック" pitchFamily="-1" charset="-128"/>
                <a:cs typeface="Arial" panose="020B0604020202020204" pitchFamily="34" charset="0"/>
              </a:rPr>
              <a:t>metastatic</a:t>
            </a:r>
            <a:r>
              <a:rPr lang="da-DK" sz="1100" kern="1200" dirty="0">
                <a:solidFill>
                  <a:schemeClr val="tx1"/>
                </a:solidFill>
                <a:effectLst/>
                <a:latin typeface="Arial" panose="020B0604020202020204" pitchFamily="34" charset="0"/>
                <a:ea typeface="ＭＳ Ｐゴシック" pitchFamily="-1" charset="-128"/>
                <a:cs typeface="Arial" panose="020B0604020202020204" pitchFamily="34" charset="0"/>
              </a:rPr>
              <a:t> </a:t>
            </a:r>
            <a:r>
              <a:rPr lang="da-DK" sz="1100" kern="1200" dirty="0" err="1">
                <a:solidFill>
                  <a:schemeClr val="tx1"/>
                </a:solidFill>
                <a:effectLst/>
                <a:latin typeface="Arial" panose="020B0604020202020204" pitchFamily="34" charset="0"/>
                <a:ea typeface="ＭＳ Ｐゴシック" pitchFamily="-1" charset="-128"/>
                <a:cs typeface="Arial" panose="020B0604020202020204" pitchFamily="34" charset="0"/>
              </a:rPr>
              <a:t>breast</a:t>
            </a:r>
            <a:r>
              <a:rPr lang="da-DK" sz="1100" kern="1200" dirty="0">
                <a:solidFill>
                  <a:schemeClr val="tx1"/>
                </a:solidFill>
                <a:effectLst/>
                <a:latin typeface="Arial" panose="020B0604020202020204" pitchFamily="34" charset="0"/>
                <a:ea typeface="ＭＳ Ｐゴシック" pitchFamily="-1" charset="-128"/>
                <a:cs typeface="Arial" panose="020B0604020202020204" pitchFamily="34" charset="0"/>
              </a:rPr>
              <a:t> cancer (MBC): </a:t>
            </a:r>
            <a:r>
              <a:rPr lang="da-DK" sz="1100" kern="1200" dirty="0" err="1">
                <a:solidFill>
                  <a:schemeClr val="tx1"/>
                </a:solidFill>
                <a:effectLst/>
                <a:latin typeface="Arial" panose="020B0604020202020204" pitchFamily="34" charset="0"/>
                <a:ea typeface="ＭＳ Ｐゴシック" pitchFamily="-1" charset="-128"/>
                <a:cs typeface="Arial" panose="020B0604020202020204" pitchFamily="34" charset="0"/>
              </a:rPr>
              <a:t>updated</a:t>
            </a:r>
            <a:r>
              <a:rPr lang="da-DK" sz="1100" kern="1200" dirty="0">
                <a:solidFill>
                  <a:schemeClr val="tx1"/>
                </a:solidFill>
                <a:effectLst/>
                <a:latin typeface="Arial" panose="020B0604020202020204" pitchFamily="34" charset="0"/>
                <a:ea typeface="ＭＳ Ｐゴシック" pitchFamily="-1" charset="-128"/>
                <a:cs typeface="Arial" panose="020B0604020202020204" pitchFamily="34" charset="0"/>
              </a:rPr>
              <a:t> </a:t>
            </a:r>
            <a:r>
              <a:rPr lang="da-DK" sz="1100" kern="1200" dirty="0" err="1">
                <a:solidFill>
                  <a:schemeClr val="tx1"/>
                </a:solidFill>
                <a:effectLst/>
                <a:latin typeface="Arial" panose="020B0604020202020204" pitchFamily="34" charset="0"/>
                <a:ea typeface="ＭＳ Ｐゴシック" pitchFamily="-1" charset="-128"/>
                <a:cs typeface="Arial" panose="020B0604020202020204" pitchFamily="34" charset="0"/>
              </a:rPr>
              <a:t>survival</a:t>
            </a:r>
            <a:r>
              <a:rPr lang="da-DK" sz="1100" kern="1200" dirty="0">
                <a:solidFill>
                  <a:schemeClr val="tx1"/>
                </a:solidFill>
                <a:effectLst/>
                <a:latin typeface="Arial" panose="020B0604020202020204" pitchFamily="34" charset="0"/>
                <a:ea typeface="ＭＳ Ｐゴシック" pitchFamily="-1" charset="-128"/>
                <a:cs typeface="Arial" panose="020B0604020202020204" pitchFamily="34" charset="0"/>
              </a:rPr>
              <a:t> </a:t>
            </a:r>
            <a:r>
              <a:rPr lang="da-DK" sz="1100" kern="1200" dirty="0" err="1">
                <a:solidFill>
                  <a:schemeClr val="tx1"/>
                </a:solidFill>
                <a:effectLst/>
                <a:latin typeface="Arial" panose="020B0604020202020204" pitchFamily="34" charset="0"/>
                <a:ea typeface="ＭＳ Ｐゴシック" pitchFamily="-1" charset="-128"/>
                <a:cs typeface="Arial" panose="020B0604020202020204" pitchFamily="34" charset="0"/>
              </a:rPr>
              <a:t>results</a:t>
            </a:r>
            <a:r>
              <a:rPr lang="da-DK" sz="1100" kern="1200" dirty="0">
                <a:solidFill>
                  <a:schemeClr val="tx1"/>
                </a:solidFill>
                <a:effectLst/>
                <a:latin typeface="Arial" panose="020B0604020202020204" pitchFamily="34" charset="0"/>
                <a:ea typeface="ＭＳ Ｐゴシック" pitchFamily="-1" charset="-128"/>
                <a:cs typeface="Arial" panose="020B0604020202020204" pitchFamily="34" charset="0"/>
              </a:rPr>
              <a:t> from a </a:t>
            </a:r>
            <a:r>
              <a:rPr lang="da-DK" sz="1100" kern="1200" dirty="0" err="1">
                <a:solidFill>
                  <a:schemeClr val="tx1"/>
                </a:solidFill>
                <a:effectLst/>
                <a:latin typeface="Arial" panose="020B0604020202020204" pitchFamily="34" charset="0"/>
                <a:ea typeface="ＭＳ Ｐゴシック" pitchFamily="-1" charset="-128"/>
                <a:cs typeface="Arial" panose="020B0604020202020204" pitchFamily="34" charset="0"/>
              </a:rPr>
              <a:t>phase</a:t>
            </a:r>
            <a:r>
              <a:rPr lang="da-DK" sz="1100" kern="1200" dirty="0">
                <a:solidFill>
                  <a:schemeClr val="tx1"/>
                </a:solidFill>
                <a:effectLst/>
                <a:latin typeface="Arial" panose="020B0604020202020204" pitchFamily="34" charset="0"/>
                <a:ea typeface="ＭＳ Ｐゴシック" pitchFamily="-1" charset="-128"/>
                <a:cs typeface="Arial" panose="020B0604020202020204" pitchFamily="34" charset="0"/>
              </a:rPr>
              <a:t> 2 </a:t>
            </a:r>
            <a:r>
              <a:rPr lang="da-DK" sz="1100" kern="1200" dirty="0" err="1">
                <a:solidFill>
                  <a:schemeClr val="tx1"/>
                </a:solidFill>
                <a:effectLst/>
                <a:latin typeface="Arial" panose="020B0604020202020204" pitchFamily="34" charset="0"/>
                <a:ea typeface="ＭＳ Ｐゴシック" pitchFamily="-1" charset="-128"/>
                <a:cs typeface="Arial" panose="020B0604020202020204" pitchFamily="34" charset="0"/>
              </a:rPr>
              <a:t>trial</a:t>
            </a:r>
            <a:r>
              <a:rPr lang="da-DK" sz="1100" kern="1200" dirty="0">
                <a:solidFill>
                  <a:schemeClr val="tx1"/>
                </a:solidFill>
                <a:effectLst/>
                <a:latin typeface="Arial" panose="020B0604020202020204" pitchFamily="34" charset="0"/>
                <a:ea typeface="ＭＳ Ｐゴシック" pitchFamily="-1" charset="-128"/>
                <a:cs typeface="Arial" panose="020B0604020202020204" pitchFamily="34" charset="0"/>
              </a:rPr>
              <a:t> (DESTINY-Breast01). </a:t>
            </a:r>
            <a:r>
              <a:rPr lang="da-DK" sz="1100" i="1" kern="1200" dirty="0">
                <a:solidFill>
                  <a:schemeClr val="tx1"/>
                </a:solidFill>
                <a:effectLst/>
                <a:latin typeface="Arial" panose="020B0604020202020204" pitchFamily="34" charset="0"/>
                <a:ea typeface="ＭＳ Ｐゴシック" pitchFamily="-1" charset="-128"/>
                <a:cs typeface="Arial" panose="020B0604020202020204" pitchFamily="34" charset="0"/>
              </a:rPr>
              <a:t>Ann </a:t>
            </a:r>
            <a:r>
              <a:rPr lang="da-DK" sz="1100" i="1" kern="1200" dirty="0" err="1">
                <a:solidFill>
                  <a:schemeClr val="tx1"/>
                </a:solidFill>
                <a:effectLst/>
                <a:latin typeface="Arial" panose="020B0604020202020204" pitchFamily="34" charset="0"/>
                <a:ea typeface="ＭＳ Ｐゴシック" pitchFamily="-1" charset="-128"/>
                <a:cs typeface="Arial" panose="020B0604020202020204" pitchFamily="34" charset="0"/>
              </a:rPr>
              <a:t>Oncol</a:t>
            </a:r>
            <a:r>
              <a:rPr lang="da-DK" sz="1100" kern="1200" dirty="0">
                <a:solidFill>
                  <a:schemeClr val="tx1"/>
                </a:solidFill>
                <a:effectLst/>
                <a:latin typeface="Arial" panose="020B0604020202020204" pitchFamily="34" charset="0"/>
                <a:ea typeface="ＭＳ Ｐゴシック" pitchFamily="-1" charset="-128"/>
                <a:cs typeface="Arial" panose="020B0604020202020204" pitchFamily="34" charset="0"/>
              </a:rPr>
              <a:t>. 2021;32(5):S485-S486.</a:t>
            </a:r>
            <a:endParaRPr lang="en-US" sz="1100" kern="1200" dirty="0">
              <a:solidFill>
                <a:schemeClr val="tx1"/>
              </a:solidFill>
              <a:effectLst/>
              <a:latin typeface="Arial" panose="020B0604020202020204" pitchFamily="34" charset="0"/>
              <a:ea typeface="ＭＳ Ｐゴシック" pitchFamily="-1" charset="-128"/>
              <a:cs typeface="Arial" panose="020B0604020202020204" pitchFamily="34" charset="0"/>
            </a:endParaRPr>
          </a:p>
          <a:p>
            <a:pPr>
              <a:spcBef>
                <a:spcPts val="360"/>
              </a:spcBef>
              <a:spcAft>
                <a:spcPts val="0"/>
              </a:spcAft>
              <a:buSzPts val="1400"/>
              <a:defRPr/>
            </a:pPr>
            <a:endParaRPr dirty="0"/>
          </a:p>
        </p:txBody>
      </p:sp>
      <p:sp>
        <p:nvSpPr>
          <p:cNvPr id="59394" name="Google Shape;90;p6:notes">
            <a:extLst>
              <a:ext uri="{FF2B5EF4-FFF2-40B4-BE49-F238E27FC236}">
                <a16:creationId xmlns:a16="http://schemas.microsoft.com/office/drawing/2014/main" id="{06C416C9-BC56-4F6E-8B0A-762E77D04E16}"/>
              </a:ext>
            </a:extLst>
          </p:cNvPr>
          <p:cNvSpPr>
            <a:spLocks noGrp="1" noRot="1" noChangeAspect="1" noTextEdit="1"/>
          </p:cNvSpPr>
          <p:nvPr>
            <p:ph type="sldImg" idx="2"/>
          </p:nvPr>
        </p:nvSpPr>
        <p:spPr bwMode="auto">
          <a:xfrm>
            <a:off x="685800" y="1143000"/>
            <a:ext cx="5486400" cy="30861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552425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Krop</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IE,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Saura</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C, Yamashita T, et al. [Fam-] trastuzumab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deruxtecan</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(T-</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DXd</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DS-8201 in subjects with HER2-positive metastatic breast cancer (MBC) previously treated with T-DM1: A phase 2, multicenter, open-label study (DESTINY-Breast01). Poster presented at: San Antonio Breast Cancer Symposium; December 11, 2019; San Antonio, TX. Abstract GS1-03.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000" b="0" i="0" u="none" strike="noStrike" kern="1200" dirty="0">
              <a:solidFill>
                <a:schemeClr val="tx1"/>
              </a:solidFill>
              <a:effectLst/>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000" b="0" i="0" u="none" strike="noStrike" kern="1200" dirty="0">
                <a:solidFill>
                  <a:schemeClr val="tx1"/>
                </a:solidFill>
                <a:effectLst/>
                <a:latin typeface="Arial" panose="020B0604020202020204" pitchFamily="34" charset="0"/>
                <a:ea typeface="ＭＳ Ｐゴシック" pitchFamily="-1" charset="-128"/>
                <a:cs typeface="Arial" panose="020B0604020202020204" pitchFamily="34" charset="0"/>
              </a:rPr>
              <a:t>Modi S, Saura C, Tamashita T, et al. Trastuzumab deruxtecan in previously treated HER2-positive breast cancer. </a:t>
            </a:r>
            <a:r>
              <a:rPr lang="en-US" sz="1000" b="0" i="1" u="none" strike="noStrike" kern="1200" dirty="0">
                <a:solidFill>
                  <a:schemeClr val="tx1"/>
                </a:solidFill>
                <a:effectLst/>
                <a:latin typeface="Arial" panose="020B0604020202020204" pitchFamily="34" charset="0"/>
                <a:ea typeface="ＭＳ Ｐゴシック" pitchFamily="-1" charset="-128"/>
                <a:cs typeface="Arial" panose="020B0604020202020204" pitchFamily="34" charset="0"/>
              </a:rPr>
              <a:t>N Engl J Med</a:t>
            </a:r>
            <a:r>
              <a:rPr lang="en-US" sz="1000" b="0" i="0" u="none" strike="noStrike" kern="1200" dirty="0">
                <a:solidFill>
                  <a:schemeClr val="tx1"/>
                </a:solidFill>
                <a:effectLst/>
                <a:latin typeface="Arial" panose="020B0604020202020204" pitchFamily="34" charset="0"/>
                <a:ea typeface="ＭＳ Ｐゴシック" pitchFamily="-1" charset="-128"/>
                <a:cs typeface="Arial" panose="020B0604020202020204" pitchFamily="34" charset="0"/>
              </a:rPr>
              <a:t>. 2020;382:610-621.</a:t>
            </a:r>
          </a:p>
          <a:p>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C7E83D54-9BE2-2A48-A718-0CD7BBC29634}" type="slidenum">
              <a:rPr lang="en-US" altLang="x-none" smtClean="0"/>
              <a:pPr>
                <a:defRPr/>
              </a:pPr>
              <a:t>24</a:t>
            </a:fld>
            <a:endParaRPr lang="en-US" altLang="x-none" dirty="0"/>
          </a:p>
        </p:txBody>
      </p:sp>
    </p:spTree>
    <p:extLst>
      <p:ext uri="{BB962C8B-B14F-4D97-AF65-F5344CB8AC3E}">
        <p14:creationId xmlns:p14="http://schemas.microsoft.com/office/powerpoint/2010/main" val="3496667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a:extLst>
              <a:ext uri="{FF2B5EF4-FFF2-40B4-BE49-F238E27FC236}">
                <a16:creationId xmlns:a16="http://schemas.microsoft.com/office/drawing/2014/main" id="{1BB76B25-CF65-0143-8078-67B9FE09C7FC}"/>
              </a:ext>
            </a:extLst>
          </p:cNvPr>
          <p:cNvSpPr>
            <a:spLocks noGrp="1" noRot="1" noChangeAspect="1" noChangeArrowheads="1" noTextEdit="1"/>
          </p:cNvSpPr>
          <p:nvPr>
            <p:ph type="sldImg"/>
          </p:nvPr>
        </p:nvSpPr>
        <p:spPr>
          <a:ln/>
        </p:spPr>
      </p:sp>
      <p:sp>
        <p:nvSpPr>
          <p:cNvPr id="275458" name="Notes Placeholder 2">
            <a:extLst>
              <a:ext uri="{FF2B5EF4-FFF2-40B4-BE49-F238E27FC236}">
                <a16:creationId xmlns:a16="http://schemas.microsoft.com/office/drawing/2014/main" id="{B29D1EFF-AF9E-FC48-9BD1-63064500B552}"/>
              </a:ext>
            </a:extLst>
          </p:cNvPr>
          <p:cNvSpPr>
            <a:spLocks noGrp="1" noChangeArrowheads="1"/>
          </p:cNvSpPr>
          <p:nvPr>
            <p:ph type="body" idx="1"/>
          </p:nvPr>
        </p:nvSpPr>
        <p:spPr>
          <a:xfrm>
            <a:off x="685800" y="4400550"/>
            <a:ext cx="5486400" cy="4591050"/>
          </a:xfr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A Phase 3, multicenter, randomized, open-label, active-controlled study of trastuzumab </a:t>
            </a:r>
            <a:r>
              <a:rPr lang="en-US" sz="1800" dirty="0" err="1">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deruxtecan</a:t>
            </a:r>
            <a:r>
              <a:rPr lang="en-US" sz="1800" dirty="0">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 (DS-8201a), an anti-HER2-antibody drug conjugate, versus treatment of investigator's choice for HER2-positive, unresectable and/or metastatic breast cancer subjects previously treated with T-DM1</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(DESTINY-Breast02].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ClinicalTrials.gov</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identifier: NCT03523585. Updated August 12, 2022. Accessed February 22, 2023. </a:t>
            </a:r>
            <a:r>
              <a:rPr lang="en-US" sz="1800" u="sng" dirty="0">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3"/>
              </a:rPr>
              <a:t>https://clinicaltrials.gov/ct2/show/NCT03523585</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Krop</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IE, Park YH, Kim S-B, et al. Trastuzumab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deruxtecan</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vs physician’s choice in patients with HER2+ unresectable and/or metastatic breast cancer previously treated with trastuzumab emtansine: primary results of the randomized, phase 3 study DESTINY-Breast02. Poster presented at: San Antonio Breast Cancer Symposium; December 7, 2022; San Antonio, TX. Abstract GS2-01.</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Arial" panose="020B0604020202020204" pitchFamily="34" charset="0"/>
              <a:cs typeface="Arial" panose="020B0604020202020204" pitchFamily="34" charset="0"/>
            </a:endParaRPr>
          </a:p>
        </p:txBody>
      </p:sp>
      <p:sp>
        <p:nvSpPr>
          <p:cNvPr id="275459" name="Slide Number Placeholder 3">
            <a:extLst>
              <a:ext uri="{FF2B5EF4-FFF2-40B4-BE49-F238E27FC236}">
                <a16:creationId xmlns:a16="http://schemas.microsoft.com/office/drawing/2014/main" id="{93636073-C2C6-1847-AA79-A04E466A3427}"/>
              </a:ext>
            </a:extLst>
          </p:cNvPr>
          <p:cNvSpPr>
            <a:spLocks noGrp="1"/>
          </p:cNvSpPr>
          <p:nvPr>
            <p:ph type="sldNum" sz="quarter" idx="5"/>
          </p:nvPr>
        </p:nvSpPr>
        <p:spPr>
          <a:noFill/>
        </p:spPr>
        <p:txBody>
          <a:bodyPr/>
          <a:lstStyle>
            <a:lvl1pPr defTabSz="1546225">
              <a:defRPr sz="2800" b="1">
                <a:solidFill>
                  <a:schemeClr val="tx1"/>
                </a:solidFill>
                <a:latin typeface="Arial" panose="020B0604020202020204" pitchFamily="34" charset="0"/>
                <a:sym typeface="Monotype Sorts" pitchFamily="2" charset="2"/>
              </a:defRPr>
            </a:lvl1pPr>
            <a:lvl2pPr marL="742950" indent="-285750" defTabSz="1546225">
              <a:defRPr sz="2800" b="1">
                <a:solidFill>
                  <a:schemeClr val="tx1"/>
                </a:solidFill>
                <a:latin typeface="Arial" panose="020B0604020202020204" pitchFamily="34" charset="0"/>
                <a:sym typeface="Monotype Sorts" pitchFamily="2" charset="2"/>
              </a:defRPr>
            </a:lvl2pPr>
            <a:lvl3pPr marL="1143000" indent="-228600" defTabSz="1546225">
              <a:defRPr sz="2800" b="1">
                <a:solidFill>
                  <a:schemeClr val="tx1"/>
                </a:solidFill>
                <a:latin typeface="Arial" panose="020B0604020202020204" pitchFamily="34" charset="0"/>
                <a:sym typeface="Monotype Sorts" pitchFamily="2" charset="2"/>
              </a:defRPr>
            </a:lvl3pPr>
            <a:lvl4pPr marL="1600200" indent="-228600" defTabSz="1546225">
              <a:defRPr sz="2800" b="1">
                <a:solidFill>
                  <a:schemeClr val="tx1"/>
                </a:solidFill>
                <a:latin typeface="Arial" panose="020B0604020202020204" pitchFamily="34" charset="0"/>
                <a:sym typeface="Monotype Sorts" pitchFamily="2" charset="2"/>
              </a:defRPr>
            </a:lvl4pPr>
            <a:lvl5pPr marL="2057400" indent="-228600" defTabSz="1546225">
              <a:defRPr sz="2800" b="1">
                <a:solidFill>
                  <a:schemeClr val="tx1"/>
                </a:solidFill>
                <a:latin typeface="Arial" panose="020B0604020202020204" pitchFamily="34" charset="0"/>
                <a:sym typeface="Monotype Sorts" pitchFamily="2" charset="2"/>
              </a:defRPr>
            </a:lvl5pPr>
            <a:lvl6pPr marL="2514600" indent="-228600" defTabSz="1546225" eaLnBrk="0" fontAlgn="base" hangingPunct="0">
              <a:spcBef>
                <a:spcPct val="0"/>
              </a:spcBef>
              <a:spcAft>
                <a:spcPct val="0"/>
              </a:spcAft>
              <a:defRPr sz="2800" b="1">
                <a:solidFill>
                  <a:schemeClr val="tx1"/>
                </a:solidFill>
                <a:latin typeface="Arial" panose="020B0604020202020204" pitchFamily="34" charset="0"/>
                <a:sym typeface="Monotype Sorts" pitchFamily="2" charset="2"/>
              </a:defRPr>
            </a:lvl6pPr>
            <a:lvl7pPr marL="2971800" indent="-228600" defTabSz="1546225" eaLnBrk="0" fontAlgn="base" hangingPunct="0">
              <a:spcBef>
                <a:spcPct val="0"/>
              </a:spcBef>
              <a:spcAft>
                <a:spcPct val="0"/>
              </a:spcAft>
              <a:defRPr sz="2800" b="1">
                <a:solidFill>
                  <a:schemeClr val="tx1"/>
                </a:solidFill>
                <a:latin typeface="Arial" panose="020B0604020202020204" pitchFamily="34" charset="0"/>
                <a:sym typeface="Monotype Sorts" pitchFamily="2" charset="2"/>
              </a:defRPr>
            </a:lvl7pPr>
            <a:lvl8pPr marL="3429000" indent="-228600" defTabSz="1546225" eaLnBrk="0" fontAlgn="base" hangingPunct="0">
              <a:spcBef>
                <a:spcPct val="0"/>
              </a:spcBef>
              <a:spcAft>
                <a:spcPct val="0"/>
              </a:spcAft>
              <a:defRPr sz="2800" b="1">
                <a:solidFill>
                  <a:schemeClr val="tx1"/>
                </a:solidFill>
                <a:latin typeface="Arial" panose="020B0604020202020204" pitchFamily="34" charset="0"/>
                <a:sym typeface="Monotype Sorts" pitchFamily="2" charset="2"/>
              </a:defRPr>
            </a:lvl8pPr>
            <a:lvl9pPr marL="3886200" indent="-228600" defTabSz="1546225" eaLnBrk="0" fontAlgn="base" hangingPunct="0">
              <a:spcBef>
                <a:spcPct val="0"/>
              </a:spcBef>
              <a:spcAft>
                <a:spcPct val="0"/>
              </a:spcAft>
              <a:defRPr sz="2800" b="1">
                <a:solidFill>
                  <a:schemeClr val="tx1"/>
                </a:solidFill>
                <a:latin typeface="Arial" panose="020B0604020202020204" pitchFamily="34" charset="0"/>
                <a:sym typeface="Monotype Sorts" pitchFamily="2" charset="2"/>
              </a:defRPr>
            </a:lvl9pPr>
          </a:lstStyle>
          <a:p>
            <a:pPr marL="0" marR="0" lvl="0" indent="0" algn="r" defTabSz="1546225" rtl="0" eaLnBrk="0" fontAlgn="base" latinLnBrk="0" hangingPunct="0">
              <a:lnSpc>
                <a:spcPct val="100000"/>
              </a:lnSpc>
              <a:spcBef>
                <a:spcPct val="0"/>
              </a:spcBef>
              <a:spcAft>
                <a:spcPct val="0"/>
              </a:spcAft>
              <a:buClrTx/>
              <a:buSzTx/>
              <a:buFontTx/>
              <a:buNone/>
              <a:tabLst/>
              <a:defRPr/>
            </a:pPr>
            <a:fld id="{93D31089-FF20-C745-B917-CD72710453B6}" type="slidenum">
              <a:rPr kumimoji="0" lang="en-US" altLang="en-US" sz="1700" b="0" i="1"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charset="-128"/>
                <a:cs typeface="+mn-cs"/>
                <a:sym typeface="Monotype Sorts" pitchFamily="2" charset="2"/>
              </a:rPr>
              <a:pPr marL="0" marR="0" lvl="0" indent="0" algn="r" defTabSz="1546225" rtl="0" eaLnBrk="0" fontAlgn="base" latinLnBrk="0" hangingPunct="0">
                <a:lnSpc>
                  <a:spcPct val="100000"/>
                </a:lnSpc>
                <a:spcBef>
                  <a:spcPct val="0"/>
                </a:spcBef>
                <a:spcAft>
                  <a:spcPct val="0"/>
                </a:spcAft>
                <a:buClrTx/>
                <a:buSzTx/>
                <a:buFontTx/>
                <a:buNone/>
                <a:tabLst/>
                <a:defRPr/>
              </a:pPr>
              <a:t>25</a:t>
            </a:fld>
            <a:endParaRPr kumimoji="0" lang="en-US" altLang="en-US" sz="17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mn-cs"/>
              <a:sym typeface="Monotype Sorts" pitchFamily="2" charset="2"/>
            </a:endParaRPr>
          </a:p>
        </p:txBody>
      </p:sp>
    </p:spTree>
    <p:extLst>
      <p:ext uri="{BB962C8B-B14F-4D97-AF65-F5344CB8AC3E}">
        <p14:creationId xmlns:p14="http://schemas.microsoft.com/office/powerpoint/2010/main" val="1803943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Krop</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IE, Park YH, Kim S-B, et al. Trastuzumab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deruxtecan</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vs physician’s choice in patients with HER2+ unresectable and/or metastatic breast cancer previously treated with trastuzumab emtansine: primary results of the randomized, phase 3 study DESTINY-Breast02. Poster presented at: San Antonio Breast Cancer Symposium; December 7, 2022; San Antonio, TX. Abstract GS2-01.</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D1C8F-E01B-BF46-871E-C0798C0CE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095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Modi S,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Saura</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C, Yamashita T, et al. Trastuzumab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deruxtecan</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in previously treated HER2-positive breast cancer. </a:t>
            </a:r>
            <a:r>
              <a:rPr lang="en-US" sz="1800" i="1" dirty="0">
                <a:effectLst/>
                <a:latin typeface="Calibri" panose="020F0502020204030204" pitchFamily="34" charset="0"/>
                <a:ea typeface="MS Mincho" panose="02020609040205080304" pitchFamily="49" charset="-128"/>
                <a:cs typeface="Times New Roman" panose="02020603050405020304" pitchFamily="18" charset="0"/>
              </a:rPr>
              <a:t>N </a:t>
            </a:r>
            <a:r>
              <a:rPr lang="en-US" sz="1800" i="1" dirty="0" err="1">
                <a:effectLst/>
                <a:latin typeface="Calibri" panose="020F0502020204030204" pitchFamily="34" charset="0"/>
                <a:ea typeface="MS Mincho" panose="02020609040205080304" pitchFamily="49" charset="-128"/>
                <a:cs typeface="Times New Roman" panose="02020603050405020304" pitchFamily="18" charset="0"/>
              </a:rPr>
              <a:t>Engl</a:t>
            </a:r>
            <a:r>
              <a:rPr lang="en-US" sz="1800" i="1" dirty="0">
                <a:effectLst/>
                <a:latin typeface="Calibri" panose="020F0502020204030204" pitchFamily="34" charset="0"/>
                <a:ea typeface="MS Mincho" panose="02020609040205080304" pitchFamily="49" charset="-128"/>
                <a:cs typeface="Times New Roman" panose="02020603050405020304" pitchFamily="18" charset="0"/>
              </a:rPr>
              <a:t> J Med</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2020;382(7):610-621.</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Gennari</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A, Andre F, Barrios CH, et al. ESMO Clinical Practice Guideline for the diagnosis, staging and treatment of patients with metastatic breast cancer. </a:t>
            </a:r>
            <a:r>
              <a:rPr lang="en-US" sz="1800" i="1" dirty="0">
                <a:effectLst/>
                <a:latin typeface="Calibri" panose="020F0502020204030204" pitchFamily="34" charset="0"/>
                <a:ea typeface="MS Mincho" panose="02020609040205080304" pitchFamily="49" charset="-128"/>
                <a:cs typeface="Times New Roman" panose="02020603050405020304" pitchFamily="18" charset="0"/>
              </a:rPr>
              <a:t>Ann Oncol</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2021;32(12):1475-1495.</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97D74FC-6A3E-C145-8C47-3D28F7FEA0BF}" type="slidenum">
              <a:rPr lang="en-US" smtClean="0"/>
              <a:t>27</a:t>
            </a:fld>
            <a:endParaRPr lang="en-US" dirty="0"/>
          </a:p>
        </p:txBody>
      </p:sp>
    </p:spTree>
    <p:extLst>
      <p:ext uri="{BB962C8B-B14F-4D97-AF65-F5344CB8AC3E}">
        <p14:creationId xmlns:p14="http://schemas.microsoft.com/office/powerpoint/2010/main" val="1352776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12121"/>
                </a:solidFill>
                <a:effectLst/>
                <a:latin typeface="Arial" panose="020B0604020202020204" pitchFamily="34" charset="0"/>
                <a:cs typeface="Arial" panose="020B0604020202020204" pitchFamily="34" charset="0"/>
              </a:rPr>
              <a:t>Tarantino Pl, Hamilton E, Tolaney SM, et al. HER2-low </a:t>
            </a:r>
            <a:r>
              <a:rPr lang="en-US" sz="1100" dirty="0">
                <a:solidFill>
                  <a:srgbClr val="212121"/>
                </a:solidFill>
                <a:latin typeface="Arial" panose="020B0604020202020204" pitchFamily="34" charset="0"/>
                <a:cs typeface="Arial" panose="020B0604020202020204" pitchFamily="34" charset="0"/>
              </a:rPr>
              <a:t>b</a:t>
            </a:r>
            <a:r>
              <a:rPr lang="en-US" sz="1100" b="0" i="0" dirty="0">
                <a:solidFill>
                  <a:srgbClr val="212121"/>
                </a:solidFill>
                <a:effectLst/>
                <a:latin typeface="Arial" panose="020B0604020202020204" pitchFamily="34" charset="0"/>
                <a:cs typeface="Arial" panose="020B0604020202020204" pitchFamily="34" charset="0"/>
              </a:rPr>
              <a:t>reast cancer: pathological and clinical landscape. </a:t>
            </a:r>
            <a:r>
              <a:rPr lang="en-US" sz="1100" b="0" i="1" dirty="0">
                <a:solidFill>
                  <a:srgbClr val="212121"/>
                </a:solidFill>
                <a:effectLst/>
                <a:latin typeface="Arial" panose="020B0604020202020204" pitchFamily="34" charset="0"/>
                <a:cs typeface="Arial" panose="020B0604020202020204" pitchFamily="34" charset="0"/>
              </a:rPr>
              <a:t>J Clin Oncol</a:t>
            </a:r>
            <a:r>
              <a:rPr lang="en-US" sz="1100" b="0" i="0" dirty="0">
                <a:solidFill>
                  <a:srgbClr val="212121"/>
                </a:solidFill>
                <a:effectLst/>
                <a:latin typeface="Arial" panose="020B0604020202020204" pitchFamily="34" charset="0"/>
                <a:cs typeface="Arial" panose="020B0604020202020204" pitchFamily="34" charset="0"/>
              </a:rPr>
              <a:t>. 2020;38:1951-1962.</a:t>
            </a:r>
          </a:p>
          <a:p>
            <a:endParaRPr lang="en-US" dirty="0"/>
          </a:p>
        </p:txBody>
      </p:sp>
      <p:sp>
        <p:nvSpPr>
          <p:cNvPr id="4" name="Slide Number Placeholder 3"/>
          <p:cNvSpPr>
            <a:spLocks noGrp="1"/>
          </p:cNvSpPr>
          <p:nvPr>
            <p:ph type="sldNum" sz="quarter" idx="5"/>
          </p:nvPr>
        </p:nvSpPr>
        <p:spPr/>
        <p:txBody>
          <a:bodyPr/>
          <a:lstStyle/>
          <a:p>
            <a:fld id="{934D1C8F-E01B-BF46-871E-C0798C0CEB10}" type="slidenum">
              <a:rPr lang="en-US" smtClean="0"/>
              <a:t>28</a:t>
            </a:fld>
            <a:endParaRPr lang="en-US" dirty="0"/>
          </a:p>
        </p:txBody>
      </p:sp>
    </p:spTree>
    <p:extLst>
      <p:ext uri="{BB962C8B-B14F-4D97-AF65-F5344CB8AC3E}">
        <p14:creationId xmlns:p14="http://schemas.microsoft.com/office/powerpoint/2010/main" val="1378687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12121"/>
                </a:solidFill>
                <a:effectLst/>
                <a:latin typeface="Arial" panose="020B0604020202020204" pitchFamily="34" charset="0"/>
                <a:cs typeface="Arial" panose="020B0604020202020204" pitchFamily="34" charset="0"/>
              </a:rPr>
              <a:t>Denkert C, Seither F, Schneeweiss A, et al. Clinical and molecular characteristics of HER2-low-positive breast cancer: pooled analysis of individual patient data from four prospective, neoadjuvant clinical trials. </a:t>
            </a:r>
            <a:r>
              <a:rPr lang="en-US" sz="1100" b="0" i="1" dirty="0">
                <a:solidFill>
                  <a:srgbClr val="212121"/>
                </a:solidFill>
                <a:effectLst/>
                <a:latin typeface="Arial" panose="020B0604020202020204" pitchFamily="34" charset="0"/>
                <a:cs typeface="Arial" panose="020B0604020202020204" pitchFamily="34" charset="0"/>
              </a:rPr>
              <a:t>Lancet Oncol</a:t>
            </a:r>
            <a:r>
              <a:rPr lang="en-US" sz="1100" b="0" i="0" dirty="0">
                <a:solidFill>
                  <a:srgbClr val="212121"/>
                </a:solidFill>
                <a:effectLst/>
                <a:latin typeface="Arial" panose="020B0604020202020204" pitchFamily="34" charset="0"/>
                <a:cs typeface="Arial" panose="020B0604020202020204" pitchFamily="34" charset="0"/>
              </a:rPr>
              <a:t>. 2021;22:1151-1161.</a:t>
            </a:r>
          </a:p>
          <a:p>
            <a:endParaRPr lang="en-US" dirty="0"/>
          </a:p>
        </p:txBody>
      </p:sp>
      <p:sp>
        <p:nvSpPr>
          <p:cNvPr id="4" name="Slide Number Placeholder 3"/>
          <p:cNvSpPr>
            <a:spLocks noGrp="1"/>
          </p:cNvSpPr>
          <p:nvPr>
            <p:ph type="sldNum" sz="quarter" idx="5"/>
          </p:nvPr>
        </p:nvSpPr>
        <p:spPr/>
        <p:txBody>
          <a:bodyPr/>
          <a:lstStyle/>
          <a:p>
            <a:fld id="{934D1C8F-E01B-BF46-871E-C0798C0CEB10}" type="slidenum">
              <a:rPr lang="en-US" smtClean="0"/>
              <a:t>29</a:t>
            </a:fld>
            <a:endParaRPr lang="en-US" dirty="0"/>
          </a:p>
        </p:txBody>
      </p:sp>
    </p:spTree>
    <p:extLst>
      <p:ext uri="{BB962C8B-B14F-4D97-AF65-F5344CB8AC3E}">
        <p14:creationId xmlns:p14="http://schemas.microsoft.com/office/powerpoint/2010/main" val="4116421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B5F856-7C31-C34B-A83D-F197DABE6AD6}"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1A1A1A"/>
                </a:solidFill>
                <a:effectLst/>
                <a:latin typeface="Arial" panose="020B0604020202020204" pitchFamily="34" charset="0"/>
                <a:cs typeface="Arial" panose="020B0604020202020204" pitchFamily="34" charset="0"/>
              </a:rPr>
              <a:t>Modi S, Jacot W, Tamashita T, et al. Trastuzumab deruxtecan in </a:t>
            </a:r>
            <a:r>
              <a:rPr lang="en-US" sz="1100" dirty="0">
                <a:solidFill>
                  <a:srgbClr val="1A1A1A"/>
                </a:solidFill>
                <a:latin typeface="Arial" panose="020B0604020202020204" pitchFamily="34" charset="0"/>
                <a:cs typeface="Arial" panose="020B0604020202020204" pitchFamily="34" charset="0"/>
              </a:rPr>
              <a:t>p</a:t>
            </a:r>
            <a:r>
              <a:rPr lang="en-US" sz="1100" b="0" i="0" dirty="0">
                <a:solidFill>
                  <a:srgbClr val="1A1A1A"/>
                </a:solidFill>
                <a:effectLst/>
                <a:latin typeface="Arial" panose="020B0604020202020204" pitchFamily="34" charset="0"/>
                <a:cs typeface="Arial" panose="020B0604020202020204" pitchFamily="34" charset="0"/>
              </a:rPr>
              <a:t>reviously treated HER2-low </a:t>
            </a:r>
            <a:r>
              <a:rPr lang="en-US" sz="1100" dirty="0">
                <a:solidFill>
                  <a:srgbClr val="1A1A1A"/>
                </a:solidFill>
                <a:latin typeface="Arial" panose="020B0604020202020204" pitchFamily="34" charset="0"/>
                <a:cs typeface="Arial" panose="020B0604020202020204" pitchFamily="34" charset="0"/>
              </a:rPr>
              <a:t>a</a:t>
            </a:r>
            <a:r>
              <a:rPr lang="en-US" sz="1100" b="0" i="0" dirty="0">
                <a:solidFill>
                  <a:srgbClr val="1A1A1A"/>
                </a:solidFill>
                <a:effectLst/>
                <a:latin typeface="Arial" panose="020B0604020202020204" pitchFamily="34" charset="0"/>
                <a:cs typeface="Arial" panose="020B0604020202020204" pitchFamily="34" charset="0"/>
              </a:rPr>
              <a:t>dvanced </a:t>
            </a:r>
            <a:r>
              <a:rPr lang="en-US" sz="1100" dirty="0">
                <a:solidFill>
                  <a:srgbClr val="1A1A1A"/>
                </a:solidFill>
                <a:latin typeface="Arial" panose="020B0604020202020204" pitchFamily="34" charset="0"/>
                <a:cs typeface="Arial" panose="020B0604020202020204" pitchFamily="34" charset="0"/>
              </a:rPr>
              <a:t>b</a:t>
            </a:r>
            <a:r>
              <a:rPr lang="en-US" sz="1100" b="0" i="0" dirty="0">
                <a:solidFill>
                  <a:srgbClr val="1A1A1A"/>
                </a:solidFill>
                <a:effectLst/>
                <a:latin typeface="Arial" panose="020B0604020202020204" pitchFamily="34" charset="0"/>
                <a:cs typeface="Arial" panose="020B0604020202020204" pitchFamily="34" charset="0"/>
              </a:rPr>
              <a:t>reast cancer. </a:t>
            </a:r>
            <a:r>
              <a:rPr lang="en-US" sz="1100" i="1" dirty="0">
                <a:latin typeface="Arial" panose="020B0604020202020204" pitchFamily="34" charset="0"/>
                <a:cs typeface="Arial" panose="020B0604020202020204" pitchFamily="34" charset="0"/>
              </a:rPr>
              <a:t>N Engl J Med. </a:t>
            </a:r>
            <a:r>
              <a:rPr lang="en-US" sz="1100" dirty="0">
                <a:latin typeface="Arial" panose="020B0604020202020204" pitchFamily="34" charset="0"/>
                <a:cs typeface="Arial" panose="020B0604020202020204" pitchFamily="34" charset="0"/>
              </a:rPr>
              <a:t>2022;387:9-20.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a:p>
            <a:pPr marL="0" marR="0">
              <a:spcBef>
                <a:spcPts val="0"/>
              </a:spcBef>
              <a:spcAft>
                <a:spcPts val="0"/>
              </a:spcAf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Modi S,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Jacot</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W,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Tamashita</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T, et al. Trastuzumab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deruxtecan</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(T-</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DXd</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versus treatment of physician’s choice (TPC) in patients (pts) with HER2-low unresectable and/or metastatic breast cancer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mBC</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Results of DESTINY-Breast04, a randomized, phase 3 study. </a:t>
            </a:r>
            <a:r>
              <a:rPr lang="en-US" sz="1800" i="1" dirty="0">
                <a:effectLst/>
                <a:latin typeface="Calibri" panose="020F0502020204030204" pitchFamily="34" charset="0"/>
                <a:ea typeface="MS Mincho" panose="02020609040205080304" pitchFamily="49" charset="-128"/>
                <a:cs typeface="Times New Roman" panose="02020603050405020304" pitchFamily="18" charset="0"/>
              </a:rPr>
              <a:t>J Clin Oncol</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2022;40(17):LBA3.</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97D74FC-6A3E-C145-8C47-3D28F7FEA0BF}" type="slidenum">
              <a:rPr lang="en-US" smtClean="0"/>
              <a:t>30</a:t>
            </a:fld>
            <a:endParaRPr lang="en-US" dirty="0"/>
          </a:p>
        </p:txBody>
      </p:sp>
    </p:spTree>
    <p:extLst>
      <p:ext uri="{BB962C8B-B14F-4D97-AF65-F5344CB8AC3E}">
        <p14:creationId xmlns:p14="http://schemas.microsoft.com/office/powerpoint/2010/main" val="1829598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Modi S,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Jacot</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W,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Tamashita</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T, et al. Trastuzumab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deruxtecan</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(T-</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DXd</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versus treatment of physician’s choice (TPC) in patients (pts) with HER2-low unresectable and/or metastatic breast cancer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mBC</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Results of DESTINY-Breast04, a randomized, phase 3 study. </a:t>
            </a:r>
            <a:r>
              <a:rPr lang="en-US" sz="1800" i="1" dirty="0">
                <a:effectLst/>
                <a:latin typeface="Calibri" panose="020F0502020204030204" pitchFamily="34" charset="0"/>
                <a:ea typeface="MS Mincho" panose="02020609040205080304" pitchFamily="49" charset="-128"/>
                <a:cs typeface="Times New Roman" panose="02020603050405020304" pitchFamily="18" charset="0"/>
              </a:rPr>
              <a:t>J Clin Oncol</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2022;40(17):LBA3.</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31</a:t>
            </a:fld>
            <a:endParaRPr lang="en-US" dirty="0"/>
          </a:p>
        </p:txBody>
      </p:sp>
    </p:spTree>
    <p:extLst>
      <p:ext uri="{BB962C8B-B14F-4D97-AF65-F5344CB8AC3E}">
        <p14:creationId xmlns:p14="http://schemas.microsoft.com/office/powerpoint/2010/main" val="1754216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Modi S,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Jacot</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W,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Tamashita</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T, et al. Trastuzumab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deruxtecan</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(T-</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DXd</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versus treatment of physician’s choice (TPC) in patients (pts) with HER2-low unresectable and/or metastatic breast cancer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mBC</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Results of DESTINY-Breast04, a randomized, phase 3 study. </a:t>
            </a:r>
            <a:r>
              <a:rPr lang="en-US" sz="1800" i="1" dirty="0">
                <a:effectLst/>
                <a:latin typeface="Calibri" panose="020F0502020204030204" pitchFamily="34" charset="0"/>
                <a:ea typeface="MS Mincho" panose="02020609040205080304" pitchFamily="49" charset="-128"/>
                <a:cs typeface="Times New Roman" panose="02020603050405020304" pitchFamily="18" charset="0"/>
              </a:rPr>
              <a:t>J Clin Oncol</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2022;40(17):LBA3.</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32</a:t>
            </a:fld>
            <a:endParaRPr lang="en-US" dirty="0"/>
          </a:p>
        </p:txBody>
      </p:sp>
    </p:spTree>
    <p:extLst>
      <p:ext uri="{BB962C8B-B14F-4D97-AF65-F5344CB8AC3E}">
        <p14:creationId xmlns:p14="http://schemas.microsoft.com/office/powerpoint/2010/main" val="5853415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Modi S,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Jacot</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W,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Tamashita</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T, et al. Trastuzumab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deruxtecan</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(T-</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DXd</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versus treatment of physician’s choice (TPC) in patients (pts) with HER2-low unresectable and/or metastatic breast cancer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mBC</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Results of DESTINY-Breast04, a randomized, phase 3 study. </a:t>
            </a:r>
            <a:r>
              <a:rPr lang="en-US" sz="1800" i="1" dirty="0">
                <a:effectLst/>
                <a:latin typeface="Calibri" panose="020F0502020204030204" pitchFamily="34" charset="0"/>
                <a:ea typeface="MS Mincho" panose="02020609040205080304" pitchFamily="49" charset="-128"/>
                <a:cs typeface="Times New Roman" panose="02020603050405020304" pitchFamily="18" charset="0"/>
              </a:rPr>
              <a:t>J Clin Oncol</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2022;40(17):LBA3.</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33</a:t>
            </a:fld>
            <a:endParaRPr lang="en-US" dirty="0"/>
          </a:p>
        </p:txBody>
      </p:sp>
    </p:spTree>
    <p:extLst>
      <p:ext uri="{BB962C8B-B14F-4D97-AF65-F5344CB8AC3E}">
        <p14:creationId xmlns:p14="http://schemas.microsoft.com/office/powerpoint/2010/main" val="91998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FDA.gov. FDA approves fam-trastuzumab deruxtecan-nxki for HER2-low breast cancer. August 5, 2022. Accessed January 22, 2023. https://www.fda.gov/drugs/resources-information-approved-drugs/fda-approves-fam-trastuzumab-deruxtecan-nxki-her2-low-breast-cancer/</a:t>
            </a:r>
          </a:p>
          <a:p>
            <a:endParaRPr lang="en-US" dirty="0"/>
          </a:p>
        </p:txBody>
      </p:sp>
      <p:sp>
        <p:nvSpPr>
          <p:cNvPr id="4" name="Slide Number Placeholder 3"/>
          <p:cNvSpPr>
            <a:spLocks noGrp="1"/>
          </p:cNvSpPr>
          <p:nvPr>
            <p:ph type="sldNum" sz="quarter" idx="5"/>
          </p:nvPr>
        </p:nvSpPr>
        <p:spPr/>
        <p:txBody>
          <a:bodyPr/>
          <a:lstStyle/>
          <a:p>
            <a:fld id="{934D1C8F-E01B-BF46-871E-C0798C0CEB10}" type="slidenum">
              <a:rPr lang="en-US" smtClean="0"/>
              <a:t>34</a:t>
            </a:fld>
            <a:endParaRPr lang="en-US" dirty="0"/>
          </a:p>
        </p:txBody>
      </p:sp>
    </p:spTree>
    <p:extLst>
      <p:ext uri="{BB962C8B-B14F-4D97-AF65-F5344CB8AC3E}">
        <p14:creationId xmlns:p14="http://schemas.microsoft.com/office/powerpoint/2010/main" val="174534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22222"/>
                </a:solidFill>
                <a:effectLst/>
                <a:latin typeface="Arial" panose="020B0604020202020204" pitchFamily="34" charset="0"/>
                <a:cs typeface="Arial" panose="020B0604020202020204" pitchFamily="34" charset="0"/>
              </a:rPr>
              <a:t>Rugo H, Bardia A, Marme F, et al. Primary results from TROPiCS-02: A randomized phase 3 study of sacituzumab govitecan (SG) versus treatment of physician’s choice (TPC) in patients (Pts) with hormone receptor–positive/HER2-negative (HR+/HER2-) advanced breast cancer. </a:t>
            </a:r>
            <a:r>
              <a:rPr lang="en-US" sz="1100" i="1" dirty="0">
                <a:latin typeface="Arial" panose="020B0604020202020204" pitchFamily="34" charset="0"/>
                <a:cs typeface="Arial" panose="020B0604020202020204" pitchFamily="34" charset="0"/>
              </a:rPr>
              <a:t>J Clin Oncol</a:t>
            </a:r>
            <a:r>
              <a:rPr lang="en-US" sz="1100" dirty="0">
                <a:latin typeface="Arial" panose="020B0604020202020204" pitchFamily="34" charset="0"/>
                <a:cs typeface="Arial" panose="020B0604020202020204" pitchFamily="34" charset="0"/>
              </a:rPr>
              <a:t>. 2022;40(17):LBA1001.</a:t>
            </a:r>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35</a:t>
            </a:fld>
            <a:endParaRPr lang="en-US" dirty="0"/>
          </a:p>
        </p:txBody>
      </p:sp>
    </p:spTree>
    <p:extLst>
      <p:ext uri="{BB962C8B-B14F-4D97-AF65-F5344CB8AC3E}">
        <p14:creationId xmlns:p14="http://schemas.microsoft.com/office/powerpoint/2010/main" val="39687328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Rugo</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H,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Bardia</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A,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Marme</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F, et al. Primary results from TROPiCS-02: A randomized phase 3 study of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sacituzumab</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govitecan</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(SG) versus treatment of physician’s choice (TPC) in patients (Pts) with hormone receptor–positive/HER2-negative (HR+/HER2-) advanced breast cancer. </a:t>
            </a:r>
            <a:r>
              <a:rPr lang="en-US" sz="1800" i="1" dirty="0">
                <a:effectLst/>
                <a:latin typeface="Calibri" panose="020F0502020204030204" pitchFamily="34" charset="0"/>
                <a:ea typeface="MS Mincho" panose="02020609040205080304" pitchFamily="49" charset="-128"/>
                <a:cs typeface="Times New Roman" panose="02020603050405020304" pitchFamily="18" charset="0"/>
              </a:rPr>
              <a:t>J Clin Oncol</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2022;40(17):LBA1001.</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36</a:t>
            </a:fld>
            <a:endParaRPr lang="en-US" dirty="0"/>
          </a:p>
        </p:txBody>
      </p:sp>
    </p:spTree>
    <p:extLst>
      <p:ext uri="{BB962C8B-B14F-4D97-AF65-F5344CB8AC3E}">
        <p14:creationId xmlns:p14="http://schemas.microsoft.com/office/powerpoint/2010/main" val="24637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Rugo</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H,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Bardia</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A,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Marme</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F, et al. Primary results from TROPiCS-02: A randomized phase 3 study of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sacituzumab</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govitecan</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(SG) versus treatment of physician’s choice (TPC) in patients (Pts) with hormone receptor–positive/HER2-negative (HR+/HER2-) advanced breast cancer. </a:t>
            </a:r>
            <a:r>
              <a:rPr lang="en-US" sz="1800" i="1" dirty="0">
                <a:effectLst/>
                <a:latin typeface="Calibri" panose="020F0502020204030204" pitchFamily="34" charset="0"/>
                <a:ea typeface="MS Mincho" panose="02020609040205080304" pitchFamily="49" charset="-128"/>
                <a:cs typeface="Times New Roman" panose="02020603050405020304" pitchFamily="18" charset="0"/>
              </a:rPr>
              <a:t>J Clin Oncol</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2022;40(17):LBA1001.</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000000"/>
                </a:solidFill>
                <a:effectLst/>
                <a:latin typeface="Arial" panose="020B0604020202020204" pitchFamily="34" charset="0"/>
                <a:cs typeface="Arial" panose="020B0604020202020204" pitchFamily="34" charset="0"/>
              </a:rPr>
              <a:t>Schmid P, Cortes J, Rugo HS, et al. Sacituzumab govitecan (SG) efficacy in hormone receptor-positive/human epidermal growth factor receptor 2-negative (HR+/HER2–) metastatic breast cancer (MBC) by HER2 immunohistochemistry (IHC) status in the phase III TROPiCS-02 study. </a:t>
            </a:r>
            <a:r>
              <a:rPr lang="en-US" sz="1100" i="1" dirty="0">
                <a:latin typeface="Arial" panose="020B0604020202020204" pitchFamily="34" charset="0"/>
                <a:cs typeface="Arial" panose="020B0604020202020204" pitchFamily="34" charset="0"/>
              </a:rPr>
              <a:t>Ann Oncol</a:t>
            </a:r>
            <a:r>
              <a:rPr lang="en-US" sz="1100" dirty="0">
                <a:latin typeface="Arial" panose="020B0604020202020204" pitchFamily="34" charset="0"/>
                <a:cs typeface="Arial" panose="020B0604020202020204" pitchFamily="34" charset="0"/>
              </a:rPr>
              <a:t>. 2022;33:S88-S121. </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97D74FC-6A3E-C145-8C47-3D28F7FEA0BF}" type="slidenum">
              <a:rPr lang="en-US" smtClean="0"/>
              <a:t>37</a:t>
            </a:fld>
            <a:endParaRPr lang="en-US" dirty="0"/>
          </a:p>
        </p:txBody>
      </p:sp>
    </p:spTree>
    <p:extLst>
      <p:ext uri="{BB962C8B-B14F-4D97-AF65-F5344CB8AC3E}">
        <p14:creationId xmlns:p14="http://schemas.microsoft.com/office/powerpoint/2010/main" val="34440999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Modi S,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Jacot</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W,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Tamashita</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T, et al. Trastuzumab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deruxtecan</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(T-</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DXd</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versus treatment of physician’s choice (TPC) in patients (pts) with HER2-low unresectable and/or metastatic breast cancer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mBC</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Results of DESTINY-Breast04, a randomized, phase 3 study. </a:t>
            </a:r>
            <a:r>
              <a:rPr lang="en-US" sz="1800" i="1" dirty="0">
                <a:effectLst/>
                <a:latin typeface="Calibri" panose="020F0502020204030204" pitchFamily="34" charset="0"/>
                <a:ea typeface="MS Mincho" panose="02020609040205080304" pitchFamily="49" charset="-128"/>
                <a:cs typeface="Times New Roman" panose="02020603050405020304" pitchFamily="18" charset="0"/>
              </a:rPr>
              <a:t>J Clin Oncol</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2022;40(17):LBA3.</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Rugo</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H,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Bardia</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A,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Marme</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F, et al. Primary results from TROPiCS-02: A randomized phase 3 study of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sacituzumab</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govitecan</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(SG) versus treatment of physician’s choice (TPC) in patients (Pts) with hormone receptor–positive/HER2-negative (HR+/HER2-) advanced breast cancer. </a:t>
            </a:r>
            <a:r>
              <a:rPr lang="en-US" sz="1800" i="1" dirty="0">
                <a:effectLst/>
                <a:latin typeface="Calibri" panose="020F0502020204030204" pitchFamily="34" charset="0"/>
                <a:ea typeface="MS Mincho" panose="02020609040205080304" pitchFamily="49" charset="-128"/>
                <a:cs typeface="Times New Roman" panose="02020603050405020304" pitchFamily="18" charset="0"/>
              </a:rPr>
              <a:t>J Clin Oncol</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2022;40(17):LBA1001.</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38</a:t>
            </a:fld>
            <a:endParaRPr lang="en-US" dirty="0"/>
          </a:p>
        </p:txBody>
      </p:sp>
    </p:spTree>
    <p:extLst>
      <p:ext uri="{BB962C8B-B14F-4D97-AF65-F5344CB8AC3E}">
        <p14:creationId xmlns:p14="http://schemas.microsoft.com/office/powerpoint/2010/main" val="2014314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12121"/>
                </a:solidFill>
                <a:effectLst/>
                <a:latin typeface="Arial" panose="020B0604020202020204" pitchFamily="34" charset="0"/>
                <a:cs typeface="Arial" panose="020B0604020202020204" pitchFamily="34" charset="0"/>
              </a:rPr>
              <a:t>Diéras V, Deluche E, Lusque A, et al. Abstract PD8-02: trastuzumab deruxtecan (T-DXd) for advanced breast cancer patients (ABC), regardless HER2 status: a phase II study with biomarkers analysis (DAISY). </a:t>
            </a:r>
            <a:r>
              <a:rPr lang="en-US" sz="1100" b="0" i="1" dirty="0">
                <a:solidFill>
                  <a:srgbClr val="212121"/>
                </a:solidFill>
                <a:effectLst/>
                <a:latin typeface="Arial" panose="020B0604020202020204" pitchFamily="34" charset="0"/>
                <a:cs typeface="Arial" panose="020B0604020202020204" pitchFamily="34" charset="0"/>
              </a:rPr>
              <a:t>Cancer Res. </a:t>
            </a:r>
            <a:r>
              <a:rPr lang="en-US" sz="1100" b="0" i="0" dirty="0">
                <a:solidFill>
                  <a:srgbClr val="212121"/>
                </a:solidFill>
                <a:effectLst/>
                <a:latin typeface="Arial" panose="020B0604020202020204" pitchFamily="34" charset="0"/>
                <a:cs typeface="Arial" panose="020B0604020202020204" pitchFamily="34" charset="0"/>
              </a:rPr>
              <a:t>2022;82(Suppl4):PD8-02.</a:t>
            </a: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97D74FC-6A3E-C145-8C47-3D28F7FEA0BF}" type="slidenum">
              <a:rPr lang="en-US" smtClean="0"/>
              <a:t>39</a:t>
            </a:fld>
            <a:endParaRPr lang="en-US" dirty="0"/>
          </a:p>
        </p:txBody>
      </p:sp>
    </p:spTree>
    <p:extLst>
      <p:ext uri="{BB962C8B-B14F-4D97-AF65-F5344CB8AC3E}">
        <p14:creationId xmlns:p14="http://schemas.microsoft.com/office/powerpoint/2010/main" val="2703713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3B78E6A5-7327-BF7B-74CD-1EEF7A996E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6DABA3FB-47FD-912B-0348-BB734D27E9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23555" name="Slide Number Placeholder 3">
            <a:extLst>
              <a:ext uri="{FF2B5EF4-FFF2-40B4-BE49-F238E27FC236}">
                <a16:creationId xmlns:a16="http://schemas.microsoft.com/office/drawing/2014/main" id="{2B36B716-C574-B3B8-B30D-005EB04B25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54976E9-6351-3745-BECD-FE055F0BB71D}" type="slidenum">
              <a:rPr lang="en-US" altLang="en-US">
                <a:latin typeface="Calibri" panose="020F0502020204030204" pitchFamily="34" charset="0"/>
              </a:rPr>
              <a:pPr/>
              <a:t>4</a:t>
            </a:fld>
            <a:endParaRPr lang="en-US" altLang="en-US">
              <a:latin typeface="Calibri" panose="020F0502020204030204" pitchFamily="34" charset="0"/>
            </a:endParaRPr>
          </a:p>
        </p:txBody>
      </p:sp>
    </p:spTree>
    <p:extLst>
      <p:ext uri="{BB962C8B-B14F-4D97-AF65-F5344CB8AC3E}">
        <p14:creationId xmlns:p14="http://schemas.microsoft.com/office/powerpoint/2010/main" val="30386730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Diéras</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V,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Deluche</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E,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Lusque</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A, et al. Abstract PD8-02: trastuzumab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deruxtecan</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(T-</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DXd</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for advanced breast cancer patients (ABC), regardless HER2 status: a phase II study with biomarkers analysis (DAISY). </a:t>
            </a:r>
            <a:r>
              <a:rPr lang="en-US" sz="1800" i="1" dirty="0">
                <a:effectLst/>
                <a:latin typeface="Calibri" panose="020F0502020204030204" pitchFamily="34" charset="0"/>
                <a:ea typeface="MS Mincho" panose="02020609040205080304" pitchFamily="49" charset="-128"/>
                <a:cs typeface="Times New Roman" panose="02020603050405020304" pitchFamily="18" charset="0"/>
              </a:rPr>
              <a:t>Cancer Res. </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2022;82(Suppl4):PD8-02.</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97D74FC-6A3E-C145-8C47-3D28F7FEA0BF}" type="slidenum">
              <a:rPr lang="en-US" smtClean="0"/>
              <a:t>40</a:t>
            </a:fld>
            <a:endParaRPr lang="en-US" dirty="0"/>
          </a:p>
        </p:txBody>
      </p:sp>
    </p:spTree>
    <p:extLst>
      <p:ext uri="{BB962C8B-B14F-4D97-AF65-F5344CB8AC3E}">
        <p14:creationId xmlns:p14="http://schemas.microsoft.com/office/powerpoint/2010/main" val="36130867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effectLst/>
                <a:latin typeface="Arial" panose="020B0604020202020204" pitchFamily="34" charset="0"/>
                <a:cs typeface="Arial" panose="020B0604020202020204" pitchFamily="34" charset="0"/>
              </a:rPr>
              <a:t>Loi S, Biobbie-Hurder A, Gombos A, et al. Pembrolizumab plus trastuzumab in trastuzumab-resistant, advanced, HER2-positive breast cancer (PANACEA): a single-arm, multicentre, phase 1b-2 trial. </a:t>
            </a:r>
            <a:r>
              <a:rPr lang="en-US" sz="1100" b="0" i="1" dirty="0">
                <a:effectLst/>
                <a:latin typeface="Arial" panose="020B0604020202020204" pitchFamily="34" charset="0"/>
                <a:cs typeface="Arial" panose="020B0604020202020204" pitchFamily="34" charset="0"/>
              </a:rPr>
              <a:t>Lancet Oncol</a:t>
            </a:r>
            <a:r>
              <a:rPr lang="en-US" sz="1100" b="0" i="0" dirty="0">
                <a:effectLst/>
                <a:latin typeface="Arial" panose="020B0604020202020204" pitchFamily="34" charset="0"/>
                <a:cs typeface="Arial" panose="020B0604020202020204" pitchFamily="34" charset="0"/>
              </a:rPr>
              <a:t>. 2019;20:371-382.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err="1">
                <a:effectLst/>
                <a:latin typeface="Arial" panose="020B0604020202020204" pitchFamily="34" charset="0"/>
                <a:cs typeface="Arial" panose="020B0604020202020204" pitchFamily="34" charset="0"/>
              </a:rPr>
              <a:t>Emens</a:t>
            </a:r>
            <a:r>
              <a:rPr lang="en-US" sz="1100" b="0" i="0" dirty="0">
                <a:effectLst/>
                <a:latin typeface="Arial" panose="020B0604020202020204" pitchFamily="34" charset="0"/>
                <a:cs typeface="Arial" panose="020B0604020202020204" pitchFamily="34" charset="0"/>
              </a:rPr>
              <a:t>, et al. Trastuzumab emtansine plus atezolizumab versus trastuzumab emtansine plus placebo in previously treated, HER2-positive advanced breast cancer (KATE2): a phase 2, multicentre, randomised, double-blind trial. </a:t>
            </a:r>
            <a:r>
              <a:rPr lang="en-US" sz="1100" b="0" i="1" dirty="0">
                <a:effectLst/>
                <a:latin typeface="Arial" panose="020B0604020202020204" pitchFamily="34" charset="0"/>
                <a:cs typeface="Arial" panose="020B0604020202020204" pitchFamily="34" charset="0"/>
              </a:rPr>
              <a:t>Lancet Oncol</a:t>
            </a:r>
            <a:r>
              <a:rPr lang="en-US" sz="1100" b="0" i="0" dirty="0">
                <a:effectLst/>
                <a:latin typeface="Arial" panose="020B0604020202020204" pitchFamily="34" charset="0"/>
                <a:cs typeface="Arial" panose="020B0604020202020204" pitchFamily="34" charset="0"/>
              </a:rPr>
              <a:t>. 2020;21:1283-1295.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err="1">
                <a:latin typeface="Arial" panose="020B0604020202020204" pitchFamily="34" charset="0"/>
                <a:cs typeface="Arial" panose="020B0604020202020204" pitchFamily="34" charset="0"/>
              </a:rPr>
              <a:t>Azambuja</a:t>
            </a:r>
            <a:r>
              <a:rPr lang="en-US" sz="1100" dirty="0">
                <a:latin typeface="Arial" panose="020B0604020202020204" pitchFamily="34" charset="0"/>
                <a:cs typeface="Arial" panose="020B0604020202020204" pitchFamily="34" charset="0"/>
              </a:rPr>
              <a:t> et al, ESMO Virtual Plenary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err="1">
                <a:effectLst/>
                <a:latin typeface="Arial" panose="020B0604020202020204" pitchFamily="34" charset="0"/>
                <a:cs typeface="Arial" panose="020B0604020202020204" pitchFamily="34" charset="0"/>
              </a:rPr>
              <a:t>Dirix</a:t>
            </a:r>
            <a:r>
              <a:rPr lang="en-US" sz="1100" b="0" i="0" dirty="0">
                <a:effectLst/>
                <a:latin typeface="Arial" panose="020B0604020202020204" pitchFamily="34" charset="0"/>
                <a:cs typeface="Arial" panose="020B0604020202020204" pitchFamily="34" charset="0"/>
              </a:rPr>
              <a:t> LY, Takacs I, Jerusalem G, et al. Avelumab, an anti-PD-L1 antibody, in patients with locally advanced or metastatic breast cancer: a phase 1b JAVELIN Solid Tumor study. </a:t>
            </a:r>
            <a:r>
              <a:rPr lang="en-US" sz="1100" b="0" i="1" dirty="0">
                <a:effectLst/>
                <a:latin typeface="Arial" panose="020B0604020202020204" pitchFamily="34" charset="0"/>
                <a:cs typeface="Arial" panose="020B0604020202020204" pitchFamily="34" charset="0"/>
              </a:rPr>
              <a:t>Breast Cancer Res Treat</a:t>
            </a:r>
            <a:r>
              <a:rPr lang="en-US" sz="1100" b="0" i="0" dirty="0">
                <a:effectLst/>
                <a:latin typeface="Arial" panose="020B0604020202020204" pitchFamily="34" charset="0"/>
                <a:cs typeface="Arial" panose="020B0604020202020204" pitchFamily="34" charset="0"/>
              </a:rPr>
              <a:t>. 2018;167:671-686.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effectLst/>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34D1C8F-E01B-BF46-871E-C0798C0CEB10}" type="slidenum">
              <a:rPr lang="en-US" smtClean="0"/>
              <a:t>41</a:t>
            </a:fld>
            <a:endParaRPr lang="en-US" dirty="0"/>
          </a:p>
        </p:txBody>
      </p:sp>
    </p:spTree>
    <p:extLst>
      <p:ext uri="{BB962C8B-B14F-4D97-AF65-F5344CB8AC3E}">
        <p14:creationId xmlns:p14="http://schemas.microsoft.com/office/powerpoint/2010/main" val="23203723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A randomized, double-blind, phase III trial of </a:t>
            </a:r>
            <a:r>
              <a:rPr lang="en-US" sz="1800" dirty="0" err="1">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taxane</a:t>
            </a:r>
            <a:r>
              <a:rPr lang="en-US" sz="1800" dirty="0">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/trastuzumab/</a:t>
            </a:r>
            <a:r>
              <a:rPr lang="en-US" sz="1800" dirty="0" err="1">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pertuzumab</a:t>
            </a:r>
            <a:r>
              <a:rPr lang="en-US" sz="1800" dirty="0">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 with atezolizumab or placebo in first-line HER2-positive metastatic breast cancer</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ClinicalTrials.gov</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identifier: NCT03199885. Updated February 13, 2023. Accessed February 22, 2023. </a:t>
            </a:r>
            <a:r>
              <a:rPr lang="en-US" sz="1800" u="sng" dirty="0">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3"/>
              </a:rPr>
              <a:t>https://clinicaltrials.gov/ct2/show/NCT03199885</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34D1C8F-E01B-BF46-871E-C0798C0CEB10}" type="slidenum">
              <a:rPr lang="en-US" smtClean="0"/>
              <a:t>42</a:t>
            </a:fld>
            <a:endParaRPr lang="en-US" dirty="0"/>
          </a:p>
        </p:txBody>
      </p:sp>
    </p:spTree>
    <p:extLst>
      <p:ext uri="{BB962C8B-B14F-4D97-AF65-F5344CB8AC3E}">
        <p14:creationId xmlns:p14="http://schemas.microsoft.com/office/powerpoint/2010/main" val="29655062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Tarantino P, Morgani S, Curigliano G, et al. Targeting HER2 in breast cancer: new drugs and paradigms on the horizon. </a:t>
            </a:r>
            <a:r>
              <a:rPr lang="en-US" sz="1100" i="1" dirty="0">
                <a:latin typeface="Arial" panose="020B0604020202020204" pitchFamily="34" charset="0"/>
                <a:cs typeface="Arial" panose="020B0604020202020204" pitchFamily="34" charset="0"/>
              </a:rPr>
              <a:t>Explor Target Antitumor Ther</a:t>
            </a:r>
            <a:r>
              <a:rPr lang="en-US" sz="1100" i="0" dirty="0">
                <a:latin typeface="Arial" panose="020B0604020202020204" pitchFamily="34" charset="0"/>
                <a:cs typeface="Arial" panose="020B0604020202020204" pitchFamily="34" charset="0"/>
              </a:rPr>
              <a:t>. 2021;2:139-155</a:t>
            </a:r>
            <a:r>
              <a:rPr lang="en-US" sz="1100"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934D1C8F-E01B-BF46-871E-C0798C0CEB10}" type="slidenum">
              <a:rPr lang="en-US" smtClean="0"/>
              <a:t>43</a:t>
            </a:fld>
            <a:endParaRPr lang="en-US" dirty="0"/>
          </a:p>
        </p:txBody>
      </p:sp>
    </p:spTree>
    <p:extLst>
      <p:ext uri="{BB962C8B-B14F-4D97-AF65-F5344CB8AC3E}">
        <p14:creationId xmlns:p14="http://schemas.microsoft.com/office/powerpoint/2010/main" val="26900519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p:spPr>
        <p:txBody>
          <a:bodyPr/>
          <a:lstStyle/>
          <a:p>
            <a:pPr marL="0" marR="0">
              <a:spcBef>
                <a:spcPts val="0"/>
              </a:spcBef>
              <a:spcAft>
                <a:spcPts val="0"/>
              </a:spcAft>
            </a:pPr>
            <a:r>
              <a:rPr lang="en-US" sz="1800" dirty="0">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A multi-</a:t>
            </a:r>
            <a:r>
              <a:rPr lang="en-US" sz="1800" dirty="0" err="1">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centre</a:t>
            </a:r>
            <a:r>
              <a:rPr lang="en-US" sz="1800" dirty="0">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 open-label, randomized clinical trial comparing the efficacy and safety of the antibody-drug conjugate SYD985 to physician's choice in patients with HER2-positive unresectable locally advanced or metastatic breast cancer (TULIP).</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ClinicalTrials.gov</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identifier: NCT03262935. Updated October 21, 2022. Accessed February 22, 2023. </a:t>
            </a:r>
            <a:r>
              <a:rPr lang="en-US" sz="1800" u="sng" dirty="0">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3"/>
              </a:rPr>
              <a:t>https://clinicaltrials.gov/ct2/show/NCT03262935</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A global, phase 2 study of ARX788 in HER2-positive metastatic breast cancer patients who were previously treated with T-</a:t>
            </a:r>
            <a:r>
              <a:rPr lang="en-US" sz="1800" dirty="0" err="1">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DXd</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(ACE-Breast-03).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ClinicalTrials.gov</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identifier: NCT04829604. Updated October 26, 2022. Accessed February 22, 2023. </a:t>
            </a:r>
            <a:r>
              <a:rPr lang="en-US" sz="1800" u="sng" dirty="0">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4"/>
              </a:rPr>
              <a:t>https://clinicaltrials.gov/ct2/show/NCT04829604</a:t>
            </a:r>
            <a:br>
              <a:rPr lang="en-US" sz="1800" dirty="0">
                <a:effectLst/>
                <a:latin typeface="Calibri" panose="020F0502020204030204" pitchFamily="34" charset="0"/>
                <a:ea typeface="MS Mincho" panose="02020609040205080304" pitchFamily="49" charset="-128"/>
                <a:cs typeface="Times New Roman" panose="02020603050405020304" pitchFamily="18" charset="0"/>
              </a:rPr>
            </a:b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A phase </a:t>
            </a:r>
            <a:r>
              <a:rPr lang="en-US" sz="1800" dirty="0" err="1">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Ib</a:t>
            </a:r>
            <a:r>
              <a:rPr lang="en-US" sz="1800" dirty="0">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 study to evaluate the efficacy, safety and pharmacokinetics of RC48-ADC for injection in subjects with advanced breast cancer with HER2 positive or HER2 low expression.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ClinicalTrials.gov</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identifier: NCT03052634. Updated January 11, 2022. Accessed February 22, 2023. </a:t>
            </a:r>
            <a:r>
              <a:rPr lang="en-US" sz="1800" u="sng" dirty="0">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5"/>
              </a:rPr>
              <a:t>https://clinicaltrials.gov/ct2/show/NCT03052634</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A phase I-II, FIH study of A166 in locally advanced/metastatic solid tumors expressing human epidermal growth factor receptor 2 (HER2) or are HER2 amplified that did not respond or stopped responding to approved therapies.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ClinicalTrials.gov</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identifier: NCT03602079. Updated July 12, 2022. Accessed February 22, 2023.  </a:t>
            </a:r>
            <a:r>
              <a:rPr lang="en-US" sz="1800" u="sng" dirty="0">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6"/>
              </a:rPr>
              <a:t>https://clinicaltrials.gov/ct2/show/NCT03602079</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A phase 1 study of ZW49 in patients with locally advanced (unresectable) or metastatic HER2-expressing cancers.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ClinicalTrials.gov</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identifier: NCT03821233. Updated February 13, 2023. Accessed February 22, 2023. </a:t>
            </a:r>
            <a:r>
              <a:rPr lang="en-US" sz="1800" u="sng" dirty="0">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7"/>
              </a:rPr>
              <a:t>https://clinicaltrials.gov/ct2/show/NCT03821233</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Open-label, dose increase and phase I study of ALT-P7 to determine safety, tolerability, pharmacokinetics for HER2 positive metastatic breast cancer patients who have progressed on previous trastuzumab-based therapy.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ClinicalTrials.gov</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identifier: NCT03281824. Updated January 18, 2022. Accessed February 22, 2023.  </a:t>
            </a:r>
            <a:r>
              <a:rPr lang="en-US" sz="1800" u="sng" dirty="0">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8"/>
              </a:rPr>
              <a:t>https://clinicaltrials.gov/ct2/show/NCT03281824</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baseline="0" dirty="0"/>
          </a:p>
        </p:txBody>
      </p:sp>
      <p:sp>
        <p:nvSpPr>
          <p:cNvPr id="4" name="Slide Number Placeholder 3"/>
          <p:cNvSpPr>
            <a:spLocks noGrp="1"/>
          </p:cNvSpPr>
          <p:nvPr>
            <p:ph type="sldNum" sz="quarter" idx="5"/>
          </p:nvPr>
        </p:nvSpPr>
        <p:spPr/>
        <p:txBody>
          <a:bodyPr/>
          <a:lstStyle/>
          <a:p>
            <a:fld id="{B97D74FC-6A3E-C145-8C47-3D28F7FEA0BF}" type="slidenum">
              <a:rPr lang="en-US" smtClean="0"/>
              <a:t>44</a:t>
            </a:fld>
            <a:endParaRPr lang="en-US" dirty="0"/>
          </a:p>
        </p:txBody>
      </p:sp>
    </p:spTree>
    <p:extLst>
      <p:ext uri="{BB962C8B-B14F-4D97-AF65-F5344CB8AC3E}">
        <p14:creationId xmlns:p14="http://schemas.microsoft.com/office/powerpoint/2010/main" val="880973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000000"/>
                </a:solidFill>
                <a:effectLst/>
                <a:latin typeface="Arial" panose="020B0604020202020204" pitchFamily="34" charset="0"/>
                <a:cs typeface="Arial" panose="020B0604020202020204" pitchFamily="34" charset="0"/>
              </a:rPr>
              <a:t>Manich C, O’Shaughnessy J, Aftimos PG, et al. Primary outcome of the phase III SYD985.002/TULIP trial comparing [vic-]trastuzumab duocarmazine to physician’s choice treatment in patients with pre-treated HER2-positive locally advanced or metastatic breast cancer. </a:t>
            </a:r>
            <a:r>
              <a:rPr lang="en-US" sz="1100" b="0" i="1" dirty="0">
                <a:solidFill>
                  <a:srgbClr val="000000"/>
                </a:solidFill>
                <a:effectLst/>
                <a:latin typeface="Arial" panose="020B0604020202020204" pitchFamily="34" charset="0"/>
                <a:cs typeface="Arial" panose="020B0604020202020204" pitchFamily="34" charset="0"/>
              </a:rPr>
              <a:t>Ann Oncol</a:t>
            </a:r>
            <a:r>
              <a:rPr lang="en-US" sz="1100" b="0" i="0" dirty="0">
                <a:solidFill>
                  <a:srgbClr val="000000"/>
                </a:solidFill>
                <a:effectLst/>
                <a:latin typeface="Arial" panose="020B0604020202020204" pitchFamily="34" charset="0"/>
                <a:cs typeface="Arial" panose="020B0604020202020204" pitchFamily="34" charset="0"/>
              </a:rPr>
              <a:t>. 2021;32:S1283-S1346.</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34D1C8F-E01B-BF46-871E-C0798C0CEB10}" type="slidenum">
              <a:rPr lang="en-US" smtClean="0"/>
              <a:t>45</a:t>
            </a:fld>
            <a:endParaRPr lang="en-US" dirty="0"/>
          </a:p>
        </p:txBody>
      </p:sp>
    </p:spTree>
    <p:extLst>
      <p:ext uri="{BB962C8B-B14F-4D97-AF65-F5344CB8AC3E}">
        <p14:creationId xmlns:p14="http://schemas.microsoft.com/office/powerpoint/2010/main" val="176499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Manich</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C, O’Shaughnessy J,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Aftimos</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PG, et al. LBA15 - Primary outcome of the phase III SYD985.002/TULIP trial comparing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vic</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-]trastuzumab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duocarmazine</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to physician’s choice treatment in patients with pre-treated HER2-positive locally advanced or metastatic breast cancer. </a:t>
            </a:r>
            <a:r>
              <a:rPr lang="en-US" sz="1800" i="1" dirty="0">
                <a:effectLst/>
                <a:latin typeface="Calibri" panose="020F0502020204030204" pitchFamily="34" charset="0"/>
                <a:ea typeface="MS Mincho" panose="02020609040205080304" pitchFamily="49" charset="-128"/>
                <a:cs typeface="Times New Roman" panose="02020603050405020304" pitchFamily="18" charset="0"/>
              </a:rPr>
              <a:t>Ann Oncol</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2021;32(Suppl_5):S1283-S1346.</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46</a:t>
            </a:fld>
            <a:endParaRPr lang="en-US" dirty="0"/>
          </a:p>
        </p:txBody>
      </p:sp>
    </p:spTree>
    <p:extLst>
      <p:ext uri="{BB962C8B-B14F-4D97-AF65-F5344CB8AC3E}">
        <p14:creationId xmlns:p14="http://schemas.microsoft.com/office/powerpoint/2010/main" val="37196326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12121"/>
                </a:solidFill>
                <a:effectLst/>
                <a:latin typeface="Arial" panose="020B0604020202020204" pitchFamily="34" charset="0"/>
                <a:cs typeface="Arial" panose="020B0604020202020204" pitchFamily="34" charset="0"/>
              </a:rPr>
              <a:t>Jiang J, Li S, Shan X, et al. Preclinical safety profile of disitamab vedotin: a novel anti-HER2 antibody conjugated with MMAE. </a:t>
            </a:r>
            <a:r>
              <a:rPr lang="en-US" sz="1100" b="0" i="1" dirty="0">
                <a:solidFill>
                  <a:srgbClr val="212121"/>
                </a:solidFill>
                <a:effectLst/>
                <a:latin typeface="Arial" panose="020B0604020202020204" pitchFamily="34" charset="0"/>
                <a:cs typeface="Arial" panose="020B0604020202020204" pitchFamily="34" charset="0"/>
              </a:rPr>
              <a:t>Toxicol Lett</a:t>
            </a:r>
            <a:r>
              <a:rPr lang="en-US" sz="1100" b="0" i="0" dirty="0">
                <a:solidFill>
                  <a:srgbClr val="212121"/>
                </a:solidFill>
                <a:effectLst/>
                <a:latin typeface="Arial" panose="020B0604020202020204" pitchFamily="34" charset="0"/>
                <a:cs typeface="Arial" panose="020B0604020202020204" pitchFamily="34" charset="0"/>
              </a:rPr>
              <a:t>. 2020;324:30-37.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21212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err="1">
                <a:solidFill>
                  <a:srgbClr val="212121"/>
                </a:solidFill>
                <a:effectLst/>
                <a:latin typeface="Arial" panose="020B0604020202020204" pitchFamily="34" charset="0"/>
                <a:cs typeface="Arial" panose="020B0604020202020204" pitchFamily="34" charset="0"/>
              </a:rPr>
              <a:t>Deeks</a:t>
            </a:r>
            <a:r>
              <a:rPr lang="en-US" sz="1100" b="0" i="0" dirty="0">
                <a:solidFill>
                  <a:srgbClr val="212121"/>
                </a:solidFill>
                <a:effectLst/>
                <a:latin typeface="Arial" panose="020B0604020202020204" pitchFamily="34" charset="0"/>
                <a:cs typeface="Arial" panose="020B0604020202020204" pitchFamily="34" charset="0"/>
              </a:rPr>
              <a:t> ED. Disitamab vedotin: first approval. </a:t>
            </a:r>
            <a:r>
              <a:rPr lang="en-US" sz="1100" b="0" i="1" dirty="0">
                <a:solidFill>
                  <a:srgbClr val="212121"/>
                </a:solidFill>
                <a:effectLst/>
                <a:latin typeface="Arial" panose="020B0604020202020204" pitchFamily="34" charset="0"/>
                <a:cs typeface="Arial" panose="020B0604020202020204" pitchFamily="34" charset="0"/>
              </a:rPr>
              <a:t>Drugs </a:t>
            </a:r>
            <a:r>
              <a:rPr lang="en-US" sz="1100" b="0" i="0" dirty="0">
                <a:solidFill>
                  <a:srgbClr val="212121"/>
                </a:solidFill>
                <a:effectLst/>
                <a:latin typeface="Arial" panose="020B0604020202020204" pitchFamily="34" charset="0"/>
                <a:cs typeface="Arial" panose="020B0604020202020204" pitchFamily="34" charset="0"/>
              </a:rPr>
              <a:t>2021;81:1929-1935.</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34D1C8F-E01B-BF46-871E-C0798C0CEB10}" type="slidenum">
              <a:rPr lang="en-US" smtClean="0"/>
              <a:t>47</a:t>
            </a:fld>
            <a:endParaRPr lang="en-US" dirty="0"/>
          </a:p>
        </p:txBody>
      </p:sp>
    </p:spTree>
    <p:extLst>
      <p:ext uri="{BB962C8B-B14F-4D97-AF65-F5344CB8AC3E}">
        <p14:creationId xmlns:p14="http://schemas.microsoft.com/office/powerpoint/2010/main" val="20804845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22222"/>
                </a:solidFill>
                <a:effectLst/>
                <a:latin typeface="Arial" panose="020B0604020202020204" pitchFamily="34" charset="0"/>
                <a:cs typeface="Arial" panose="020B0604020202020204" pitchFamily="34" charset="0"/>
              </a:rPr>
              <a:t>Wang J, Liu Y, Zhang Q, et al. RC48-ADC, a HER2-targeting antibody-drug conjugate, in patients with HER2-positive and HER2-low expressing advanced or metastatic breast cancer: A pooled analysis of two studies. </a:t>
            </a:r>
            <a:r>
              <a:rPr lang="en-US" sz="1100" b="0" i="1" dirty="0">
                <a:solidFill>
                  <a:srgbClr val="222222"/>
                </a:solidFill>
                <a:effectLst/>
                <a:latin typeface="Arial" panose="020B0604020202020204" pitchFamily="34" charset="0"/>
                <a:cs typeface="Arial" panose="020B0604020202020204" pitchFamily="34" charset="0"/>
              </a:rPr>
              <a:t>J Clin Oncol</a:t>
            </a:r>
            <a:r>
              <a:rPr lang="en-US" sz="1100" b="0" i="0" dirty="0">
                <a:solidFill>
                  <a:srgbClr val="222222"/>
                </a:solidFill>
                <a:effectLst/>
                <a:latin typeface="Arial" panose="020B0604020202020204" pitchFamily="34" charset="0"/>
                <a:cs typeface="Arial" panose="020B0604020202020204" pitchFamily="34" charset="0"/>
              </a:rPr>
              <a:t>. 2021;39(5):1022.</a:t>
            </a:r>
          </a:p>
          <a:p>
            <a:endParaRPr lang="en-US" dirty="0"/>
          </a:p>
        </p:txBody>
      </p:sp>
      <p:sp>
        <p:nvSpPr>
          <p:cNvPr id="4" name="Slide Number Placeholder 3"/>
          <p:cNvSpPr>
            <a:spLocks noGrp="1"/>
          </p:cNvSpPr>
          <p:nvPr>
            <p:ph type="sldNum" sz="quarter" idx="5"/>
          </p:nvPr>
        </p:nvSpPr>
        <p:spPr/>
        <p:txBody>
          <a:bodyPr/>
          <a:lstStyle/>
          <a:p>
            <a:fld id="{934D1C8F-E01B-BF46-871E-C0798C0CEB10}" type="slidenum">
              <a:rPr lang="en-US" smtClean="0"/>
              <a:t>48</a:t>
            </a:fld>
            <a:endParaRPr lang="en-US" dirty="0"/>
          </a:p>
        </p:txBody>
      </p:sp>
    </p:spTree>
    <p:extLst>
      <p:ext uri="{BB962C8B-B14F-4D97-AF65-F5344CB8AC3E}">
        <p14:creationId xmlns:p14="http://schemas.microsoft.com/office/powerpoint/2010/main" val="3563978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000000"/>
                </a:solidFill>
                <a:effectLst/>
                <a:latin typeface="Arial" panose="020B0604020202020204" pitchFamily="34" charset="0"/>
                <a:cs typeface="Arial" panose="020B0604020202020204" pitchFamily="34" charset="0"/>
              </a:rPr>
              <a:t>Jhaveri K, Han J, Doran E, et al. Preliminary results from a phase I study using the bispecific, human epidermal growth factor 2 (HER2)-targeting antibody-drug conjugate (ADC) zanidatamab zovodotin (ZW49) in solid cancers. </a:t>
            </a:r>
            <a:r>
              <a:rPr lang="en-US" sz="1100" b="0" i="1" dirty="0">
                <a:solidFill>
                  <a:srgbClr val="000000"/>
                </a:solidFill>
                <a:effectLst/>
                <a:latin typeface="Arial" panose="020B0604020202020204" pitchFamily="34" charset="0"/>
                <a:cs typeface="Arial" panose="020B0604020202020204" pitchFamily="34" charset="0"/>
              </a:rPr>
              <a:t>Ann Oncol</a:t>
            </a:r>
            <a:r>
              <a:rPr lang="en-US" sz="1100" b="0" i="0" dirty="0">
                <a:solidFill>
                  <a:srgbClr val="000000"/>
                </a:solidFill>
                <a:effectLst/>
                <a:latin typeface="Arial" panose="020B0604020202020204" pitchFamily="34" charset="0"/>
                <a:cs typeface="Arial" panose="020B0604020202020204" pitchFamily="34" charset="0"/>
              </a:rPr>
              <a:t>. 2022;33(suppl 7:S197-S224.</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34D1C8F-E01B-BF46-871E-C0798C0CEB10}" type="slidenum">
              <a:rPr lang="en-US" smtClean="0"/>
              <a:t>49</a:t>
            </a:fld>
            <a:endParaRPr lang="en-US" dirty="0"/>
          </a:p>
        </p:txBody>
      </p:sp>
    </p:spTree>
    <p:extLst>
      <p:ext uri="{BB962C8B-B14F-4D97-AF65-F5344CB8AC3E}">
        <p14:creationId xmlns:p14="http://schemas.microsoft.com/office/powerpoint/2010/main" val="1623121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404040"/>
                </a:solidFill>
                <a:effectLst/>
                <a:latin typeface="Arial" panose="020B0604020202020204" pitchFamily="34" charset="0"/>
                <a:cs typeface="Arial" panose="020B0604020202020204" pitchFamily="34" charset="0"/>
              </a:rPr>
              <a:t>National Cancer Institute. SEER*Explorer. 2022. Breast Cancer – Long-term trends in SEER age-adjusted mortality rates, 1975-2020, by sex, all races, all ages. </a:t>
            </a:r>
            <a:r>
              <a:rPr lang="en-US" sz="1100" b="0" i="0" u="none" strike="noStrike" dirty="0">
                <a:solidFill>
                  <a:srgbClr val="C5006E"/>
                </a:solidFill>
                <a:effectLst/>
                <a:latin typeface="Arial" panose="020B0604020202020204" pitchFamily="34" charset="0"/>
                <a:cs typeface="Arial" panose="020B0604020202020204" pitchFamily="34" charset="0"/>
                <a:hlinkClick r:id="rId3"/>
              </a:rPr>
              <a:t>https://seer.cancer.gov/explorer/</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34D1C8F-E01B-BF46-871E-C0798C0CEB10}" type="slidenum">
              <a:rPr lang="en-US" smtClean="0"/>
              <a:t>5</a:t>
            </a:fld>
            <a:endParaRPr lang="en-US" dirty="0"/>
          </a:p>
        </p:txBody>
      </p:sp>
    </p:spTree>
    <p:extLst>
      <p:ext uri="{BB962C8B-B14F-4D97-AF65-F5344CB8AC3E}">
        <p14:creationId xmlns:p14="http://schemas.microsoft.com/office/powerpoint/2010/main" val="8305758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Phase III study of trastuzumab </a:t>
            </a:r>
            <a:r>
              <a:rPr lang="en-US" sz="1800" dirty="0" err="1">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deruxtecan</a:t>
            </a:r>
            <a:r>
              <a:rPr lang="en-US" sz="1800" dirty="0">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 (T-</a:t>
            </a:r>
            <a:r>
              <a:rPr lang="en-US" sz="1800" dirty="0" err="1">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DXd</a:t>
            </a:r>
            <a:r>
              <a:rPr lang="en-US" sz="1800" dirty="0">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 with or without </a:t>
            </a:r>
            <a:r>
              <a:rPr lang="en-US" sz="1800" dirty="0" err="1">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pertuzumab</a:t>
            </a:r>
            <a:r>
              <a:rPr lang="en-US" sz="1800" dirty="0">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 versus </a:t>
            </a:r>
            <a:r>
              <a:rPr lang="en-US" sz="1800" dirty="0" err="1">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taxane</a:t>
            </a:r>
            <a:r>
              <a:rPr lang="en-US" sz="1800" dirty="0">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 trastuzumab and </a:t>
            </a:r>
            <a:r>
              <a:rPr lang="en-US" sz="1800" dirty="0" err="1">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pertuzumab</a:t>
            </a:r>
            <a:r>
              <a:rPr lang="en-US" sz="1800" dirty="0">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 in HER2-positive, first-line metastatic breast cancer (DESTINY-Breast09). </a:t>
            </a:r>
            <a:r>
              <a:rPr lang="en-US" sz="1800" dirty="0" err="1">
                <a:effectLst/>
                <a:latin typeface="Calibri" panose="020F0502020204030204" pitchFamily="34" charset="0"/>
                <a:ea typeface="MS Mincho" panose="02020609040205080304" pitchFamily="49" charset="-128"/>
                <a:cs typeface="Times New Roman" panose="02020603050405020304" pitchFamily="18" charset="0"/>
              </a:rPr>
              <a:t>ClinicalTrials.gov</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identifier: NCT04784715. Updated January 17, 2023. Accessed February 22, 2023.  </a:t>
            </a:r>
            <a:r>
              <a:rPr lang="en-US" sz="1800" u="sng" dirty="0">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3"/>
              </a:rPr>
              <a:t>https://clinicaltrials.gov/ct2/show/NCT04784715</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50</a:t>
            </a:fld>
            <a:endParaRPr lang="en-US" dirty="0"/>
          </a:p>
        </p:txBody>
      </p:sp>
    </p:spTree>
    <p:extLst>
      <p:ext uri="{BB962C8B-B14F-4D97-AF65-F5344CB8AC3E}">
        <p14:creationId xmlns:p14="http://schemas.microsoft.com/office/powerpoint/2010/main" val="20384529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22222"/>
                </a:solidFill>
                <a:effectLst/>
                <a:latin typeface="Arial" panose="020B0604020202020204" pitchFamily="34" charset="0"/>
                <a:cs typeface="Arial" panose="020B0604020202020204" pitchFamily="34" charset="0"/>
              </a:rPr>
              <a:t>Krop IE, Ramos J, Zhang C, et al. HER2CLIMB-04: Phase 2 open label trial of tucatinib plus trastuzumab deruxtecan in patients with HER2+ unresectable locally advanced or metastatic breast cancer with and without brain metastases (trial in progress). </a:t>
            </a:r>
            <a:r>
              <a:rPr lang="en-US" sz="1100" b="0" i="1" dirty="0">
                <a:solidFill>
                  <a:srgbClr val="222222"/>
                </a:solidFill>
                <a:effectLst/>
                <a:latin typeface="Arial" panose="020B0604020202020204" pitchFamily="34" charset="0"/>
                <a:cs typeface="Arial" panose="020B0604020202020204" pitchFamily="34" charset="0"/>
              </a:rPr>
              <a:t>J Clin Oncol</a:t>
            </a:r>
            <a:r>
              <a:rPr lang="en-US" sz="1100" b="0" i="0" dirty="0">
                <a:solidFill>
                  <a:srgbClr val="222222"/>
                </a:solidFill>
                <a:effectLst/>
                <a:latin typeface="Arial" panose="020B0604020202020204" pitchFamily="34" charset="0"/>
                <a:cs typeface="Arial" panose="020B0604020202020204" pitchFamily="34" charset="0"/>
              </a:rPr>
              <a:t>. 2021;39(suppl15):TPS1097.</a:t>
            </a:r>
          </a:p>
          <a:p>
            <a:endParaRPr lang="en-US" dirty="0"/>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51</a:t>
            </a:fld>
            <a:endParaRPr lang="en-US" dirty="0"/>
          </a:p>
        </p:txBody>
      </p:sp>
    </p:spTree>
    <p:extLst>
      <p:ext uri="{BB962C8B-B14F-4D97-AF65-F5344CB8AC3E}">
        <p14:creationId xmlns:p14="http://schemas.microsoft.com/office/powerpoint/2010/main" val="36706519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A phase 3, randomized, multi-center, open-label study of trastuzumab </a:t>
            </a:r>
            <a:r>
              <a:rPr lang="en-US" sz="1800" dirty="0" err="1">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deruxtecan</a:t>
            </a:r>
            <a:r>
              <a:rPr lang="en-US" sz="1800" dirty="0">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 (T-</a:t>
            </a:r>
            <a:r>
              <a:rPr lang="en-US" sz="1800" dirty="0" err="1">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DXd</a:t>
            </a:r>
            <a:r>
              <a:rPr lang="en-US" sz="1800" dirty="0">
                <a:solidFill>
                  <a:srgbClr val="000000"/>
                </a:solidFill>
                <a:effectLst/>
                <a:latin typeface="Source Sans Pro" panose="020B0503030403020204" pitchFamily="34" charset="0"/>
                <a:ea typeface="MS Mincho" panose="02020609040205080304" pitchFamily="49" charset="-128"/>
                <a:cs typeface="Times New Roman" panose="02020603050405020304" pitchFamily="18" charset="0"/>
              </a:rPr>
              <a:t>) versus investigator's choice chemotherapy in HER2-low, hormone receptor positive breast cancer patients whose disease has progressed on endocrine therapy in the metastatic setting (DESTINY-Breast06). </a:t>
            </a:r>
            <a:r>
              <a:rPr lang="da-DK" sz="1800" dirty="0" err="1">
                <a:effectLst/>
                <a:latin typeface="Calibri" panose="020F0502020204030204" pitchFamily="34" charset="0"/>
                <a:ea typeface="MS Mincho" panose="02020609040205080304" pitchFamily="49" charset="-128"/>
                <a:cs typeface="Times New Roman" panose="02020603050405020304" pitchFamily="18" charset="0"/>
              </a:rPr>
              <a:t>ClinicalTrials.gov</a:t>
            </a:r>
            <a:r>
              <a:rPr lang="da-DK" sz="1800" dirty="0">
                <a:effectLst/>
                <a:latin typeface="Calibri" panose="020F0502020204030204" pitchFamily="34" charset="0"/>
                <a:ea typeface="MS Mincho" panose="02020609040205080304" pitchFamily="49" charset="-128"/>
                <a:cs typeface="Times New Roman" panose="02020603050405020304" pitchFamily="18" charset="0"/>
              </a:rPr>
              <a:t> </a:t>
            </a:r>
            <a:r>
              <a:rPr lang="da-DK" sz="1800" dirty="0" err="1">
                <a:effectLst/>
                <a:latin typeface="Calibri" panose="020F0502020204030204" pitchFamily="34" charset="0"/>
                <a:ea typeface="MS Mincho" panose="02020609040205080304" pitchFamily="49" charset="-128"/>
                <a:cs typeface="Times New Roman" panose="02020603050405020304" pitchFamily="18" charset="0"/>
              </a:rPr>
              <a:t>identifier</a:t>
            </a:r>
            <a:r>
              <a:rPr lang="da-DK" sz="1800" dirty="0">
                <a:effectLst/>
                <a:latin typeface="Calibri" panose="020F0502020204030204" pitchFamily="34" charset="0"/>
                <a:ea typeface="MS Mincho" panose="02020609040205080304" pitchFamily="49" charset="-128"/>
                <a:cs typeface="Times New Roman" panose="02020603050405020304" pitchFamily="18" charset="0"/>
              </a:rPr>
              <a:t>: NCT044944425. </a:t>
            </a:r>
            <a:r>
              <a:rPr lang="da-DK" sz="1800" dirty="0" err="1">
                <a:effectLst/>
                <a:latin typeface="Calibri" panose="020F0502020204030204" pitchFamily="34" charset="0"/>
                <a:ea typeface="MS Mincho" panose="02020609040205080304" pitchFamily="49" charset="-128"/>
                <a:cs typeface="Times New Roman" panose="02020603050405020304" pitchFamily="18" charset="0"/>
              </a:rPr>
              <a:t>Updated</a:t>
            </a:r>
            <a:r>
              <a:rPr lang="da-DK" sz="1800" dirty="0">
                <a:effectLst/>
                <a:latin typeface="Calibri" panose="020F0502020204030204" pitchFamily="34" charset="0"/>
                <a:ea typeface="MS Mincho" panose="02020609040205080304" pitchFamily="49" charset="-128"/>
                <a:cs typeface="Times New Roman" panose="02020603050405020304" pitchFamily="18" charset="0"/>
              </a:rPr>
              <a:t> </a:t>
            </a:r>
            <a:r>
              <a:rPr lang="da-DK" sz="1800" dirty="0" err="1">
                <a:effectLst/>
                <a:latin typeface="Calibri" panose="020F0502020204030204" pitchFamily="34" charset="0"/>
                <a:ea typeface="MS Mincho" panose="02020609040205080304" pitchFamily="49" charset="-128"/>
                <a:cs typeface="Times New Roman" panose="02020603050405020304" pitchFamily="18" charset="0"/>
              </a:rPr>
              <a:t>February</a:t>
            </a:r>
            <a:r>
              <a:rPr lang="da-DK" sz="1800" dirty="0">
                <a:effectLst/>
                <a:latin typeface="Calibri" panose="020F0502020204030204" pitchFamily="34" charset="0"/>
                <a:ea typeface="MS Mincho" panose="02020609040205080304" pitchFamily="49" charset="-128"/>
                <a:cs typeface="Times New Roman" panose="02020603050405020304" pitchFamily="18" charset="0"/>
              </a:rPr>
              <a:t> 13, 2023. </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Accessed February 22, 2023.  </a:t>
            </a:r>
            <a:r>
              <a:rPr lang="en-US" sz="1800" u="sng" dirty="0">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3"/>
              </a:rPr>
              <a:t>https://clinicaltrials.gov/ct2/show/NCT04494425</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52</a:t>
            </a:fld>
            <a:endParaRPr lang="en-US" dirty="0"/>
          </a:p>
        </p:txBody>
      </p:sp>
    </p:spTree>
    <p:extLst>
      <p:ext uri="{BB962C8B-B14F-4D97-AF65-F5344CB8AC3E}">
        <p14:creationId xmlns:p14="http://schemas.microsoft.com/office/powerpoint/2010/main" val="32362230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Merriweather" panose="00000500000000000000" pitchFamily="2" charset="0"/>
              </a:rPr>
              <a:t>Nakada T, Sugihara K, Jikoh T, et al. The latest research and development into the antibody-drug conjugate, [fam-] trastuzumab deruxtecan (DS-8201a), for HER2 cancer therapy. </a:t>
            </a:r>
            <a:r>
              <a:rPr lang="en-US" b="0" i="1" dirty="0">
                <a:solidFill>
                  <a:srgbClr val="212121"/>
                </a:solidFill>
                <a:effectLst/>
                <a:latin typeface="Merriweather" panose="00000500000000000000" pitchFamily="2" charset="0"/>
              </a:rPr>
              <a:t>Chem Pharm Bull (Tokyo)</a:t>
            </a:r>
            <a:r>
              <a:rPr lang="en-US" b="0" i="0" dirty="0">
                <a:solidFill>
                  <a:srgbClr val="212121"/>
                </a:solidFill>
                <a:effectLst/>
                <a:latin typeface="Merriweather" panose="00000500000000000000" pitchFamily="2" charset="0"/>
              </a:rPr>
              <a:t> 2019;67(3):173-185.</a:t>
            </a:r>
          </a:p>
          <a:p>
            <a:endParaRPr lang="en-US" dirty="0"/>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55</a:t>
            </a:fld>
            <a:endParaRPr lang="en-US" dirty="0"/>
          </a:p>
        </p:txBody>
      </p:sp>
    </p:spTree>
    <p:extLst>
      <p:ext uri="{BB962C8B-B14F-4D97-AF65-F5344CB8AC3E}">
        <p14:creationId xmlns:p14="http://schemas.microsoft.com/office/powerpoint/2010/main" val="42501645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Merriweather" panose="00000500000000000000" pitchFamily="2" charset="0"/>
              </a:rPr>
              <a:t>Trail PA, Dubowchik GM, Lowinger TB. Antibody-drug conjugates for treatment of breast cancer: novel targets and diverse approaches in ADC design. </a:t>
            </a:r>
            <a:r>
              <a:rPr lang="en-US" b="0" i="1" dirty="0">
                <a:solidFill>
                  <a:srgbClr val="212121"/>
                </a:solidFill>
                <a:effectLst/>
                <a:latin typeface="Merriweather" panose="00000500000000000000" pitchFamily="2" charset="0"/>
              </a:rPr>
              <a:t>Pharmacol Ther</a:t>
            </a:r>
            <a:r>
              <a:rPr lang="en-US" b="0" i="0" dirty="0">
                <a:solidFill>
                  <a:srgbClr val="212121"/>
                </a:solidFill>
                <a:effectLst/>
                <a:latin typeface="Merriweather" panose="00000500000000000000" pitchFamily="2" charset="0"/>
              </a:rPr>
              <a:t>. 2018;181:126-142.</a:t>
            </a:r>
          </a:p>
          <a:p>
            <a:endParaRPr lang="en-US" dirty="0"/>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56</a:t>
            </a:fld>
            <a:endParaRPr lang="en-US" dirty="0"/>
          </a:p>
        </p:txBody>
      </p:sp>
    </p:spTree>
    <p:extLst>
      <p:ext uri="{BB962C8B-B14F-4D97-AF65-F5344CB8AC3E}">
        <p14:creationId xmlns:p14="http://schemas.microsoft.com/office/powerpoint/2010/main" val="6358991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A610F6-FAA0-4A74-B87C-7036D2B176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0549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Merriweather" panose="00000500000000000000" pitchFamily="2" charset="0"/>
              </a:rPr>
              <a:t>Nakada T, Sugihara K, Jikoh T, et al. The latest research and development into the antibody-drug conjugate, [fam-] trastuzumab deruxtecan (DS-8201a), for HER2 cancer therapy. </a:t>
            </a:r>
            <a:r>
              <a:rPr lang="en-US" b="0" i="1" dirty="0">
                <a:solidFill>
                  <a:srgbClr val="212121"/>
                </a:solidFill>
                <a:effectLst/>
                <a:latin typeface="Merriweather" panose="00000500000000000000" pitchFamily="2" charset="0"/>
              </a:rPr>
              <a:t>Chem Pharm Bull (Tokyo)</a:t>
            </a:r>
            <a:r>
              <a:rPr lang="en-US" b="0" i="0" dirty="0">
                <a:solidFill>
                  <a:srgbClr val="212121"/>
                </a:solidFill>
                <a:effectLst/>
                <a:latin typeface="Merriweather" panose="00000500000000000000" pitchFamily="2" charset="0"/>
              </a:rPr>
              <a:t> 2019;67(3):173-185.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121"/>
              </a:solidFill>
              <a:effectLst/>
              <a:latin typeface="Merriweather"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212121"/>
                </a:solidFill>
                <a:effectLst/>
                <a:latin typeface="Merriweather" panose="00000500000000000000" pitchFamily="2" charset="0"/>
              </a:rPr>
              <a:t>Ogitani</a:t>
            </a:r>
            <a:r>
              <a:rPr lang="en-US" b="0" i="0" dirty="0">
                <a:solidFill>
                  <a:srgbClr val="212121"/>
                </a:solidFill>
                <a:effectLst/>
                <a:latin typeface="Merriweather" panose="00000500000000000000" pitchFamily="2" charset="0"/>
              </a:rPr>
              <a:t> Y, Aida T, Hagihara K, et al. DS-8201a, a novel HER2-targeting ADC with a novel DNA topoisomerase I inhibitor, demonstrates a promising antitumor efficacy with differentiation from T-DM1. </a:t>
            </a:r>
            <a:r>
              <a:rPr lang="en-US" b="0" i="1" dirty="0">
                <a:solidFill>
                  <a:srgbClr val="212121"/>
                </a:solidFill>
                <a:effectLst/>
                <a:latin typeface="Merriweather" panose="00000500000000000000" pitchFamily="2" charset="0"/>
              </a:rPr>
              <a:t>Clin Cancer Res</a:t>
            </a:r>
            <a:r>
              <a:rPr lang="en-US" b="0" i="0" dirty="0">
                <a:solidFill>
                  <a:srgbClr val="212121"/>
                </a:solidFill>
                <a:effectLst/>
                <a:latin typeface="Merriweather" panose="00000500000000000000" pitchFamily="2" charset="0"/>
              </a:rPr>
              <a:t>. 2016;22:5097-5108.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121"/>
              </a:solidFill>
              <a:effectLst/>
              <a:latin typeface="Merriweather"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Merriweather" panose="00000500000000000000" pitchFamily="2" charset="0"/>
              </a:rPr>
              <a:t>Trail PA, Dubowchik GM, Lowinger TB. Antibody drug conjugates for treatment of breast cancer: novel targets and diverse approaches in ADC design. </a:t>
            </a:r>
            <a:r>
              <a:rPr lang="en-US" b="0" i="1" dirty="0">
                <a:solidFill>
                  <a:srgbClr val="212121"/>
                </a:solidFill>
                <a:effectLst/>
                <a:latin typeface="Merriweather" panose="00000500000000000000" pitchFamily="2" charset="0"/>
              </a:rPr>
              <a:t>Pharmacol Ther</a:t>
            </a:r>
            <a:r>
              <a:rPr lang="en-US" b="0" i="0" dirty="0">
                <a:solidFill>
                  <a:srgbClr val="212121"/>
                </a:solidFill>
                <a:effectLst/>
                <a:latin typeface="Merriweather" panose="00000500000000000000" pitchFamily="2" charset="0"/>
              </a:rPr>
              <a:t>. 2018;181:126-142.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121"/>
              </a:solidFill>
              <a:effectLst/>
              <a:latin typeface="Merriweather"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212121"/>
                </a:solidFill>
                <a:effectLst/>
                <a:latin typeface="Merriweather" panose="00000500000000000000" pitchFamily="2" charset="0"/>
              </a:rPr>
              <a:t>Ogitani</a:t>
            </a:r>
            <a:r>
              <a:rPr lang="en-US" b="0" i="0" dirty="0">
                <a:solidFill>
                  <a:srgbClr val="212121"/>
                </a:solidFill>
                <a:effectLst/>
                <a:latin typeface="Merriweather" panose="00000500000000000000" pitchFamily="2" charset="0"/>
              </a:rPr>
              <a:t> Y, Hagihara K, Oitate M, et al. Bystander killing effect of DS-8201a, a novel anti-human epidermal growth factor receptor 2 antibody-drug conjugate, in tumors with human epidermal growth factor receptor 2 heterogeneity. </a:t>
            </a:r>
            <a:r>
              <a:rPr lang="en-US" b="0" i="1" dirty="0">
                <a:solidFill>
                  <a:srgbClr val="212121"/>
                </a:solidFill>
                <a:effectLst/>
                <a:latin typeface="Merriweather" panose="00000500000000000000" pitchFamily="2" charset="0"/>
              </a:rPr>
              <a:t>Cancer Sci</a:t>
            </a:r>
            <a:r>
              <a:rPr lang="en-US" b="0" i="0" dirty="0">
                <a:solidFill>
                  <a:srgbClr val="212121"/>
                </a:solidFill>
                <a:effectLst/>
                <a:latin typeface="Merriweather" panose="00000500000000000000" pitchFamily="2" charset="0"/>
              </a:rPr>
              <a:t>. 2016;107:1039-1046.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121"/>
              </a:solidFill>
              <a:effectLst/>
              <a:latin typeface="Merriweather"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Merriweather" panose="00000500000000000000" pitchFamily="2" charset="0"/>
              </a:rPr>
              <a:t>LoRusso P, Weiss D, Guardino E, et al. Trastuzumab emtansine: a unique antibody-drug conjugate in development for human epidermal growth factor receptor 2-positive cancer. </a:t>
            </a:r>
            <a:r>
              <a:rPr lang="en-US" b="0" i="1" dirty="0">
                <a:solidFill>
                  <a:srgbClr val="212121"/>
                </a:solidFill>
                <a:effectLst/>
                <a:latin typeface="Merriweather" panose="00000500000000000000" pitchFamily="2" charset="0"/>
              </a:rPr>
              <a:t>Clin Cancer Res</a:t>
            </a:r>
            <a:r>
              <a:rPr lang="en-US" b="0" i="0" dirty="0">
                <a:solidFill>
                  <a:srgbClr val="212121"/>
                </a:solidFill>
                <a:effectLst/>
                <a:latin typeface="Merriweather" panose="00000500000000000000" pitchFamily="2" charset="0"/>
              </a:rPr>
              <a:t>. 2011;17:6437-6447.</a:t>
            </a:r>
          </a:p>
        </p:txBody>
      </p:sp>
      <p:sp>
        <p:nvSpPr>
          <p:cNvPr id="4" name="Slide Number Placeholder 3"/>
          <p:cNvSpPr>
            <a:spLocks noGrp="1"/>
          </p:cNvSpPr>
          <p:nvPr>
            <p:ph type="sldNum" sz="quarter" idx="5"/>
          </p:nvPr>
        </p:nvSpPr>
        <p:spPr/>
        <p:txBody>
          <a:bodyPr/>
          <a:lstStyle/>
          <a:p>
            <a:fld id="{B97D74FC-6A3E-C145-8C47-3D28F7FEA0BF}" type="slidenum">
              <a:rPr lang="en-US" smtClean="0"/>
              <a:t>58</a:t>
            </a:fld>
            <a:endParaRPr lang="en-US" dirty="0"/>
          </a:p>
        </p:txBody>
      </p:sp>
    </p:spTree>
    <p:extLst>
      <p:ext uri="{BB962C8B-B14F-4D97-AF65-F5344CB8AC3E}">
        <p14:creationId xmlns:p14="http://schemas.microsoft.com/office/powerpoint/2010/main" val="18543506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Verma A, Miles D, Gianni L, et al. Trastuzumab emtansine for HER2-positive advanced breast cancer </a:t>
            </a:r>
            <a:r>
              <a:rPr lang="en-US" i="1" dirty="0"/>
              <a:t>N Engl J Med</a:t>
            </a:r>
            <a:r>
              <a:rPr lang="en-US" dirty="0"/>
              <a:t>. 2012;367:1783-1791.</a:t>
            </a:r>
          </a:p>
        </p:txBody>
      </p:sp>
      <p:sp>
        <p:nvSpPr>
          <p:cNvPr id="4" name="Slide Number Placeholder 3"/>
          <p:cNvSpPr>
            <a:spLocks noGrp="1"/>
          </p:cNvSpPr>
          <p:nvPr>
            <p:ph type="sldNum" sz="quarter" idx="5"/>
          </p:nvPr>
        </p:nvSpPr>
        <p:spPr/>
        <p:txBody>
          <a:bodyPr/>
          <a:lstStyle/>
          <a:p>
            <a:fld id="{B97D74FC-6A3E-C145-8C47-3D28F7FEA0BF}" type="slidenum">
              <a:rPr lang="en-US" smtClean="0"/>
              <a:t>59</a:t>
            </a:fld>
            <a:endParaRPr lang="en-US" dirty="0"/>
          </a:p>
        </p:txBody>
      </p:sp>
    </p:spTree>
    <p:extLst>
      <p:ext uri="{BB962C8B-B14F-4D97-AF65-F5344CB8AC3E}">
        <p14:creationId xmlns:p14="http://schemas.microsoft.com/office/powerpoint/2010/main" val="24399363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KADCYLA (ado-trastuzumab emtansine) Prescribing Information,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60</a:t>
            </a:fld>
            <a:endParaRPr lang="en-US" dirty="0"/>
          </a:p>
        </p:txBody>
      </p:sp>
    </p:spTree>
    <p:extLst>
      <p:ext uri="{BB962C8B-B14F-4D97-AF65-F5344CB8AC3E}">
        <p14:creationId xmlns:p14="http://schemas.microsoft.com/office/powerpoint/2010/main" val="37017994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KADCYLA (ado-trastuzumab emtansine) Prescribing Information, 2022.</a:t>
            </a:r>
          </a:p>
        </p:txBody>
      </p:sp>
      <p:sp>
        <p:nvSpPr>
          <p:cNvPr id="4" name="Slide Number Placeholder 3"/>
          <p:cNvSpPr>
            <a:spLocks noGrp="1"/>
          </p:cNvSpPr>
          <p:nvPr>
            <p:ph type="sldNum" sz="quarter" idx="5"/>
          </p:nvPr>
        </p:nvSpPr>
        <p:spPr/>
        <p:txBody>
          <a:bodyPr/>
          <a:lstStyle/>
          <a:p>
            <a:fld id="{B97D74FC-6A3E-C145-8C47-3D28F7FEA0BF}" type="slidenum">
              <a:rPr lang="en-US" smtClean="0"/>
              <a:t>61</a:t>
            </a:fld>
            <a:endParaRPr lang="en-US" dirty="0"/>
          </a:p>
        </p:txBody>
      </p:sp>
    </p:spTree>
    <p:extLst>
      <p:ext uri="{BB962C8B-B14F-4D97-AF65-F5344CB8AC3E}">
        <p14:creationId xmlns:p14="http://schemas.microsoft.com/office/powerpoint/2010/main" val="1145149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701306" y="4397564"/>
            <a:ext cx="5485804" cy="4200690"/>
          </a:xfrm>
        </p:spPr>
        <p:txBody>
          <a:bodyPr/>
          <a:lstStyle/>
          <a:p>
            <a:r>
              <a:rPr lang="en-US" sz="1100" b="1" dirty="0">
                <a:solidFill>
                  <a:srgbClr val="000000"/>
                </a:solidFill>
                <a:latin typeface="Arial" panose="020B0604020202020204" pitchFamily="34" charset="0"/>
                <a:cs typeface="Arial" panose="020B0604020202020204" pitchFamily="34" charset="0"/>
              </a:rPr>
              <a:t>Key Point</a:t>
            </a:r>
          </a:p>
          <a:p>
            <a:pPr marL="168244" indent="-16824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The current clinically validated and FDA-approved methods for testing HER2 overexpression in breast cancer are immunohistochemistry (IHC), and gene amplification by fluorescence </a:t>
            </a:r>
            <a:r>
              <a:rPr lang="en-US" sz="1100" i="1" dirty="0">
                <a:solidFill>
                  <a:srgbClr val="000000"/>
                </a:solidFill>
                <a:latin typeface="Arial" panose="020B0604020202020204" pitchFamily="34" charset="0"/>
                <a:cs typeface="Arial" panose="020B0604020202020204" pitchFamily="34" charset="0"/>
              </a:rPr>
              <a:t>in situ </a:t>
            </a:r>
            <a:r>
              <a:rPr lang="en-US" sz="1100" dirty="0">
                <a:solidFill>
                  <a:srgbClr val="000000"/>
                </a:solidFill>
                <a:latin typeface="Arial" panose="020B0604020202020204" pitchFamily="34" charset="0"/>
                <a:cs typeface="Arial" panose="020B0604020202020204" pitchFamily="34" charset="0"/>
              </a:rPr>
              <a:t>hybridization (FISH) and chromogenic </a:t>
            </a:r>
            <a:r>
              <a:rPr lang="en-US" sz="1100" i="1" dirty="0">
                <a:solidFill>
                  <a:srgbClr val="000000"/>
                </a:solidFill>
                <a:latin typeface="Arial" panose="020B0604020202020204" pitchFamily="34" charset="0"/>
                <a:cs typeface="Arial" panose="020B0604020202020204" pitchFamily="34" charset="0"/>
              </a:rPr>
              <a:t>in situ </a:t>
            </a:r>
            <a:r>
              <a:rPr lang="en-US" sz="1100" dirty="0">
                <a:solidFill>
                  <a:srgbClr val="000000"/>
                </a:solidFill>
                <a:latin typeface="Arial" panose="020B0604020202020204" pitchFamily="34" charset="0"/>
                <a:cs typeface="Arial" panose="020B0604020202020204" pitchFamily="34" charset="0"/>
              </a:rPr>
              <a:t>hybridization (CISH).</a:t>
            </a:r>
          </a:p>
          <a:p>
            <a:endParaRPr lang="en-US" sz="1100" dirty="0">
              <a:solidFill>
                <a:srgbClr val="000000"/>
              </a:solidFill>
              <a:latin typeface="Arial" panose="020B0604020202020204" pitchFamily="34" charset="0"/>
              <a:cs typeface="Arial" panose="020B0604020202020204" pitchFamily="34" charset="0"/>
            </a:endParaRPr>
          </a:p>
          <a:p>
            <a:r>
              <a:rPr lang="en-US" sz="1100" b="1" dirty="0">
                <a:solidFill>
                  <a:srgbClr val="000000"/>
                </a:solidFill>
                <a:latin typeface="Arial" panose="020B0604020202020204" pitchFamily="34" charset="0"/>
                <a:cs typeface="Arial" panose="020B0604020202020204" pitchFamily="34" charset="0"/>
              </a:rPr>
              <a:t>Additional Comments</a:t>
            </a:r>
          </a:p>
          <a:p>
            <a:pPr marL="168244" indent="-16824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Presence of HER2/neu amplification determines a patient’s eligibility for anti-HER2 targeted therapy.</a:t>
            </a:r>
          </a:p>
          <a:p>
            <a:pPr marL="168244" indent="-168244"/>
            <a:endParaRPr lang="en-US" sz="1100" dirty="0">
              <a:solidFill>
                <a:srgbClr val="000000"/>
              </a:solidFill>
              <a:latin typeface="Arial" panose="020B0604020202020204" pitchFamily="34" charset="0"/>
              <a:cs typeface="Arial" panose="020B0604020202020204" pitchFamily="34" charset="0"/>
            </a:endParaRPr>
          </a:p>
          <a:p>
            <a:r>
              <a:rPr lang="en-US" sz="1100" b="1" dirty="0">
                <a:solidFill>
                  <a:srgbClr val="000000"/>
                </a:solidFill>
                <a:latin typeface="Arial" panose="020B0604020202020204" pitchFamily="34" charset="0"/>
                <a:cs typeface="Arial" panose="020B0604020202020204" pitchFamily="34" charset="0"/>
              </a:rPr>
              <a:t>Key Considerations</a:t>
            </a:r>
          </a:p>
          <a:p>
            <a:pPr marL="168244" indent="-16824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Because HER2 test results inform treatment decisions, the need for accurate testing is paramount.</a:t>
            </a:r>
          </a:p>
          <a:p>
            <a:pPr marL="168244" indent="-168244">
              <a:buFont typeface="Arial" panose="020B0604020202020204" pitchFamily="34" charset="0"/>
              <a:buChar char="•"/>
            </a:pPr>
            <a:endParaRPr lang="en-US" sz="1100" dirty="0">
              <a:solidFill>
                <a:srgbClr val="000000"/>
              </a:solidFill>
              <a:latin typeface="Arial" panose="020B0604020202020204" pitchFamily="34" charset="0"/>
              <a:cs typeface="Arial" panose="020B0604020202020204" pitchFamily="34" charset="0"/>
            </a:endParaRPr>
          </a:p>
          <a:p>
            <a:r>
              <a:rPr lang="en-US" sz="1100" b="1" dirty="0">
                <a:solidFill>
                  <a:srgbClr val="000000"/>
                </a:solidFill>
                <a:latin typeface="Arial" panose="020B0604020202020204" pitchFamily="34" charset="0"/>
                <a:cs typeface="Arial" panose="020B0604020202020204" pitchFamily="34" charset="0"/>
              </a:rPr>
              <a:t>Reference</a:t>
            </a:r>
          </a:p>
          <a:p>
            <a:r>
              <a:rPr lang="en-US" sz="1100" dirty="0">
                <a:solidFill>
                  <a:srgbClr val="000000"/>
                </a:solidFill>
                <a:latin typeface="Arial" panose="020B0604020202020204" pitchFamily="34" charset="0"/>
                <a:cs typeface="Arial" panose="020B0604020202020204" pitchFamily="34" charset="0"/>
              </a:rPr>
              <a:t>Murthy SS, Sandhya DG, Ahmed F, et al. Assessment of HER2/Neu status by fluorescence in situ hybridization in immunohistochemistry-equivocal cases of invasive ductal carcinoma and aberrant signal patterns: a study at a tertiary cancer center. </a:t>
            </a:r>
            <a:r>
              <a:rPr lang="en-US" sz="1100" i="1" dirty="0">
                <a:solidFill>
                  <a:srgbClr val="000000"/>
                </a:solidFill>
                <a:latin typeface="Arial" panose="020B0604020202020204" pitchFamily="34" charset="0"/>
                <a:cs typeface="Arial" panose="020B0604020202020204" pitchFamily="34" charset="0"/>
              </a:rPr>
              <a:t>Indian J Pathol Microbiol. </a:t>
            </a:r>
            <a:r>
              <a:rPr lang="en-US" sz="1100" dirty="0">
                <a:solidFill>
                  <a:srgbClr val="000000"/>
                </a:solidFill>
                <a:latin typeface="Arial" panose="020B0604020202020204" pitchFamily="34" charset="0"/>
                <a:cs typeface="Arial" panose="020B0604020202020204" pitchFamily="34" charset="0"/>
              </a:rPr>
              <a:t>2011;54(3):532-538.</a:t>
            </a:r>
          </a:p>
        </p:txBody>
      </p:sp>
      <p:sp>
        <p:nvSpPr>
          <p:cNvPr id="4" name="Slide Number Placeholder 3"/>
          <p:cNvSpPr>
            <a:spLocks noGrp="1"/>
          </p:cNvSpPr>
          <p:nvPr>
            <p:ph type="sldNum" sz="quarter" idx="10"/>
          </p:nvPr>
        </p:nvSpPr>
        <p:spPr/>
        <p:txBody>
          <a:bodyPr/>
          <a:lstStyle/>
          <a:p>
            <a:fld id="{C22D56AC-433F-4687-8714-FE7C7F8C33A8}" type="slidenum">
              <a:rPr lang="en-US" smtClean="0"/>
              <a:pPr/>
              <a:t>6</a:t>
            </a:fld>
            <a:endParaRPr lang="en-US" dirty="0"/>
          </a:p>
        </p:txBody>
      </p:sp>
    </p:spTree>
    <p:extLst>
      <p:ext uri="{BB962C8B-B14F-4D97-AF65-F5344CB8AC3E}">
        <p14:creationId xmlns:p14="http://schemas.microsoft.com/office/powerpoint/2010/main" val="31373996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HelveticaLTW05-BlackCond"/>
              </a:rPr>
              <a:t>Cortes J, Kim S, Chung W, et al. Trastuzumab deruxtecan (T-DXd) vs trastuzumab emtansine (T-DM1) in patients (Pts) with HER2+ metastatic breast cancer (mBC): results of the randomized phase III DESTINY-Breast03 study. </a:t>
            </a:r>
            <a:r>
              <a:rPr lang="en-US" sz="1200" b="0" i="1" dirty="0">
                <a:solidFill>
                  <a:srgbClr val="000000"/>
                </a:solidFill>
                <a:effectLst/>
                <a:latin typeface="HelveticaLTW05-BlackCond"/>
              </a:rPr>
              <a:t>Ann Oncol</a:t>
            </a:r>
            <a:r>
              <a:rPr lang="en-US" sz="1200" b="0" i="0" dirty="0">
                <a:solidFill>
                  <a:srgbClr val="000000"/>
                </a:solidFill>
                <a:effectLst/>
                <a:latin typeface="HelveticaLTW05-BlackCond"/>
              </a:rPr>
              <a:t>. 2021;32(suppl 5):S1283-S1346.</a:t>
            </a:r>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62</a:t>
            </a:fld>
            <a:endParaRPr lang="en-US" dirty="0"/>
          </a:p>
        </p:txBody>
      </p:sp>
    </p:spTree>
    <p:extLst>
      <p:ext uri="{BB962C8B-B14F-4D97-AF65-F5344CB8AC3E}">
        <p14:creationId xmlns:p14="http://schemas.microsoft.com/office/powerpoint/2010/main" val="6536968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2E1A46"/>
                </a:solidFill>
                <a:latin typeface="HelveticaNeueBold" pitchFamily="2" charset="0"/>
                <a:ea typeface="ＭＳ Ｐゴシック" panose="020B0600070205080204" pitchFamily="34" charset="-128"/>
              </a:rPr>
              <a:t>Investigation may be prompted by incidental findings on routine scans when checking for progression or symptomatic findings; diagnosis of ILD/pneumonitis requires exclusion of other causes.</a:t>
            </a:r>
          </a:p>
          <a:p>
            <a:endParaRPr lang="en-US" sz="1200" kern="1200" dirty="0">
              <a:solidFill>
                <a:srgbClr val="2E1A46"/>
              </a:solidFill>
              <a:effectLst/>
              <a:latin typeface="HelveticaNeueBold" pitchFamily="2" charset="0"/>
              <a:ea typeface="ＭＳ Ｐゴシック" panose="020B0600070205080204" pitchFamily="34" charset="-128"/>
              <a:cs typeface="ＭＳ Ｐゴシック" pitchFamily="-1" charset="-128"/>
            </a:endParaRPr>
          </a:p>
          <a:p>
            <a:r>
              <a:rPr lang="en-US" sz="1200" kern="1200" dirty="0">
                <a:solidFill>
                  <a:schemeClr val="tx1"/>
                </a:solidFill>
                <a:effectLst/>
                <a:latin typeface="+mn-lt"/>
                <a:ea typeface="ＭＳ Ｐゴシック" pitchFamily="-1" charset="-128"/>
                <a:cs typeface="ＭＳ Ｐゴシック" pitchFamily="-1" charset="-128"/>
              </a:rPr>
              <a:t>ENHERTU (fam-trastuzumab deruxtecan-nxki) Prescribing Information, 2021. </a:t>
            </a:r>
          </a:p>
          <a:p>
            <a:endParaRPr lang="en-US" altLang="en-US" sz="1200" kern="1200" dirty="0">
              <a:solidFill>
                <a:schemeClr val="tx1"/>
              </a:solidFill>
              <a:effectLst/>
              <a:latin typeface="+mn-lt"/>
              <a:ea typeface="ＭＳ Ｐゴシック" pitchFamily="-1" charset="-128"/>
            </a:endParaRPr>
          </a:p>
          <a:p>
            <a:r>
              <a:rPr lang="en-US" altLang="en-US" dirty="0">
                <a:ea typeface="ＭＳ Ｐゴシック" panose="020B0600070205080204" pitchFamily="34" charset="-128"/>
              </a:rPr>
              <a:t>Modi S, Saura C, Yamashita T, et al. Trastuzumab deruxtecan in previously treated HER2-positive breast cancer [supplementary appendix]. </a:t>
            </a:r>
            <a:r>
              <a:rPr lang="en-US" altLang="en-US" i="1" dirty="0">
                <a:ea typeface="ＭＳ Ｐゴシック" panose="020B0600070205080204" pitchFamily="34" charset="-128"/>
              </a:rPr>
              <a:t>N Engl J Med</a:t>
            </a:r>
            <a:r>
              <a:rPr lang="en-US" altLang="en-US" dirty="0">
                <a:ea typeface="ＭＳ Ｐゴシック" panose="020B0600070205080204" pitchFamily="34" charset="-128"/>
              </a:rPr>
              <a:t>. 2020;382(7):610-621.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altLang="en-US" sz="1200" dirty="0">
                <a:solidFill>
                  <a:schemeClr val="bg1"/>
                </a:solidFill>
              </a:rPr>
            </a:br>
            <a:endParaRPr lang="en-US" dirty="0"/>
          </a:p>
        </p:txBody>
      </p:sp>
      <p:sp>
        <p:nvSpPr>
          <p:cNvPr id="4" name="Slide Number Placeholder 3"/>
          <p:cNvSpPr>
            <a:spLocks noGrp="1"/>
          </p:cNvSpPr>
          <p:nvPr>
            <p:ph type="sldNum" sz="quarter" idx="5"/>
          </p:nvPr>
        </p:nvSpPr>
        <p:spPr/>
        <p:txBody>
          <a:bodyPr/>
          <a:lstStyle/>
          <a:p>
            <a:fld id="{58191278-8C2C-4F62-ADC8-693921CC18BC}" type="slidenum">
              <a:rPr lang="en-US" altLang="en-US" smtClean="0"/>
              <a:pPr/>
              <a:t>64</a:t>
            </a:fld>
            <a:endParaRPr lang="en-US" altLang="en-US" dirty="0"/>
          </a:p>
        </p:txBody>
      </p:sp>
    </p:spTree>
    <p:extLst>
      <p:ext uri="{BB962C8B-B14F-4D97-AF65-F5344CB8AC3E}">
        <p14:creationId xmlns:p14="http://schemas.microsoft.com/office/powerpoint/2010/main" val="38827444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200" dirty="0">
                <a:solidFill>
                  <a:schemeClr val="tx1"/>
                </a:solidFill>
                <a:effectLst/>
                <a:latin typeface="+mn-lt"/>
                <a:ea typeface="ＭＳ Ｐゴシック" pitchFamily="-1" charset="-128"/>
                <a:cs typeface="ＭＳ Ｐゴシック" pitchFamily="-1" charset="-128"/>
              </a:rPr>
              <a:t>ENHERTU (fam-trastuzumab deruxtecan-nxki) Prescribing Information, 2021. </a:t>
            </a:r>
          </a:p>
          <a:p>
            <a:pPr marL="0" indent="0">
              <a:buNone/>
            </a:pPr>
            <a:endParaRPr lang="en-US" altLang="en-US" sz="1200" kern="1200" dirty="0">
              <a:solidFill>
                <a:schemeClr val="tx1"/>
              </a:solidFill>
              <a:effectLst/>
              <a:latin typeface="+mn-lt"/>
              <a:ea typeface="ＭＳ Ｐゴシック" pitchFamily="-1" charset="-128"/>
            </a:endParaRPr>
          </a:p>
          <a:p>
            <a:pPr marL="0" indent="0">
              <a:buNone/>
            </a:pPr>
            <a:r>
              <a:rPr lang="en-US" altLang="en-US" dirty="0">
                <a:ea typeface="ＭＳ Ｐゴシック" panose="020B0600070205080204" pitchFamily="34" charset="-128"/>
              </a:rPr>
              <a:t>Modi S, Saura C, Yamashita T, et al. Trastuzumab deruxtecan in previously treated HER2-positive breast cancer [supplementary appendix]. </a:t>
            </a:r>
            <a:r>
              <a:rPr lang="en-US" altLang="en-US" i="1" dirty="0">
                <a:ea typeface="ＭＳ Ｐゴシック" panose="020B0600070205080204" pitchFamily="34" charset="-128"/>
              </a:rPr>
              <a:t>N Engl J Med</a:t>
            </a:r>
            <a:r>
              <a:rPr lang="en-US" altLang="en-US" dirty="0">
                <a:ea typeface="ＭＳ Ｐゴシック" panose="020B0600070205080204" pitchFamily="34" charset="-128"/>
              </a:rPr>
              <a:t>. 2020;382(7):610-621.</a:t>
            </a:r>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65</a:t>
            </a:fld>
            <a:endParaRPr lang="en-US" dirty="0"/>
          </a:p>
        </p:txBody>
      </p:sp>
    </p:spTree>
    <p:extLst>
      <p:ext uri="{BB962C8B-B14F-4D97-AF65-F5344CB8AC3E}">
        <p14:creationId xmlns:p14="http://schemas.microsoft.com/office/powerpoint/2010/main" val="26080520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D74FC-6A3E-C145-8C47-3D28F7FEA0BF}" type="slidenum">
              <a:rPr lang="en-US" smtClean="0"/>
              <a:t>66</a:t>
            </a:fld>
            <a:endParaRPr lang="en-US" dirty="0"/>
          </a:p>
        </p:txBody>
      </p:sp>
    </p:spTree>
    <p:extLst>
      <p:ext uri="{BB962C8B-B14F-4D97-AF65-F5344CB8AC3E}">
        <p14:creationId xmlns:p14="http://schemas.microsoft.com/office/powerpoint/2010/main" val="1232969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FFFFFF"/>
                </a:solidFill>
                <a:effectLst/>
                <a:latin typeface="Helvetica" panose="020B0604020202020204" pitchFamily="34" charset="0"/>
              </a:rPr>
              <a:t>Powell CA, Modi S, Iwata J, et al. Pooled analysis of drug-related interstitial lung disease and/or pneumonitis in nine trastuzumab deruxtecan monotherapy studies. </a:t>
            </a:r>
            <a:r>
              <a:rPr lang="en-US" b="0" i="1" dirty="0">
                <a:solidFill>
                  <a:srgbClr val="FFFFFF"/>
                </a:solidFill>
                <a:effectLst/>
                <a:latin typeface="helvetica" panose="020B0604020202020204" pitchFamily="34" charset="0"/>
              </a:rPr>
              <a:t>ESMO Open. </a:t>
            </a:r>
            <a:r>
              <a:rPr lang="en-US" b="0" i="0" dirty="0">
                <a:solidFill>
                  <a:srgbClr val="FFFFFF"/>
                </a:solidFill>
                <a:effectLst/>
                <a:latin typeface="Helvetica" panose="020B0604020202020204" pitchFamily="34" charset="0"/>
              </a:rPr>
              <a:t>2022;7(4):100554.</a:t>
            </a:r>
          </a:p>
          <a:p>
            <a:pPr marL="0" indent="0">
              <a:buNone/>
            </a:pPr>
            <a:endParaRPr lang="en-US" sz="1200" b="0" i="0" kern="1200" dirty="0">
              <a:solidFill>
                <a:srgbClr val="FFFFFF"/>
              </a:solidFill>
              <a:effectLst/>
              <a:latin typeface="Helvetica" panose="020B0604020202020204" pitchFamily="34" charset="0"/>
              <a:ea typeface="ＭＳ Ｐゴシック" pitchFamily="-1" charset="-128"/>
              <a:cs typeface="ＭＳ Ｐゴシック" pitchFamily="-1" charset="-128"/>
            </a:endParaRPr>
          </a:p>
          <a:p>
            <a:pPr marL="0" indent="0">
              <a:buNone/>
            </a:pPr>
            <a:r>
              <a:rPr lang="en-US" sz="1200" kern="1200" dirty="0">
                <a:solidFill>
                  <a:schemeClr val="tx1"/>
                </a:solidFill>
                <a:effectLst/>
                <a:latin typeface="+mn-lt"/>
                <a:ea typeface="ＭＳ Ｐゴシック" pitchFamily="-1" charset="-128"/>
                <a:cs typeface="ＭＳ Ｐゴシック" pitchFamily="-1" charset="-128"/>
              </a:rPr>
              <a:t>ENHERTU (fam-trastuzumab deruxtecan-nxki) Prescribing Information, 2021. </a:t>
            </a:r>
          </a:p>
          <a:p>
            <a:endParaRPr lang="en-US" dirty="0"/>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67</a:t>
            </a:fld>
            <a:endParaRPr lang="en-US" dirty="0"/>
          </a:p>
        </p:txBody>
      </p:sp>
    </p:spTree>
    <p:extLst>
      <p:ext uri="{BB962C8B-B14F-4D97-AF65-F5344CB8AC3E}">
        <p14:creationId xmlns:p14="http://schemas.microsoft.com/office/powerpoint/2010/main" val="14378150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pitchFamily="-1" charset="-128"/>
                <a:cs typeface="ＭＳ Ｐゴシック" pitchFamily="-1" charset="-128"/>
              </a:rPr>
              <a:t>ENHERTU (fam-trastuzumab deruxtecan-nxki) Prescribing Information, 2021. </a:t>
            </a:r>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68</a:t>
            </a:fld>
            <a:endParaRPr lang="en-US" dirty="0"/>
          </a:p>
        </p:txBody>
      </p:sp>
    </p:spTree>
    <p:extLst>
      <p:ext uri="{BB962C8B-B14F-4D97-AF65-F5344CB8AC3E}">
        <p14:creationId xmlns:p14="http://schemas.microsoft.com/office/powerpoint/2010/main" val="16900093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pitchFamily="-1" charset="-128"/>
                <a:cs typeface="ＭＳ Ｐゴシック" pitchFamily="-1" charset="-128"/>
              </a:rPr>
              <a:t>ENHERTU (fam-trastuzumab deruxtecan-nxki) Prescribing Information, 2021. </a:t>
            </a:r>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69</a:t>
            </a:fld>
            <a:endParaRPr lang="en-US" dirty="0"/>
          </a:p>
        </p:txBody>
      </p:sp>
    </p:spTree>
    <p:extLst>
      <p:ext uri="{BB962C8B-B14F-4D97-AF65-F5344CB8AC3E}">
        <p14:creationId xmlns:p14="http://schemas.microsoft.com/office/powerpoint/2010/main" val="34469268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Piccaluga</a:t>
            </a:r>
            <a:r>
              <a:rPr lang="en-US" dirty="0"/>
              <a:t> PP, Martinelli G, Rondoni M et al. First experience with gemtuzumab ozogamicin plus cytarabine as continuous infusion for elderly acute myeloid leukaemia patients. </a:t>
            </a:r>
            <a:r>
              <a:rPr lang="en-US" i="1" dirty="0"/>
              <a:t>Leuk Res</a:t>
            </a:r>
            <a:r>
              <a:rPr lang="en-US" dirty="0"/>
              <a:t>. 2004;28:987-990.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noProof="0" dirty="0"/>
              <a:t>BLENREP (belantamab mafodotin-blmf) Prescribing Information, 2020.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noProof="0" dirty="0"/>
              <a:t>TIVDAK (tisotumab vedotin) Prescribing Information,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noProof="0" dirty="0"/>
              <a:t>PADCEV (enfortumab vedotin) Prescribing Information,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noProof="0" dirty="0"/>
              <a:t>ENHERTU (fam-trastuzumab deruxtecan-nxki) Prescribing Information,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KADCYLA (ado-trastuzumab emtansine) Prescribing Information,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noProof="0" dirty="0"/>
              <a:t>POLIVY (polatuzumab vedotin-piiq) Prescribing Information,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A610F6-FAA0-4A74-B87C-7036D2B176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5075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Brausi</a:t>
            </a:r>
            <a:r>
              <a:rPr lang="en-US" dirty="0"/>
              <a:t> M, Hoskin P, Andritsch E, et al. ECCO essential requirements for quality cancer care: prostate cancer. </a:t>
            </a:r>
            <a:r>
              <a:rPr lang="en-US" i="1" dirty="0"/>
              <a:t>Crit Rev Oncol Hematol</a:t>
            </a:r>
            <a:r>
              <a:rPr lang="en-US" dirty="0"/>
              <a:t>. 2020;148:102861.</a:t>
            </a:r>
          </a:p>
          <a:p>
            <a:endParaRPr lang="en-US" dirty="0"/>
          </a:p>
          <a:p>
            <a:r>
              <a:rPr lang="en-US" dirty="0" err="1"/>
              <a:t>Gillessen</a:t>
            </a:r>
            <a:r>
              <a:rPr lang="en-US" dirty="0"/>
              <a:t> S, Attard G, Beer TM, et al. Management of patients with advanced prostate cancer: the report of the Advanced Prostate Cancer Consensus Conference APCCC 2017. </a:t>
            </a:r>
            <a:r>
              <a:rPr lang="en-US" i="1" dirty="0"/>
              <a:t>Eur Urol</a:t>
            </a:r>
            <a:r>
              <a:rPr lang="en-US" dirty="0"/>
              <a:t>. 2018;73:178-211.</a:t>
            </a:r>
          </a:p>
          <a:p>
            <a:endParaRPr lang="en-US" dirty="0"/>
          </a:p>
          <a:p>
            <a:r>
              <a:rPr lang="en-US" dirty="0" err="1"/>
              <a:t>Geerts</a:t>
            </a:r>
            <a:r>
              <a:rPr lang="en-US" dirty="0"/>
              <a:t> PAF, van der Weijden T, Savelberg W, et al. The next step toward patient-centeredness in multidisciplinary cancer team meetings: an interview study with professionals  </a:t>
            </a:r>
            <a:r>
              <a:rPr lang="en-US" i="1" dirty="0"/>
              <a:t>J Multidiscip Healthc.</a:t>
            </a:r>
            <a:r>
              <a:rPr lang="en-US" dirty="0"/>
              <a:t> 2021;14:1311-1324.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Lively A, Minard LV, Scott S, Deal H, Lambourne T, Giffin J. </a:t>
            </a:r>
            <a:r>
              <a:rPr lang="en-US" b="0" dirty="0"/>
              <a:t>Exploring the perspectives of healthcare professionals in delivering optimal oncology medication education. </a:t>
            </a:r>
            <a:r>
              <a:rPr lang="en-US" i="1" dirty="0"/>
              <a:t>PLoS One</a:t>
            </a:r>
            <a:r>
              <a:rPr lang="en-US" dirty="0"/>
              <a:t>. 2020;15:e0228571.</a:t>
            </a:r>
          </a:p>
        </p:txBody>
      </p:sp>
      <p:sp>
        <p:nvSpPr>
          <p:cNvPr id="4" name="Slide Number Placeholder 3"/>
          <p:cNvSpPr>
            <a:spLocks noGrp="1"/>
          </p:cNvSpPr>
          <p:nvPr>
            <p:ph type="sldNum" sz="quarter" idx="5"/>
          </p:nvPr>
        </p:nvSpPr>
        <p:spPr/>
        <p:txBody>
          <a:bodyPr/>
          <a:lstStyle/>
          <a:p>
            <a:fld id="{B97D74FC-6A3E-C145-8C47-3D28F7FEA0BF}" type="slidenum">
              <a:rPr lang="en-US" smtClean="0"/>
              <a:t>72</a:t>
            </a:fld>
            <a:endParaRPr lang="en-US" dirty="0"/>
          </a:p>
        </p:txBody>
      </p:sp>
    </p:spTree>
    <p:extLst>
      <p:ext uri="{BB962C8B-B14F-4D97-AF65-F5344CB8AC3E}">
        <p14:creationId xmlns:p14="http://schemas.microsoft.com/office/powerpoint/2010/main" val="18733466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74</a:t>
            </a:fld>
            <a:endParaRPr lang="en-US" dirty="0"/>
          </a:p>
        </p:txBody>
      </p:sp>
    </p:spTree>
    <p:extLst>
      <p:ext uri="{BB962C8B-B14F-4D97-AF65-F5344CB8AC3E}">
        <p14:creationId xmlns:p14="http://schemas.microsoft.com/office/powerpoint/2010/main" val="330061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12121"/>
                </a:solidFill>
                <a:effectLst/>
                <a:latin typeface="Arial" panose="020B0604020202020204" pitchFamily="34" charset="0"/>
                <a:cs typeface="Arial" panose="020B0604020202020204" pitchFamily="34" charset="0"/>
              </a:rPr>
              <a:t>Wolff AC, </a:t>
            </a:r>
            <a:r>
              <a:rPr lang="en-US" sz="1100" b="0" i="0" dirty="0">
                <a:effectLst/>
                <a:latin typeface="Arial" panose="020B0604020202020204" pitchFamily="34" charset="0"/>
                <a:cs typeface="Arial" panose="020B0604020202020204" pitchFamily="34" charset="0"/>
              </a:rPr>
              <a:t>Hale Hammond ME, Allison KH, et al. Human epidermal growth factor receptor 2 testing in breast cancer: American Society of Clinical Oncology/College of American Pathologists clinical practice guideline focused update. </a:t>
            </a:r>
            <a:r>
              <a:rPr lang="en-US" sz="1100" i="1" dirty="0">
                <a:latin typeface="Arial" panose="020B0604020202020204" pitchFamily="34" charset="0"/>
                <a:cs typeface="Arial" panose="020B0604020202020204" pitchFamily="34" charset="0"/>
              </a:rPr>
              <a:t>Arch Pathol</a:t>
            </a:r>
            <a:r>
              <a:rPr lang="en-US" sz="1100" i="1" spc="-2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Lab</a:t>
            </a:r>
            <a:r>
              <a:rPr lang="en-US" sz="1100" i="1" spc="-1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Med</a:t>
            </a:r>
            <a:r>
              <a:rPr lang="en-US" sz="1100" dirty="0">
                <a:latin typeface="Arial" panose="020B0604020202020204" pitchFamily="34" charset="0"/>
                <a:cs typeface="Arial" panose="020B0604020202020204" pitchFamily="34" charset="0"/>
              </a:rPr>
              <a:t>.</a:t>
            </a:r>
            <a:r>
              <a:rPr lang="en-US" sz="1100" spc="-5" dirty="0">
                <a:latin typeface="Arial" panose="020B0604020202020204" pitchFamily="34" charset="0"/>
                <a:cs typeface="Arial" panose="020B0604020202020204" pitchFamily="34" charset="0"/>
              </a:rPr>
              <a:t> </a:t>
            </a:r>
            <a:r>
              <a:rPr lang="en-US" sz="1100" spc="-10" dirty="0">
                <a:latin typeface="Arial" panose="020B0604020202020204" pitchFamily="34" charset="0"/>
                <a:cs typeface="Arial" panose="020B0604020202020204" pitchFamily="34" charset="0"/>
              </a:rPr>
              <a:t>2018;142:1364-1382.</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34D1C8F-E01B-BF46-871E-C0798C0CEB10}" type="slidenum">
              <a:rPr lang="en-US" smtClean="0"/>
              <a:t>7</a:t>
            </a:fld>
            <a:endParaRPr lang="en-US" dirty="0"/>
          </a:p>
        </p:txBody>
      </p:sp>
    </p:spTree>
    <p:extLst>
      <p:ext uri="{BB962C8B-B14F-4D97-AF65-F5344CB8AC3E}">
        <p14:creationId xmlns:p14="http://schemas.microsoft.com/office/powerpoint/2010/main" val="3433499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12121"/>
                </a:solidFill>
                <a:effectLst/>
                <a:latin typeface="Arial" panose="020B0604020202020204" pitchFamily="34" charset="0"/>
                <a:cs typeface="Arial" panose="020B0604020202020204" pitchFamily="34" charset="0"/>
              </a:rPr>
              <a:t>Wolff AC, </a:t>
            </a:r>
            <a:r>
              <a:rPr lang="en-US" sz="1200" b="0" i="0" dirty="0">
                <a:effectLst/>
                <a:latin typeface="Arial" panose="020B0604020202020204" pitchFamily="34" charset="0"/>
                <a:cs typeface="Arial" panose="020B0604020202020204" pitchFamily="34" charset="0"/>
              </a:rPr>
              <a:t>Hale Hammond ME, Allison KH, et al. Human epidermal growth factor receptor 2 testing in breast cancer: American Society of Clinical Oncology/College of American Pathologists clinical practice guideline focused update. </a:t>
            </a:r>
            <a:r>
              <a:rPr lang="en-US" sz="1200" i="1" dirty="0">
                <a:latin typeface="Arial" panose="020B0604020202020204" pitchFamily="34" charset="0"/>
                <a:cs typeface="Arial" panose="020B0604020202020204" pitchFamily="34" charset="0"/>
              </a:rPr>
              <a:t>Arch </a:t>
            </a:r>
            <a:r>
              <a:rPr lang="en-US" sz="1200" i="1" dirty="0" err="1">
                <a:latin typeface="Arial" panose="020B0604020202020204" pitchFamily="34" charset="0"/>
                <a:cs typeface="Arial" panose="020B0604020202020204" pitchFamily="34" charset="0"/>
              </a:rPr>
              <a:t>Pathol</a:t>
            </a:r>
            <a:r>
              <a:rPr lang="en-US" sz="1200" i="1" spc="-2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Lab</a:t>
            </a:r>
            <a:r>
              <a:rPr lang="en-US" sz="1200" i="1" spc="-1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Med</a:t>
            </a:r>
            <a:r>
              <a:rPr lang="en-US" sz="1200" dirty="0">
                <a:latin typeface="Arial" panose="020B0604020202020204" pitchFamily="34" charset="0"/>
                <a:cs typeface="Arial" panose="020B0604020202020204" pitchFamily="34" charset="0"/>
              </a:rPr>
              <a:t>.</a:t>
            </a:r>
            <a:r>
              <a:rPr lang="en-US" sz="1200" spc="-5"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2018;142:1364-1382.</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8</a:t>
            </a:fld>
            <a:endParaRPr lang="en-US" dirty="0"/>
          </a:p>
        </p:txBody>
      </p:sp>
    </p:spTree>
    <p:extLst>
      <p:ext uri="{BB962C8B-B14F-4D97-AF65-F5344CB8AC3E}">
        <p14:creationId xmlns:p14="http://schemas.microsoft.com/office/powerpoint/2010/main" val="566768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Tarantino P, Hamilton E, </a:t>
            </a:r>
            <a:r>
              <a:rPr lang="en-US" sz="1200" dirty="0" err="1">
                <a:latin typeface="Arial" panose="020B0604020202020204" pitchFamily="34" charset="0"/>
                <a:cs typeface="Arial" panose="020B0604020202020204" pitchFamily="34" charset="0"/>
              </a:rPr>
              <a:t>Tolaney</a:t>
            </a:r>
            <a:r>
              <a:rPr lang="en-US" sz="1200" dirty="0">
                <a:latin typeface="Arial" panose="020B0604020202020204" pitchFamily="34" charset="0"/>
                <a:cs typeface="Arial" panose="020B0604020202020204" pitchFamily="34" charset="0"/>
              </a:rPr>
              <a:t> SM, et al. </a:t>
            </a:r>
            <a:r>
              <a:rPr lang="en-US" sz="1200" b="0" i="0" dirty="0">
                <a:effectLst/>
                <a:latin typeface="Arial" panose="020B0604020202020204" pitchFamily="34" charset="0"/>
                <a:cs typeface="Arial" panose="020B0604020202020204" pitchFamily="34" charset="0"/>
              </a:rPr>
              <a:t>HER2-low breast cancer: pathological and clinical landscape. </a:t>
            </a:r>
            <a:r>
              <a:rPr lang="en-US" sz="1200" i="1" dirty="0">
                <a:latin typeface="Arial" panose="020B0604020202020204" pitchFamily="34" charset="0"/>
                <a:cs typeface="Arial" panose="020B0604020202020204" pitchFamily="34" charset="0"/>
              </a:rPr>
              <a:t>J Clin Oncol</a:t>
            </a:r>
            <a:r>
              <a:rPr lang="en-US" sz="1200" dirty="0">
                <a:latin typeface="Arial" panose="020B0604020202020204" pitchFamily="34" charset="0"/>
                <a:cs typeface="Arial" panose="020B0604020202020204" pitchFamily="34" charset="0"/>
              </a:rPr>
              <a:t>. 2020;38:1951-1962.</a:t>
            </a:r>
          </a:p>
          <a:p>
            <a:endParaRPr lang="en-US" dirty="0"/>
          </a:p>
        </p:txBody>
      </p:sp>
      <p:sp>
        <p:nvSpPr>
          <p:cNvPr id="4" name="Slide Number Placeholder 3"/>
          <p:cNvSpPr>
            <a:spLocks noGrp="1"/>
          </p:cNvSpPr>
          <p:nvPr>
            <p:ph type="sldNum" sz="quarter" idx="5"/>
          </p:nvPr>
        </p:nvSpPr>
        <p:spPr/>
        <p:txBody>
          <a:bodyPr/>
          <a:lstStyle/>
          <a:p>
            <a:fld id="{B97D74FC-6A3E-C145-8C47-3D28F7FEA0BF}" type="slidenum">
              <a:rPr lang="en-US" smtClean="0"/>
              <a:t>9</a:t>
            </a:fld>
            <a:endParaRPr lang="en-US" dirty="0"/>
          </a:p>
        </p:txBody>
      </p:sp>
    </p:spTree>
    <p:extLst>
      <p:ext uri="{BB962C8B-B14F-4D97-AF65-F5344CB8AC3E}">
        <p14:creationId xmlns:p14="http://schemas.microsoft.com/office/powerpoint/2010/main" val="15123093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7001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64EC20E7-971B-9C32-398B-8F11BAC3EEE2}"/>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782100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7001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64EC20E7-971B-9C32-398B-8F11BAC3EEE2}"/>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193956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8F3C0F-79BE-57ED-2B56-9578A648BBFB}"/>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140563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2EEFF-06A6-0FC8-787E-259972E6FAA4}"/>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7">
            <a:extLst>
              <a:ext uri="{FF2B5EF4-FFF2-40B4-BE49-F238E27FC236}">
                <a16:creationId xmlns:a16="http://schemas.microsoft.com/office/drawing/2014/main" id="{51E9E37E-8B3B-66CD-9BAE-C4BD4C51C6FC}"/>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84698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3DD6EE70-201A-7784-D7C2-A6526FFC6C9E}"/>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392037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5A11942B-E38F-D79B-FAB4-CCA4B14117CA}"/>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666595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6" name="Text Placeholder 7">
            <a:extLst>
              <a:ext uri="{FF2B5EF4-FFF2-40B4-BE49-F238E27FC236}">
                <a16:creationId xmlns:a16="http://schemas.microsoft.com/office/drawing/2014/main" id="{4716A040-6F1B-7409-788E-EF6C2F76F072}"/>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01676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9DE8D3-1534-4D20-9C0F-1A9F9DDBADC1}"/>
              </a:ext>
            </a:extLst>
          </p:cNvPr>
          <p:cNvSpPr>
            <a:spLocks noGrp="1"/>
          </p:cNvSpPr>
          <p:nvPr>
            <p:ph type="dt" sz="half" idx="10"/>
          </p:nvPr>
        </p:nvSpPr>
        <p:spPr>
          <a:xfrm>
            <a:off x="1186992" y="6356350"/>
            <a:ext cx="2743200" cy="365125"/>
          </a:xfrm>
          <a:prstGeom prst="rect">
            <a:avLst/>
          </a:prstGeom>
        </p:spPr>
        <p:txBody>
          <a:bodyPr/>
          <a:lstStyle/>
          <a:p>
            <a:fld id="{8CE159EB-6069-C74C-AB21-534706C89CDE}" type="datetimeFigureOut">
              <a:rPr lang="en-US" smtClean="0"/>
              <a:t>3/8/23</a:t>
            </a:fld>
            <a:endParaRPr lang="en-US" dirty="0"/>
          </a:p>
        </p:txBody>
      </p:sp>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894C9DD-4077-A73C-46FF-BF8C20B763AB}"/>
              </a:ext>
            </a:extLst>
          </p:cNvPr>
          <p:cNvSpPr>
            <a:spLocks noGrp="1"/>
          </p:cNvSpPr>
          <p:nvPr>
            <p:ph type="sldNum" sz="quarter" idx="12"/>
          </p:nvPr>
        </p:nvSpPr>
        <p:spPr>
          <a:xfrm>
            <a:off x="8610600" y="6356350"/>
            <a:ext cx="2743200" cy="365125"/>
          </a:xfrm>
          <a:prstGeom prst="rect">
            <a:avLst/>
          </a:prstGeom>
        </p:spPr>
        <p:txBody>
          <a:bodyPr/>
          <a:lstStyle/>
          <a:p>
            <a:fld id="{0CEF87B9-1DC1-FF4D-B57C-A882BABCA614}" type="slidenum">
              <a:rPr lang="en-US" smtClean="0"/>
              <a:t>‹#›</a:t>
            </a:fld>
            <a:endParaRPr lang="en-US" dirty="0"/>
          </a:p>
        </p:txBody>
      </p:sp>
    </p:spTree>
    <p:extLst>
      <p:ext uri="{BB962C8B-B14F-4D97-AF65-F5344CB8AC3E}">
        <p14:creationId xmlns:p14="http://schemas.microsoft.com/office/powerpoint/2010/main" val="1763643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683F4-2E1F-5948-14C0-8EFCF22681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5E223E-E4B1-806D-BFE2-C115E40687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FDC6E4-76C7-E629-719D-E412FC29D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DB410-9F55-FF71-BA2B-5898ED51C899}"/>
              </a:ext>
            </a:extLst>
          </p:cNvPr>
          <p:cNvSpPr>
            <a:spLocks noGrp="1"/>
          </p:cNvSpPr>
          <p:nvPr>
            <p:ph type="dt" sz="half" idx="10"/>
          </p:nvPr>
        </p:nvSpPr>
        <p:spPr>
          <a:xfrm>
            <a:off x="1186992" y="6356350"/>
            <a:ext cx="2743200" cy="365125"/>
          </a:xfrm>
          <a:prstGeom prst="rect">
            <a:avLst/>
          </a:prstGeom>
        </p:spPr>
        <p:txBody>
          <a:bodyPr/>
          <a:lstStyle/>
          <a:p>
            <a:fld id="{8CE159EB-6069-C74C-AB21-534706C89CDE}" type="datetimeFigureOut">
              <a:rPr lang="en-US" smtClean="0"/>
              <a:t>3/8/23</a:t>
            </a:fld>
            <a:endParaRPr lang="en-US" dirty="0"/>
          </a:p>
        </p:txBody>
      </p:sp>
      <p:sp>
        <p:nvSpPr>
          <p:cNvPr id="6" name="Footer Placeholder 5">
            <a:extLst>
              <a:ext uri="{FF2B5EF4-FFF2-40B4-BE49-F238E27FC236}">
                <a16:creationId xmlns:a16="http://schemas.microsoft.com/office/drawing/2014/main" id="{3FF83F92-6CE4-9D2E-45A8-E6BA5C6554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7ADCF2B-3821-B386-A4CC-E6BE75EE37D2}"/>
              </a:ext>
            </a:extLst>
          </p:cNvPr>
          <p:cNvSpPr>
            <a:spLocks noGrp="1"/>
          </p:cNvSpPr>
          <p:nvPr>
            <p:ph type="sldNum" sz="quarter" idx="12"/>
          </p:nvPr>
        </p:nvSpPr>
        <p:spPr>
          <a:xfrm>
            <a:off x="8610600" y="6356350"/>
            <a:ext cx="2743200" cy="365125"/>
          </a:xfrm>
          <a:prstGeom prst="rect">
            <a:avLst/>
          </a:prstGeom>
        </p:spPr>
        <p:txBody>
          <a:bodyPr/>
          <a:lstStyle/>
          <a:p>
            <a:fld id="{0CEF87B9-1DC1-FF4D-B57C-A882BABCA614}" type="slidenum">
              <a:rPr lang="en-US" smtClean="0"/>
              <a:t>‹#›</a:t>
            </a:fld>
            <a:endParaRPr lang="en-US" dirty="0"/>
          </a:p>
        </p:txBody>
      </p:sp>
    </p:spTree>
    <p:extLst>
      <p:ext uri="{BB962C8B-B14F-4D97-AF65-F5344CB8AC3E}">
        <p14:creationId xmlns:p14="http://schemas.microsoft.com/office/powerpoint/2010/main" val="3421428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01058-AF2B-850E-AD7E-A5A65564F9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EB1C7C-7863-36E6-82D2-9F48FAB6D6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8C56E97-FC13-E8F3-0821-EE56B71E43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5D0AB8-ACAB-EB47-A185-84369BBC995E}"/>
              </a:ext>
            </a:extLst>
          </p:cNvPr>
          <p:cNvSpPr>
            <a:spLocks noGrp="1"/>
          </p:cNvSpPr>
          <p:nvPr>
            <p:ph type="dt" sz="half" idx="10"/>
          </p:nvPr>
        </p:nvSpPr>
        <p:spPr>
          <a:xfrm>
            <a:off x="1186992" y="6356350"/>
            <a:ext cx="2743200" cy="365125"/>
          </a:xfrm>
          <a:prstGeom prst="rect">
            <a:avLst/>
          </a:prstGeom>
        </p:spPr>
        <p:txBody>
          <a:bodyPr/>
          <a:lstStyle/>
          <a:p>
            <a:fld id="{8CE159EB-6069-C74C-AB21-534706C89CDE}" type="datetimeFigureOut">
              <a:rPr lang="en-US" smtClean="0"/>
              <a:t>3/8/23</a:t>
            </a:fld>
            <a:endParaRPr lang="en-US" dirty="0"/>
          </a:p>
        </p:txBody>
      </p:sp>
      <p:sp>
        <p:nvSpPr>
          <p:cNvPr id="6" name="Footer Placeholder 5">
            <a:extLst>
              <a:ext uri="{FF2B5EF4-FFF2-40B4-BE49-F238E27FC236}">
                <a16:creationId xmlns:a16="http://schemas.microsoft.com/office/drawing/2014/main" id="{9C6E3B96-9545-7F61-DA50-F7C88A1A005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551793C-3C35-E6E2-56ED-C6F5868A45D3}"/>
              </a:ext>
            </a:extLst>
          </p:cNvPr>
          <p:cNvSpPr>
            <a:spLocks noGrp="1"/>
          </p:cNvSpPr>
          <p:nvPr>
            <p:ph type="sldNum" sz="quarter" idx="12"/>
          </p:nvPr>
        </p:nvSpPr>
        <p:spPr>
          <a:xfrm>
            <a:off x="8610600" y="6356350"/>
            <a:ext cx="2743200" cy="365125"/>
          </a:xfrm>
          <a:prstGeom prst="rect">
            <a:avLst/>
          </a:prstGeom>
        </p:spPr>
        <p:txBody>
          <a:bodyPr/>
          <a:lstStyle/>
          <a:p>
            <a:fld id="{0CEF87B9-1DC1-FF4D-B57C-A882BABCA614}" type="slidenum">
              <a:rPr lang="en-US" smtClean="0"/>
              <a:t>‹#›</a:t>
            </a:fld>
            <a:endParaRPr lang="en-US" dirty="0"/>
          </a:p>
        </p:txBody>
      </p:sp>
    </p:spTree>
    <p:extLst>
      <p:ext uri="{BB962C8B-B14F-4D97-AF65-F5344CB8AC3E}">
        <p14:creationId xmlns:p14="http://schemas.microsoft.com/office/powerpoint/2010/main" val="2874722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9F3F8-9BD5-5E93-EDD4-37E3BAF671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298287-6384-0DB4-EC86-18FF94CE10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88328-9D81-79EB-C25D-E3C617123EE5}"/>
              </a:ext>
            </a:extLst>
          </p:cNvPr>
          <p:cNvSpPr>
            <a:spLocks noGrp="1"/>
          </p:cNvSpPr>
          <p:nvPr>
            <p:ph type="dt" sz="half" idx="10"/>
          </p:nvPr>
        </p:nvSpPr>
        <p:spPr>
          <a:xfrm>
            <a:off x="1186992" y="6356350"/>
            <a:ext cx="2743200" cy="365125"/>
          </a:xfrm>
          <a:prstGeom prst="rect">
            <a:avLst/>
          </a:prstGeom>
        </p:spPr>
        <p:txBody>
          <a:bodyPr/>
          <a:lstStyle/>
          <a:p>
            <a:fld id="{8CE159EB-6069-C74C-AB21-534706C89CDE}" type="datetimeFigureOut">
              <a:rPr lang="en-US" smtClean="0"/>
              <a:t>3/8/23</a:t>
            </a:fld>
            <a:endParaRPr lang="en-US" dirty="0"/>
          </a:p>
        </p:txBody>
      </p:sp>
      <p:sp>
        <p:nvSpPr>
          <p:cNvPr id="5" name="Footer Placeholder 4">
            <a:extLst>
              <a:ext uri="{FF2B5EF4-FFF2-40B4-BE49-F238E27FC236}">
                <a16:creationId xmlns:a16="http://schemas.microsoft.com/office/drawing/2014/main" id="{84A2BBFD-E1D8-F689-08AC-301B299445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E8C4D7-CBF2-9476-2F72-122958F0AD16}"/>
              </a:ext>
            </a:extLst>
          </p:cNvPr>
          <p:cNvSpPr>
            <a:spLocks noGrp="1"/>
          </p:cNvSpPr>
          <p:nvPr>
            <p:ph type="sldNum" sz="quarter" idx="12"/>
          </p:nvPr>
        </p:nvSpPr>
        <p:spPr>
          <a:xfrm>
            <a:off x="8610600" y="6356350"/>
            <a:ext cx="2743200" cy="365125"/>
          </a:xfrm>
          <a:prstGeom prst="rect">
            <a:avLst/>
          </a:prstGeom>
        </p:spPr>
        <p:txBody>
          <a:bodyPr/>
          <a:lstStyle/>
          <a:p>
            <a:fld id="{0CEF87B9-1DC1-FF4D-B57C-A882BABCA614}" type="slidenum">
              <a:rPr lang="en-US" smtClean="0"/>
              <a:t>‹#›</a:t>
            </a:fld>
            <a:endParaRPr lang="en-US" dirty="0"/>
          </a:p>
        </p:txBody>
      </p:sp>
    </p:spTree>
    <p:extLst>
      <p:ext uri="{BB962C8B-B14F-4D97-AF65-F5344CB8AC3E}">
        <p14:creationId xmlns:p14="http://schemas.microsoft.com/office/powerpoint/2010/main" val="1026572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8F3C0F-79BE-57ED-2B56-9578A648BBFB}"/>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232967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51DF39-97A0-0CC4-FFA1-2D004E0BC5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16AEAD-BA4A-4AB8-C541-535BFD31A6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2DF70-CE7F-79FA-936B-02C8D93D33FE}"/>
              </a:ext>
            </a:extLst>
          </p:cNvPr>
          <p:cNvSpPr>
            <a:spLocks noGrp="1"/>
          </p:cNvSpPr>
          <p:nvPr>
            <p:ph type="dt" sz="half" idx="10"/>
          </p:nvPr>
        </p:nvSpPr>
        <p:spPr>
          <a:xfrm>
            <a:off x="1186992" y="6356350"/>
            <a:ext cx="2743200" cy="365125"/>
          </a:xfrm>
          <a:prstGeom prst="rect">
            <a:avLst/>
          </a:prstGeom>
        </p:spPr>
        <p:txBody>
          <a:bodyPr/>
          <a:lstStyle/>
          <a:p>
            <a:fld id="{8CE159EB-6069-C74C-AB21-534706C89CDE}" type="datetimeFigureOut">
              <a:rPr lang="en-US" smtClean="0"/>
              <a:t>3/8/23</a:t>
            </a:fld>
            <a:endParaRPr lang="en-US" dirty="0"/>
          </a:p>
        </p:txBody>
      </p:sp>
      <p:sp>
        <p:nvSpPr>
          <p:cNvPr id="5" name="Footer Placeholder 4">
            <a:extLst>
              <a:ext uri="{FF2B5EF4-FFF2-40B4-BE49-F238E27FC236}">
                <a16:creationId xmlns:a16="http://schemas.microsoft.com/office/drawing/2014/main" id="{BBB66D26-29CB-C31F-5889-F191CCB5AB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69E8771-2DB2-313B-02D5-1BD8BE4B8829}"/>
              </a:ext>
            </a:extLst>
          </p:cNvPr>
          <p:cNvSpPr>
            <a:spLocks noGrp="1"/>
          </p:cNvSpPr>
          <p:nvPr>
            <p:ph type="sldNum" sz="quarter" idx="12"/>
          </p:nvPr>
        </p:nvSpPr>
        <p:spPr>
          <a:xfrm>
            <a:off x="8610600" y="6356350"/>
            <a:ext cx="2743200" cy="365125"/>
          </a:xfrm>
          <a:prstGeom prst="rect">
            <a:avLst/>
          </a:prstGeom>
        </p:spPr>
        <p:txBody>
          <a:bodyPr/>
          <a:lstStyle/>
          <a:p>
            <a:fld id="{0CEF87B9-1DC1-FF4D-B57C-A882BABCA614}" type="slidenum">
              <a:rPr lang="en-US" smtClean="0"/>
              <a:t>‹#›</a:t>
            </a:fld>
            <a:endParaRPr lang="en-US" dirty="0"/>
          </a:p>
        </p:txBody>
      </p:sp>
    </p:spTree>
    <p:extLst>
      <p:ext uri="{BB962C8B-B14F-4D97-AF65-F5344CB8AC3E}">
        <p14:creationId xmlns:p14="http://schemas.microsoft.com/office/powerpoint/2010/main" val="3238349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3DD6EE70-201A-7784-D7C2-A6526FFC6C9E}"/>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916736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5A11942B-E38F-D79B-FAB4-CCA4B14117CA}"/>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042017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6" name="Text Placeholder 7">
            <a:extLst>
              <a:ext uri="{FF2B5EF4-FFF2-40B4-BE49-F238E27FC236}">
                <a16:creationId xmlns:a16="http://schemas.microsoft.com/office/drawing/2014/main" id="{4716A040-6F1B-7409-788E-EF6C2F76F072}"/>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893313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935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914E8-1787-8C3E-E82D-E9A3138BA5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CC39F4-7A27-DBE7-B2E9-B56AEC6990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4A3CCF-80CD-5106-0A11-19BD7CEC108D}"/>
              </a:ext>
            </a:extLst>
          </p:cNvPr>
          <p:cNvSpPr>
            <a:spLocks noGrp="1"/>
          </p:cNvSpPr>
          <p:nvPr>
            <p:ph type="dt" sz="half" idx="10"/>
          </p:nvPr>
        </p:nvSpPr>
        <p:spPr/>
        <p:txBody>
          <a:bodyPr/>
          <a:lstStyle/>
          <a:p>
            <a:fld id="{27C9DF6B-33CF-3F42-B930-AFCAC22BACA8}" type="datetimeFigureOut">
              <a:rPr lang="en-US" smtClean="0"/>
              <a:t>3/8/23</a:t>
            </a:fld>
            <a:endParaRPr lang="en-US" dirty="0"/>
          </a:p>
        </p:txBody>
      </p:sp>
      <p:sp>
        <p:nvSpPr>
          <p:cNvPr id="5" name="Footer Placeholder 4">
            <a:extLst>
              <a:ext uri="{FF2B5EF4-FFF2-40B4-BE49-F238E27FC236}">
                <a16:creationId xmlns:a16="http://schemas.microsoft.com/office/drawing/2014/main" id="{259E31F0-49F6-C72F-C6DD-573799103B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9A28FA-0628-B0DD-28DC-31C1A54246B8}"/>
              </a:ext>
            </a:extLst>
          </p:cNvPr>
          <p:cNvSpPr>
            <a:spLocks noGrp="1"/>
          </p:cNvSpPr>
          <p:nvPr>
            <p:ph type="sldNum" sz="quarter" idx="12"/>
          </p:nvPr>
        </p:nvSpPr>
        <p:spPr/>
        <p:txBody>
          <a:bodyPr/>
          <a:lstStyle/>
          <a:p>
            <a:fld id="{872EEFA7-5DC5-6846-8E7B-0B6F149FD5E5}" type="slidenum">
              <a:rPr lang="en-US" smtClean="0"/>
              <a:t>‹#›</a:t>
            </a:fld>
            <a:endParaRPr lang="en-US" dirty="0"/>
          </a:p>
        </p:txBody>
      </p:sp>
    </p:spTree>
    <p:extLst>
      <p:ext uri="{BB962C8B-B14F-4D97-AF65-F5344CB8AC3E}">
        <p14:creationId xmlns:p14="http://schemas.microsoft.com/office/powerpoint/2010/main" val="2922695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latin typeface="Arial"/>
            </a:endParaRPr>
          </a:p>
        </p:txBody>
      </p:sp>
      <p:sp>
        <p:nvSpPr>
          <p:cNvPr id="4" name="Footer Placeholder 3"/>
          <p:cNvSpPr>
            <a:spLocks noGrp="1"/>
          </p:cNvSpPr>
          <p:nvPr>
            <p:ph type="ftr" sz="quarter" idx="11"/>
          </p:nvPr>
        </p:nvSpPr>
        <p:spPr/>
        <p:txBody>
          <a:bodyPr/>
          <a:lstStyle/>
          <a:p>
            <a:r>
              <a:rPr lang="en-US" dirty="0">
                <a:latin typeface="Arial"/>
              </a:rPr>
              <a:t>This presentation is the intellectual property of the author. Contact nkornblu@montefiore.org for permission to reprint and/or distribute.</a:t>
            </a:r>
          </a:p>
        </p:txBody>
      </p:sp>
      <p:sp>
        <p:nvSpPr>
          <p:cNvPr id="5" name="Slide Number Placeholder 4"/>
          <p:cNvSpPr>
            <a:spLocks noGrp="1"/>
          </p:cNvSpPr>
          <p:nvPr>
            <p:ph type="sldNum" sz="quarter" idx="12"/>
          </p:nvPr>
        </p:nvSpPr>
        <p:spPr/>
        <p:txBody>
          <a:bodyPr/>
          <a:lstStyle/>
          <a:p>
            <a:fld id="{EF1D53DE-6947-444B-942A-D01C4A54F95C}"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898423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4_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733850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1955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3608EC-7E77-9FBE-47B4-A289EEDCDA26}"/>
              </a:ext>
            </a:extLst>
          </p:cNvPr>
          <p:cNvSpPr/>
          <p:nvPr userDrawn="1"/>
        </p:nvSpPr>
        <p:spPr>
          <a:xfrm>
            <a:off x="1057197" y="6311899"/>
            <a:ext cx="11134803" cy="546101"/>
          </a:xfrm>
          <a:prstGeom prst="rect">
            <a:avLst/>
          </a:prstGeom>
          <a:gradFill flip="none" rotWithShape="1">
            <a:gsLst>
              <a:gs pos="0">
                <a:schemeClr val="accent1"/>
              </a:gs>
              <a:gs pos="86000">
                <a:schemeClr val="tx2"/>
              </a:gs>
            </a:gsLst>
            <a:lin ang="1080000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640263" y="6356350"/>
            <a:ext cx="8521831" cy="42536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Delay 8">
            <a:extLst>
              <a:ext uri="{FF2B5EF4-FFF2-40B4-BE49-F238E27FC236}">
                <a16:creationId xmlns:a16="http://schemas.microsoft.com/office/drawing/2014/main" id="{A7CFC9E5-7337-DB8B-981A-7F8B6486125A}"/>
              </a:ext>
            </a:extLst>
          </p:cNvPr>
          <p:cNvSpPr/>
          <p:nvPr userDrawn="1"/>
        </p:nvSpPr>
        <p:spPr>
          <a:xfrm>
            <a:off x="-4317" y="6176962"/>
            <a:ext cx="1411700" cy="681037"/>
          </a:xfrm>
          <a:custGeom>
            <a:avLst/>
            <a:gdLst>
              <a:gd name="connsiteX0" fmla="*/ 0 w 748430"/>
              <a:gd name="connsiteY0" fmla="*/ 0 h 689139"/>
              <a:gd name="connsiteX1" fmla="*/ 374215 w 748430"/>
              <a:gd name="connsiteY1" fmla="*/ 0 h 689139"/>
              <a:gd name="connsiteX2" fmla="*/ 748430 w 748430"/>
              <a:gd name="connsiteY2" fmla="*/ 344570 h 689139"/>
              <a:gd name="connsiteX3" fmla="*/ 374215 w 748430"/>
              <a:gd name="connsiteY3" fmla="*/ 689140 h 689139"/>
              <a:gd name="connsiteX4" fmla="*/ 0 w 748430"/>
              <a:gd name="connsiteY4" fmla="*/ 689139 h 689139"/>
              <a:gd name="connsiteX5" fmla="*/ 0 w 748430"/>
              <a:gd name="connsiteY5" fmla="*/ 0 h 689139"/>
              <a:gd name="connsiteX0" fmla="*/ 1650124 w 2398554"/>
              <a:gd name="connsiteY0" fmla="*/ 0 h 699650"/>
              <a:gd name="connsiteX1" fmla="*/ 2024339 w 2398554"/>
              <a:gd name="connsiteY1" fmla="*/ 0 h 699650"/>
              <a:gd name="connsiteX2" fmla="*/ 2398554 w 2398554"/>
              <a:gd name="connsiteY2" fmla="*/ 344570 h 699650"/>
              <a:gd name="connsiteX3" fmla="*/ 2024339 w 2398554"/>
              <a:gd name="connsiteY3" fmla="*/ 689140 h 699650"/>
              <a:gd name="connsiteX4" fmla="*/ 0 w 2398554"/>
              <a:gd name="connsiteY4" fmla="*/ 699650 h 699650"/>
              <a:gd name="connsiteX5" fmla="*/ 1650124 w 2398554"/>
              <a:gd name="connsiteY5" fmla="*/ 0 h 699650"/>
              <a:gd name="connsiteX0" fmla="*/ 0 w 2409064"/>
              <a:gd name="connsiteY0" fmla="*/ 10511 h 699650"/>
              <a:gd name="connsiteX1" fmla="*/ 2034849 w 2409064"/>
              <a:gd name="connsiteY1" fmla="*/ 0 h 699650"/>
              <a:gd name="connsiteX2" fmla="*/ 2409064 w 2409064"/>
              <a:gd name="connsiteY2" fmla="*/ 344570 h 699650"/>
              <a:gd name="connsiteX3" fmla="*/ 2034849 w 2409064"/>
              <a:gd name="connsiteY3" fmla="*/ 689140 h 699650"/>
              <a:gd name="connsiteX4" fmla="*/ 10510 w 2409064"/>
              <a:gd name="connsiteY4" fmla="*/ 699650 h 699650"/>
              <a:gd name="connsiteX5" fmla="*/ 0 w 2409064"/>
              <a:gd name="connsiteY5" fmla="*/ 10511 h 699650"/>
              <a:gd name="connsiteX0" fmla="*/ 1057075 w 2398554"/>
              <a:gd name="connsiteY0" fmla="*/ 1 h 699650"/>
              <a:gd name="connsiteX1" fmla="*/ 2024339 w 2398554"/>
              <a:gd name="connsiteY1" fmla="*/ 0 h 699650"/>
              <a:gd name="connsiteX2" fmla="*/ 2398554 w 2398554"/>
              <a:gd name="connsiteY2" fmla="*/ 344570 h 699650"/>
              <a:gd name="connsiteX3" fmla="*/ 2024339 w 2398554"/>
              <a:gd name="connsiteY3" fmla="*/ 689140 h 699650"/>
              <a:gd name="connsiteX4" fmla="*/ 0 w 2398554"/>
              <a:gd name="connsiteY4" fmla="*/ 699650 h 699650"/>
              <a:gd name="connsiteX5" fmla="*/ 1057075 w 2398554"/>
              <a:gd name="connsiteY5" fmla="*/ 1 h 699650"/>
              <a:gd name="connsiteX0" fmla="*/ 19992 w 1361471"/>
              <a:gd name="connsiteY0" fmla="*/ 1 h 689140"/>
              <a:gd name="connsiteX1" fmla="*/ 987256 w 1361471"/>
              <a:gd name="connsiteY1" fmla="*/ 0 h 689140"/>
              <a:gd name="connsiteX2" fmla="*/ 1361471 w 1361471"/>
              <a:gd name="connsiteY2" fmla="*/ 344570 h 689140"/>
              <a:gd name="connsiteX3" fmla="*/ 987256 w 1361471"/>
              <a:gd name="connsiteY3" fmla="*/ 689140 h 689140"/>
              <a:gd name="connsiteX4" fmla="*/ 0 w 1361471"/>
              <a:gd name="connsiteY4" fmla="*/ 689140 h 689140"/>
              <a:gd name="connsiteX5" fmla="*/ 19992 w 1361471"/>
              <a:gd name="connsiteY5" fmla="*/ 1 h 689140"/>
              <a:gd name="connsiteX0" fmla="*/ 0 w 1365647"/>
              <a:gd name="connsiteY0" fmla="*/ 1 h 689140"/>
              <a:gd name="connsiteX1" fmla="*/ 991432 w 1365647"/>
              <a:gd name="connsiteY1" fmla="*/ 0 h 689140"/>
              <a:gd name="connsiteX2" fmla="*/ 1365647 w 1365647"/>
              <a:gd name="connsiteY2" fmla="*/ 344570 h 689140"/>
              <a:gd name="connsiteX3" fmla="*/ 991432 w 1365647"/>
              <a:gd name="connsiteY3" fmla="*/ 689140 h 689140"/>
              <a:gd name="connsiteX4" fmla="*/ 4176 w 1365647"/>
              <a:gd name="connsiteY4" fmla="*/ 689140 h 689140"/>
              <a:gd name="connsiteX5" fmla="*/ 0 w 1365647"/>
              <a:gd name="connsiteY5" fmla="*/ 1 h 68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5647" h="689140">
                <a:moveTo>
                  <a:pt x="0" y="1"/>
                </a:moveTo>
                <a:lnTo>
                  <a:pt x="991432" y="0"/>
                </a:lnTo>
                <a:cubicBezTo>
                  <a:pt x="1198105" y="0"/>
                  <a:pt x="1365647" y="154269"/>
                  <a:pt x="1365647" y="344570"/>
                </a:cubicBezTo>
                <a:cubicBezTo>
                  <a:pt x="1365647" y="534871"/>
                  <a:pt x="1198105" y="689140"/>
                  <a:pt x="991432" y="689140"/>
                </a:cubicBezTo>
                <a:lnTo>
                  <a:pt x="4176" y="689140"/>
                </a:lnTo>
                <a:lnTo>
                  <a:pt x="0" y="1"/>
                </a:lnTo>
                <a:close/>
              </a:path>
            </a:pathLst>
          </a:custGeom>
          <a:solidFill>
            <a:schemeClr val="bg1"/>
          </a:solidFill>
          <a:ln>
            <a:noFill/>
          </a:ln>
          <a:effectLst>
            <a:outerShdw blurRad="76859" dist="38100" dir="16200000"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9D4DC12-C41D-67BC-F969-5B1245AB794F}"/>
              </a:ext>
            </a:extLst>
          </p:cNvPr>
          <p:cNvPicPr>
            <a:picLocks noChangeAspect="1"/>
          </p:cNvPicPr>
          <p:nvPr userDrawn="1"/>
        </p:nvPicPr>
        <p:blipFill>
          <a:blip r:embed="rId12"/>
          <a:stretch>
            <a:fillRect/>
          </a:stretch>
        </p:blipFill>
        <p:spPr>
          <a:xfrm>
            <a:off x="123944" y="6263241"/>
            <a:ext cx="933253" cy="518474"/>
          </a:xfrm>
          <a:prstGeom prst="rect">
            <a:avLst/>
          </a:prstGeom>
        </p:spPr>
      </p:pic>
    </p:spTree>
    <p:extLst>
      <p:ext uri="{BB962C8B-B14F-4D97-AF65-F5344CB8AC3E}">
        <p14:creationId xmlns:p14="http://schemas.microsoft.com/office/powerpoint/2010/main" val="35476856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72" r:id="rId7"/>
    <p:sldLayoutId id="2147483676" r:id="rId8"/>
    <p:sldLayoutId id="2147483684" r:id="rId9"/>
  </p:sldLayoutIdLst>
  <p:txStyles>
    <p:titleStyle>
      <a:lvl1pPr algn="l" defTabSz="914400" rtl="0" eaLnBrk="1" latinLnBrk="0" hangingPunct="1">
        <a:lnSpc>
          <a:spcPct val="90000"/>
        </a:lnSpc>
        <a:spcBef>
          <a:spcPct val="0"/>
        </a:spcBef>
        <a:buNone/>
        <a:defRPr sz="44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1955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3608EC-7E77-9FBE-47B4-A289EEDCDA26}"/>
              </a:ext>
            </a:extLst>
          </p:cNvPr>
          <p:cNvSpPr/>
          <p:nvPr userDrawn="1"/>
        </p:nvSpPr>
        <p:spPr>
          <a:xfrm>
            <a:off x="1057197" y="6311899"/>
            <a:ext cx="11134803" cy="546101"/>
          </a:xfrm>
          <a:prstGeom prst="rect">
            <a:avLst/>
          </a:prstGeom>
          <a:gradFill flip="none" rotWithShape="1">
            <a:gsLst>
              <a:gs pos="0">
                <a:schemeClr val="accent1"/>
              </a:gs>
              <a:gs pos="86000">
                <a:schemeClr val="tx2"/>
              </a:gs>
            </a:gsLst>
            <a:lin ang="1080000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640263" y="6356350"/>
            <a:ext cx="8521831" cy="42536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Delay 8">
            <a:extLst>
              <a:ext uri="{FF2B5EF4-FFF2-40B4-BE49-F238E27FC236}">
                <a16:creationId xmlns:a16="http://schemas.microsoft.com/office/drawing/2014/main" id="{A7CFC9E5-7337-DB8B-981A-7F8B6486125A}"/>
              </a:ext>
            </a:extLst>
          </p:cNvPr>
          <p:cNvSpPr/>
          <p:nvPr userDrawn="1"/>
        </p:nvSpPr>
        <p:spPr>
          <a:xfrm>
            <a:off x="-4317" y="6176962"/>
            <a:ext cx="1411700" cy="681037"/>
          </a:xfrm>
          <a:custGeom>
            <a:avLst/>
            <a:gdLst>
              <a:gd name="connsiteX0" fmla="*/ 0 w 748430"/>
              <a:gd name="connsiteY0" fmla="*/ 0 h 689139"/>
              <a:gd name="connsiteX1" fmla="*/ 374215 w 748430"/>
              <a:gd name="connsiteY1" fmla="*/ 0 h 689139"/>
              <a:gd name="connsiteX2" fmla="*/ 748430 w 748430"/>
              <a:gd name="connsiteY2" fmla="*/ 344570 h 689139"/>
              <a:gd name="connsiteX3" fmla="*/ 374215 w 748430"/>
              <a:gd name="connsiteY3" fmla="*/ 689140 h 689139"/>
              <a:gd name="connsiteX4" fmla="*/ 0 w 748430"/>
              <a:gd name="connsiteY4" fmla="*/ 689139 h 689139"/>
              <a:gd name="connsiteX5" fmla="*/ 0 w 748430"/>
              <a:gd name="connsiteY5" fmla="*/ 0 h 689139"/>
              <a:gd name="connsiteX0" fmla="*/ 1650124 w 2398554"/>
              <a:gd name="connsiteY0" fmla="*/ 0 h 699650"/>
              <a:gd name="connsiteX1" fmla="*/ 2024339 w 2398554"/>
              <a:gd name="connsiteY1" fmla="*/ 0 h 699650"/>
              <a:gd name="connsiteX2" fmla="*/ 2398554 w 2398554"/>
              <a:gd name="connsiteY2" fmla="*/ 344570 h 699650"/>
              <a:gd name="connsiteX3" fmla="*/ 2024339 w 2398554"/>
              <a:gd name="connsiteY3" fmla="*/ 689140 h 699650"/>
              <a:gd name="connsiteX4" fmla="*/ 0 w 2398554"/>
              <a:gd name="connsiteY4" fmla="*/ 699650 h 699650"/>
              <a:gd name="connsiteX5" fmla="*/ 1650124 w 2398554"/>
              <a:gd name="connsiteY5" fmla="*/ 0 h 699650"/>
              <a:gd name="connsiteX0" fmla="*/ 0 w 2409064"/>
              <a:gd name="connsiteY0" fmla="*/ 10511 h 699650"/>
              <a:gd name="connsiteX1" fmla="*/ 2034849 w 2409064"/>
              <a:gd name="connsiteY1" fmla="*/ 0 h 699650"/>
              <a:gd name="connsiteX2" fmla="*/ 2409064 w 2409064"/>
              <a:gd name="connsiteY2" fmla="*/ 344570 h 699650"/>
              <a:gd name="connsiteX3" fmla="*/ 2034849 w 2409064"/>
              <a:gd name="connsiteY3" fmla="*/ 689140 h 699650"/>
              <a:gd name="connsiteX4" fmla="*/ 10510 w 2409064"/>
              <a:gd name="connsiteY4" fmla="*/ 699650 h 699650"/>
              <a:gd name="connsiteX5" fmla="*/ 0 w 2409064"/>
              <a:gd name="connsiteY5" fmla="*/ 10511 h 699650"/>
              <a:gd name="connsiteX0" fmla="*/ 1057075 w 2398554"/>
              <a:gd name="connsiteY0" fmla="*/ 1 h 699650"/>
              <a:gd name="connsiteX1" fmla="*/ 2024339 w 2398554"/>
              <a:gd name="connsiteY1" fmla="*/ 0 h 699650"/>
              <a:gd name="connsiteX2" fmla="*/ 2398554 w 2398554"/>
              <a:gd name="connsiteY2" fmla="*/ 344570 h 699650"/>
              <a:gd name="connsiteX3" fmla="*/ 2024339 w 2398554"/>
              <a:gd name="connsiteY3" fmla="*/ 689140 h 699650"/>
              <a:gd name="connsiteX4" fmla="*/ 0 w 2398554"/>
              <a:gd name="connsiteY4" fmla="*/ 699650 h 699650"/>
              <a:gd name="connsiteX5" fmla="*/ 1057075 w 2398554"/>
              <a:gd name="connsiteY5" fmla="*/ 1 h 699650"/>
              <a:gd name="connsiteX0" fmla="*/ 19992 w 1361471"/>
              <a:gd name="connsiteY0" fmla="*/ 1 h 689140"/>
              <a:gd name="connsiteX1" fmla="*/ 987256 w 1361471"/>
              <a:gd name="connsiteY1" fmla="*/ 0 h 689140"/>
              <a:gd name="connsiteX2" fmla="*/ 1361471 w 1361471"/>
              <a:gd name="connsiteY2" fmla="*/ 344570 h 689140"/>
              <a:gd name="connsiteX3" fmla="*/ 987256 w 1361471"/>
              <a:gd name="connsiteY3" fmla="*/ 689140 h 689140"/>
              <a:gd name="connsiteX4" fmla="*/ 0 w 1361471"/>
              <a:gd name="connsiteY4" fmla="*/ 689140 h 689140"/>
              <a:gd name="connsiteX5" fmla="*/ 19992 w 1361471"/>
              <a:gd name="connsiteY5" fmla="*/ 1 h 689140"/>
              <a:gd name="connsiteX0" fmla="*/ 0 w 1365647"/>
              <a:gd name="connsiteY0" fmla="*/ 1 h 689140"/>
              <a:gd name="connsiteX1" fmla="*/ 991432 w 1365647"/>
              <a:gd name="connsiteY1" fmla="*/ 0 h 689140"/>
              <a:gd name="connsiteX2" fmla="*/ 1365647 w 1365647"/>
              <a:gd name="connsiteY2" fmla="*/ 344570 h 689140"/>
              <a:gd name="connsiteX3" fmla="*/ 991432 w 1365647"/>
              <a:gd name="connsiteY3" fmla="*/ 689140 h 689140"/>
              <a:gd name="connsiteX4" fmla="*/ 4176 w 1365647"/>
              <a:gd name="connsiteY4" fmla="*/ 689140 h 689140"/>
              <a:gd name="connsiteX5" fmla="*/ 0 w 1365647"/>
              <a:gd name="connsiteY5" fmla="*/ 1 h 68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5647" h="689140">
                <a:moveTo>
                  <a:pt x="0" y="1"/>
                </a:moveTo>
                <a:lnTo>
                  <a:pt x="991432" y="0"/>
                </a:lnTo>
                <a:cubicBezTo>
                  <a:pt x="1198105" y="0"/>
                  <a:pt x="1365647" y="154269"/>
                  <a:pt x="1365647" y="344570"/>
                </a:cubicBezTo>
                <a:cubicBezTo>
                  <a:pt x="1365647" y="534871"/>
                  <a:pt x="1198105" y="689140"/>
                  <a:pt x="991432" y="689140"/>
                </a:cubicBezTo>
                <a:lnTo>
                  <a:pt x="4176" y="689140"/>
                </a:lnTo>
                <a:lnTo>
                  <a:pt x="0" y="1"/>
                </a:lnTo>
                <a:close/>
              </a:path>
            </a:pathLst>
          </a:custGeom>
          <a:solidFill>
            <a:schemeClr val="bg1"/>
          </a:solidFill>
          <a:ln>
            <a:noFill/>
          </a:ln>
          <a:effectLst>
            <a:outerShdw blurRad="76859" dist="38100" dir="16200000"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9D4DC12-C41D-67BC-F969-5B1245AB794F}"/>
              </a:ext>
            </a:extLst>
          </p:cNvPr>
          <p:cNvPicPr>
            <a:picLocks noChangeAspect="1"/>
          </p:cNvPicPr>
          <p:nvPr userDrawn="1"/>
        </p:nvPicPr>
        <p:blipFill>
          <a:blip r:embed="rId14"/>
          <a:stretch>
            <a:fillRect/>
          </a:stretch>
        </p:blipFill>
        <p:spPr>
          <a:xfrm>
            <a:off x="123944" y="6263241"/>
            <a:ext cx="933253" cy="518474"/>
          </a:xfrm>
          <a:prstGeom prst="rect">
            <a:avLst/>
          </a:prstGeom>
        </p:spPr>
      </p:pic>
    </p:spTree>
    <p:extLst>
      <p:ext uri="{BB962C8B-B14F-4D97-AF65-F5344CB8AC3E}">
        <p14:creationId xmlns:p14="http://schemas.microsoft.com/office/powerpoint/2010/main" val="376077855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800"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System Font Regular"/>
        <a:buChar char="-"/>
        <a:defRPr sz="2400" kern="1200">
          <a:solidFill>
            <a:schemeClr val="accent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System Font Regular"/>
        <a:buChar char="&gt;"/>
        <a:defRPr sz="2000" kern="1200">
          <a:solidFill>
            <a:schemeClr val="accent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Wingdings" pitchFamily="2" charset="2"/>
        <a:buChar char="§"/>
        <a:defRPr sz="1800" kern="1200">
          <a:solidFill>
            <a:schemeClr val="accent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googleadservices.com/pagead/aclk?sa=L&amp;ai=DChcSEwi63JKw0oXuAhVJVdUKHXSuA00YABAAGgJpbQ&amp;ae=2&amp;ohost=www.google.com&amp;cid=CAASE-Ror6ipSv_f4UFwUUUEE3CzVDg&amp;sig=AOD64_1uPIM3Woo29J9FwtN3DwOJhTDjUg&amp;adurl=&amp;q="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43.xml"/><Relationship Id="rId16"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4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46.xml"/><Relationship Id="rId16"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18" Type="http://schemas.openxmlformats.org/officeDocument/2006/relationships/image" Target="../media/image94.png"/><Relationship Id="rId26" Type="http://schemas.openxmlformats.org/officeDocument/2006/relationships/image" Target="../media/image102.png"/><Relationship Id="rId3" Type="http://schemas.openxmlformats.org/officeDocument/2006/relationships/image" Target="../media/image79.png"/><Relationship Id="rId21" Type="http://schemas.openxmlformats.org/officeDocument/2006/relationships/image" Target="../media/image97.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3.png"/><Relationship Id="rId25" Type="http://schemas.openxmlformats.org/officeDocument/2006/relationships/image" Target="../media/image101.png"/><Relationship Id="rId2" Type="http://schemas.openxmlformats.org/officeDocument/2006/relationships/notesSlide" Target="../notesSlides/notesSlide49.xml"/><Relationship Id="rId16" Type="http://schemas.openxmlformats.org/officeDocument/2006/relationships/image" Target="../media/image92.png"/><Relationship Id="rId20" Type="http://schemas.openxmlformats.org/officeDocument/2006/relationships/image" Target="../media/image96.png"/><Relationship Id="rId29" Type="http://schemas.openxmlformats.org/officeDocument/2006/relationships/image" Target="../media/image105.png"/><Relationship Id="rId1" Type="http://schemas.openxmlformats.org/officeDocument/2006/relationships/slideLayout" Target="../slideLayouts/slideLayout3.xml"/><Relationship Id="rId6" Type="http://schemas.openxmlformats.org/officeDocument/2006/relationships/image" Target="../media/image82.png"/><Relationship Id="rId11" Type="http://schemas.openxmlformats.org/officeDocument/2006/relationships/image" Target="../media/image87.png"/><Relationship Id="rId24" Type="http://schemas.openxmlformats.org/officeDocument/2006/relationships/image" Target="../media/image100.png"/><Relationship Id="rId5" Type="http://schemas.openxmlformats.org/officeDocument/2006/relationships/image" Target="../media/image81.jpg"/><Relationship Id="rId15" Type="http://schemas.openxmlformats.org/officeDocument/2006/relationships/image" Target="../media/image91.png"/><Relationship Id="rId23" Type="http://schemas.openxmlformats.org/officeDocument/2006/relationships/image" Target="../media/image99.png"/><Relationship Id="rId28" Type="http://schemas.openxmlformats.org/officeDocument/2006/relationships/image" Target="../media/image104.png"/><Relationship Id="rId10" Type="http://schemas.openxmlformats.org/officeDocument/2006/relationships/image" Target="../media/image86.png"/><Relationship Id="rId19" Type="http://schemas.openxmlformats.org/officeDocument/2006/relationships/image" Target="../media/image95.png"/><Relationship Id="rId31" Type="http://schemas.openxmlformats.org/officeDocument/2006/relationships/image" Target="../media/image107.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 Id="rId22" Type="http://schemas.openxmlformats.org/officeDocument/2006/relationships/image" Target="../media/image98.png"/><Relationship Id="rId27" Type="http://schemas.openxmlformats.org/officeDocument/2006/relationships/image" Target="../media/image103.png"/><Relationship Id="rId30"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jpg"/><Relationship Id="rId7" Type="http://schemas.openxmlformats.org/officeDocument/2006/relationships/image" Target="../media/image113.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13" Type="http://schemas.openxmlformats.org/officeDocument/2006/relationships/image" Target="../media/image125.png"/><Relationship Id="rId18" Type="http://schemas.openxmlformats.org/officeDocument/2006/relationships/image" Target="../media/image130.png"/><Relationship Id="rId26" Type="http://schemas.openxmlformats.org/officeDocument/2006/relationships/image" Target="../media/image138.png"/><Relationship Id="rId39" Type="http://schemas.openxmlformats.org/officeDocument/2006/relationships/image" Target="../media/image151.png"/><Relationship Id="rId21" Type="http://schemas.openxmlformats.org/officeDocument/2006/relationships/image" Target="../media/image133.png"/><Relationship Id="rId34" Type="http://schemas.openxmlformats.org/officeDocument/2006/relationships/image" Target="../media/image146.png"/><Relationship Id="rId42" Type="http://schemas.openxmlformats.org/officeDocument/2006/relationships/image" Target="../media/image154.png"/><Relationship Id="rId7" Type="http://schemas.openxmlformats.org/officeDocument/2006/relationships/image" Target="../media/image119.png"/><Relationship Id="rId2" Type="http://schemas.openxmlformats.org/officeDocument/2006/relationships/notesSlide" Target="../notesSlides/notesSlide54.xml"/><Relationship Id="rId16" Type="http://schemas.openxmlformats.org/officeDocument/2006/relationships/image" Target="../media/image128.png"/><Relationship Id="rId20" Type="http://schemas.openxmlformats.org/officeDocument/2006/relationships/image" Target="../media/image132.png"/><Relationship Id="rId29" Type="http://schemas.openxmlformats.org/officeDocument/2006/relationships/image" Target="../media/image141.png"/><Relationship Id="rId41"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24" Type="http://schemas.openxmlformats.org/officeDocument/2006/relationships/image" Target="../media/image136.png"/><Relationship Id="rId32" Type="http://schemas.openxmlformats.org/officeDocument/2006/relationships/image" Target="../media/image144.png"/><Relationship Id="rId37" Type="http://schemas.openxmlformats.org/officeDocument/2006/relationships/image" Target="../media/image149.png"/><Relationship Id="rId40" Type="http://schemas.openxmlformats.org/officeDocument/2006/relationships/image" Target="../media/image152.png"/><Relationship Id="rId5" Type="http://schemas.openxmlformats.org/officeDocument/2006/relationships/image" Target="../media/image117.png"/><Relationship Id="rId15" Type="http://schemas.openxmlformats.org/officeDocument/2006/relationships/image" Target="../media/image127.png"/><Relationship Id="rId23" Type="http://schemas.openxmlformats.org/officeDocument/2006/relationships/image" Target="../media/image135.png"/><Relationship Id="rId28" Type="http://schemas.openxmlformats.org/officeDocument/2006/relationships/image" Target="../media/image140.png"/><Relationship Id="rId36" Type="http://schemas.openxmlformats.org/officeDocument/2006/relationships/image" Target="../media/image148.png"/><Relationship Id="rId10" Type="http://schemas.openxmlformats.org/officeDocument/2006/relationships/image" Target="../media/image122.png"/><Relationship Id="rId19" Type="http://schemas.openxmlformats.org/officeDocument/2006/relationships/image" Target="../media/image131.png"/><Relationship Id="rId31" Type="http://schemas.openxmlformats.org/officeDocument/2006/relationships/image" Target="../media/image143.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 Id="rId22" Type="http://schemas.openxmlformats.org/officeDocument/2006/relationships/image" Target="../media/image134.png"/><Relationship Id="rId27" Type="http://schemas.openxmlformats.org/officeDocument/2006/relationships/image" Target="../media/image139.png"/><Relationship Id="rId30" Type="http://schemas.openxmlformats.org/officeDocument/2006/relationships/image" Target="../media/image142.png"/><Relationship Id="rId35" Type="http://schemas.openxmlformats.org/officeDocument/2006/relationships/image" Target="../media/image147.png"/><Relationship Id="rId8" Type="http://schemas.openxmlformats.org/officeDocument/2006/relationships/image" Target="../media/image120.png"/><Relationship Id="rId3" Type="http://schemas.openxmlformats.org/officeDocument/2006/relationships/image" Target="../media/image115.png"/><Relationship Id="rId12" Type="http://schemas.openxmlformats.org/officeDocument/2006/relationships/image" Target="../media/image124.png"/><Relationship Id="rId17" Type="http://schemas.openxmlformats.org/officeDocument/2006/relationships/image" Target="../media/image129.png"/><Relationship Id="rId25" Type="http://schemas.openxmlformats.org/officeDocument/2006/relationships/image" Target="../media/image137.png"/><Relationship Id="rId33" Type="http://schemas.openxmlformats.org/officeDocument/2006/relationships/image" Target="../media/image145.png"/><Relationship Id="rId38" Type="http://schemas.openxmlformats.org/officeDocument/2006/relationships/image" Target="../media/image15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61.emf"/><Relationship Id="rId3" Type="http://schemas.openxmlformats.org/officeDocument/2006/relationships/image" Target="../media/image156.emf"/><Relationship Id="rId7" Type="http://schemas.openxmlformats.org/officeDocument/2006/relationships/image" Target="../media/image160.emf"/><Relationship Id="rId2" Type="http://schemas.openxmlformats.org/officeDocument/2006/relationships/image" Target="../media/image155.emf"/><Relationship Id="rId1" Type="http://schemas.openxmlformats.org/officeDocument/2006/relationships/slideLayout" Target="../slideLayouts/slideLayout2.xml"/><Relationship Id="rId6" Type="http://schemas.openxmlformats.org/officeDocument/2006/relationships/image" Target="../media/image159.emf"/><Relationship Id="rId5" Type="http://schemas.openxmlformats.org/officeDocument/2006/relationships/image" Target="../media/image158.emf"/><Relationship Id="rId4" Type="http://schemas.openxmlformats.org/officeDocument/2006/relationships/image" Target="../media/image157.emf"/><Relationship Id="rId9" Type="http://schemas.openxmlformats.org/officeDocument/2006/relationships/image" Target="../media/image162.e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70.sv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68.svg"/><Relationship Id="rId11" Type="http://schemas.openxmlformats.org/officeDocument/2006/relationships/image" Target="../media/image173.png"/><Relationship Id="rId5" Type="http://schemas.openxmlformats.org/officeDocument/2006/relationships/image" Target="../media/image167.png"/><Relationship Id="rId10" Type="http://schemas.openxmlformats.org/officeDocument/2006/relationships/image" Target="../media/image172.svg"/><Relationship Id="rId4" Type="http://schemas.openxmlformats.org/officeDocument/2006/relationships/image" Target="../media/image166.png"/><Relationship Id="rId9" Type="http://schemas.openxmlformats.org/officeDocument/2006/relationships/image" Target="../media/image171.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png"/><Relationship Id="rId18" Type="http://schemas.openxmlformats.org/officeDocument/2006/relationships/image" Target="../media/image188.png"/><Relationship Id="rId3" Type="http://schemas.openxmlformats.org/officeDocument/2006/relationships/image" Target="../media/image79.png"/><Relationship Id="rId21" Type="http://schemas.openxmlformats.org/officeDocument/2006/relationships/image" Target="../media/image191.png"/><Relationship Id="rId7" Type="http://schemas.openxmlformats.org/officeDocument/2006/relationships/image" Target="../media/image177.png"/><Relationship Id="rId12" Type="http://schemas.openxmlformats.org/officeDocument/2006/relationships/image" Target="../media/image182.png"/><Relationship Id="rId17" Type="http://schemas.openxmlformats.org/officeDocument/2006/relationships/image" Target="../media/image187.png"/><Relationship Id="rId25" Type="http://schemas.openxmlformats.org/officeDocument/2006/relationships/image" Target="../media/image195.png"/><Relationship Id="rId2" Type="http://schemas.openxmlformats.org/officeDocument/2006/relationships/notesSlide" Target="../notesSlides/notesSlide68.xml"/><Relationship Id="rId16" Type="http://schemas.openxmlformats.org/officeDocument/2006/relationships/image" Target="../media/image186.png"/><Relationship Id="rId20" Type="http://schemas.openxmlformats.org/officeDocument/2006/relationships/image" Target="../media/image190.png"/><Relationship Id="rId1" Type="http://schemas.openxmlformats.org/officeDocument/2006/relationships/slideLayout" Target="../slideLayouts/slideLayout3.xml"/><Relationship Id="rId6" Type="http://schemas.openxmlformats.org/officeDocument/2006/relationships/image" Target="../media/image176.png"/><Relationship Id="rId11" Type="http://schemas.openxmlformats.org/officeDocument/2006/relationships/image" Target="../media/image181.png"/><Relationship Id="rId24" Type="http://schemas.openxmlformats.org/officeDocument/2006/relationships/image" Target="../media/image194.png"/><Relationship Id="rId5" Type="http://schemas.openxmlformats.org/officeDocument/2006/relationships/image" Target="../media/image175.png"/><Relationship Id="rId15" Type="http://schemas.openxmlformats.org/officeDocument/2006/relationships/image" Target="../media/image185.png"/><Relationship Id="rId23" Type="http://schemas.openxmlformats.org/officeDocument/2006/relationships/image" Target="../media/image193.png"/><Relationship Id="rId10" Type="http://schemas.openxmlformats.org/officeDocument/2006/relationships/image" Target="../media/image180.png"/><Relationship Id="rId19" Type="http://schemas.openxmlformats.org/officeDocument/2006/relationships/image" Target="../media/image189.png"/><Relationship Id="rId4" Type="http://schemas.openxmlformats.org/officeDocument/2006/relationships/image" Target="../media/image174.png"/><Relationship Id="rId9" Type="http://schemas.openxmlformats.org/officeDocument/2006/relationships/image" Target="../media/image179.png"/><Relationship Id="rId14" Type="http://schemas.openxmlformats.org/officeDocument/2006/relationships/image" Target="../media/image184.png"/><Relationship Id="rId22" Type="http://schemas.openxmlformats.org/officeDocument/2006/relationships/image" Target="../media/image19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5AE7A448-2274-47A3-318C-8AD2F871C3C7}"/>
              </a:ext>
            </a:extLst>
          </p:cNvPr>
          <p:cNvPicPr>
            <a:picLocks noChangeAspect="1"/>
          </p:cNvPicPr>
          <p:nvPr/>
        </p:nvPicPr>
        <p:blipFill>
          <a:blip r:embed="rId3"/>
          <a:stretch>
            <a:fillRect/>
          </a:stretch>
        </p:blipFill>
        <p:spPr>
          <a:xfrm>
            <a:off x="-68682" y="-1"/>
            <a:ext cx="12260682" cy="6893187"/>
          </a:xfrm>
          <a:prstGeom prst="rect">
            <a:avLst/>
          </a:prstGeom>
        </p:spPr>
      </p:pic>
    </p:spTree>
    <p:extLst>
      <p:ext uri="{BB962C8B-B14F-4D97-AF65-F5344CB8AC3E}">
        <p14:creationId xmlns:p14="http://schemas.microsoft.com/office/powerpoint/2010/main" val="1726031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428E9-CC38-857C-0672-6E48FAD20E47}"/>
              </a:ext>
            </a:extLst>
          </p:cNvPr>
          <p:cNvSpPr>
            <a:spLocks noGrp="1"/>
          </p:cNvSpPr>
          <p:nvPr>
            <p:ph type="title"/>
          </p:nvPr>
        </p:nvSpPr>
        <p:spPr>
          <a:xfrm>
            <a:off x="838200" y="268634"/>
            <a:ext cx="10515600" cy="1325563"/>
          </a:xfrm>
        </p:spPr>
        <p:txBody>
          <a:bodyPr>
            <a:normAutofit/>
          </a:bodyPr>
          <a:lstStyle/>
          <a:p>
            <a:r>
              <a:rPr lang="en-US" sz="4000" dirty="0"/>
              <a:t>Prevalence of HER2-Low Breast Cancer</a:t>
            </a:r>
            <a:br>
              <a:rPr lang="en-US" sz="4000" dirty="0"/>
            </a:br>
            <a:r>
              <a:rPr lang="en-US" sz="4000" dirty="0"/>
              <a:t>(IHC 1+/2+, FISH negative)</a:t>
            </a:r>
          </a:p>
        </p:txBody>
      </p:sp>
      <p:sp>
        <p:nvSpPr>
          <p:cNvPr id="7" name="Text Placeholder 6">
            <a:extLst>
              <a:ext uri="{FF2B5EF4-FFF2-40B4-BE49-F238E27FC236}">
                <a16:creationId xmlns:a16="http://schemas.microsoft.com/office/drawing/2014/main" id="{8D5B926A-1A06-4CC6-2EF6-A7CF9B38821D}"/>
              </a:ext>
            </a:extLst>
          </p:cNvPr>
          <p:cNvSpPr>
            <a:spLocks noGrp="1"/>
          </p:cNvSpPr>
          <p:nvPr>
            <p:ph type="body" sz="quarter" idx="12"/>
          </p:nvPr>
        </p:nvSpPr>
        <p:spPr>
          <a:xfrm>
            <a:off x="1523999" y="6320100"/>
            <a:ext cx="9829361" cy="447675"/>
          </a:xfrm>
        </p:spPr>
        <p:txBody>
          <a:bodyPr/>
          <a:lstStyle/>
          <a:p>
            <a:r>
              <a:rPr lang="en-US" sz="1000" dirty="0"/>
              <a:t>HR, hormone receptor; TNBC, triple-negative breast cancer.</a:t>
            </a:r>
            <a:br>
              <a:rPr lang="en-US" sz="1000" dirty="0"/>
            </a:br>
            <a:r>
              <a:rPr lang="en-US" sz="1000" dirty="0"/>
              <a:t>Schettini et al. </a:t>
            </a:r>
            <a:r>
              <a:rPr lang="en-US" sz="1000" i="1" u="none" dirty="0">
                <a:latin typeface="Arial" panose="020B0604020202020204" pitchFamily="34" charset="0"/>
                <a:cs typeface="Arial" panose="020B0604020202020204" pitchFamily="34" charset="0"/>
              </a:rPr>
              <a:t>Ann Oncol</a:t>
            </a:r>
            <a:r>
              <a:rPr lang="en-US" sz="1000" dirty="0">
                <a:latin typeface="Arial" panose="020B0604020202020204" pitchFamily="34" charset="0"/>
                <a:cs typeface="Arial" panose="020B0604020202020204" pitchFamily="34" charset="0"/>
              </a:rPr>
              <a:t>. 2020;31(suppl 2):S24</a:t>
            </a:r>
            <a:r>
              <a:rPr lang="en-US" sz="1050" dirty="0"/>
              <a:t>. </a:t>
            </a:r>
            <a:r>
              <a:rPr lang="en-US" b="0" i="1" dirty="0">
                <a:effectLst/>
                <a:latin typeface="Arial" panose="020B0604020202020204" pitchFamily="34" charset="0"/>
              </a:rPr>
              <a:t>Reproduced with permission of </a:t>
            </a:r>
            <a:r>
              <a:rPr lang="en-US" dirty="0" err="1"/>
              <a:t>Schettini</a:t>
            </a:r>
            <a:r>
              <a:rPr lang="en-US" dirty="0"/>
              <a:t> F, et al</a:t>
            </a:r>
            <a:r>
              <a:rPr lang="en-US" i="1" dirty="0"/>
              <a:t> </a:t>
            </a:r>
            <a:r>
              <a:rPr lang="en-US" b="0" i="1" dirty="0">
                <a:effectLst/>
                <a:latin typeface="Arial" panose="020B0604020202020204" pitchFamily="34" charset="0"/>
              </a:rPr>
              <a:t> in the format of electronic publication via Copyright Clearance Center.</a:t>
            </a:r>
            <a:endParaRPr lang="en-US" sz="1000" dirty="0"/>
          </a:p>
        </p:txBody>
      </p:sp>
      <p:grpSp>
        <p:nvGrpSpPr>
          <p:cNvPr id="26" name="Group 25">
            <a:extLst>
              <a:ext uri="{FF2B5EF4-FFF2-40B4-BE49-F238E27FC236}">
                <a16:creationId xmlns:a16="http://schemas.microsoft.com/office/drawing/2014/main" id="{45E2A7C5-742B-5657-A49C-7F57EA4F745C}"/>
              </a:ext>
            </a:extLst>
          </p:cNvPr>
          <p:cNvGrpSpPr/>
          <p:nvPr/>
        </p:nvGrpSpPr>
        <p:grpSpPr>
          <a:xfrm>
            <a:off x="985519" y="1660957"/>
            <a:ext cx="10368281" cy="4233112"/>
            <a:chOff x="194944" y="1129113"/>
            <a:chExt cx="11997563" cy="4898307"/>
          </a:xfrm>
        </p:grpSpPr>
        <p:pic>
          <p:nvPicPr>
            <p:cNvPr id="8" name="object 14">
              <a:extLst>
                <a:ext uri="{FF2B5EF4-FFF2-40B4-BE49-F238E27FC236}">
                  <a16:creationId xmlns:a16="http://schemas.microsoft.com/office/drawing/2014/main" id="{961A5D42-E347-E088-C373-B3F8DFDC0781}"/>
                </a:ext>
              </a:extLst>
            </p:cNvPr>
            <p:cNvPicPr/>
            <p:nvPr/>
          </p:nvPicPr>
          <p:blipFill>
            <a:blip r:embed="rId3" cstate="print"/>
            <a:stretch>
              <a:fillRect/>
            </a:stretch>
          </p:blipFill>
          <p:spPr>
            <a:xfrm>
              <a:off x="1560575" y="1606296"/>
              <a:ext cx="1740407" cy="1385315"/>
            </a:xfrm>
            <a:prstGeom prst="rect">
              <a:avLst/>
            </a:prstGeom>
          </p:spPr>
        </p:pic>
        <p:pic>
          <p:nvPicPr>
            <p:cNvPr id="9" name="object 15">
              <a:extLst>
                <a:ext uri="{FF2B5EF4-FFF2-40B4-BE49-F238E27FC236}">
                  <a16:creationId xmlns:a16="http://schemas.microsoft.com/office/drawing/2014/main" id="{5A4E2A27-4933-06BF-23AA-80E0D3248E1E}"/>
                </a:ext>
              </a:extLst>
            </p:cNvPr>
            <p:cNvPicPr/>
            <p:nvPr/>
          </p:nvPicPr>
          <p:blipFill>
            <a:blip r:embed="rId4" cstate="print"/>
            <a:stretch>
              <a:fillRect/>
            </a:stretch>
          </p:blipFill>
          <p:spPr>
            <a:xfrm>
              <a:off x="1559052" y="4713732"/>
              <a:ext cx="1744980" cy="1313688"/>
            </a:xfrm>
            <a:prstGeom prst="rect">
              <a:avLst/>
            </a:prstGeom>
          </p:spPr>
        </p:pic>
        <p:grpSp>
          <p:nvGrpSpPr>
            <p:cNvPr id="10" name="object 16">
              <a:extLst>
                <a:ext uri="{FF2B5EF4-FFF2-40B4-BE49-F238E27FC236}">
                  <a16:creationId xmlns:a16="http://schemas.microsoft.com/office/drawing/2014/main" id="{E78FE190-2975-E841-39CC-D369A7330C91}"/>
                </a:ext>
              </a:extLst>
            </p:cNvPr>
            <p:cNvGrpSpPr/>
            <p:nvPr/>
          </p:nvGrpSpPr>
          <p:grpSpPr>
            <a:xfrm>
              <a:off x="1530096" y="3107435"/>
              <a:ext cx="1801495" cy="1487805"/>
              <a:chOff x="1530096" y="3107435"/>
              <a:chExt cx="1801495" cy="1487805"/>
            </a:xfrm>
          </p:grpSpPr>
          <p:pic>
            <p:nvPicPr>
              <p:cNvPr id="11" name="object 17">
                <a:extLst>
                  <a:ext uri="{FF2B5EF4-FFF2-40B4-BE49-F238E27FC236}">
                    <a16:creationId xmlns:a16="http://schemas.microsoft.com/office/drawing/2014/main" id="{3F2F4BD0-4D56-D496-14EF-4674978584EE}"/>
                  </a:ext>
                </a:extLst>
              </p:cNvPr>
              <p:cNvPicPr/>
              <p:nvPr/>
            </p:nvPicPr>
            <p:blipFill>
              <a:blip r:embed="rId5" cstate="print"/>
              <a:stretch>
                <a:fillRect/>
              </a:stretch>
            </p:blipFill>
            <p:spPr>
              <a:xfrm>
                <a:off x="1568196" y="3145535"/>
                <a:ext cx="1725167" cy="1411224"/>
              </a:xfrm>
              <a:prstGeom prst="rect">
                <a:avLst/>
              </a:prstGeom>
            </p:spPr>
          </p:pic>
          <p:sp>
            <p:nvSpPr>
              <p:cNvPr id="12" name="object 18">
                <a:extLst>
                  <a:ext uri="{FF2B5EF4-FFF2-40B4-BE49-F238E27FC236}">
                    <a16:creationId xmlns:a16="http://schemas.microsoft.com/office/drawing/2014/main" id="{36AA5352-BF62-A118-F142-077D2FEEA959}"/>
                  </a:ext>
                </a:extLst>
              </p:cNvPr>
              <p:cNvSpPr/>
              <p:nvPr/>
            </p:nvSpPr>
            <p:spPr>
              <a:xfrm>
                <a:off x="1549146" y="3126485"/>
                <a:ext cx="1763395" cy="1449705"/>
              </a:xfrm>
              <a:custGeom>
                <a:avLst/>
                <a:gdLst/>
                <a:ahLst/>
                <a:cxnLst/>
                <a:rect l="l" t="t" r="r" b="b"/>
                <a:pathLst>
                  <a:path w="1763395" h="1449704">
                    <a:moveTo>
                      <a:pt x="0" y="1449324"/>
                    </a:moveTo>
                    <a:lnTo>
                      <a:pt x="1763267" y="1449324"/>
                    </a:lnTo>
                    <a:lnTo>
                      <a:pt x="1763267" y="0"/>
                    </a:lnTo>
                    <a:lnTo>
                      <a:pt x="0" y="0"/>
                    </a:lnTo>
                    <a:lnTo>
                      <a:pt x="0" y="1449324"/>
                    </a:lnTo>
                    <a:close/>
                  </a:path>
                </a:pathLst>
              </a:custGeom>
              <a:ln w="38100">
                <a:solidFill>
                  <a:schemeClr val="accent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nvGrpSpPr>
            <p:cNvPr id="17" name="object 23">
              <a:extLst>
                <a:ext uri="{FF2B5EF4-FFF2-40B4-BE49-F238E27FC236}">
                  <a16:creationId xmlns:a16="http://schemas.microsoft.com/office/drawing/2014/main" id="{67243780-D192-C32A-8731-3284C586F6E1}"/>
                </a:ext>
              </a:extLst>
            </p:cNvPr>
            <p:cNvGrpSpPr/>
            <p:nvPr/>
          </p:nvGrpSpPr>
          <p:grpSpPr>
            <a:xfrm>
              <a:off x="3477767" y="2031492"/>
              <a:ext cx="8714740" cy="3164205"/>
              <a:chOff x="3477767" y="2031492"/>
              <a:chExt cx="8714740" cy="3164205"/>
            </a:xfrm>
          </p:grpSpPr>
          <p:sp>
            <p:nvSpPr>
              <p:cNvPr id="18" name="object 24">
                <a:extLst>
                  <a:ext uri="{FF2B5EF4-FFF2-40B4-BE49-F238E27FC236}">
                    <a16:creationId xmlns:a16="http://schemas.microsoft.com/office/drawing/2014/main" id="{2A762BA3-BAD5-A3A1-DE20-29A00A25BB21}"/>
                  </a:ext>
                </a:extLst>
              </p:cNvPr>
              <p:cNvSpPr/>
              <p:nvPr/>
            </p:nvSpPr>
            <p:spPr>
              <a:xfrm>
                <a:off x="3496817" y="3236214"/>
                <a:ext cx="2283460" cy="1207135"/>
              </a:xfrm>
              <a:custGeom>
                <a:avLst/>
                <a:gdLst/>
                <a:ahLst/>
                <a:cxnLst/>
                <a:rect l="l" t="t" r="r" b="b"/>
                <a:pathLst>
                  <a:path w="2283460" h="1207135">
                    <a:moveTo>
                      <a:pt x="0" y="282828"/>
                    </a:moveTo>
                    <a:lnTo>
                      <a:pt x="1367536" y="282828"/>
                    </a:lnTo>
                    <a:lnTo>
                      <a:pt x="1367536" y="0"/>
                    </a:lnTo>
                    <a:lnTo>
                      <a:pt x="2282952" y="603504"/>
                    </a:lnTo>
                    <a:lnTo>
                      <a:pt x="1367536" y="1207008"/>
                    </a:lnTo>
                    <a:lnTo>
                      <a:pt x="1367536" y="924179"/>
                    </a:lnTo>
                    <a:lnTo>
                      <a:pt x="0" y="924179"/>
                    </a:lnTo>
                    <a:lnTo>
                      <a:pt x="0" y="282828"/>
                    </a:lnTo>
                    <a:close/>
                  </a:path>
                </a:pathLst>
              </a:custGeom>
              <a:ln w="38100">
                <a:solidFill>
                  <a:schemeClr val="accent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pic>
            <p:nvPicPr>
              <p:cNvPr id="19" name="object 25">
                <a:extLst>
                  <a:ext uri="{FF2B5EF4-FFF2-40B4-BE49-F238E27FC236}">
                    <a16:creationId xmlns:a16="http://schemas.microsoft.com/office/drawing/2014/main" id="{FA2E2818-C723-3114-CF42-049E8EB22CDD}"/>
                  </a:ext>
                </a:extLst>
              </p:cNvPr>
              <p:cNvPicPr/>
              <p:nvPr/>
            </p:nvPicPr>
            <p:blipFill>
              <a:blip r:embed="rId6" cstate="print"/>
              <a:stretch>
                <a:fillRect/>
              </a:stretch>
            </p:blipFill>
            <p:spPr>
              <a:xfrm>
                <a:off x="4969763" y="2031492"/>
                <a:ext cx="7222236" cy="3163823"/>
              </a:xfrm>
              <a:prstGeom prst="rect">
                <a:avLst/>
              </a:prstGeom>
            </p:spPr>
          </p:pic>
        </p:grpSp>
        <p:sp>
          <p:nvSpPr>
            <p:cNvPr id="22" name="TextBox 21">
              <a:extLst>
                <a:ext uri="{FF2B5EF4-FFF2-40B4-BE49-F238E27FC236}">
                  <a16:creationId xmlns:a16="http://schemas.microsoft.com/office/drawing/2014/main" id="{E4458183-26C5-02E8-2BD4-7DF9287A2DE9}"/>
                </a:ext>
              </a:extLst>
            </p:cNvPr>
            <p:cNvSpPr txBox="1"/>
            <p:nvPr/>
          </p:nvSpPr>
          <p:spPr>
            <a:xfrm>
              <a:off x="522147" y="2132787"/>
              <a:ext cx="849913" cy="338554"/>
            </a:xfrm>
            <a:prstGeom prst="rect">
              <a:avLst/>
            </a:prstGeom>
            <a:noFill/>
          </p:spPr>
          <p:txBody>
            <a:bodyPr wrap="none" rtlCol="0">
              <a:spAutoFit/>
            </a:bodyPr>
            <a:lstStyle/>
            <a:p>
              <a:pPr algn="r"/>
              <a:r>
                <a:rPr lang="en-US" sz="1600" b="1" dirty="0">
                  <a:latin typeface="Arial" panose="020B0604020202020204" pitchFamily="34" charset="0"/>
                  <a:cs typeface="Arial" panose="020B0604020202020204" pitchFamily="34" charset="0"/>
                </a:rPr>
                <a:t>HER2+</a:t>
              </a:r>
            </a:p>
          </p:txBody>
        </p:sp>
        <p:sp>
          <p:nvSpPr>
            <p:cNvPr id="23" name="TextBox 22">
              <a:extLst>
                <a:ext uri="{FF2B5EF4-FFF2-40B4-BE49-F238E27FC236}">
                  <a16:creationId xmlns:a16="http://schemas.microsoft.com/office/drawing/2014/main" id="{D64CBD77-B4AD-0F53-572D-220E89A9329F}"/>
                </a:ext>
              </a:extLst>
            </p:cNvPr>
            <p:cNvSpPr txBox="1"/>
            <p:nvPr/>
          </p:nvSpPr>
          <p:spPr>
            <a:xfrm>
              <a:off x="194944" y="3652766"/>
              <a:ext cx="1141659" cy="338554"/>
            </a:xfrm>
            <a:prstGeom prst="rect">
              <a:avLst/>
            </a:prstGeom>
            <a:noFill/>
          </p:spPr>
          <p:txBody>
            <a:bodyPr wrap="none" rtlCol="0">
              <a:spAutoFit/>
            </a:bodyPr>
            <a:lstStyle/>
            <a:p>
              <a:pPr algn="r"/>
              <a:r>
                <a:rPr lang="en-US" sz="1600" b="1" dirty="0">
                  <a:latin typeface="Arial" panose="020B0604020202020204" pitchFamily="34" charset="0"/>
                  <a:cs typeface="Arial" panose="020B0604020202020204" pitchFamily="34" charset="0"/>
                </a:rPr>
                <a:t>HER2-low</a:t>
              </a:r>
            </a:p>
          </p:txBody>
        </p:sp>
        <p:sp>
          <p:nvSpPr>
            <p:cNvPr id="24" name="TextBox 23">
              <a:extLst>
                <a:ext uri="{FF2B5EF4-FFF2-40B4-BE49-F238E27FC236}">
                  <a16:creationId xmlns:a16="http://schemas.microsoft.com/office/drawing/2014/main" id="{4E5D9131-6E47-5F7F-FC66-81C505EE26E3}"/>
                </a:ext>
              </a:extLst>
            </p:cNvPr>
            <p:cNvSpPr txBox="1"/>
            <p:nvPr/>
          </p:nvSpPr>
          <p:spPr>
            <a:xfrm>
              <a:off x="522147" y="5172745"/>
              <a:ext cx="798617" cy="338554"/>
            </a:xfrm>
            <a:prstGeom prst="rect">
              <a:avLst/>
            </a:prstGeom>
            <a:noFill/>
          </p:spPr>
          <p:txBody>
            <a:bodyPr wrap="none" rtlCol="0">
              <a:spAutoFit/>
            </a:bodyPr>
            <a:lstStyle/>
            <a:p>
              <a:pPr algn="r"/>
              <a:r>
                <a:rPr lang="en-US" sz="1600" b="1" dirty="0">
                  <a:latin typeface="Arial" panose="020B0604020202020204" pitchFamily="34" charset="0"/>
                  <a:cs typeface="Arial" panose="020B0604020202020204" pitchFamily="34" charset="0"/>
                </a:rPr>
                <a:t>HER2-</a:t>
              </a:r>
            </a:p>
          </p:txBody>
        </p:sp>
        <p:sp>
          <p:nvSpPr>
            <p:cNvPr id="25" name="TextBox 24">
              <a:extLst>
                <a:ext uri="{FF2B5EF4-FFF2-40B4-BE49-F238E27FC236}">
                  <a16:creationId xmlns:a16="http://schemas.microsoft.com/office/drawing/2014/main" id="{62736D25-3D4E-D752-B3DC-BE57441A48BE}"/>
                </a:ext>
              </a:extLst>
            </p:cNvPr>
            <p:cNvSpPr txBox="1"/>
            <p:nvPr/>
          </p:nvSpPr>
          <p:spPr>
            <a:xfrm>
              <a:off x="1148697" y="1129113"/>
              <a:ext cx="2555208" cy="39175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HER2 IHC Examples</a:t>
              </a:r>
            </a:p>
          </p:txBody>
        </p:sp>
      </p:grpSp>
      <p:sp>
        <p:nvSpPr>
          <p:cNvPr id="27" name="TextBox 26">
            <a:extLst>
              <a:ext uri="{FF2B5EF4-FFF2-40B4-BE49-F238E27FC236}">
                <a16:creationId xmlns:a16="http://schemas.microsoft.com/office/drawing/2014/main" id="{24F5476D-DF28-3E31-FC9E-0711D4173AE7}"/>
              </a:ext>
            </a:extLst>
          </p:cNvPr>
          <p:cNvSpPr txBox="1"/>
          <p:nvPr/>
        </p:nvSpPr>
        <p:spPr>
          <a:xfrm>
            <a:off x="5743830" y="5363278"/>
            <a:ext cx="2208208" cy="338554"/>
          </a:xfrm>
          <a:prstGeom prst="rect">
            <a:avLst/>
          </a:prstGeom>
          <a:noFill/>
          <a:ln>
            <a:solidFill>
              <a:schemeClr val="accent3"/>
            </a:solidFill>
          </a:ln>
        </p:spPr>
        <p:txBody>
          <a:bodyPr wrap="square" rtlCol="0">
            <a:spAutoFit/>
          </a:bodyPr>
          <a:lstStyle/>
          <a:p>
            <a:pPr algn="ctr"/>
            <a:r>
              <a:rPr lang="en-US" sz="1600" b="1" dirty="0">
                <a:solidFill>
                  <a:schemeClr val="accent3"/>
                </a:solidFill>
                <a:latin typeface="Arial" panose="020B0604020202020204" pitchFamily="34" charset="0"/>
                <a:cs typeface="Arial" panose="020B0604020202020204" pitchFamily="34" charset="0"/>
              </a:rPr>
              <a:t>63% HER2 Low</a:t>
            </a:r>
          </a:p>
        </p:txBody>
      </p:sp>
      <p:sp>
        <p:nvSpPr>
          <p:cNvPr id="28" name="TextBox 27">
            <a:extLst>
              <a:ext uri="{FF2B5EF4-FFF2-40B4-BE49-F238E27FC236}">
                <a16:creationId xmlns:a16="http://schemas.microsoft.com/office/drawing/2014/main" id="{089DAA12-9509-7E3C-248E-CA9160E22311}"/>
              </a:ext>
            </a:extLst>
          </p:cNvPr>
          <p:cNvSpPr txBox="1"/>
          <p:nvPr/>
        </p:nvSpPr>
        <p:spPr>
          <a:xfrm>
            <a:off x="8591805" y="5384293"/>
            <a:ext cx="2208208" cy="338554"/>
          </a:xfrm>
          <a:prstGeom prst="rect">
            <a:avLst/>
          </a:prstGeom>
          <a:noFill/>
          <a:ln>
            <a:solidFill>
              <a:schemeClr val="accent3"/>
            </a:solidFill>
          </a:ln>
        </p:spPr>
        <p:txBody>
          <a:bodyPr wrap="square" rtlCol="0">
            <a:spAutoFit/>
          </a:bodyPr>
          <a:lstStyle/>
          <a:p>
            <a:pPr algn="ctr"/>
            <a:r>
              <a:rPr lang="en-US" sz="1600" b="1" dirty="0">
                <a:solidFill>
                  <a:schemeClr val="accent3"/>
                </a:solidFill>
                <a:latin typeface="Arial" panose="020B0604020202020204" pitchFamily="34" charset="0"/>
                <a:cs typeface="Arial" panose="020B0604020202020204" pitchFamily="34" charset="0"/>
              </a:rPr>
              <a:t>34% HER2 Low</a:t>
            </a:r>
          </a:p>
        </p:txBody>
      </p:sp>
    </p:spTree>
    <p:extLst>
      <p:ext uri="{BB962C8B-B14F-4D97-AF65-F5344CB8AC3E}">
        <p14:creationId xmlns:p14="http://schemas.microsoft.com/office/powerpoint/2010/main" val="3130463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BDBF6D-4946-DE78-2E08-FC616ECD1AEA}"/>
              </a:ext>
            </a:extLst>
          </p:cNvPr>
          <p:cNvSpPr>
            <a:spLocks noGrp="1"/>
          </p:cNvSpPr>
          <p:nvPr>
            <p:ph type="title"/>
          </p:nvPr>
        </p:nvSpPr>
        <p:spPr/>
        <p:txBody>
          <a:bodyPr/>
          <a:lstStyle/>
          <a:p>
            <a:r>
              <a:rPr lang="en-US" dirty="0"/>
              <a:t>Metastatic HER2+ Breast Cancer:</a:t>
            </a:r>
            <a:br>
              <a:rPr lang="en-US" dirty="0"/>
            </a:br>
            <a:r>
              <a:rPr lang="en-US" dirty="0"/>
              <a:t>The Journey Begins</a:t>
            </a:r>
          </a:p>
        </p:txBody>
      </p:sp>
      <p:sp>
        <p:nvSpPr>
          <p:cNvPr id="6" name="Content Placeholder 5">
            <a:extLst>
              <a:ext uri="{FF2B5EF4-FFF2-40B4-BE49-F238E27FC236}">
                <a16:creationId xmlns:a16="http://schemas.microsoft.com/office/drawing/2014/main" id="{42671EDC-03B5-1541-6DC1-0389652FE5EA}"/>
              </a:ext>
            </a:extLst>
          </p:cNvPr>
          <p:cNvSpPr>
            <a:spLocks noGrp="1"/>
          </p:cNvSpPr>
          <p:nvPr>
            <p:ph sz="half" idx="1"/>
          </p:nvPr>
        </p:nvSpPr>
        <p:spPr>
          <a:xfrm>
            <a:off x="590550" y="1825625"/>
            <a:ext cx="5505450" cy="4351338"/>
          </a:xfrm>
        </p:spPr>
        <p:txBody>
          <a:bodyPr>
            <a:normAutofit/>
          </a:bodyPr>
          <a:lstStyle/>
          <a:p>
            <a:r>
              <a:rPr lang="en-US" sz="2000" dirty="0"/>
              <a:t>In the metastatic setting, a pivotal phase III trial compared first-line chemotherapy (doxorubicin/epirubicin and cyclophosphamide or paclitaxel) plus trastuzumab vs chemotherapy alone in HER2+ patients</a:t>
            </a:r>
          </a:p>
          <a:p>
            <a:r>
              <a:rPr lang="en-US" sz="2000" dirty="0"/>
              <a:t>Trastuzumab plus chemotherapy was associated with a significant improvement in: </a:t>
            </a:r>
          </a:p>
          <a:p>
            <a:pPr lvl="1"/>
            <a:r>
              <a:rPr lang="en-US" sz="1600" dirty="0"/>
              <a:t>Time to disease progression (7.4 mo vs 4.6 mo)</a:t>
            </a:r>
          </a:p>
          <a:p>
            <a:pPr lvl="1"/>
            <a:r>
              <a:rPr lang="en-US" sz="1600" dirty="0"/>
              <a:t>Objective response rate (50% vs 32%)</a:t>
            </a:r>
          </a:p>
          <a:p>
            <a:pPr lvl="1"/>
            <a:r>
              <a:rPr lang="en-US" sz="1600" dirty="0"/>
              <a:t>1-year survival (25.1 mo vs 20.3 mo) compared with chemotherapy alone</a:t>
            </a:r>
          </a:p>
        </p:txBody>
      </p:sp>
      <p:sp>
        <p:nvSpPr>
          <p:cNvPr id="7" name="Content Placeholder 6">
            <a:extLst>
              <a:ext uri="{FF2B5EF4-FFF2-40B4-BE49-F238E27FC236}">
                <a16:creationId xmlns:a16="http://schemas.microsoft.com/office/drawing/2014/main" id="{E1A0D636-50C2-C0B1-F3F6-86C786E228AC}"/>
              </a:ext>
            </a:extLst>
          </p:cNvPr>
          <p:cNvSpPr>
            <a:spLocks noGrp="1"/>
          </p:cNvSpPr>
          <p:nvPr>
            <p:ph sz="half" idx="2"/>
          </p:nvPr>
        </p:nvSpPr>
        <p:spPr>
          <a:xfrm>
            <a:off x="6419850" y="1825625"/>
            <a:ext cx="5181600" cy="4351338"/>
          </a:xfrm>
        </p:spPr>
        <p:txBody>
          <a:bodyPr>
            <a:normAutofit/>
          </a:bodyPr>
          <a:lstStyle/>
          <a:p>
            <a:r>
              <a:rPr lang="en-US" sz="2000" dirty="0"/>
              <a:t>Evidence also suggested that in women with advanced HER2+ breast cancer, survival is better with up-front use of trastuzumab plus chemotherapy than it is with sequential administration (ie, with trastuzumab reserved for the time of disease progression on an initial chemotherapy regimen)</a:t>
            </a:r>
          </a:p>
          <a:p>
            <a:r>
              <a:rPr lang="en-US" sz="2000" dirty="0"/>
              <a:t>Based on these results, the FDA approved trastuzumab for first-line therapy in HER2+ metastatic breast cancer in 1998</a:t>
            </a:r>
          </a:p>
        </p:txBody>
      </p:sp>
      <p:sp>
        <p:nvSpPr>
          <p:cNvPr id="8" name="Text Placeholder 7">
            <a:extLst>
              <a:ext uri="{FF2B5EF4-FFF2-40B4-BE49-F238E27FC236}">
                <a16:creationId xmlns:a16="http://schemas.microsoft.com/office/drawing/2014/main" id="{64F0A621-8766-5FA8-83AF-288C12D33526}"/>
              </a:ext>
            </a:extLst>
          </p:cNvPr>
          <p:cNvSpPr>
            <a:spLocks noGrp="1"/>
          </p:cNvSpPr>
          <p:nvPr>
            <p:ph type="body" sz="quarter" idx="12"/>
          </p:nvPr>
        </p:nvSpPr>
        <p:spPr/>
        <p:txBody>
          <a:bodyPr/>
          <a:lstStyle/>
          <a:p>
            <a:r>
              <a:rPr lang="en-US" dirty="0"/>
              <a:t>Slamon et al. </a:t>
            </a:r>
            <a:r>
              <a:rPr lang="en-US" i="1" dirty="0"/>
              <a:t>N </a:t>
            </a:r>
            <a:r>
              <a:rPr lang="en-US" i="1" dirty="0" err="1"/>
              <a:t>Engl</a:t>
            </a:r>
            <a:r>
              <a:rPr lang="en-US" i="1" dirty="0"/>
              <a:t> J Med</a:t>
            </a:r>
            <a:r>
              <a:rPr lang="en-US" dirty="0"/>
              <a:t>. 2001;344:783-792. </a:t>
            </a:r>
          </a:p>
        </p:txBody>
      </p:sp>
    </p:spTree>
    <p:extLst>
      <p:ext uri="{BB962C8B-B14F-4D97-AF65-F5344CB8AC3E}">
        <p14:creationId xmlns:p14="http://schemas.microsoft.com/office/powerpoint/2010/main" val="1867308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691A2-08AB-5522-F18F-D23C41C3095A}"/>
              </a:ext>
            </a:extLst>
          </p:cNvPr>
          <p:cNvSpPr>
            <a:spLocks noGrp="1"/>
          </p:cNvSpPr>
          <p:nvPr>
            <p:ph type="title"/>
          </p:nvPr>
        </p:nvSpPr>
        <p:spPr/>
        <p:txBody>
          <a:bodyPr/>
          <a:lstStyle/>
          <a:p>
            <a:r>
              <a:rPr lang="en-US" dirty="0"/>
              <a:t>Timeline of FDA Approvals for                                 HER2+ Breast Cancer</a:t>
            </a:r>
          </a:p>
        </p:txBody>
      </p:sp>
      <p:sp>
        <p:nvSpPr>
          <p:cNvPr id="7" name="Text Placeholder 6">
            <a:extLst>
              <a:ext uri="{FF2B5EF4-FFF2-40B4-BE49-F238E27FC236}">
                <a16:creationId xmlns:a16="http://schemas.microsoft.com/office/drawing/2014/main" id="{38DC01FB-C1BE-3D44-CD04-BFB51CFB4146}"/>
              </a:ext>
            </a:extLst>
          </p:cNvPr>
          <p:cNvSpPr>
            <a:spLocks noGrp="1"/>
          </p:cNvSpPr>
          <p:nvPr>
            <p:ph type="body" sz="quarter" idx="12"/>
          </p:nvPr>
        </p:nvSpPr>
        <p:spPr/>
        <p:txBody>
          <a:bodyPr/>
          <a:lstStyle/>
          <a:p>
            <a:r>
              <a:rPr lang="en-US" dirty="0"/>
              <a:t>T-DM1, ado-trastuzumab emtansine.</a:t>
            </a:r>
            <a:br>
              <a:rPr lang="en-US" dirty="0"/>
            </a:br>
            <a:r>
              <a:rPr lang="en-US" dirty="0"/>
              <a:t>FDA, 2023.</a:t>
            </a:r>
            <a:endParaRPr lang="en-US" dirty="0">
              <a:hlinkClick r:id="rId3">
                <a:extLst>
                  <a:ext uri="{A12FA001-AC4F-418D-AE19-62706E023703}">
                    <ahyp:hlinkClr xmlns:ahyp="http://schemas.microsoft.com/office/drawing/2018/hyperlinkcolor" val="tx"/>
                  </a:ext>
                </a:extLst>
              </a:hlinkClick>
            </a:endParaRPr>
          </a:p>
        </p:txBody>
      </p:sp>
      <p:graphicFrame>
        <p:nvGraphicFramePr>
          <p:cNvPr id="11" name="Table 7">
            <a:extLst>
              <a:ext uri="{FF2B5EF4-FFF2-40B4-BE49-F238E27FC236}">
                <a16:creationId xmlns:a16="http://schemas.microsoft.com/office/drawing/2014/main" id="{B3E28817-C074-59F6-0AF2-DBAD99D1C328}"/>
              </a:ext>
            </a:extLst>
          </p:cNvPr>
          <p:cNvGraphicFramePr>
            <a:graphicFrameLocks noGrp="1"/>
          </p:cNvGraphicFramePr>
          <p:nvPr>
            <p:extLst>
              <p:ext uri="{D42A27DB-BD31-4B8C-83A1-F6EECF244321}">
                <p14:modId xmlns:p14="http://schemas.microsoft.com/office/powerpoint/2010/main" val="885340240"/>
              </p:ext>
            </p:extLst>
          </p:nvPr>
        </p:nvGraphicFramePr>
        <p:xfrm>
          <a:off x="739447" y="2039979"/>
          <a:ext cx="10837876" cy="2390265"/>
        </p:xfrm>
        <a:graphic>
          <a:graphicData uri="http://schemas.openxmlformats.org/drawingml/2006/table">
            <a:tbl>
              <a:tblPr firstRow="1" bandRow="1">
                <a:effectLst/>
                <a:tableStyleId>{5C22544A-7EE6-4342-B048-85BDC9FD1C3A}</a:tableStyleId>
              </a:tblPr>
              <a:tblGrid>
                <a:gridCol w="1548268">
                  <a:extLst>
                    <a:ext uri="{9D8B030D-6E8A-4147-A177-3AD203B41FA5}">
                      <a16:colId xmlns:a16="http://schemas.microsoft.com/office/drawing/2014/main" val="3394751613"/>
                    </a:ext>
                  </a:extLst>
                </a:gridCol>
                <a:gridCol w="1548268">
                  <a:extLst>
                    <a:ext uri="{9D8B030D-6E8A-4147-A177-3AD203B41FA5}">
                      <a16:colId xmlns:a16="http://schemas.microsoft.com/office/drawing/2014/main" val="3209203877"/>
                    </a:ext>
                  </a:extLst>
                </a:gridCol>
                <a:gridCol w="1548268">
                  <a:extLst>
                    <a:ext uri="{9D8B030D-6E8A-4147-A177-3AD203B41FA5}">
                      <a16:colId xmlns:a16="http://schemas.microsoft.com/office/drawing/2014/main" val="2424488267"/>
                    </a:ext>
                  </a:extLst>
                </a:gridCol>
                <a:gridCol w="1548268">
                  <a:extLst>
                    <a:ext uri="{9D8B030D-6E8A-4147-A177-3AD203B41FA5}">
                      <a16:colId xmlns:a16="http://schemas.microsoft.com/office/drawing/2014/main" val="3808523546"/>
                    </a:ext>
                  </a:extLst>
                </a:gridCol>
                <a:gridCol w="1548268">
                  <a:extLst>
                    <a:ext uri="{9D8B030D-6E8A-4147-A177-3AD203B41FA5}">
                      <a16:colId xmlns:a16="http://schemas.microsoft.com/office/drawing/2014/main" val="1327877665"/>
                    </a:ext>
                  </a:extLst>
                </a:gridCol>
                <a:gridCol w="1548268">
                  <a:extLst>
                    <a:ext uri="{9D8B030D-6E8A-4147-A177-3AD203B41FA5}">
                      <a16:colId xmlns:a16="http://schemas.microsoft.com/office/drawing/2014/main" val="126201538"/>
                    </a:ext>
                  </a:extLst>
                </a:gridCol>
                <a:gridCol w="1548268">
                  <a:extLst>
                    <a:ext uri="{9D8B030D-6E8A-4147-A177-3AD203B41FA5}">
                      <a16:colId xmlns:a16="http://schemas.microsoft.com/office/drawing/2014/main" val="502384227"/>
                    </a:ext>
                  </a:extLst>
                </a:gridCol>
              </a:tblGrid>
              <a:tr h="477078">
                <a:tc>
                  <a:txBody>
                    <a:bodyPr/>
                    <a:lstStyle/>
                    <a:p>
                      <a:pPr algn="ctr"/>
                      <a:r>
                        <a:rPr lang="en-US" sz="2000" b="0" cap="none" spc="0" dirty="0">
                          <a:ln>
                            <a:noFill/>
                          </a:ln>
                          <a:solidFill>
                            <a:schemeClr val="bg1"/>
                          </a:solidFill>
                          <a:effectLst/>
                          <a:latin typeface="Arial" panose="020B0604020202020204" pitchFamily="34" charset="0"/>
                          <a:cs typeface="Arial" panose="020B0604020202020204" pitchFamily="34" charset="0"/>
                        </a:rPr>
                        <a:t>1998</a:t>
                      </a:r>
                    </a:p>
                  </a:txBody>
                  <a:tcPr marL="91355" marR="91355" marT="45678" marB="45678"/>
                </a:tc>
                <a:tc>
                  <a:txBody>
                    <a:bodyPr/>
                    <a:lstStyle/>
                    <a:p>
                      <a:pPr algn="ctr"/>
                      <a:r>
                        <a:rPr lang="en-US" sz="2000" b="0" cap="none" spc="0" dirty="0">
                          <a:ln>
                            <a:noFill/>
                          </a:ln>
                          <a:solidFill>
                            <a:schemeClr val="bg1"/>
                          </a:solidFill>
                          <a:effectLst/>
                          <a:latin typeface="Arial" panose="020B0604020202020204" pitchFamily="34" charset="0"/>
                          <a:cs typeface="Arial" panose="020B0604020202020204" pitchFamily="34" charset="0"/>
                        </a:rPr>
                        <a:t>2007-2008</a:t>
                      </a:r>
                    </a:p>
                  </a:txBody>
                  <a:tcPr marL="91355" marR="91355" marT="45678" marB="45678"/>
                </a:tc>
                <a:tc>
                  <a:txBody>
                    <a:bodyPr/>
                    <a:lstStyle/>
                    <a:p>
                      <a:pPr algn="ctr"/>
                      <a:r>
                        <a:rPr lang="en-US" sz="2000" b="0" cap="none" spc="0" dirty="0">
                          <a:ln>
                            <a:noFill/>
                          </a:ln>
                          <a:solidFill>
                            <a:schemeClr val="bg1"/>
                          </a:solidFill>
                          <a:effectLst/>
                          <a:latin typeface="Arial" panose="020B0604020202020204" pitchFamily="34" charset="0"/>
                          <a:cs typeface="Arial" panose="020B0604020202020204" pitchFamily="34" charset="0"/>
                        </a:rPr>
                        <a:t>2012</a:t>
                      </a:r>
                    </a:p>
                  </a:txBody>
                  <a:tcPr marL="91355" marR="91355" marT="45678" marB="45678"/>
                </a:tc>
                <a:tc>
                  <a:txBody>
                    <a:bodyPr/>
                    <a:lstStyle/>
                    <a:p>
                      <a:pPr algn="ctr"/>
                      <a:r>
                        <a:rPr lang="en-US" sz="2000" b="0" cap="none" spc="0" dirty="0">
                          <a:ln>
                            <a:noFill/>
                          </a:ln>
                          <a:solidFill>
                            <a:schemeClr val="bg1"/>
                          </a:solidFill>
                          <a:effectLst/>
                          <a:latin typeface="Arial" panose="020B0604020202020204" pitchFamily="34" charset="0"/>
                          <a:cs typeface="Arial" panose="020B0604020202020204" pitchFamily="34" charset="0"/>
                        </a:rPr>
                        <a:t>2013</a:t>
                      </a:r>
                    </a:p>
                  </a:txBody>
                  <a:tcPr marL="91355" marR="91355" marT="45678" marB="45678"/>
                </a:tc>
                <a:tc>
                  <a:txBody>
                    <a:bodyPr/>
                    <a:lstStyle/>
                    <a:p>
                      <a:pPr algn="ctr"/>
                      <a:r>
                        <a:rPr lang="en-US" sz="2000" b="0" cap="none" spc="0" dirty="0">
                          <a:ln>
                            <a:noFill/>
                          </a:ln>
                          <a:solidFill>
                            <a:schemeClr val="bg1"/>
                          </a:solidFill>
                          <a:effectLst/>
                          <a:latin typeface="Arial" panose="020B0604020202020204" pitchFamily="34" charset="0"/>
                          <a:cs typeface="Arial" panose="020B0604020202020204" pitchFamily="34" charset="0"/>
                        </a:rPr>
                        <a:t>2017</a:t>
                      </a:r>
                    </a:p>
                  </a:txBody>
                  <a:tcPr marL="91355" marR="91355" marT="45678" marB="45678"/>
                </a:tc>
                <a:tc>
                  <a:txBody>
                    <a:bodyPr/>
                    <a:lstStyle/>
                    <a:p>
                      <a:pPr algn="ctr"/>
                      <a:r>
                        <a:rPr lang="en-US" sz="2000" b="0" cap="none" spc="0" dirty="0">
                          <a:ln>
                            <a:noFill/>
                          </a:ln>
                          <a:solidFill>
                            <a:schemeClr val="bg1"/>
                          </a:solidFill>
                          <a:effectLst/>
                          <a:latin typeface="Arial" panose="020B0604020202020204" pitchFamily="34" charset="0"/>
                          <a:cs typeface="Arial" panose="020B0604020202020204" pitchFamily="34" charset="0"/>
                        </a:rPr>
                        <a:t>2019</a:t>
                      </a:r>
                    </a:p>
                  </a:txBody>
                  <a:tcPr marL="91355" marR="91355" marT="45678" marB="45678"/>
                </a:tc>
                <a:tc>
                  <a:txBody>
                    <a:bodyPr/>
                    <a:lstStyle/>
                    <a:p>
                      <a:pPr algn="ctr"/>
                      <a:r>
                        <a:rPr lang="en-US" sz="2000" b="0" cap="none" spc="0" dirty="0">
                          <a:ln>
                            <a:noFill/>
                          </a:ln>
                          <a:solidFill>
                            <a:schemeClr val="bg1"/>
                          </a:solidFill>
                          <a:effectLst/>
                          <a:latin typeface="Arial" panose="020B0604020202020204" pitchFamily="34" charset="0"/>
                          <a:cs typeface="Arial" panose="020B0604020202020204" pitchFamily="34" charset="0"/>
                        </a:rPr>
                        <a:t>2020</a:t>
                      </a:r>
                    </a:p>
                  </a:txBody>
                  <a:tcPr marL="91355" marR="91355" marT="45678" marB="45678"/>
                </a:tc>
                <a:extLst>
                  <a:ext uri="{0D108BD9-81ED-4DB2-BD59-A6C34878D82A}">
                    <a16:rowId xmlns:a16="http://schemas.microsoft.com/office/drawing/2014/main" val="1710421130"/>
                  </a:ext>
                </a:extLst>
              </a:tr>
              <a:tr h="852651">
                <a:tc rowSpan="3">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Trastuzumab (metastatic)</a:t>
                      </a:r>
                      <a:endParaRPr lang="en-US" sz="1600" baseline="30000" dirty="0">
                        <a:solidFill>
                          <a:srgbClr val="000000"/>
                        </a:solidFill>
                        <a:latin typeface="Arial" panose="020B0604020202020204" pitchFamily="34" charset="0"/>
                        <a:cs typeface="Arial" panose="020B0604020202020204" pitchFamily="34" charset="0"/>
                      </a:endParaRPr>
                    </a:p>
                  </a:txBody>
                  <a:tcPr marL="91355" marR="91355" marT="45678" marB="45678"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Lapatinib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(metastatic)</a:t>
                      </a:r>
                      <a:endParaRPr lang="en-US" sz="1600" baseline="30000" dirty="0">
                        <a:solidFill>
                          <a:srgbClr val="000000"/>
                        </a:solidFill>
                        <a:latin typeface="Arial" panose="020B0604020202020204" pitchFamily="34" charset="0"/>
                        <a:cs typeface="Arial" panose="020B0604020202020204" pitchFamily="34" charset="0"/>
                      </a:endParaRPr>
                    </a:p>
                  </a:txBody>
                  <a:tcPr marL="91355" marR="91355" marT="45678" marB="45678" anchor="ctr"/>
                </a:tc>
                <a:tc rowSpan="3">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Pertuzumab (metastatic)</a:t>
                      </a:r>
                      <a:endParaRPr lang="en-US" sz="1600" baseline="30000" dirty="0">
                        <a:solidFill>
                          <a:srgbClr val="000000"/>
                        </a:solidFill>
                        <a:latin typeface="Arial" panose="020B0604020202020204" pitchFamily="34" charset="0"/>
                        <a:cs typeface="Arial" panose="020B0604020202020204" pitchFamily="34" charset="0"/>
                      </a:endParaRPr>
                    </a:p>
                  </a:txBody>
                  <a:tcPr marL="91355" marR="91355" marT="45678" marB="45678"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T-DM1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(metastatic)</a:t>
                      </a:r>
                      <a:endParaRPr lang="en-US" sz="1600" baseline="30000" dirty="0">
                        <a:solidFill>
                          <a:srgbClr val="000000"/>
                        </a:solidFill>
                        <a:latin typeface="Arial" panose="020B0604020202020204" pitchFamily="34" charset="0"/>
                        <a:cs typeface="Arial" panose="020B0604020202020204" pitchFamily="34" charset="0"/>
                      </a:endParaRPr>
                    </a:p>
                  </a:txBody>
                  <a:tcPr marL="91355" marR="91355" marT="45678" marB="45678"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Neratinib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(adjuvant)</a:t>
                      </a:r>
                      <a:endParaRPr lang="en-US" sz="1600" baseline="30000" dirty="0">
                        <a:solidFill>
                          <a:srgbClr val="000000"/>
                        </a:solidFill>
                        <a:latin typeface="Arial" panose="020B0604020202020204" pitchFamily="34" charset="0"/>
                        <a:cs typeface="Arial" panose="020B0604020202020204" pitchFamily="34" charset="0"/>
                      </a:endParaRPr>
                    </a:p>
                  </a:txBody>
                  <a:tcPr marL="91355" marR="91355" marT="45678" marB="45678"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T-DM1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(adjuvant)</a:t>
                      </a:r>
                      <a:endParaRPr lang="en-US" sz="1600" baseline="30000" dirty="0">
                        <a:solidFill>
                          <a:srgbClr val="000000"/>
                        </a:solidFill>
                        <a:latin typeface="Arial" panose="020B0604020202020204" pitchFamily="34" charset="0"/>
                        <a:cs typeface="Arial" panose="020B0604020202020204" pitchFamily="34" charset="0"/>
                      </a:endParaRPr>
                    </a:p>
                  </a:txBody>
                  <a:tcPr marL="91355" marR="91355" marT="45678" marB="45678"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Tucatinib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(metastatic)</a:t>
                      </a:r>
                      <a:endParaRPr lang="en-US" sz="1600" baseline="30000" dirty="0">
                        <a:solidFill>
                          <a:srgbClr val="000000"/>
                        </a:solidFill>
                        <a:latin typeface="Arial" panose="020B0604020202020204" pitchFamily="34" charset="0"/>
                        <a:cs typeface="Arial" panose="020B0604020202020204" pitchFamily="34" charset="0"/>
                      </a:endParaRPr>
                    </a:p>
                  </a:txBody>
                  <a:tcPr marL="91355" marR="91355" marT="45678" marB="45678" anchor="ctr"/>
                </a:tc>
                <a:extLst>
                  <a:ext uri="{0D108BD9-81ED-4DB2-BD59-A6C34878D82A}">
                    <a16:rowId xmlns:a16="http://schemas.microsoft.com/office/drawing/2014/main" val="1854418943"/>
                  </a:ext>
                </a:extLst>
              </a:tr>
              <a:tr h="500163">
                <a:tc vMerge="1">
                  <a:txBody>
                    <a:bodyPr/>
                    <a:lstStyle/>
                    <a:p>
                      <a:pPr algn="ctr">
                        <a:lnSpc>
                          <a:spcPct val="90000"/>
                        </a:lnSpc>
                      </a:pPr>
                      <a:endParaRPr lang="en-US" sz="1600" dirty="0">
                        <a:solidFill>
                          <a:srgbClr val="000000"/>
                        </a:solidFill>
                        <a:latin typeface="Arial" panose="020B0604020202020204" pitchFamily="34" charset="0"/>
                        <a:cs typeface="Arial" panose="020B0604020202020204" pitchFamily="34" charset="0"/>
                      </a:endParaRPr>
                    </a:p>
                  </a:txBody>
                  <a:tcPr marL="91355" marR="91355" marT="45678" marB="45678" anchor="ctr"/>
                </a:tc>
                <a:tc rowSpan="2">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kern="1200" dirty="0">
                          <a:latin typeface="Arial" panose="020B0604020202020204" pitchFamily="34" charset="0"/>
                          <a:cs typeface="Arial" panose="020B0604020202020204" pitchFamily="34" charset="0"/>
                        </a:rPr>
                        <a:t>Trastuzumab </a:t>
                      </a:r>
                      <a:r>
                        <a:rPr lang="en-US" sz="1600" dirty="0">
                          <a:latin typeface="Arial" panose="020B0604020202020204" pitchFamily="34" charset="0"/>
                          <a:cs typeface="Arial" panose="020B0604020202020204" pitchFamily="34" charset="0"/>
                        </a:rPr>
                        <a:t>(adjuvant)</a:t>
                      </a:r>
                      <a:endParaRPr lang="en-US" sz="1600" baseline="30000" dirty="0">
                        <a:solidFill>
                          <a:srgbClr val="000000"/>
                        </a:solidFill>
                        <a:latin typeface="Arial" panose="020B0604020202020204" pitchFamily="34" charset="0"/>
                        <a:cs typeface="Arial" panose="020B0604020202020204" pitchFamily="34" charset="0"/>
                      </a:endParaRPr>
                    </a:p>
                  </a:txBody>
                  <a:tcPr marL="91355" marR="91355" marT="45678" marB="45678" anchor="ctr"/>
                </a:tc>
                <a:tc vMerge="1">
                  <a:txBody>
                    <a:bodyPr/>
                    <a:lstStyle/>
                    <a:p>
                      <a:pPr algn="ctr">
                        <a:lnSpc>
                          <a:spcPct val="90000"/>
                        </a:lnSpc>
                      </a:pPr>
                      <a:endParaRPr lang="en-US" sz="1600" dirty="0">
                        <a:solidFill>
                          <a:srgbClr val="000000"/>
                        </a:solidFill>
                        <a:latin typeface="Arial" panose="020B0604020202020204" pitchFamily="34" charset="0"/>
                        <a:cs typeface="Arial" panose="020B0604020202020204" pitchFamily="34" charset="0"/>
                      </a:endParaRPr>
                    </a:p>
                  </a:txBody>
                  <a:tcPr marL="91355" marR="91355" marT="45678" marB="45678" anchor="ctr"/>
                </a:tc>
                <a:tc rowSpan="2">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Pertuzumab (neoadjuvant)</a:t>
                      </a:r>
                      <a:endParaRPr lang="en-US" sz="1600" baseline="30000" dirty="0">
                        <a:solidFill>
                          <a:srgbClr val="000000"/>
                        </a:solidFill>
                        <a:latin typeface="Arial" panose="020B0604020202020204" pitchFamily="34" charset="0"/>
                        <a:cs typeface="Arial" panose="020B0604020202020204" pitchFamily="34" charset="0"/>
                      </a:endParaRPr>
                    </a:p>
                  </a:txBody>
                  <a:tcPr marL="91355" marR="91355" marT="45678" marB="45678" anchor="ctr"/>
                </a:tc>
                <a:tc rowSpan="2">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Pertuzumab (adjuvant)</a:t>
                      </a:r>
                      <a:endParaRPr lang="en-US" sz="1600" baseline="30000" dirty="0">
                        <a:solidFill>
                          <a:srgbClr val="000000"/>
                        </a:solidFill>
                        <a:latin typeface="Arial" panose="020B0604020202020204" pitchFamily="34" charset="0"/>
                        <a:cs typeface="Arial" panose="020B0604020202020204" pitchFamily="34" charset="0"/>
                      </a:endParaRPr>
                    </a:p>
                  </a:txBody>
                  <a:tcPr marL="91355" marR="91355" marT="45678" marB="45678" anchor="ctr"/>
                </a:tc>
                <a:tc rowSpan="2">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Trastuzumab deruxtecan (metastatic)</a:t>
                      </a:r>
                      <a:endParaRPr lang="en-US" sz="1600" baseline="30000" dirty="0">
                        <a:solidFill>
                          <a:srgbClr val="000000"/>
                        </a:solidFill>
                        <a:latin typeface="Arial" panose="020B0604020202020204" pitchFamily="34" charset="0"/>
                        <a:cs typeface="Arial" panose="020B0604020202020204" pitchFamily="34" charset="0"/>
                      </a:endParaRPr>
                    </a:p>
                  </a:txBody>
                  <a:tcPr marL="91355" marR="91355" marT="45678" marB="45678"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Neratinib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(metastatic)</a:t>
                      </a:r>
                      <a:endParaRPr lang="en-US" sz="1600" baseline="30000" dirty="0">
                        <a:solidFill>
                          <a:srgbClr val="000000"/>
                        </a:solidFill>
                        <a:latin typeface="Arial" panose="020B0604020202020204" pitchFamily="34" charset="0"/>
                        <a:cs typeface="Arial" panose="020B0604020202020204" pitchFamily="34" charset="0"/>
                      </a:endParaRPr>
                    </a:p>
                  </a:txBody>
                  <a:tcPr marL="91355" marR="91355" marT="45678" marB="45678" anchor="ctr"/>
                </a:tc>
                <a:extLst>
                  <a:ext uri="{0D108BD9-81ED-4DB2-BD59-A6C34878D82A}">
                    <a16:rowId xmlns:a16="http://schemas.microsoft.com/office/drawing/2014/main" val="2849666049"/>
                  </a:ext>
                </a:extLst>
              </a:tr>
              <a:tr h="219539">
                <a:tc vMerge="1">
                  <a:txBody>
                    <a:bodyPr/>
                    <a:lstStyle/>
                    <a:p>
                      <a:pPr algn="ctr">
                        <a:lnSpc>
                          <a:spcPct val="90000"/>
                        </a:lnSpc>
                      </a:pPr>
                      <a:endParaRPr lang="en-US" sz="1600" dirty="0">
                        <a:solidFill>
                          <a:srgbClr val="000000"/>
                        </a:solidFill>
                        <a:latin typeface="Arial" panose="020B0604020202020204" pitchFamily="34" charset="0"/>
                        <a:cs typeface="Arial" panose="020B0604020202020204" pitchFamily="34" charset="0"/>
                      </a:endParaRPr>
                    </a:p>
                  </a:txBody>
                  <a:tcPr marL="91355" marR="91355" marT="45678" marB="45678" anchor="ctr"/>
                </a:tc>
                <a:tc vMerge="1">
                  <a:txBody>
                    <a:bodyPr/>
                    <a:lstStyle/>
                    <a:p>
                      <a:pPr algn="ctr">
                        <a:lnSpc>
                          <a:spcPct val="90000"/>
                        </a:lnSpc>
                      </a:pPr>
                      <a:endParaRPr lang="en-US" sz="1600" dirty="0">
                        <a:solidFill>
                          <a:srgbClr val="000000"/>
                        </a:solidFill>
                        <a:latin typeface="Arial" panose="020B0604020202020204" pitchFamily="34" charset="0"/>
                        <a:cs typeface="Arial" panose="020B0604020202020204" pitchFamily="34" charset="0"/>
                      </a:endParaRPr>
                    </a:p>
                  </a:txBody>
                  <a:tcPr marL="91355" marR="91355" marT="45678" marB="45678" anchor="ctr"/>
                </a:tc>
                <a:tc vMerge="1">
                  <a:txBody>
                    <a:bodyPr/>
                    <a:lstStyle/>
                    <a:p>
                      <a:pPr algn="ctr">
                        <a:lnSpc>
                          <a:spcPct val="90000"/>
                        </a:lnSpc>
                      </a:pPr>
                      <a:endParaRPr lang="en-US" sz="1600" dirty="0">
                        <a:solidFill>
                          <a:srgbClr val="000000"/>
                        </a:solidFill>
                        <a:latin typeface="Arial" panose="020B0604020202020204" pitchFamily="34" charset="0"/>
                        <a:cs typeface="Arial" panose="020B0604020202020204" pitchFamily="34" charset="0"/>
                      </a:endParaRPr>
                    </a:p>
                  </a:txBody>
                  <a:tcPr marL="91355" marR="91355" marT="45678" marB="45678" anchor="ctr"/>
                </a:tc>
                <a:tc vMerge="1">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600" dirty="0">
                        <a:solidFill>
                          <a:srgbClr val="000000"/>
                        </a:solidFill>
                        <a:latin typeface="Arial" panose="020B0604020202020204" pitchFamily="34" charset="0"/>
                        <a:cs typeface="Arial" panose="020B0604020202020204" pitchFamily="34" charset="0"/>
                      </a:endParaRPr>
                    </a:p>
                  </a:txBody>
                  <a:tcPr marL="91355" marR="91355" marT="45678" marB="45678" anchor="ctr"/>
                </a:tc>
                <a:tc vMerge="1">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600" dirty="0">
                        <a:solidFill>
                          <a:srgbClr val="000000"/>
                        </a:solidFill>
                        <a:latin typeface="Arial" panose="020B0604020202020204" pitchFamily="34" charset="0"/>
                        <a:cs typeface="Arial" panose="020B0604020202020204" pitchFamily="34" charset="0"/>
                      </a:endParaRPr>
                    </a:p>
                  </a:txBody>
                  <a:tcPr marL="91355" marR="91355" marT="45678" marB="45678" anchor="ctr"/>
                </a:tc>
                <a:tc vMerge="1">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600" dirty="0">
                        <a:solidFill>
                          <a:srgbClr val="000000"/>
                        </a:solidFill>
                        <a:latin typeface="Arial" panose="020B0604020202020204" pitchFamily="34" charset="0"/>
                        <a:cs typeface="Arial" panose="020B0604020202020204" pitchFamily="34" charset="0"/>
                      </a:endParaRPr>
                    </a:p>
                  </a:txBody>
                  <a:tcPr marL="91355" marR="91355" marT="45678" marB="45678"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kern="1200" dirty="0">
                          <a:latin typeface="Arial" panose="020B0604020202020204" pitchFamily="34" charset="0"/>
                          <a:cs typeface="Arial" panose="020B0604020202020204" pitchFamily="34" charset="0"/>
                        </a:rPr>
                        <a:t>Margetuximab </a:t>
                      </a:r>
                      <a:br>
                        <a:rPr lang="en-US" sz="1600" kern="12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(metastatic)</a:t>
                      </a:r>
                      <a:endParaRPr lang="en-US" sz="1600" baseline="30000" dirty="0">
                        <a:solidFill>
                          <a:srgbClr val="000000"/>
                        </a:solidFill>
                        <a:latin typeface="Arial" panose="020B0604020202020204" pitchFamily="34" charset="0"/>
                        <a:cs typeface="Arial" panose="020B0604020202020204" pitchFamily="34" charset="0"/>
                      </a:endParaRPr>
                    </a:p>
                  </a:txBody>
                  <a:tcPr marL="91355" marR="91355" marT="45678" marB="45678" anchor="ctr"/>
                </a:tc>
                <a:extLst>
                  <a:ext uri="{0D108BD9-81ED-4DB2-BD59-A6C34878D82A}">
                    <a16:rowId xmlns:a16="http://schemas.microsoft.com/office/drawing/2014/main" val="2373959148"/>
                  </a:ext>
                </a:extLst>
              </a:tr>
            </a:tbl>
          </a:graphicData>
        </a:graphic>
      </p:graphicFrame>
      <p:cxnSp>
        <p:nvCxnSpPr>
          <p:cNvPr id="13" name="Straight Arrow Connector 12">
            <a:extLst>
              <a:ext uri="{FF2B5EF4-FFF2-40B4-BE49-F238E27FC236}">
                <a16:creationId xmlns:a16="http://schemas.microsoft.com/office/drawing/2014/main" id="{5D21AA14-223F-BC10-4946-37AA37F207FF}"/>
              </a:ext>
            </a:extLst>
          </p:cNvPr>
          <p:cNvCxnSpPr>
            <a:cxnSpLocks/>
          </p:cNvCxnSpPr>
          <p:nvPr/>
        </p:nvCxnSpPr>
        <p:spPr>
          <a:xfrm>
            <a:off x="739447" y="2524125"/>
            <a:ext cx="10837876" cy="0"/>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341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575EB-6AAB-6926-31D5-B5BBF8FDCEE4}"/>
              </a:ext>
            </a:extLst>
          </p:cNvPr>
          <p:cNvSpPr>
            <a:spLocks noGrp="1"/>
          </p:cNvSpPr>
          <p:nvPr>
            <p:ph type="title"/>
          </p:nvPr>
        </p:nvSpPr>
        <p:spPr>
          <a:xfrm>
            <a:off x="838200" y="365125"/>
            <a:ext cx="10515600" cy="814035"/>
          </a:xfrm>
        </p:spPr>
        <p:txBody>
          <a:bodyPr>
            <a:normAutofit/>
          </a:bodyPr>
          <a:lstStyle/>
          <a:p>
            <a:r>
              <a:rPr lang="en-US" sz="4000" dirty="0"/>
              <a:t>NCCN Guidelines</a:t>
            </a:r>
            <a:r>
              <a:rPr lang="en-US" sz="4000" baseline="30000" dirty="0"/>
              <a:t>®</a:t>
            </a:r>
            <a:r>
              <a:rPr lang="en-US" sz="4000" dirty="0"/>
              <a:t>: HER2+ MBC (ER-/PR-)</a:t>
            </a:r>
          </a:p>
        </p:txBody>
      </p:sp>
      <p:sp>
        <p:nvSpPr>
          <p:cNvPr id="4" name="Text Placeholder 3">
            <a:extLst>
              <a:ext uri="{FF2B5EF4-FFF2-40B4-BE49-F238E27FC236}">
                <a16:creationId xmlns:a16="http://schemas.microsoft.com/office/drawing/2014/main" id="{04F767EE-265F-5517-4735-F5A81EC7F9F6}"/>
              </a:ext>
            </a:extLst>
          </p:cNvPr>
          <p:cNvSpPr>
            <a:spLocks noGrp="1"/>
          </p:cNvSpPr>
          <p:nvPr>
            <p:ph type="body" sz="quarter" idx="12"/>
          </p:nvPr>
        </p:nvSpPr>
        <p:spPr>
          <a:xfrm>
            <a:off x="1524000" y="6320100"/>
            <a:ext cx="7632879" cy="447675"/>
          </a:xfrm>
        </p:spPr>
        <p:txBody>
          <a:bodyPr/>
          <a:lstStyle/>
          <a:p>
            <a:pPr>
              <a:spcBef>
                <a:spcPts val="0"/>
              </a:spcBef>
            </a:pPr>
            <a:r>
              <a:rPr lang="en-US" dirty="0"/>
              <a:t>NCCN, National Comprehensive Cancer Network; ER, estrogen receptor; PR, progesterone receptor.</a:t>
            </a:r>
          </a:p>
          <a:p>
            <a:pPr>
              <a:spcBef>
                <a:spcPts val="0"/>
              </a:spcBef>
            </a:pPr>
            <a:r>
              <a:rPr lang="en-US" dirty="0"/>
              <a:t>NCCN Clinical Practice Guidelines in Oncology (NCCN Guidelines</a:t>
            </a:r>
            <a:r>
              <a:rPr lang="en-US" baseline="30000" dirty="0"/>
              <a:t>®</a:t>
            </a:r>
            <a:r>
              <a:rPr lang="en-US" dirty="0"/>
              <a:t>) for Breast Cancer. V.4.2022.</a:t>
            </a:r>
          </a:p>
        </p:txBody>
      </p:sp>
      <p:graphicFrame>
        <p:nvGraphicFramePr>
          <p:cNvPr id="5" name="Table 4">
            <a:extLst>
              <a:ext uri="{FF2B5EF4-FFF2-40B4-BE49-F238E27FC236}">
                <a16:creationId xmlns:a16="http://schemas.microsoft.com/office/drawing/2014/main" id="{71B6445E-AFCF-B203-5593-B198BF0DEE1E}"/>
              </a:ext>
            </a:extLst>
          </p:cNvPr>
          <p:cNvGraphicFramePr>
            <a:graphicFrameLocks noGrp="1"/>
          </p:cNvGraphicFramePr>
          <p:nvPr>
            <p:extLst>
              <p:ext uri="{D42A27DB-BD31-4B8C-83A1-F6EECF244321}">
                <p14:modId xmlns:p14="http://schemas.microsoft.com/office/powerpoint/2010/main" val="204826280"/>
              </p:ext>
            </p:extLst>
          </p:nvPr>
        </p:nvGraphicFramePr>
        <p:xfrm>
          <a:off x="733312" y="1179160"/>
          <a:ext cx="10725376" cy="4957633"/>
        </p:xfrm>
        <a:graphic>
          <a:graphicData uri="http://schemas.openxmlformats.org/drawingml/2006/table">
            <a:tbl>
              <a:tblPr firstRow="1">
                <a:tableStyleId>{00A15C55-8517-42AA-B614-E9B94910E393}</a:tableStyleId>
              </a:tblPr>
              <a:tblGrid>
                <a:gridCol w="1254418">
                  <a:extLst>
                    <a:ext uri="{9D8B030D-6E8A-4147-A177-3AD203B41FA5}">
                      <a16:colId xmlns:a16="http://schemas.microsoft.com/office/drawing/2014/main" val="3564131286"/>
                    </a:ext>
                  </a:extLst>
                </a:gridCol>
                <a:gridCol w="4070170">
                  <a:extLst>
                    <a:ext uri="{9D8B030D-6E8A-4147-A177-3AD203B41FA5}">
                      <a16:colId xmlns:a16="http://schemas.microsoft.com/office/drawing/2014/main" val="4203860903"/>
                    </a:ext>
                  </a:extLst>
                </a:gridCol>
                <a:gridCol w="5400788">
                  <a:extLst>
                    <a:ext uri="{9D8B030D-6E8A-4147-A177-3AD203B41FA5}">
                      <a16:colId xmlns:a16="http://schemas.microsoft.com/office/drawing/2014/main" val="3104908760"/>
                    </a:ext>
                  </a:extLst>
                </a:gridCol>
              </a:tblGrid>
              <a:tr h="335619">
                <a:tc>
                  <a:txBody>
                    <a:bodyPr/>
                    <a:lstStyle/>
                    <a:p>
                      <a:pPr algn="ctr">
                        <a:lnSpc>
                          <a:spcPct val="90000"/>
                        </a:lnSpc>
                      </a:pPr>
                      <a:r>
                        <a:rPr lang="en-US" sz="1200" dirty="0">
                          <a:solidFill>
                            <a:schemeClr val="bg1"/>
                          </a:solidFill>
                          <a:latin typeface="Arial" panose="020B0604020202020204" pitchFamily="34" charset="0"/>
                          <a:cs typeface="Arial" panose="020B0604020202020204" pitchFamily="34" charset="0"/>
                        </a:rPr>
                        <a:t>Setting</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90000"/>
                        </a:lnSpc>
                      </a:pPr>
                      <a:r>
                        <a:rPr lang="en-US" sz="1200" dirty="0">
                          <a:solidFill>
                            <a:schemeClr val="bg1"/>
                          </a:solidFill>
                          <a:latin typeface="Arial" panose="020B0604020202020204" pitchFamily="34" charset="0"/>
                          <a:cs typeface="Arial" panose="020B0604020202020204" pitchFamily="34" charset="0"/>
                        </a:rPr>
                        <a:t>Regimen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90000"/>
                        </a:lnSpc>
                      </a:pPr>
                      <a:r>
                        <a:rPr lang="en-US" sz="1200" dirty="0">
                          <a:solidFill>
                            <a:schemeClr val="bg1"/>
                          </a:solidFill>
                          <a:latin typeface="Arial" panose="020B0604020202020204" pitchFamily="34" charset="0"/>
                          <a:cs typeface="Arial" panose="020B0604020202020204" pitchFamily="34" charset="0"/>
                        </a:rPr>
                        <a:t>NCCN Category of Preference (Category of Evidence)</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210703044"/>
                  </a:ext>
                </a:extLst>
              </a:tr>
              <a:tr h="299771">
                <a:tc rowSpan="2">
                  <a:txBody>
                    <a:bodyPr/>
                    <a:lstStyle/>
                    <a:p>
                      <a:pPr>
                        <a:lnSpc>
                          <a:spcPct val="90000"/>
                        </a:lnSpc>
                      </a:pPr>
                      <a:r>
                        <a:rPr lang="en-US" sz="1200" b="1" dirty="0">
                          <a:solidFill>
                            <a:schemeClr val="bg1"/>
                          </a:solidFill>
                          <a:latin typeface="Arial" panose="020B0604020202020204" pitchFamily="34" charset="0"/>
                          <a:cs typeface="Arial" panose="020B0604020202020204" pitchFamily="34" charset="0"/>
                        </a:rPr>
                        <a:t>First-line</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nSpc>
                          <a:spcPct val="90000"/>
                        </a:lnSpc>
                      </a:pPr>
                      <a:r>
                        <a:rPr lang="en-US" sz="1200" dirty="0">
                          <a:latin typeface="Arial" panose="020B0604020202020204" pitchFamily="34" charset="0"/>
                          <a:cs typeface="Arial" panose="020B0604020202020204" pitchFamily="34" charset="0"/>
                        </a:rPr>
                        <a:t>Pertuzumab + trastuzumab + docetaxel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nSpc>
                          <a:spcPct val="90000"/>
                        </a:lnSpc>
                      </a:pPr>
                      <a:r>
                        <a:rPr lang="en-US" sz="1200" dirty="0">
                          <a:latin typeface="Arial" panose="020B0604020202020204" pitchFamily="34" charset="0"/>
                          <a:cs typeface="Arial" panose="020B0604020202020204" pitchFamily="34" charset="0"/>
                        </a:rPr>
                        <a:t>Preferred regimen (1)</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756078588"/>
                  </a:ext>
                </a:extLst>
              </a:tr>
              <a:tr h="299771">
                <a:tc vMerge="1">
                  <a:txBody>
                    <a:bodyPr/>
                    <a:lstStyle/>
                    <a:p>
                      <a:endParaRPr lang="en-US" dirty="0"/>
                    </a:p>
                  </a:txBody>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Pertuzumab + trastuzumab + paclitaxel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90000"/>
                        </a:lnSpc>
                      </a:pPr>
                      <a:r>
                        <a:rPr lang="en-US" sz="1200" dirty="0">
                          <a:latin typeface="Arial" panose="020B0604020202020204" pitchFamily="34" charset="0"/>
                          <a:cs typeface="Arial" panose="020B0604020202020204" pitchFamily="34" charset="0"/>
                        </a:rPr>
                        <a:t>Preferred regimen (2A)</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8645305"/>
                  </a:ext>
                </a:extLst>
              </a:tr>
              <a:tr h="738393">
                <a:tc rowSpan="2">
                  <a:txBody>
                    <a:bodyPr/>
                    <a:lstStyle/>
                    <a:p>
                      <a:pPr>
                        <a:lnSpc>
                          <a:spcPct val="90000"/>
                        </a:lnSpc>
                      </a:pPr>
                      <a:r>
                        <a:rPr lang="en-US" sz="1200" b="1" dirty="0">
                          <a:solidFill>
                            <a:schemeClr val="bg1"/>
                          </a:solidFill>
                          <a:latin typeface="Arial" panose="020B0604020202020204" pitchFamily="34" charset="0"/>
                          <a:cs typeface="Arial" panose="020B0604020202020204" pitchFamily="34" charset="0"/>
                        </a:rPr>
                        <a:t>Second-line</a:t>
                      </a:r>
                    </a:p>
                  </a:txBody>
                  <a:tcPr anchor="ct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Fam-trastuzumab deruxtecan-nxki (T-DXd)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alpha val="29651"/>
                      </a:schemeClr>
                    </a:solidFill>
                  </a:tcPr>
                </a:tc>
                <a:tc>
                  <a:txBody>
                    <a:bodyPr/>
                    <a:lstStyle/>
                    <a:p>
                      <a:pPr>
                        <a:lnSpc>
                          <a:spcPct val="90000"/>
                        </a:lnSpc>
                      </a:pPr>
                      <a:r>
                        <a:rPr lang="en-US" sz="1200" dirty="0">
                          <a:latin typeface="Arial" panose="020B0604020202020204" pitchFamily="34" charset="0"/>
                          <a:cs typeface="Arial" panose="020B0604020202020204" pitchFamily="34" charset="0"/>
                        </a:rPr>
                        <a:t>Preferred regimen (1)</a:t>
                      </a:r>
                    </a:p>
                    <a:p>
                      <a:pPr>
                        <a:lnSpc>
                          <a:spcPct val="90000"/>
                        </a:lnSpc>
                      </a:pPr>
                      <a:r>
                        <a:rPr lang="en-US" sz="1200" dirty="0">
                          <a:latin typeface="Arial" panose="020B0604020202020204" pitchFamily="34" charset="0"/>
                          <a:cs typeface="Arial" panose="020B0604020202020204" pitchFamily="34" charset="0"/>
                        </a:rPr>
                        <a:t>(May be considered in the first-line setting as an option for select patients, ie, those with rapid progression within 6 months of neoadjuvant or adjuvant therapy [12 months for pertuzumab-containing regimens])</a:t>
                      </a:r>
                    </a:p>
                  </a:txBody>
                  <a:tcPr anchor="ctr">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alpha val="29651"/>
                      </a:schemeClr>
                    </a:solidFill>
                  </a:tcPr>
                </a:tc>
                <a:extLst>
                  <a:ext uri="{0D108BD9-81ED-4DB2-BD59-A6C34878D82A}">
                    <a16:rowId xmlns:a16="http://schemas.microsoft.com/office/drawing/2014/main" val="2790224258"/>
                  </a:ext>
                </a:extLst>
              </a:tr>
              <a:tr h="299771">
                <a:tc vMerge="1">
                  <a:txBody>
                    <a:bodyPr/>
                    <a:lstStyle/>
                    <a:p>
                      <a:endParaRPr lang="en-US" sz="1600" b="1" dirty="0">
                        <a:solidFill>
                          <a:schemeClr val="bg1"/>
                        </a:solidFill>
                      </a:endParaRPr>
                    </a:p>
                  </a:txBody>
                  <a:tcPr anchor="ctr">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90000"/>
                        </a:lnSpc>
                      </a:pPr>
                      <a:r>
                        <a:rPr lang="en-US" sz="1200" dirty="0">
                          <a:latin typeface="Arial" panose="020B0604020202020204" pitchFamily="34" charset="0"/>
                          <a:cs typeface="Arial" panose="020B0604020202020204" pitchFamily="34" charset="0"/>
                        </a:rPr>
                        <a:t>Ado-trastuzumab emtansine (T-DM1)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29651"/>
                      </a:schemeClr>
                    </a:solidFill>
                  </a:tcPr>
                </a:tc>
                <a:tc>
                  <a:txBody>
                    <a:bodyPr/>
                    <a:lstStyle/>
                    <a:p>
                      <a:pPr>
                        <a:lnSpc>
                          <a:spcPct val="90000"/>
                        </a:lnSpc>
                      </a:pPr>
                      <a:r>
                        <a:rPr lang="en-US" sz="1200" dirty="0">
                          <a:latin typeface="Arial" panose="020B0604020202020204" pitchFamily="34" charset="0"/>
                          <a:cs typeface="Arial" panose="020B0604020202020204" pitchFamily="34" charset="0"/>
                        </a:rPr>
                        <a:t>Other recommended regimen (2A)</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29651"/>
                      </a:schemeClr>
                    </a:solidFill>
                  </a:tcPr>
                </a:tc>
                <a:extLst>
                  <a:ext uri="{0D108BD9-81ED-4DB2-BD59-A6C34878D82A}">
                    <a16:rowId xmlns:a16="http://schemas.microsoft.com/office/drawing/2014/main" val="3655001825"/>
                  </a:ext>
                </a:extLst>
              </a:tr>
              <a:tr h="572526">
                <a:tc rowSpan="8">
                  <a:txBody>
                    <a:bodyPr/>
                    <a:lstStyle/>
                    <a:p>
                      <a:pPr>
                        <a:lnSpc>
                          <a:spcPct val="90000"/>
                        </a:lnSpc>
                      </a:pPr>
                      <a:r>
                        <a:rPr lang="en-US" sz="1200" b="1" dirty="0">
                          <a:solidFill>
                            <a:schemeClr val="bg1"/>
                          </a:solidFill>
                          <a:latin typeface="Arial" panose="020B0604020202020204" pitchFamily="34" charset="0"/>
                          <a:cs typeface="Arial" panose="020B0604020202020204" pitchFamily="34" charset="0"/>
                        </a:rPr>
                        <a:t>Third-line </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and beyond</a:t>
                      </a:r>
                    </a:p>
                  </a:txBody>
                  <a:tcPr anchor="ct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231775" indent="-231775">
                        <a:lnSpc>
                          <a:spcPct val="90000"/>
                        </a:lnSpc>
                      </a:pPr>
                      <a:r>
                        <a:rPr lang="en-US" sz="1200" dirty="0">
                          <a:latin typeface="Arial" panose="020B0604020202020204" pitchFamily="34" charset="0"/>
                          <a:cs typeface="Arial" panose="020B0604020202020204" pitchFamily="34" charset="0"/>
                        </a:rPr>
                        <a:t>Tucatinib + trastuzumab + capecitabine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nSpc>
                          <a:spcPct val="90000"/>
                        </a:lnSpc>
                      </a:pPr>
                      <a:r>
                        <a:rPr lang="en-US" sz="1200" dirty="0">
                          <a:latin typeface="Arial" panose="020B0604020202020204" pitchFamily="34" charset="0"/>
                          <a:cs typeface="Arial" panose="020B0604020202020204" pitchFamily="34" charset="0"/>
                        </a:rPr>
                        <a:t>Other recommended regimen (1)</a:t>
                      </a:r>
                    </a:p>
                    <a:p>
                      <a:pPr>
                        <a:lnSpc>
                          <a:spcPct val="90000"/>
                        </a:lnSpc>
                      </a:pPr>
                      <a:r>
                        <a:rPr lang="en-US" sz="1200" dirty="0">
                          <a:latin typeface="Arial" panose="020B0604020202020204" pitchFamily="34" charset="0"/>
                          <a:cs typeface="Arial" panose="020B0604020202020204" pitchFamily="34" charset="0"/>
                        </a:rPr>
                        <a:t>(May be used as a third- or fourth-line option; preferred in patients with both systemic and CNS progression in the third-line or beyond; and it may be given in the second-line setting)</a:t>
                      </a:r>
                    </a:p>
                  </a:txBody>
                  <a:tcPr anchor="ctr">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288774241"/>
                  </a:ext>
                </a:extLst>
              </a:tr>
              <a:tr h="299771">
                <a:tc vMerge="1">
                  <a:txBody>
                    <a:bodyPr/>
                    <a:lstStyle/>
                    <a:p>
                      <a:endParaRPr lang="en-US" sz="1400" b="1" dirty="0"/>
                    </a:p>
                  </a:txBody>
                  <a:tcPr anchor="ctr">
                    <a:solidFill>
                      <a:srgbClr val="F2EEF6"/>
                    </a:solidFill>
                  </a:tcPr>
                </a:tc>
                <a:tc>
                  <a:txBody>
                    <a:bodyPr/>
                    <a:lstStyle/>
                    <a:p>
                      <a:pPr>
                        <a:lnSpc>
                          <a:spcPct val="90000"/>
                        </a:lnSpc>
                      </a:pPr>
                      <a:r>
                        <a:rPr lang="en-US" sz="1200" dirty="0">
                          <a:latin typeface="Arial" panose="020B0604020202020204" pitchFamily="34" charset="0"/>
                          <a:cs typeface="Arial" panose="020B0604020202020204" pitchFamily="34" charset="0"/>
                        </a:rPr>
                        <a:t>Trastuzumab + docetaxel or vinorelbine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rowSpan="7">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Other recommended regimen (2A)</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73303066"/>
                  </a:ext>
                </a:extLst>
              </a:tr>
              <a:tr h="299771">
                <a:tc vMerge="1">
                  <a:txBody>
                    <a:bodyPr/>
                    <a:lstStyle/>
                    <a:p>
                      <a:endParaRPr lang="en-US" sz="1400" dirty="0"/>
                    </a:p>
                  </a:txBody>
                  <a:tcPr anchor="ctr">
                    <a:solidFill>
                      <a:srgbClr val="F2EEF6"/>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Trastuzumab + paclitaxel ± carboplatin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vMerge="1">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u="none" strike="noStrike" kern="1200" cap="none" spc="0" normalizeH="0" baseline="0" noProof="0" dirty="0">
                          <a:ln>
                            <a:noFill/>
                          </a:ln>
                          <a:solidFill>
                            <a:srgbClr val="404040"/>
                          </a:solidFill>
                          <a:effectLst/>
                          <a:uLnTx/>
                          <a:uFillTx/>
                        </a:rPr>
                        <a:t>Other recommended regimen (2A)</a:t>
                      </a:r>
                      <a:endParaRPr kumimoji="0" lang="en-US" sz="12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3997431"/>
                  </a:ext>
                </a:extLst>
              </a:tr>
              <a:tr h="299771">
                <a:tc vMerge="1">
                  <a:txBody>
                    <a:bodyPr/>
                    <a:lstStyle/>
                    <a:p>
                      <a:endParaRPr lang="en-US" sz="1400" dirty="0"/>
                    </a:p>
                  </a:txBody>
                  <a:tcPr anchor="ctr">
                    <a:solidFill>
                      <a:srgbClr val="F2EEF6"/>
                    </a:solidFill>
                  </a:tcPr>
                </a:tc>
                <a:tc>
                  <a:txBody>
                    <a:bodyPr/>
                    <a:lstStyle/>
                    <a:p>
                      <a:pPr>
                        <a:lnSpc>
                          <a:spcPct val="90000"/>
                        </a:lnSpc>
                      </a:pPr>
                      <a:r>
                        <a:rPr lang="en-US" sz="1200" dirty="0">
                          <a:latin typeface="Arial" panose="020B0604020202020204" pitchFamily="34" charset="0"/>
                          <a:cs typeface="Arial" panose="020B0604020202020204" pitchFamily="34" charset="0"/>
                        </a:rPr>
                        <a:t>Capecitabine + trastuzumab or lapatinib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vMerge="1">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u="none" strike="noStrike" kern="1200" cap="none" spc="0" normalizeH="0" baseline="0" noProof="0" dirty="0">
                          <a:ln>
                            <a:noFill/>
                          </a:ln>
                          <a:solidFill>
                            <a:srgbClr val="404040"/>
                          </a:solidFill>
                          <a:effectLst/>
                          <a:uLnTx/>
                          <a:uFillTx/>
                        </a:rPr>
                        <a:t>Other recommended regimen (2A)</a:t>
                      </a:r>
                      <a:endParaRPr kumimoji="0" lang="en-US" sz="12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29504755"/>
                  </a:ext>
                </a:extLst>
              </a:tr>
              <a:tr h="299771">
                <a:tc vMerge="1">
                  <a:txBody>
                    <a:bodyPr/>
                    <a:lstStyle/>
                    <a:p>
                      <a:endParaRPr lang="en-US" sz="1400" dirty="0"/>
                    </a:p>
                  </a:txBody>
                  <a:tcPr anchor="ctr">
                    <a:solidFill>
                      <a:srgbClr val="F2EEF6"/>
                    </a:solidFill>
                  </a:tcPr>
                </a:tc>
                <a:tc>
                  <a:txBody>
                    <a:bodyPr/>
                    <a:lstStyle/>
                    <a:p>
                      <a:pPr>
                        <a:lnSpc>
                          <a:spcPct val="90000"/>
                        </a:lnSpc>
                      </a:pPr>
                      <a:r>
                        <a:rPr lang="en-US" sz="1200" dirty="0">
                          <a:latin typeface="Arial" panose="020B0604020202020204" pitchFamily="34" charset="0"/>
                          <a:cs typeface="Arial" panose="020B0604020202020204" pitchFamily="34" charset="0"/>
                        </a:rPr>
                        <a:t>Trastuzumab + lapatinib (without cytotoxic therapy)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vMerge="1">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u="none" strike="noStrike" kern="1200" cap="none" spc="0" normalizeH="0" baseline="0" noProof="0" dirty="0">
                          <a:ln>
                            <a:noFill/>
                          </a:ln>
                          <a:solidFill>
                            <a:srgbClr val="404040"/>
                          </a:solidFill>
                          <a:effectLst/>
                          <a:uLnTx/>
                          <a:uFillTx/>
                        </a:rPr>
                        <a:t>Other recommended regimen (2A)</a:t>
                      </a:r>
                      <a:endParaRPr kumimoji="0" lang="en-US" sz="12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99033689"/>
                  </a:ext>
                </a:extLst>
              </a:tr>
              <a:tr h="299771">
                <a:tc vMerge="1">
                  <a:txBody>
                    <a:bodyPr/>
                    <a:lstStyle/>
                    <a:p>
                      <a:endParaRPr lang="en-US" sz="1400" dirty="0"/>
                    </a:p>
                  </a:txBody>
                  <a:tcPr anchor="ctr">
                    <a:solidFill>
                      <a:srgbClr val="F2EEF6"/>
                    </a:solidFill>
                  </a:tcPr>
                </a:tc>
                <a:tc>
                  <a:txBody>
                    <a:bodyPr/>
                    <a:lstStyle/>
                    <a:p>
                      <a:pPr>
                        <a:lnSpc>
                          <a:spcPct val="90000"/>
                        </a:lnSpc>
                      </a:pPr>
                      <a:r>
                        <a:rPr lang="en-US" sz="1200" dirty="0">
                          <a:latin typeface="Arial" panose="020B0604020202020204" pitchFamily="34" charset="0"/>
                          <a:cs typeface="Arial" panose="020B0604020202020204" pitchFamily="34" charset="0"/>
                        </a:rPr>
                        <a:t>Trastuzumab + other agents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vMerge="1">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u="none" strike="noStrike" kern="1200" cap="none" spc="0" normalizeH="0" baseline="0" noProof="0" dirty="0">
                          <a:ln>
                            <a:noFill/>
                          </a:ln>
                          <a:solidFill>
                            <a:srgbClr val="404040"/>
                          </a:solidFill>
                          <a:effectLst/>
                          <a:uLnTx/>
                          <a:uFillTx/>
                        </a:rPr>
                        <a:t>Other recommended regimen (2A)</a:t>
                      </a:r>
                      <a:endParaRPr kumimoji="0" lang="en-US" sz="12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76790105"/>
                  </a:ext>
                </a:extLst>
              </a:tr>
              <a:tr h="299771">
                <a:tc vMerge="1">
                  <a:txBody>
                    <a:bodyPr/>
                    <a:lstStyle/>
                    <a:p>
                      <a:endParaRPr lang="en-US" sz="1400" dirty="0"/>
                    </a:p>
                  </a:txBody>
                  <a:tcPr anchor="ctr">
                    <a:solidFill>
                      <a:srgbClr val="F2EEF6"/>
                    </a:solidFill>
                  </a:tcPr>
                </a:tc>
                <a:tc>
                  <a:txBody>
                    <a:bodyPr/>
                    <a:lstStyle/>
                    <a:p>
                      <a:pPr>
                        <a:lnSpc>
                          <a:spcPct val="90000"/>
                        </a:lnSpc>
                      </a:pPr>
                      <a:r>
                        <a:rPr lang="en-US" sz="1200" dirty="0">
                          <a:latin typeface="Arial" panose="020B0604020202020204" pitchFamily="34" charset="0"/>
                          <a:cs typeface="Arial" panose="020B0604020202020204" pitchFamily="34" charset="0"/>
                        </a:rPr>
                        <a:t>Neratinib + capecitabine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vMerge="1">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u="none" strike="noStrike" kern="1200" cap="none" spc="0" normalizeH="0" baseline="0" noProof="0" dirty="0">
                          <a:ln>
                            <a:noFill/>
                          </a:ln>
                          <a:solidFill>
                            <a:srgbClr val="404040"/>
                          </a:solidFill>
                          <a:effectLst/>
                          <a:uLnTx/>
                          <a:uFillTx/>
                        </a:rPr>
                        <a:t>Other recommended regimen (2A)</a:t>
                      </a:r>
                      <a:endParaRPr kumimoji="0" lang="en-US" sz="12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44579061"/>
                  </a:ext>
                </a:extLst>
              </a:tr>
              <a:tr h="424459">
                <a:tc vMerge="1">
                  <a:txBody>
                    <a:bodyPr/>
                    <a:lstStyle/>
                    <a:p>
                      <a:endParaRPr lang="en-US" sz="1400" dirty="0"/>
                    </a:p>
                  </a:txBody>
                  <a:tcPr anchor="ctr">
                    <a:solidFill>
                      <a:srgbClr val="F2EEF6"/>
                    </a:solidFill>
                  </a:tcPr>
                </a:tc>
                <a:tc>
                  <a:txBody>
                    <a:bodyPr/>
                    <a:lstStyle/>
                    <a:p>
                      <a:pPr>
                        <a:lnSpc>
                          <a:spcPct val="90000"/>
                        </a:lnSpc>
                      </a:pPr>
                      <a:r>
                        <a:rPr lang="en-US" sz="1200" dirty="0">
                          <a:latin typeface="Arial" panose="020B0604020202020204" pitchFamily="34" charset="0"/>
                          <a:cs typeface="Arial" panose="020B0604020202020204" pitchFamily="34" charset="0"/>
                        </a:rPr>
                        <a:t>Margetuximab-cmkb + chemotherapy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(capecitabine, eribulin, gemcitabine, or vinorelbine)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vMerge="1">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u="none" strike="noStrike" kern="1200" cap="none" spc="0" normalizeH="0" baseline="0" noProof="0" dirty="0">
                          <a:ln>
                            <a:noFill/>
                          </a:ln>
                          <a:solidFill>
                            <a:srgbClr val="404040"/>
                          </a:solidFill>
                          <a:effectLst/>
                          <a:uLnTx/>
                          <a:uFillTx/>
                        </a:rPr>
                        <a:t>Other recommended regimen (2A)</a:t>
                      </a:r>
                      <a:endParaRPr kumimoji="0" lang="en-US" sz="12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7143600"/>
                  </a:ext>
                </a:extLst>
              </a:tr>
            </a:tbl>
          </a:graphicData>
        </a:graphic>
      </p:graphicFrame>
    </p:spTree>
    <p:extLst>
      <p:ext uri="{BB962C8B-B14F-4D97-AF65-F5344CB8AC3E}">
        <p14:creationId xmlns:p14="http://schemas.microsoft.com/office/powerpoint/2010/main" val="2740398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04FBB0-E7CF-8B92-BF4E-87FEE9F9C71D}"/>
              </a:ext>
            </a:extLst>
          </p:cNvPr>
          <p:cNvSpPr>
            <a:spLocks noGrp="1"/>
          </p:cNvSpPr>
          <p:nvPr>
            <p:ph type="title"/>
          </p:nvPr>
        </p:nvSpPr>
        <p:spPr/>
        <p:txBody>
          <a:bodyPr>
            <a:normAutofit/>
          </a:bodyPr>
          <a:lstStyle/>
          <a:p>
            <a:r>
              <a:rPr lang="en-US" sz="4000" dirty="0"/>
              <a:t>OS in Patients With Advanced HER2+ MBC</a:t>
            </a:r>
          </a:p>
        </p:txBody>
      </p:sp>
      <p:sp>
        <p:nvSpPr>
          <p:cNvPr id="4" name="Text Placeholder 3">
            <a:extLst>
              <a:ext uri="{FF2B5EF4-FFF2-40B4-BE49-F238E27FC236}">
                <a16:creationId xmlns:a16="http://schemas.microsoft.com/office/drawing/2014/main" id="{86FEF1C6-8F25-5943-1233-13AEED58F07A}"/>
              </a:ext>
            </a:extLst>
          </p:cNvPr>
          <p:cNvSpPr>
            <a:spLocks noGrp="1"/>
          </p:cNvSpPr>
          <p:nvPr>
            <p:ph type="body" sz="quarter" idx="12"/>
          </p:nvPr>
        </p:nvSpPr>
        <p:spPr/>
        <p:txBody>
          <a:bodyPr/>
          <a:lstStyle/>
          <a:p>
            <a:endParaRPr lang="fr-FR" dirty="0"/>
          </a:p>
          <a:p>
            <a:endParaRPr lang="fr-FR" dirty="0"/>
          </a:p>
          <a:p>
            <a:r>
              <a:rPr lang="fr-FR" dirty="0"/>
              <a:t>OS, overall survival; TP, trastuzumab/pertuzumab.</a:t>
            </a:r>
            <a:br>
              <a:rPr lang="fr-FR" dirty="0"/>
            </a:br>
            <a:r>
              <a:rPr lang="fr-FR" dirty="0"/>
              <a:t>Swain et al. </a:t>
            </a:r>
            <a:r>
              <a:rPr lang="fr-FR" i="1" dirty="0"/>
              <a:t>Lancet </a:t>
            </a:r>
            <a:r>
              <a:rPr lang="fr-FR" i="1" dirty="0" err="1"/>
              <a:t>Oncol</a:t>
            </a:r>
            <a:r>
              <a:rPr lang="fr-FR" dirty="0"/>
              <a:t>. 2020;21:519-530. </a:t>
            </a:r>
          </a:p>
        </p:txBody>
      </p:sp>
      <p:sp>
        <p:nvSpPr>
          <p:cNvPr id="8" name="TextBox 7">
            <a:extLst>
              <a:ext uri="{FF2B5EF4-FFF2-40B4-BE49-F238E27FC236}">
                <a16:creationId xmlns:a16="http://schemas.microsoft.com/office/drawing/2014/main" id="{65792C72-EDF4-45FE-6B8F-211B12311059}"/>
              </a:ext>
            </a:extLst>
          </p:cNvPr>
          <p:cNvSpPr txBox="1"/>
          <p:nvPr/>
        </p:nvSpPr>
        <p:spPr>
          <a:xfrm>
            <a:off x="2506432" y="1816401"/>
            <a:ext cx="4053161" cy="646331"/>
          </a:xfrm>
          <a:prstGeom prst="rect">
            <a:avLst/>
          </a:prstGeom>
          <a:noFill/>
        </p:spPr>
        <p:txBody>
          <a:bodyPr wrap="none" rtlCol="0" anchor="ctr">
            <a:spAutoFit/>
          </a:bodyPr>
          <a:lstStyle/>
          <a:p>
            <a:pPr algn="ctr" defTabSz="1217773"/>
            <a:r>
              <a:rPr lang="en-CA" b="1" dirty="0">
                <a:latin typeface="Arial"/>
                <a:ea typeface="ＭＳ Ｐゴシック" charset="0"/>
              </a:rPr>
              <a:t>CLEOPATRA End-of-Study Results </a:t>
            </a:r>
            <a:br>
              <a:rPr lang="en-CA" b="1" dirty="0">
                <a:latin typeface="Arial"/>
                <a:ea typeface="ＭＳ Ｐゴシック" charset="0"/>
              </a:rPr>
            </a:br>
            <a:r>
              <a:rPr lang="en-CA" b="1" dirty="0">
                <a:latin typeface="Arial"/>
                <a:ea typeface="ＭＳ Ｐゴシック" charset="0"/>
              </a:rPr>
              <a:t>(Median Follow-Up: ~100 months)</a:t>
            </a:r>
          </a:p>
        </p:txBody>
      </p:sp>
      <p:graphicFrame>
        <p:nvGraphicFramePr>
          <p:cNvPr id="13" name="Chart">
            <a:extLst>
              <a:ext uri="{FF2B5EF4-FFF2-40B4-BE49-F238E27FC236}">
                <a16:creationId xmlns:a16="http://schemas.microsoft.com/office/drawing/2014/main" id="{740257EC-9ECD-5D1F-D5C2-DBFC2BF6E39E}"/>
              </a:ext>
            </a:extLst>
          </p:cNvPr>
          <p:cNvGraphicFramePr/>
          <p:nvPr/>
        </p:nvGraphicFramePr>
        <p:xfrm>
          <a:off x="759980" y="2420578"/>
          <a:ext cx="7436758" cy="2594855"/>
        </p:xfrm>
        <a:graphic>
          <a:graphicData uri="http://schemas.openxmlformats.org/drawingml/2006/chart">
            <c:chart xmlns:c="http://schemas.openxmlformats.org/drawingml/2006/chart" xmlns:r="http://schemas.openxmlformats.org/officeDocument/2006/relationships" r:id="rId3"/>
          </a:graphicData>
        </a:graphic>
      </p:graphicFrame>
      <p:sp>
        <p:nvSpPr>
          <p:cNvPr id="14" name="overall">
            <a:extLst>
              <a:ext uri="{FF2B5EF4-FFF2-40B4-BE49-F238E27FC236}">
                <a16:creationId xmlns:a16="http://schemas.microsoft.com/office/drawing/2014/main" id="{AF821E6E-14D8-1833-9980-8A3A9D960AFC}"/>
              </a:ext>
            </a:extLst>
          </p:cNvPr>
          <p:cNvSpPr txBox="1"/>
          <p:nvPr/>
        </p:nvSpPr>
        <p:spPr>
          <a:xfrm>
            <a:off x="959308" y="2809579"/>
            <a:ext cx="225446" cy="1699560"/>
          </a:xfrm>
          <a:prstGeom prst="rect">
            <a:avLst/>
          </a:prstGeom>
          <a:noFill/>
        </p:spPr>
        <p:txBody>
          <a:bodyPr vert="vert270" wrap="square" lIns="0" tIns="0" rIns="0" bIns="0" rtlCol="0">
            <a:spAutoFit/>
          </a:bodyPr>
          <a:lstStyle/>
          <a:p>
            <a:pPr algn="ctr" defTabSz="1218072"/>
            <a:r>
              <a:rPr lang="en-US" sz="1465" b="1" dirty="0">
                <a:solidFill>
                  <a:srgbClr val="000000"/>
                </a:solidFill>
                <a:latin typeface="Arial"/>
                <a:ea typeface="ＭＳ Ｐゴシック" charset="0"/>
              </a:rPr>
              <a:t>OS, %</a:t>
            </a:r>
          </a:p>
        </p:txBody>
      </p:sp>
      <p:sp>
        <p:nvSpPr>
          <p:cNvPr id="15" name="time">
            <a:extLst>
              <a:ext uri="{FF2B5EF4-FFF2-40B4-BE49-F238E27FC236}">
                <a16:creationId xmlns:a16="http://schemas.microsoft.com/office/drawing/2014/main" id="{A997ED0E-1CEB-2A7A-E3A8-4A4446881238}"/>
              </a:ext>
            </a:extLst>
          </p:cNvPr>
          <p:cNvSpPr txBox="1"/>
          <p:nvPr/>
        </p:nvSpPr>
        <p:spPr>
          <a:xfrm>
            <a:off x="2251109" y="4870036"/>
            <a:ext cx="5059684" cy="225446"/>
          </a:xfrm>
          <a:prstGeom prst="rect">
            <a:avLst/>
          </a:prstGeom>
          <a:noFill/>
        </p:spPr>
        <p:txBody>
          <a:bodyPr wrap="square" lIns="0" tIns="0" rIns="0" bIns="0" rtlCol="0">
            <a:spAutoFit/>
          </a:bodyPr>
          <a:lstStyle/>
          <a:p>
            <a:pPr algn="ctr" defTabSz="1218072"/>
            <a:r>
              <a:rPr lang="en-US" sz="1465" b="1" dirty="0">
                <a:solidFill>
                  <a:srgbClr val="000000"/>
                </a:solidFill>
                <a:latin typeface="Arial"/>
                <a:ea typeface="ＭＳ Ｐゴシック" charset="0"/>
              </a:rPr>
              <a:t>Time, months</a:t>
            </a:r>
          </a:p>
        </p:txBody>
      </p:sp>
      <p:sp>
        <p:nvSpPr>
          <p:cNvPr id="16" name="landmark">
            <a:extLst>
              <a:ext uri="{FF2B5EF4-FFF2-40B4-BE49-F238E27FC236}">
                <a16:creationId xmlns:a16="http://schemas.microsoft.com/office/drawing/2014/main" id="{A74912E4-6DA4-8454-2CEC-5B3CC792EBF3}"/>
              </a:ext>
            </a:extLst>
          </p:cNvPr>
          <p:cNvSpPr txBox="1"/>
          <p:nvPr/>
        </p:nvSpPr>
        <p:spPr>
          <a:xfrm>
            <a:off x="5005858" y="3425606"/>
            <a:ext cx="3137051" cy="164019"/>
          </a:xfrm>
          <a:prstGeom prst="rect">
            <a:avLst/>
          </a:prstGeom>
          <a:noFill/>
        </p:spPr>
        <p:txBody>
          <a:bodyPr wrap="square" lIns="0" tIns="0" rIns="0" bIns="0" rtlCol="0">
            <a:spAutoFit/>
          </a:bodyPr>
          <a:lstStyle/>
          <a:p>
            <a:pPr algn="r" defTabSz="1218072"/>
            <a:r>
              <a:rPr lang="en-US" sz="1066" dirty="0">
                <a:solidFill>
                  <a:srgbClr val="000000"/>
                </a:solidFill>
                <a:latin typeface="Arial"/>
                <a:ea typeface="ＭＳ Ｐゴシック" charset="0"/>
              </a:rPr>
              <a:t>Landmark OS at 8 years 37%, 235 events (58%)</a:t>
            </a:r>
          </a:p>
        </p:txBody>
      </p:sp>
      <p:sp>
        <p:nvSpPr>
          <p:cNvPr id="17" name="landmark">
            <a:extLst>
              <a:ext uri="{FF2B5EF4-FFF2-40B4-BE49-F238E27FC236}">
                <a16:creationId xmlns:a16="http://schemas.microsoft.com/office/drawing/2014/main" id="{32BDC145-5316-4343-682A-7A11325B9A39}"/>
              </a:ext>
            </a:extLst>
          </p:cNvPr>
          <p:cNvSpPr txBox="1"/>
          <p:nvPr/>
        </p:nvSpPr>
        <p:spPr>
          <a:xfrm>
            <a:off x="5124537" y="4327254"/>
            <a:ext cx="3018371" cy="164019"/>
          </a:xfrm>
          <a:prstGeom prst="rect">
            <a:avLst/>
          </a:prstGeom>
          <a:noFill/>
        </p:spPr>
        <p:txBody>
          <a:bodyPr wrap="square" lIns="0" tIns="0" rIns="0" bIns="0" rtlCol="0">
            <a:spAutoFit/>
          </a:bodyPr>
          <a:lstStyle/>
          <a:p>
            <a:pPr algn="r" defTabSz="1218072"/>
            <a:r>
              <a:rPr lang="en-US" sz="1066" dirty="0">
                <a:solidFill>
                  <a:srgbClr val="000000"/>
                </a:solidFill>
                <a:latin typeface="Arial"/>
                <a:ea typeface="ＭＳ Ｐゴシック" charset="0"/>
              </a:rPr>
              <a:t>Landmark OS at 8 years 23%, 280 events (69%)</a:t>
            </a:r>
          </a:p>
        </p:txBody>
      </p:sp>
      <p:sp>
        <p:nvSpPr>
          <p:cNvPr id="18" name="P &lt; .0001">
            <a:extLst>
              <a:ext uri="{FF2B5EF4-FFF2-40B4-BE49-F238E27FC236}">
                <a16:creationId xmlns:a16="http://schemas.microsoft.com/office/drawing/2014/main" id="{57738B1B-C02D-FBCA-9D40-17B1B0A16812}"/>
              </a:ext>
            </a:extLst>
          </p:cNvPr>
          <p:cNvSpPr txBox="1"/>
          <p:nvPr/>
        </p:nvSpPr>
        <p:spPr>
          <a:xfrm>
            <a:off x="6901609" y="3020691"/>
            <a:ext cx="1241299" cy="184538"/>
          </a:xfrm>
          <a:prstGeom prst="rect">
            <a:avLst/>
          </a:prstGeom>
          <a:noFill/>
        </p:spPr>
        <p:txBody>
          <a:bodyPr wrap="square" lIns="0" tIns="0" rIns="0" bIns="0" rtlCol="0">
            <a:spAutoFit/>
          </a:bodyPr>
          <a:lstStyle/>
          <a:p>
            <a:pPr algn="r" defTabSz="1218072"/>
            <a:r>
              <a:rPr lang="en-US" sz="1199" i="1" dirty="0">
                <a:solidFill>
                  <a:srgbClr val="000000"/>
                </a:solidFill>
                <a:latin typeface="Arial"/>
                <a:ea typeface="ＭＳ Ｐゴシック" charset="0"/>
              </a:rPr>
              <a:t>P</a:t>
            </a:r>
            <a:r>
              <a:rPr lang="en-US" sz="1199" dirty="0">
                <a:solidFill>
                  <a:srgbClr val="000000"/>
                </a:solidFill>
                <a:latin typeface="Arial"/>
                <a:ea typeface="ＭＳ Ｐゴシック" charset="0"/>
              </a:rPr>
              <a:t>&lt;.0001</a:t>
            </a:r>
          </a:p>
        </p:txBody>
      </p:sp>
      <p:graphicFrame>
        <p:nvGraphicFramePr>
          <p:cNvPr id="19" name="Table">
            <a:extLst>
              <a:ext uri="{FF2B5EF4-FFF2-40B4-BE49-F238E27FC236}">
                <a16:creationId xmlns:a16="http://schemas.microsoft.com/office/drawing/2014/main" id="{F3C082A8-DDDF-6AD6-D421-FB05B8F8896E}"/>
              </a:ext>
            </a:extLst>
          </p:cNvPr>
          <p:cNvGraphicFramePr>
            <a:graphicFrameLocks noGrp="1"/>
          </p:cNvGraphicFramePr>
          <p:nvPr>
            <p:extLst>
              <p:ext uri="{D42A27DB-BD31-4B8C-83A1-F6EECF244321}">
                <p14:modId xmlns:p14="http://schemas.microsoft.com/office/powerpoint/2010/main" val="2710501091"/>
              </p:ext>
            </p:extLst>
          </p:nvPr>
        </p:nvGraphicFramePr>
        <p:xfrm>
          <a:off x="573223" y="5289155"/>
          <a:ext cx="7810272" cy="602298"/>
        </p:xfrm>
        <a:graphic>
          <a:graphicData uri="http://schemas.openxmlformats.org/drawingml/2006/table">
            <a:tbl>
              <a:tblPr firstRow="1" bandRow="1">
                <a:tableStyleId>{6E25E649-3F16-4E02-A733-19D2CDBF48F0}</a:tableStyleId>
              </a:tblPr>
              <a:tblGrid>
                <a:gridCol w="672662">
                  <a:extLst>
                    <a:ext uri="{9D8B030D-6E8A-4147-A177-3AD203B41FA5}">
                      <a16:colId xmlns:a16="http://schemas.microsoft.com/office/drawing/2014/main" val="20000"/>
                    </a:ext>
                  </a:extLst>
                </a:gridCol>
                <a:gridCol w="476158">
                  <a:extLst>
                    <a:ext uri="{9D8B030D-6E8A-4147-A177-3AD203B41FA5}">
                      <a16:colId xmlns:a16="http://schemas.microsoft.com/office/drawing/2014/main" val="20001"/>
                    </a:ext>
                  </a:extLst>
                </a:gridCol>
                <a:gridCol w="555121">
                  <a:extLst>
                    <a:ext uri="{9D8B030D-6E8A-4147-A177-3AD203B41FA5}">
                      <a16:colId xmlns:a16="http://schemas.microsoft.com/office/drawing/2014/main" val="20002"/>
                    </a:ext>
                  </a:extLst>
                </a:gridCol>
                <a:gridCol w="555121">
                  <a:extLst>
                    <a:ext uri="{9D8B030D-6E8A-4147-A177-3AD203B41FA5}">
                      <a16:colId xmlns:a16="http://schemas.microsoft.com/office/drawing/2014/main" val="20003"/>
                    </a:ext>
                  </a:extLst>
                </a:gridCol>
                <a:gridCol w="555121">
                  <a:extLst>
                    <a:ext uri="{9D8B030D-6E8A-4147-A177-3AD203B41FA5}">
                      <a16:colId xmlns:a16="http://schemas.microsoft.com/office/drawing/2014/main" val="20004"/>
                    </a:ext>
                  </a:extLst>
                </a:gridCol>
                <a:gridCol w="555121">
                  <a:extLst>
                    <a:ext uri="{9D8B030D-6E8A-4147-A177-3AD203B41FA5}">
                      <a16:colId xmlns:a16="http://schemas.microsoft.com/office/drawing/2014/main" val="20005"/>
                    </a:ext>
                  </a:extLst>
                </a:gridCol>
                <a:gridCol w="555121">
                  <a:extLst>
                    <a:ext uri="{9D8B030D-6E8A-4147-A177-3AD203B41FA5}">
                      <a16:colId xmlns:a16="http://schemas.microsoft.com/office/drawing/2014/main" val="20006"/>
                    </a:ext>
                  </a:extLst>
                </a:gridCol>
                <a:gridCol w="555121">
                  <a:extLst>
                    <a:ext uri="{9D8B030D-6E8A-4147-A177-3AD203B41FA5}">
                      <a16:colId xmlns:a16="http://schemas.microsoft.com/office/drawing/2014/main" val="20007"/>
                    </a:ext>
                  </a:extLst>
                </a:gridCol>
                <a:gridCol w="555121">
                  <a:extLst>
                    <a:ext uri="{9D8B030D-6E8A-4147-A177-3AD203B41FA5}">
                      <a16:colId xmlns:a16="http://schemas.microsoft.com/office/drawing/2014/main" val="20008"/>
                    </a:ext>
                  </a:extLst>
                </a:gridCol>
                <a:gridCol w="555121">
                  <a:extLst>
                    <a:ext uri="{9D8B030D-6E8A-4147-A177-3AD203B41FA5}">
                      <a16:colId xmlns:a16="http://schemas.microsoft.com/office/drawing/2014/main" val="20009"/>
                    </a:ext>
                  </a:extLst>
                </a:gridCol>
                <a:gridCol w="555121">
                  <a:extLst>
                    <a:ext uri="{9D8B030D-6E8A-4147-A177-3AD203B41FA5}">
                      <a16:colId xmlns:a16="http://schemas.microsoft.com/office/drawing/2014/main" val="20010"/>
                    </a:ext>
                  </a:extLst>
                </a:gridCol>
                <a:gridCol w="555121">
                  <a:extLst>
                    <a:ext uri="{9D8B030D-6E8A-4147-A177-3AD203B41FA5}">
                      <a16:colId xmlns:a16="http://schemas.microsoft.com/office/drawing/2014/main" val="20011"/>
                    </a:ext>
                  </a:extLst>
                </a:gridCol>
                <a:gridCol w="555121">
                  <a:extLst>
                    <a:ext uri="{9D8B030D-6E8A-4147-A177-3AD203B41FA5}">
                      <a16:colId xmlns:a16="http://schemas.microsoft.com/office/drawing/2014/main" val="20012"/>
                    </a:ext>
                  </a:extLst>
                </a:gridCol>
                <a:gridCol w="555121">
                  <a:extLst>
                    <a:ext uri="{9D8B030D-6E8A-4147-A177-3AD203B41FA5}">
                      <a16:colId xmlns:a16="http://schemas.microsoft.com/office/drawing/2014/main" val="20013"/>
                    </a:ext>
                  </a:extLst>
                </a:gridCol>
              </a:tblGrid>
              <a:tr h="292265">
                <a:tc gridSpan="14">
                  <a:txBody>
                    <a:bodyPr/>
                    <a:lstStyle/>
                    <a:p>
                      <a:r>
                        <a:rPr lang="en-US" sz="900" dirty="0">
                          <a:solidFill>
                            <a:schemeClr val="tx1"/>
                          </a:solidFill>
                        </a:rPr>
                        <a:t>No. at</a:t>
                      </a:r>
                      <a:r>
                        <a:rPr lang="en-US" sz="900" baseline="0" dirty="0">
                          <a:solidFill>
                            <a:schemeClr val="tx1"/>
                          </a:solidFill>
                        </a:rPr>
                        <a:t> Risk (number censored)</a:t>
                      </a:r>
                      <a:endParaRPr lang="en-US" sz="90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3870">
                <a:tc>
                  <a:txBody>
                    <a:bodyPr/>
                    <a:lstStyle/>
                    <a:p>
                      <a:r>
                        <a:rPr lang="en-US" sz="900" dirty="0">
                          <a:solidFill>
                            <a:schemeClr val="tx1"/>
                          </a:solidFill>
                        </a:rPr>
                        <a:t>Pertuzumab</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402 (0)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371 (14)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318 (23)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269 (32)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228 (41)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188 (48)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165 (50)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150 (54)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137 (56)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120 (59)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71 (102)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20 (147)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0 (167)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56163">
                <a:tc>
                  <a:txBody>
                    <a:bodyPr/>
                    <a:lstStyle/>
                    <a:p>
                      <a:r>
                        <a:rPr lang="en-US" sz="900" dirty="0">
                          <a:solidFill>
                            <a:schemeClr val="tx1"/>
                          </a:solidFill>
                        </a:rPr>
                        <a:t>Placebo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406 (0)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350 (19)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289 (30)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230 (36)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181 (41)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149 (48)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115 (52)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96</a:t>
                      </a:r>
                      <a:r>
                        <a:rPr lang="en-US" sz="900" baseline="0" dirty="0">
                          <a:solidFill>
                            <a:schemeClr val="tx1"/>
                          </a:solidFill>
                        </a:rPr>
                        <a:t> (53)</a:t>
                      </a:r>
                      <a:endParaRPr lang="en-US" sz="90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88 (53)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75 (57)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44 (84)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11</a:t>
                      </a:r>
                      <a:r>
                        <a:rPr lang="en-US" sz="900" baseline="0" dirty="0">
                          <a:solidFill>
                            <a:schemeClr val="tx1"/>
                          </a:solidFill>
                        </a:rPr>
                        <a:t> (115)</a:t>
                      </a:r>
                      <a:endParaRPr lang="en-US" sz="90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1 (125)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pSp>
        <p:nvGrpSpPr>
          <p:cNvPr id="20" name="Lines">
            <a:extLst>
              <a:ext uri="{FF2B5EF4-FFF2-40B4-BE49-F238E27FC236}">
                <a16:creationId xmlns:a16="http://schemas.microsoft.com/office/drawing/2014/main" id="{EF8A342E-4E04-1021-A131-D2FAD72B95C6}"/>
              </a:ext>
            </a:extLst>
          </p:cNvPr>
          <p:cNvGrpSpPr/>
          <p:nvPr/>
        </p:nvGrpSpPr>
        <p:grpSpPr>
          <a:xfrm>
            <a:off x="1573648" y="2609167"/>
            <a:ext cx="6460439" cy="1642197"/>
            <a:chOff x="1349371" y="1956306"/>
            <a:chExt cx="4849816" cy="1232788"/>
          </a:xfrm>
        </p:grpSpPr>
        <p:sp>
          <p:nvSpPr>
            <p:cNvPr id="21" name="Freeform 20">
              <a:extLst>
                <a:ext uri="{FF2B5EF4-FFF2-40B4-BE49-F238E27FC236}">
                  <a16:creationId xmlns:a16="http://schemas.microsoft.com/office/drawing/2014/main" id="{E764DED3-1589-1988-3821-E8ADF5A6D7A5}"/>
                </a:ext>
              </a:extLst>
            </p:cNvPr>
            <p:cNvSpPr/>
            <p:nvPr/>
          </p:nvSpPr>
          <p:spPr>
            <a:xfrm>
              <a:off x="6162674"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22" name="Freeform 21">
              <a:extLst>
                <a:ext uri="{FF2B5EF4-FFF2-40B4-BE49-F238E27FC236}">
                  <a16:creationId xmlns:a16="http://schemas.microsoft.com/office/drawing/2014/main" id="{12524331-FF24-B885-725E-526372E26B27}"/>
                </a:ext>
              </a:extLst>
            </p:cNvPr>
            <p:cNvSpPr/>
            <p:nvPr/>
          </p:nvSpPr>
          <p:spPr>
            <a:xfrm>
              <a:off x="6096194"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23" name="Freeform 22">
              <a:extLst>
                <a:ext uri="{FF2B5EF4-FFF2-40B4-BE49-F238E27FC236}">
                  <a16:creationId xmlns:a16="http://schemas.microsoft.com/office/drawing/2014/main" id="{4EA62121-0048-B731-27B7-03B0F8119FB9}"/>
                </a:ext>
              </a:extLst>
            </p:cNvPr>
            <p:cNvSpPr/>
            <p:nvPr/>
          </p:nvSpPr>
          <p:spPr>
            <a:xfrm>
              <a:off x="6078925"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24" name="Freeform 23">
              <a:extLst>
                <a:ext uri="{FF2B5EF4-FFF2-40B4-BE49-F238E27FC236}">
                  <a16:creationId xmlns:a16="http://schemas.microsoft.com/office/drawing/2014/main" id="{BF875E89-4661-4CB3-5088-55141A887050}"/>
                </a:ext>
              </a:extLst>
            </p:cNvPr>
            <p:cNvSpPr/>
            <p:nvPr/>
          </p:nvSpPr>
          <p:spPr>
            <a:xfrm>
              <a:off x="6021776"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25" name="Freeform 24">
              <a:extLst>
                <a:ext uri="{FF2B5EF4-FFF2-40B4-BE49-F238E27FC236}">
                  <a16:creationId xmlns:a16="http://schemas.microsoft.com/office/drawing/2014/main" id="{C1686B4D-B710-73D3-A311-3C56E6770D30}"/>
                </a:ext>
              </a:extLst>
            </p:cNvPr>
            <p:cNvSpPr/>
            <p:nvPr/>
          </p:nvSpPr>
          <p:spPr>
            <a:xfrm>
              <a:off x="5947164"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26" name="Freeform 25">
              <a:extLst>
                <a:ext uri="{FF2B5EF4-FFF2-40B4-BE49-F238E27FC236}">
                  <a16:creationId xmlns:a16="http://schemas.microsoft.com/office/drawing/2014/main" id="{9F4C086F-2567-9C1B-AD59-61E413DA79CB}"/>
                </a:ext>
              </a:extLst>
            </p:cNvPr>
            <p:cNvSpPr/>
            <p:nvPr/>
          </p:nvSpPr>
          <p:spPr>
            <a:xfrm>
              <a:off x="5879622"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27" name="Freeform 26">
              <a:extLst>
                <a:ext uri="{FF2B5EF4-FFF2-40B4-BE49-F238E27FC236}">
                  <a16:creationId xmlns:a16="http://schemas.microsoft.com/office/drawing/2014/main" id="{65D3AA33-620F-716D-FD27-D2E2576AA48A}"/>
                </a:ext>
              </a:extLst>
            </p:cNvPr>
            <p:cNvSpPr/>
            <p:nvPr/>
          </p:nvSpPr>
          <p:spPr>
            <a:xfrm>
              <a:off x="5827234"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28" name="Freeform 27">
              <a:extLst>
                <a:ext uri="{FF2B5EF4-FFF2-40B4-BE49-F238E27FC236}">
                  <a16:creationId xmlns:a16="http://schemas.microsoft.com/office/drawing/2014/main" id="{AC5B341D-1C9A-B7C5-40ED-8607633FC14A}"/>
                </a:ext>
              </a:extLst>
            </p:cNvPr>
            <p:cNvSpPr/>
            <p:nvPr/>
          </p:nvSpPr>
          <p:spPr>
            <a:xfrm>
              <a:off x="5805613"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29" name="Freeform 28">
              <a:extLst>
                <a:ext uri="{FF2B5EF4-FFF2-40B4-BE49-F238E27FC236}">
                  <a16:creationId xmlns:a16="http://schemas.microsoft.com/office/drawing/2014/main" id="{FEB43488-EB6A-0A2C-DA76-5ACD876CA373}"/>
                </a:ext>
              </a:extLst>
            </p:cNvPr>
            <p:cNvSpPr/>
            <p:nvPr/>
          </p:nvSpPr>
          <p:spPr>
            <a:xfrm>
              <a:off x="5784570"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30" name="Freeform 29">
              <a:extLst>
                <a:ext uri="{FF2B5EF4-FFF2-40B4-BE49-F238E27FC236}">
                  <a16:creationId xmlns:a16="http://schemas.microsoft.com/office/drawing/2014/main" id="{AAE970CF-3218-C8FB-5F38-7CF0AC884BFD}"/>
                </a:ext>
              </a:extLst>
            </p:cNvPr>
            <p:cNvSpPr/>
            <p:nvPr/>
          </p:nvSpPr>
          <p:spPr>
            <a:xfrm>
              <a:off x="5748057"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31" name="Freeform 30">
              <a:extLst>
                <a:ext uri="{FF2B5EF4-FFF2-40B4-BE49-F238E27FC236}">
                  <a16:creationId xmlns:a16="http://schemas.microsoft.com/office/drawing/2014/main" id="{E143562F-DA5C-D9C0-71E7-06E80A282ABA}"/>
                </a:ext>
              </a:extLst>
            </p:cNvPr>
            <p:cNvSpPr/>
            <p:nvPr/>
          </p:nvSpPr>
          <p:spPr>
            <a:xfrm>
              <a:off x="5740510"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32" name="Freeform 31">
              <a:extLst>
                <a:ext uri="{FF2B5EF4-FFF2-40B4-BE49-F238E27FC236}">
                  <a16:creationId xmlns:a16="http://schemas.microsoft.com/office/drawing/2014/main" id="{5E650A28-FF57-2714-C7D3-CDE159EEB971}"/>
                </a:ext>
              </a:extLst>
            </p:cNvPr>
            <p:cNvSpPr/>
            <p:nvPr/>
          </p:nvSpPr>
          <p:spPr>
            <a:xfrm>
              <a:off x="5710469"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33" name="Freeform 32">
              <a:extLst>
                <a:ext uri="{FF2B5EF4-FFF2-40B4-BE49-F238E27FC236}">
                  <a16:creationId xmlns:a16="http://schemas.microsoft.com/office/drawing/2014/main" id="{C098C5DA-BCB1-D7FE-B407-BB0CDD723781}"/>
                </a:ext>
              </a:extLst>
            </p:cNvPr>
            <p:cNvSpPr/>
            <p:nvPr/>
          </p:nvSpPr>
          <p:spPr>
            <a:xfrm>
              <a:off x="5702922"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34" name="Freeform 33">
              <a:extLst>
                <a:ext uri="{FF2B5EF4-FFF2-40B4-BE49-F238E27FC236}">
                  <a16:creationId xmlns:a16="http://schemas.microsoft.com/office/drawing/2014/main" id="{F4E6E276-358D-4FC6-EADB-E51987349D48}"/>
                </a:ext>
              </a:extLst>
            </p:cNvPr>
            <p:cNvSpPr/>
            <p:nvPr/>
          </p:nvSpPr>
          <p:spPr>
            <a:xfrm>
              <a:off x="5651731"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35" name="Freeform 34">
              <a:extLst>
                <a:ext uri="{FF2B5EF4-FFF2-40B4-BE49-F238E27FC236}">
                  <a16:creationId xmlns:a16="http://schemas.microsoft.com/office/drawing/2014/main" id="{0F6E2E8F-57FA-3BF0-910F-00E16C4DEF82}"/>
                </a:ext>
              </a:extLst>
            </p:cNvPr>
            <p:cNvSpPr/>
            <p:nvPr/>
          </p:nvSpPr>
          <p:spPr>
            <a:xfrm>
              <a:off x="5637832"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36" name="Freeform 35">
              <a:extLst>
                <a:ext uri="{FF2B5EF4-FFF2-40B4-BE49-F238E27FC236}">
                  <a16:creationId xmlns:a16="http://schemas.microsoft.com/office/drawing/2014/main" id="{3BE1AF62-805E-DE9A-73EB-B6966CC890B2}"/>
                </a:ext>
              </a:extLst>
            </p:cNvPr>
            <p:cNvSpPr/>
            <p:nvPr/>
          </p:nvSpPr>
          <p:spPr>
            <a:xfrm>
              <a:off x="5598143"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37" name="Freeform 36">
              <a:extLst>
                <a:ext uri="{FF2B5EF4-FFF2-40B4-BE49-F238E27FC236}">
                  <a16:creationId xmlns:a16="http://schemas.microsoft.com/office/drawing/2014/main" id="{1018132F-1D77-BBB2-AEDF-CED745911B35}"/>
                </a:ext>
              </a:extLst>
            </p:cNvPr>
            <p:cNvSpPr/>
            <p:nvPr/>
          </p:nvSpPr>
          <p:spPr>
            <a:xfrm>
              <a:off x="5581068"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38" name="Freeform 37">
              <a:extLst>
                <a:ext uri="{FF2B5EF4-FFF2-40B4-BE49-F238E27FC236}">
                  <a16:creationId xmlns:a16="http://schemas.microsoft.com/office/drawing/2014/main" id="{C3D04351-0BE6-9BFF-E11C-46C8856E953E}"/>
                </a:ext>
              </a:extLst>
            </p:cNvPr>
            <p:cNvSpPr/>
            <p:nvPr/>
          </p:nvSpPr>
          <p:spPr>
            <a:xfrm>
              <a:off x="5559582"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39" name="Freeform 38">
              <a:extLst>
                <a:ext uri="{FF2B5EF4-FFF2-40B4-BE49-F238E27FC236}">
                  <a16:creationId xmlns:a16="http://schemas.microsoft.com/office/drawing/2014/main" id="{F872ED45-7258-ADB0-9817-0612495FCA57}"/>
                </a:ext>
              </a:extLst>
            </p:cNvPr>
            <p:cNvSpPr/>
            <p:nvPr/>
          </p:nvSpPr>
          <p:spPr>
            <a:xfrm>
              <a:off x="5542507"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40" name="Freeform 39">
              <a:extLst>
                <a:ext uri="{FF2B5EF4-FFF2-40B4-BE49-F238E27FC236}">
                  <a16:creationId xmlns:a16="http://schemas.microsoft.com/office/drawing/2014/main" id="{2A8933A3-0D62-EB92-B1D4-05CBB1F071ED}"/>
                </a:ext>
              </a:extLst>
            </p:cNvPr>
            <p:cNvSpPr/>
            <p:nvPr/>
          </p:nvSpPr>
          <p:spPr>
            <a:xfrm>
              <a:off x="5521074"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41" name="Freeform 40">
              <a:extLst>
                <a:ext uri="{FF2B5EF4-FFF2-40B4-BE49-F238E27FC236}">
                  <a16:creationId xmlns:a16="http://schemas.microsoft.com/office/drawing/2014/main" id="{0A82CC42-2B94-0D70-2D92-99AD118F4B89}"/>
                </a:ext>
              </a:extLst>
            </p:cNvPr>
            <p:cNvSpPr/>
            <p:nvPr/>
          </p:nvSpPr>
          <p:spPr>
            <a:xfrm>
              <a:off x="5503999"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42" name="Freeform 41">
              <a:extLst>
                <a:ext uri="{FF2B5EF4-FFF2-40B4-BE49-F238E27FC236}">
                  <a16:creationId xmlns:a16="http://schemas.microsoft.com/office/drawing/2014/main" id="{DE43A4D4-120F-3BE2-4AC7-DE5122DF85A1}"/>
                </a:ext>
              </a:extLst>
            </p:cNvPr>
            <p:cNvSpPr/>
            <p:nvPr/>
          </p:nvSpPr>
          <p:spPr>
            <a:xfrm>
              <a:off x="5422649" y="311448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43" name="Freeform 42">
              <a:extLst>
                <a:ext uri="{FF2B5EF4-FFF2-40B4-BE49-F238E27FC236}">
                  <a16:creationId xmlns:a16="http://schemas.microsoft.com/office/drawing/2014/main" id="{122B1372-EBF8-A220-425A-2E43797C02EE}"/>
                </a:ext>
              </a:extLst>
            </p:cNvPr>
            <p:cNvSpPr/>
            <p:nvPr/>
          </p:nvSpPr>
          <p:spPr>
            <a:xfrm>
              <a:off x="5405574" y="311448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44" name="Freeform 43">
              <a:extLst>
                <a:ext uri="{FF2B5EF4-FFF2-40B4-BE49-F238E27FC236}">
                  <a16:creationId xmlns:a16="http://schemas.microsoft.com/office/drawing/2014/main" id="{F16380FB-1A83-D614-6ED3-AF9218B71BA3}"/>
                </a:ext>
              </a:extLst>
            </p:cNvPr>
            <p:cNvSpPr/>
            <p:nvPr/>
          </p:nvSpPr>
          <p:spPr>
            <a:xfrm>
              <a:off x="5454398" y="312102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45" name="Freeform 44">
              <a:extLst>
                <a:ext uri="{FF2B5EF4-FFF2-40B4-BE49-F238E27FC236}">
                  <a16:creationId xmlns:a16="http://schemas.microsoft.com/office/drawing/2014/main" id="{B9114526-DDAF-8F31-802B-C3E4CC487E9F}"/>
                </a:ext>
              </a:extLst>
            </p:cNvPr>
            <p:cNvSpPr/>
            <p:nvPr/>
          </p:nvSpPr>
          <p:spPr>
            <a:xfrm>
              <a:off x="5442706" y="311448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46" name="Freeform 45">
              <a:extLst>
                <a:ext uri="{FF2B5EF4-FFF2-40B4-BE49-F238E27FC236}">
                  <a16:creationId xmlns:a16="http://schemas.microsoft.com/office/drawing/2014/main" id="{46DC2811-36CB-D567-F224-4D6848A92BCC}"/>
                </a:ext>
              </a:extLst>
            </p:cNvPr>
            <p:cNvSpPr/>
            <p:nvPr/>
          </p:nvSpPr>
          <p:spPr>
            <a:xfrm>
              <a:off x="5369679" y="3103012"/>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47" name="Freeform 46">
              <a:extLst>
                <a:ext uri="{FF2B5EF4-FFF2-40B4-BE49-F238E27FC236}">
                  <a16:creationId xmlns:a16="http://schemas.microsoft.com/office/drawing/2014/main" id="{E2BA79C4-A25E-7196-87CB-AEA684BA2E4D}"/>
                </a:ext>
              </a:extLst>
            </p:cNvPr>
            <p:cNvSpPr/>
            <p:nvPr/>
          </p:nvSpPr>
          <p:spPr>
            <a:xfrm>
              <a:off x="5336302" y="3104600"/>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48" name="Freeform 47">
              <a:extLst>
                <a:ext uri="{FF2B5EF4-FFF2-40B4-BE49-F238E27FC236}">
                  <a16:creationId xmlns:a16="http://schemas.microsoft.com/office/drawing/2014/main" id="{A753E042-0E00-3A90-9115-46309AB28DF2}"/>
                </a:ext>
              </a:extLst>
            </p:cNvPr>
            <p:cNvSpPr/>
            <p:nvPr/>
          </p:nvSpPr>
          <p:spPr>
            <a:xfrm>
              <a:off x="5295135" y="3104600"/>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49" name="Freeform 48">
              <a:extLst>
                <a:ext uri="{FF2B5EF4-FFF2-40B4-BE49-F238E27FC236}">
                  <a16:creationId xmlns:a16="http://schemas.microsoft.com/office/drawing/2014/main" id="{F21E19A3-ECF9-BC31-0580-A7110F7770FA}"/>
                </a:ext>
              </a:extLst>
            </p:cNvPr>
            <p:cNvSpPr/>
            <p:nvPr/>
          </p:nvSpPr>
          <p:spPr>
            <a:xfrm>
              <a:off x="5237984" y="3102462"/>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50" name="Freeform 49">
              <a:extLst>
                <a:ext uri="{FF2B5EF4-FFF2-40B4-BE49-F238E27FC236}">
                  <a16:creationId xmlns:a16="http://schemas.microsoft.com/office/drawing/2014/main" id="{88345B8D-0B97-76B2-14C6-660093BF8C3A}"/>
                </a:ext>
              </a:extLst>
            </p:cNvPr>
            <p:cNvSpPr/>
            <p:nvPr/>
          </p:nvSpPr>
          <p:spPr>
            <a:xfrm>
              <a:off x="5219727" y="3100388"/>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51" name="Freeform 50">
              <a:extLst>
                <a:ext uri="{FF2B5EF4-FFF2-40B4-BE49-F238E27FC236}">
                  <a16:creationId xmlns:a16="http://schemas.microsoft.com/office/drawing/2014/main" id="{E379217F-98E5-3822-0DBD-138F6C8EDB44}"/>
                </a:ext>
              </a:extLst>
            </p:cNvPr>
            <p:cNvSpPr/>
            <p:nvPr/>
          </p:nvSpPr>
          <p:spPr>
            <a:xfrm>
              <a:off x="5201470" y="309721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52" name="Freeform 51">
              <a:extLst>
                <a:ext uri="{FF2B5EF4-FFF2-40B4-BE49-F238E27FC236}">
                  <a16:creationId xmlns:a16="http://schemas.microsoft.com/office/drawing/2014/main" id="{C0C2D54C-DE64-0A1F-1FE6-AD5C75A6E5DD}"/>
                </a:ext>
              </a:extLst>
            </p:cNvPr>
            <p:cNvSpPr/>
            <p:nvPr/>
          </p:nvSpPr>
          <p:spPr>
            <a:xfrm>
              <a:off x="5176837" y="309384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53" name="Freeform 52">
              <a:extLst>
                <a:ext uri="{FF2B5EF4-FFF2-40B4-BE49-F238E27FC236}">
                  <a16:creationId xmlns:a16="http://schemas.microsoft.com/office/drawing/2014/main" id="{BBA7B839-9940-678E-F923-168D5A13D23D}"/>
                </a:ext>
              </a:extLst>
            </p:cNvPr>
            <p:cNvSpPr/>
            <p:nvPr/>
          </p:nvSpPr>
          <p:spPr>
            <a:xfrm>
              <a:off x="5153819" y="3090668"/>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54" name="Freeform 53">
              <a:extLst>
                <a:ext uri="{FF2B5EF4-FFF2-40B4-BE49-F238E27FC236}">
                  <a16:creationId xmlns:a16="http://schemas.microsoft.com/office/drawing/2014/main" id="{43DB7800-D269-0A54-D4E6-0476278D6A33}"/>
                </a:ext>
              </a:extLst>
            </p:cNvPr>
            <p:cNvSpPr/>
            <p:nvPr/>
          </p:nvSpPr>
          <p:spPr>
            <a:xfrm>
              <a:off x="5132387" y="3093842"/>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55" name="Freeform 54">
              <a:extLst>
                <a:ext uri="{FF2B5EF4-FFF2-40B4-BE49-F238E27FC236}">
                  <a16:creationId xmlns:a16="http://schemas.microsoft.com/office/drawing/2014/main" id="{159F5189-1F79-05D6-F1C0-AD2A890C8C7F}"/>
                </a:ext>
              </a:extLst>
            </p:cNvPr>
            <p:cNvSpPr/>
            <p:nvPr/>
          </p:nvSpPr>
          <p:spPr>
            <a:xfrm>
              <a:off x="5112949" y="308927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56" name="Freeform 55">
              <a:extLst>
                <a:ext uri="{FF2B5EF4-FFF2-40B4-BE49-F238E27FC236}">
                  <a16:creationId xmlns:a16="http://schemas.microsoft.com/office/drawing/2014/main" id="{DFE7AA78-3ED7-690E-C421-462113A12A22}"/>
                </a:ext>
              </a:extLst>
            </p:cNvPr>
            <p:cNvSpPr/>
            <p:nvPr/>
          </p:nvSpPr>
          <p:spPr>
            <a:xfrm>
              <a:off x="5095874" y="308927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57" name="Freeform 56">
              <a:extLst>
                <a:ext uri="{FF2B5EF4-FFF2-40B4-BE49-F238E27FC236}">
                  <a16:creationId xmlns:a16="http://schemas.microsoft.com/office/drawing/2014/main" id="{584D89FB-38E9-F1E0-D105-936EAEB5801B}"/>
                </a:ext>
              </a:extLst>
            </p:cNvPr>
            <p:cNvSpPr/>
            <p:nvPr/>
          </p:nvSpPr>
          <p:spPr>
            <a:xfrm>
              <a:off x="5056397" y="308927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58" name="Freeform 57">
              <a:extLst>
                <a:ext uri="{FF2B5EF4-FFF2-40B4-BE49-F238E27FC236}">
                  <a16:creationId xmlns:a16="http://schemas.microsoft.com/office/drawing/2014/main" id="{7BA5DA7D-969E-81B2-D197-85C1C7EFE3CE}"/>
                </a:ext>
              </a:extLst>
            </p:cNvPr>
            <p:cNvSpPr/>
            <p:nvPr/>
          </p:nvSpPr>
          <p:spPr>
            <a:xfrm>
              <a:off x="5034558" y="308927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59" name="Freeform 58">
              <a:extLst>
                <a:ext uri="{FF2B5EF4-FFF2-40B4-BE49-F238E27FC236}">
                  <a16:creationId xmlns:a16="http://schemas.microsoft.com/office/drawing/2014/main" id="{6F5DA8F5-DFF1-B020-DFD1-DBFA55F79608}"/>
                </a:ext>
              </a:extLst>
            </p:cNvPr>
            <p:cNvSpPr/>
            <p:nvPr/>
          </p:nvSpPr>
          <p:spPr>
            <a:xfrm>
              <a:off x="5010356" y="308431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60" name="Freeform 59">
              <a:extLst>
                <a:ext uri="{FF2B5EF4-FFF2-40B4-BE49-F238E27FC236}">
                  <a16:creationId xmlns:a16="http://schemas.microsoft.com/office/drawing/2014/main" id="{F916DA10-DEC6-6FEA-ADBB-87F49E0D4582}"/>
                </a:ext>
              </a:extLst>
            </p:cNvPr>
            <p:cNvSpPr/>
            <p:nvPr/>
          </p:nvSpPr>
          <p:spPr>
            <a:xfrm>
              <a:off x="4993281" y="308431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61" name="Freeform 60">
              <a:extLst>
                <a:ext uri="{FF2B5EF4-FFF2-40B4-BE49-F238E27FC236}">
                  <a16:creationId xmlns:a16="http://schemas.microsoft.com/office/drawing/2014/main" id="{C99686A1-59CF-2A05-6380-672D4A7ABEC1}"/>
                </a:ext>
              </a:extLst>
            </p:cNvPr>
            <p:cNvSpPr/>
            <p:nvPr/>
          </p:nvSpPr>
          <p:spPr>
            <a:xfrm>
              <a:off x="4933547" y="308431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62" name="Freeform 61">
              <a:extLst>
                <a:ext uri="{FF2B5EF4-FFF2-40B4-BE49-F238E27FC236}">
                  <a16:creationId xmlns:a16="http://schemas.microsoft.com/office/drawing/2014/main" id="{46F71E4E-B9DE-143E-0598-E275580EA74B}"/>
                </a:ext>
              </a:extLst>
            </p:cNvPr>
            <p:cNvSpPr/>
            <p:nvPr/>
          </p:nvSpPr>
          <p:spPr>
            <a:xfrm>
              <a:off x="4798610" y="3074795"/>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63" name="Freeform 62">
              <a:extLst>
                <a:ext uri="{FF2B5EF4-FFF2-40B4-BE49-F238E27FC236}">
                  <a16:creationId xmlns:a16="http://schemas.microsoft.com/office/drawing/2014/main" id="{EC3E14BB-FC63-75BF-23F3-ECB9DD56AACA}"/>
                </a:ext>
              </a:extLst>
            </p:cNvPr>
            <p:cNvSpPr/>
            <p:nvPr/>
          </p:nvSpPr>
          <p:spPr>
            <a:xfrm>
              <a:off x="4775187" y="3060312"/>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64" name="Freeform 63">
              <a:extLst>
                <a:ext uri="{FF2B5EF4-FFF2-40B4-BE49-F238E27FC236}">
                  <a16:creationId xmlns:a16="http://schemas.microsoft.com/office/drawing/2014/main" id="{FE5AC124-CFEE-80E5-1900-7BBE64A15FC6}"/>
                </a:ext>
              </a:extLst>
            </p:cNvPr>
            <p:cNvSpPr/>
            <p:nvPr/>
          </p:nvSpPr>
          <p:spPr>
            <a:xfrm>
              <a:off x="4614838" y="3051825"/>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65" name="Freeform 64">
              <a:extLst>
                <a:ext uri="{FF2B5EF4-FFF2-40B4-BE49-F238E27FC236}">
                  <a16:creationId xmlns:a16="http://schemas.microsoft.com/office/drawing/2014/main" id="{5F9394A5-523D-2144-BCC0-43580AFC4A99}"/>
                </a:ext>
              </a:extLst>
            </p:cNvPr>
            <p:cNvSpPr/>
            <p:nvPr/>
          </p:nvSpPr>
          <p:spPr>
            <a:xfrm>
              <a:off x="3938562" y="294084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66" name="Freeform 65">
              <a:extLst>
                <a:ext uri="{FF2B5EF4-FFF2-40B4-BE49-F238E27FC236}">
                  <a16:creationId xmlns:a16="http://schemas.microsoft.com/office/drawing/2014/main" id="{D2058811-49FE-8EB4-BBB3-F898451B4A65}"/>
                </a:ext>
              </a:extLst>
            </p:cNvPr>
            <p:cNvSpPr/>
            <p:nvPr/>
          </p:nvSpPr>
          <p:spPr>
            <a:xfrm>
              <a:off x="3650128" y="2908900"/>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67" name="Freeform 66">
              <a:extLst>
                <a:ext uri="{FF2B5EF4-FFF2-40B4-BE49-F238E27FC236}">
                  <a16:creationId xmlns:a16="http://schemas.microsoft.com/office/drawing/2014/main" id="{9B31CF4E-67A1-E839-4493-64EA3213126A}"/>
                </a:ext>
              </a:extLst>
            </p:cNvPr>
            <p:cNvSpPr/>
            <p:nvPr/>
          </p:nvSpPr>
          <p:spPr>
            <a:xfrm>
              <a:off x="3560648" y="289258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68" name="Freeform 67">
              <a:extLst>
                <a:ext uri="{FF2B5EF4-FFF2-40B4-BE49-F238E27FC236}">
                  <a16:creationId xmlns:a16="http://schemas.microsoft.com/office/drawing/2014/main" id="{3CD72B2E-6479-3037-1910-1F87800F1147}"/>
                </a:ext>
              </a:extLst>
            </p:cNvPr>
            <p:cNvSpPr/>
            <p:nvPr/>
          </p:nvSpPr>
          <p:spPr>
            <a:xfrm>
              <a:off x="3542391" y="289258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69" name="Freeform 68">
              <a:extLst>
                <a:ext uri="{FF2B5EF4-FFF2-40B4-BE49-F238E27FC236}">
                  <a16:creationId xmlns:a16="http://schemas.microsoft.com/office/drawing/2014/main" id="{3619E4E2-091A-AC35-D222-827A608F6553}"/>
                </a:ext>
              </a:extLst>
            </p:cNvPr>
            <p:cNvSpPr/>
            <p:nvPr/>
          </p:nvSpPr>
          <p:spPr>
            <a:xfrm>
              <a:off x="3445554" y="2833845"/>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70" name="Freeform 69">
              <a:extLst>
                <a:ext uri="{FF2B5EF4-FFF2-40B4-BE49-F238E27FC236}">
                  <a16:creationId xmlns:a16="http://schemas.microsoft.com/office/drawing/2014/main" id="{2C6460B7-F162-C532-7404-FD5B5EBAE0FF}"/>
                </a:ext>
              </a:extLst>
            </p:cNvPr>
            <p:cNvSpPr/>
            <p:nvPr/>
          </p:nvSpPr>
          <p:spPr>
            <a:xfrm>
              <a:off x="3304266" y="2789236"/>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71" name="Freeform 70">
              <a:extLst>
                <a:ext uri="{FF2B5EF4-FFF2-40B4-BE49-F238E27FC236}">
                  <a16:creationId xmlns:a16="http://schemas.microsoft.com/office/drawing/2014/main" id="{3DBCA3A0-D395-D0BE-8C38-F7491B64EBA1}"/>
                </a:ext>
              </a:extLst>
            </p:cNvPr>
            <p:cNvSpPr/>
            <p:nvPr/>
          </p:nvSpPr>
          <p:spPr>
            <a:xfrm>
              <a:off x="3261285" y="2762250"/>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72" name="Freeform 71">
              <a:extLst>
                <a:ext uri="{FF2B5EF4-FFF2-40B4-BE49-F238E27FC236}">
                  <a16:creationId xmlns:a16="http://schemas.microsoft.com/office/drawing/2014/main" id="{98DA75F8-C892-3B6F-CAC3-7EB8F9A92AE7}"/>
                </a:ext>
              </a:extLst>
            </p:cNvPr>
            <p:cNvSpPr/>
            <p:nvPr/>
          </p:nvSpPr>
          <p:spPr>
            <a:xfrm>
              <a:off x="3196198" y="2742682"/>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73" name="Freeform 72">
              <a:extLst>
                <a:ext uri="{FF2B5EF4-FFF2-40B4-BE49-F238E27FC236}">
                  <a16:creationId xmlns:a16="http://schemas.microsoft.com/office/drawing/2014/main" id="{7CB5916A-B282-DCBA-6A36-319DB6858EEA}"/>
                </a:ext>
              </a:extLst>
            </p:cNvPr>
            <p:cNvSpPr/>
            <p:nvPr/>
          </p:nvSpPr>
          <p:spPr>
            <a:xfrm>
              <a:off x="3174534" y="2736330"/>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74" name="Freeform 73">
              <a:extLst>
                <a:ext uri="{FF2B5EF4-FFF2-40B4-BE49-F238E27FC236}">
                  <a16:creationId xmlns:a16="http://schemas.microsoft.com/office/drawing/2014/main" id="{EE9A5535-C520-D484-C2D6-0CD61C049B9A}"/>
                </a:ext>
              </a:extLst>
            </p:cNvPr>
            <p:cNvSpPr/>
            <p:nvPr/>
          </p:nvSpPr>
          <p:spPr>
            <a:xfrm>
              <a:off x="3035624" y="271470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75" name="Freeform 74">
              <a:extLst>
                <a:ext uri="{FF2B5EF4-FFF2-40B4-BE49-F238E27FC236}">
                  <a16:creationId xmlns:a16="http://schemas.microsoft.com/office/drawing/2014/main" id="{1536A347-3708-D177-6AB2-41E67A52E150}"/>
                </a:ext>
              </a:extLst>
            </p:cNvPr>
            <p:cNvSpPr/>
            <p:nvPr/>
          </p:nvSpPr>
          <p:spPr>
            <a:xfrm>
              <a:off x="2986412" y="2704086"/>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76" name="Freeform 75">
              <a:extLst>
                <a:ext uri="{FF2B5EF4-FFF2-40B4-BE49-F238E27FC236}">
                  <a16:creationId xmlns:a16="http://schemas.microsoft.com/office/drawing/2014/main" id="{76BAFA27-4F08-556E-418B-0ECB8710B4B0}"/>
                </a:ext>
              </a:extLst>
            </p:cNvPr>
            <p:cNvSpPr/>
            <p:nvPr/>
          </p:nvSpPr>
          <p:spPr>
            <a:xfrm>
              <a:off x="2902275" y="2672336"/>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77" name="Freeform 76">
              <a:extLst>
                <a:ext uri="{FF2B5EF4-FFF2-40B4-BE49-F238E27FC236}">
                  <a16:creationId xmlns:a16="http://schemas.microsoft.com/office/drawing/2014/main" id="{DF6BCC95-C308-39CD-3831-0BC2E15314C3}"/>
                </a:ext>
              </a:extLst>
            </p:cNvPr>
            <p:cNvSpPr/>
            <p:nvPr/>
          </p:nvSpPr>
          <p:spPr>
            <a:xfrm>
              <a:off x="2887194" y="265756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78" name="Freeform 77">
              <a:extLst>
                <a:ext uri="{FF2B5EF4-FFF2-40B4-BE49-F238E27FC236}">
                  <a16:creationId xmlns:a16="http://schemas.microsoft.com/office/drawing/2014/main" id="{4CC56461-130B-7740-4310-31602E1B4B15}"/>
                </a:ext>
              </a:extLst>
            </p:cNvPr>
            <p:cNvSpPr/>
            <p:nvPr/>
          </p:nvSpPr>
          <p:spPr>
            <a:xfrm>
              <a:off x="2806700" y="2637568"/>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79" name="Freeform 78">
              <a:extLst>
                <a:ext uri="{FF2B5EF4-FFF2-40B4-BE49-F238E27FC236}">
                  <a16:creationId xmlns:a16="http://schemas.microsoft.com/office/drawing/2014/main" id="{25EBCC13-CCEB-8951-8277-68AE3B82444A}"/>
                </a:ext>
              </a:extLst>
            </p:cNvPr>
            <p:cNvSpPr/>
            <p:nvPr/>
          </p:nvSpPr>
          <p:spPr>
            <a:xfrm>
              <a:off x="2738438" y="2605818"/>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80" name="Freeform 79">
              <a:extLst>
                <a:ext uri="{FF2B5EF4-FFF2-40B4-BE49-F238E27FC236}">
                  <a16:creationId xmlns:a16="http://schemas.microsoft.com/office/drawing/2014/main" id="{C7344B57-DB71-09F3-B288-3402B1B93383}"/>
                </a:ext>
              </a:extLst>
            </p:cNvPr>
            <p:cNvSpPr/>
            <p:nvPr/>
          </p:nvSpPr>
          <p:spPr>
            <a:xfrm>
              <a:off x="2535238" y="249960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81" name="Freeform 80">
              <a:extLst>
                <a:ext uri="{FF2B5EF4-FFF2-40B4-BE49-F238E27FC236}">
                  <a16:creationId xmlns:a16="http://schemas.microsoft.com/office/drawing/2014/main" id="{60C159C8-0DE1-FF92-23EA-C58BCE2889E3}"/>
                </a:ext>
              </a:extLst>
            </p:cNvPr>
            <p:cNvSpPr/>
            <p:nvPr/>
          </p:nvSpPr>
          <p:spPr>
            <a:xfrm>
              <a:off x="2376488" y="242340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82" name="Freeform 81">
              <a:extLst>
                <a:ext uri="{FF2B5EF4-FFF2-40B4-BE49-F238E27FC236}">
                  <a16:creationId xmlns:a16="http://schemas.microsoft.com/office/drawing/2014/main" id="{0A36E152-6B44-0DDA-CF3F-E7A2D4BC9052}"/>
                </a:ext>
              </a:extLst>
            </p:cNvPr>
            <p:cNvSpPr/>
            <p:nvPr/>
          </p:nvSpPr>
          <p:spPr>
            <a:xfrm>
              <a:off x="2292351" y="240396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83" name="Freeform 82">
              <a:extLst>
                <a:ext uri="{FF2B5EF4-FFF2-40B4-BE49-F238E27FC236}">
                  <a16:creationId xmlns:a16="http://schemas.microsoft.com/office/drawing/2014/main" id="{C8C72DA8-C22C-F93A-56EF-04D44610531C}"/>
                </a:ext>
              </a:extLst>
            </p:cNvPr>
            <p:cNvSpPr/>
            <p:nvPr/>
          </p:nvSpPr>
          <p:spPr>
            <a:xfrm>
              <a:off x="2274094" y="239165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84" name="Freeform 83">
              <a:extLst>
                <a:ext uri="{FF2B5EF4-FFF2-40B4-BE49-F238E27FC236}">
                  <a16:creationId xmlns:a16="http://schemas.microsoft.com/office/drawing/2014/main" id="{7AD0BF7C-437A-8505-2B6B-48CA46BDC9A1}"/>
                </a:ext>
              </a:extLst>
            </p:cNvPr>
            <p:cNvSpPr/>
            <p:nvPr/>
          </p:nvSpPr>
          <p:spPr>
            <a:xfrm>
              <a:off x="2231231" y="2363958"/>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85" name="Freeform 84">
              <a:extLst>
                <a:ext uri="{FF2B5EF4-FFF2-40B4-BE49-F238E27FC236}">
                  <a16:creationId xmlns:a16="http://schemas.microsoft.com/office/drawing/2014/main" id="{2EDD8282-5B11-0ED0-289B-E24A9E1E533D}"/>
                </a:ext>
              </a:extLst>
            </p:cNvPr>
            <p:cNvSpPr/>
            <p:nvPr/>
          </p:nvSpPr>
          <p:spPr>
            <a:xfrm>
              <a:off x="2212974" y="235601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86" name="Freeform 85">
              <a:extLst>
                <a:ext uri="{FF2B5EF4-FFF2-40B4-BE49-F238E27FC236}">
                  <a16:creationId xmlns:a16="http://schemas.microsoft.com/office/drawing/2014/main" id="{BC03B22A-6588-A1EB-F651-1EFC9DF0D3DA}"/>
                </a:ext>
              </a:extLst>
            </p:cNvPr>
            <p:cNvSpPr/>
            <p:nvPr/>
          </p:nvSpPr>
          <p:spPr>
            <a:xfrm>
              <a:off x="2149475" y="228863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87" name="Freeform 86">
              <a:extLst>
                <a:ext uri="{FF2B5EF4-FFF2-40B4-BE49-F238E27FC236}">
                  <a16:creationId xmlns:a16="http://schemas.microsoft.com/office/drawing/2014/main" id="{F6DC5F9F-C33E-BB59-3C55-767F544F49F5}"/>
                </a:ext>
              </a:extLst>
            </p:cNvPr>
            <p:cNvSpPr/>
            <p:nvPr/>
          </p:nvSpPr>
          <p:spPr>
            <a:xfrm>
              <a:off x="2134394" y="227593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88" name="Freeform 87">
              <a:extLst>
                <a:ext uri="{FF2B5EF4-FFF2-40B4-BE49-F238E27FC236}">
                  <a16:creationId xmlns:a16="http://schemas.microsoft.com/office/drawing/2014/main" id="{5123DC99-A07A-99DE-D2C8-8352773CC22D}"/>
                </a:ext>
              </a:extLst>
            </p:cNvPr>
            <p:cNvSpPr/>
            <p:nvPr/>
          </p:nvSpPr>
          <p:spPr>
            <a:xfrm>
              <a:off x="2107405" y="2262526"/>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89" name="Freeform 88">
              <a:extLst>
                <a:ext uri="{FF2B5EF4-FFF2-40B4-BE49-F238E27FC236}">
                  <a16:creationId xmlns:a16="http://schemas.microsoft.com/office/drawing/2014/main" id="{45AAA930-E0A3-3BDB-4AB4-54EBBCFA8219}"/>
                </a:ext>
              </a:extLst>
            </p:cNvPr>
            <p:cNvSpPr/>
            <p:nvPr/>
          </p:nvSpPr>
          <p:spPr>
            <a:xfrm>
              <a:off x="2076449" y="225083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90" name="Freeform 89">
              <a:extLst>
                <a:ext uri="{FF2B5EF4-FFF2-40B4-BE49-F238E27FC236}">
                  <a16:creationId xmlns:a16="http://schemas.microsoft.com/office/drawing/2014/main" id="{217BD495-0493-7499-E5A7-FAD195DA1F13}"/>
                </a:ext>
              </a:extLst>
            </p:cNvPr>
            <p:cNvSpPr/>
            <p:nvPr/>
          </p:nvSpPr>
          <p:spPr>
            <a:xfrm>
              <a:off x="2022474" y="221243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91" name="Freeform 90">
              <a:extLst>
                <a:ext uri="{FF2B5EF4-FFF2-40B4-BE49-F238E27FC236}">
                  <a16:creationId xmlns:a16="http://schemas.microsoft.com/office/drawing/2014/main" id="{25A09790-F9B1-F723-AFFB-E3DCA48E39A2}"/>
                </a:ext>
              </a:extLst>
            </p:cNvPr>
            <p:cNvSpPr/>
            <p:nvPr/>
          </p:nvSpPr>
          <p:spPr>
            <a:xfrm>
              <a:off x="1922463" y="216376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92" name="Freeform 91">
              <a:extLst>
                <a:ext uri="{FF2B5EF4-FFF2-40B4-BE49-F238E27FC236}">
                  <a16:creationId xmlns:a16="http://schemas.microsoft.com/office/drawing/2014/main" id="{B49961B5-12D1-836A-F4AF-7E79A491566E}"/>
                </a:ext>
              </a:extLst>
            </p:cNvPr>
            <p:cNvSpPr/>
            <p:nvPr/>
          </p:nvSpPr>
          <p:spPr>
            <a:xfrm>
              <a:off x="1857377" y="213360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93" name="Freeform 92">
              <a:extLst>
                <a:ext uri="{FF2B5EF4-FFF2-40B4-BE49-F238E27FC236}">
                  <a16:creationId xmlns:a16="http://schemas.microsoft.com/office/drawing/2014/main" id="{A2643064-E178-848F-575A-EFCA7D0D4973}"/>
                </a:ext>
              </a:extLst>
            </p:cNvPr>
            <p:cNvSpPr/>
            <p:nvPr/>
          </p:nvSpPr>
          <p:spPr>
            <a:xfrm>
              <a:off x="1847848" y="213201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94" name="Freeform 93">
              <a:extLst>
                <a:ext uri="{FF2B5EF4-FFF2-40B4-BE49-F238E27FC236}">
                  <a16:creationId xmlns:a16="http://schemas.microsoft.com/office/drawing/2014/main" id="{667935E3-E78D-74D2-75F5-226569DCCC30}"/>
                </a:ext>
              </a:extLst>
            </p:cNvPr>
            <p:cNvSpPr/>
            <p:nvPr/>
          </p:nvSpPr>
          <p:spPr>
            <a:xfrm>
              <a:off x="1770063" y="2099722"/>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95" name="Freeform 94">
              <a:extLst>
                <a:ext uri="{FF2B5EF4-FFF2-40B4-BE49-F238E27FC236}">
                  <a16:creationId xmlns:a16="http://schemas.microsoft.com/office/drawing/2014/main" id="{5807E93B-CE66-BD89-D848-149D3568E98F}"/>
                </a:ext>
              </a:extLst>
            </p:cNvPr>
            <p:cNvSpPr/>
            <p:nvPr/>
          </p:nvSpPr>
          <p:spPr>
            <a:xfrm>
              <a:off x="1730374" y="206415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96" name="Freeform 95">
              <a:extLst>
                <a:ext uri="{FF2B5EF4-FFF2-40B4-BE49-F238E27FC236}">
                  <a16:creationId xmlns:a16="http://schemas.microsoft.com/office/drawing/2014/main" id="{CCEB3295-2C44-248D-9893-32CA7D0EC340}"/>
                </a:ext>
              </a:extLst>
            </p:cNvPr>
            <p:cNvSpPr/>
            <p:nvPr/>
          </p:nvSpPr>
          <p:spPr>
            <a:xfrm>
              <a:off x="1712117" y="2049715"/>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97" name="Freeform 96">
              <a:extLst>
                <a:ext uri="{FF2B5EF4-FFF2-40B4-BE49-F238E27FC236}">
                  <a16:creationId xmlns:a16="http://schemas.microsoft.com/office/drawing/2014/main" id="{87646826-AFA8-42C5-C69F-894D12018397}"/>
                </a:ext>
              </a:extLst>
            </p:cNvPr>
            <p:cNvSpPr/>
            <p:nvPr/>
          </p:nvSpPr>
          <p:spPr>
            <a:xfrm>
              <a:off x="1693861" y="2038856"/>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98" name="Freeform 97">
              <a:extLst>
                <a:ext uri="{FF2B5EF4-FFF2-40B4-BE49-F238E27FC236}">
                  <a16:creationId xmlns:a16="http://schemas.microsoft.com/office/drawing/2014/main" id="{5A457A95-85F2-69E4-64CA-FFAFCE52BEE5}"/>
                </a:ext>
              </a:extLst>
            </p:cNvPr>
            <p:cNvSpPr/>
            <p:nvPr/>
          </p:nvSpPr>
          <p:spPr>
            <a:xfrm>
              <a:off x="1673220" y="2032000"/>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99" name="Freeform 98">
              <a:extLst>
                <a:ext uri="{FF2B5EF4-FFF2-40B4-BE49-F238E27FC236}">
                  <a16:creationId xmlns:a16="http://schemas.microsoft.com/office/drawing/2014/main" id="{4D24B5B8-D4FA-7AB0-99A2-56B5D3113B5B}"/>
                </a:ext>
              </a:extLst>
            </p:cNvPr>
            <p:cNvSpPr/>
            <p:nvPr/>
          </p:nvSpPr>
          <p:spPr>
            <a:xfrm>
              <a:off x="1643063" y="2017965"/>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00" name="Freeform 99">
              <a:extLst>
                <a:ext uri="{FF2B5EF4-FFF2-40B4-BE49-F238E27FC236}">
                  <a16:creationId xmlns:a16="http://schemas.microsoft.com/office/drawing/2014/main" id="{36F6025F-76FA-88B4-D7FD-14E0F7E85366}"/>
                </a:ext>
              </a:extLst>
            </p:cNvPr>
            <p:cNvSpPr/>
            <p:nvPr/>
          </p:nvSpPr>
          <p:spPr>
            <a:xfrm>
              <a:off x="1621631" y="201320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01" name="Freeform 100">
              <a:extLst>
                <a:ext uri="{FF2B5EF4-FFF2-40B4-BE49-F238E27FC236}">
                  <a16:creationId xmlns:a16="http://schemas.microsoft.com/office/drawing/2014/main" id="{F55FB68A-5D1F-33AD-FA15-04A5635B452F}"/>
                </a:ext>
              </a:extLst>
            </p:cNvPr>
            <p:cNvSpPr/>
            <p:nvPr/>
          </p:nvSpPr>
          <p:spPr>
            <a:xfrm>
              <a:off x="1603374" y="201056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02" name="Freeform 101">
              <a:extLst>
                <a:ext uri="{FF2B5EF4-FFF2-40B4-BE49-F238E27FC236}">
                  <a16:creationId xmlns:a16="http://schemas.microsoft.com/office/drawing/2014/main" id="{1D6FFAAC-D28A-B7BE-F6EF-F33DBCCCE9DC}"/>
                </a:ext>
              </a:extLst>
            </p:cNvPr>
            <p:cNvSpPr/>
            <p:nvPr/>
          </p:nvSpPr>
          <p:spPr>
            <a:xfrm>
              <a:off x="1583986" y="200551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03" name="Freeform 102">
              <a:extLst>
                <a:ext uri="{FF2B5EF4-FFF2-40B4-BE49-F238E27FC236}">
                  <a16:creationId xmlns:a16="http://schemas.microsoft.com/office/drawing/2014/main" id="{A85F847C-ED60-DCE8-6B3B-D1FB4E193AA2}"/>
                </a:ext>
              </a:extLst>
            </p:cNvPr>
            <p:cNvSpPr/>
            <p:nvPr/>
          </p:nvSpPr>
          <p:spPr>
            <a:xfrm>
              <a:off x="1564596" y="200224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04" name="Freeform 103">
              <a:extLst>
                <a:ext uri="{FF2B5EF4-FFF2-40B4-BE49-F238E27FC236}">
                  <a16:creationId xmlns:a16="http://schemas.microsoft.com/office/drawing/2014/main" id="{ABE4C48D-3CF0-B176-3B16-8CE1EC501BBF}"/>
                </a:ext>
              </a:extLst>
            </p:cNvPr>
            <p:cNvSpPr/>
            <p:nvPr/>
          </p:nvSpPr>
          <p:spPr>
            <a:xfrm>
              <a:off x="1547473" y="2003425"/>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05" name="Freeform 104">
              <a:extLst>
                <a:ext uri="{FF2B5EF4-FFF2-40B4-BE49-F238E27FC236}">
                  <a16:creationId xmlns:a16="http://schemas.microsoft.com/office/drawing/2014/main" id="{49BDCE30-2C91-3B4B-3BB1-E353A1E07D44}"/>
                </a:ext>
              </a:extLst>
            </p:cNvPr>
            <p:cNvSpPr/>
            <p:nvPr/>
          </p:nvSpPr>
          <p:spPr>
            <a:xfrm>
              <a:off x="1536283" y="2000250"/>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06" name="Freeform 105">
              <a:extLst>
                <a:ext uri="{FF2B5EF4-FFF2-40B4-BE49-F238E27FC236}">
                  <a16:creationId xmlns:a16="http://schemas.microsoft.com/office/drawing/2014/main" id="{138AD30A-C27C-B33E-4B2F-E0099BEB5C14}"/>
                </a:ext>
              </a:extLst>
            </p:cNvPr>
            <p:cNvSpPr/>
            <p:nvPr/>
          </p:nvSpPr>
          <p:spPr>
            <a:xfrm>
              <a:off x="1447383" y="198145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07" name="Freeform 106">
              <a:extLst>
                <a:ext uri="{FF2B5EF4-FFF2-40B4-BE49-F238E27FC236}">
                  <a16:creationId xmlns:a16="http://schemas.microsoft.com/office/drawing/2014/main" id="{8E23082B-4EF0-F788-FC65-2F5B1892751F}"/>
                </a:ext>
              </a:extLst>
            </p:cNvPr>
            <p:cNvSpPr/>
            <p:nvPr/>
          </p:nvSpPr>
          <p:spPr>
            <a:xfrm>
              <a:off x="1425950" y="198358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08" name="Freeform 107">
              <a:extLst>
                <a:ext uri="{FF2B5EF4-FFF2-40B4-BE49-F238E27FC236}">
                  <a16:creationId xmlns:a16="http://schemas.microsoft.com/office/drawing/2014/main" id="{8BBD47F4-F360-2BB5-B3F3-E70519667F70}"/>
                </a:ext>
              </a:extLst>
            </p:cNvPr>
            <p:cNvSpPr/>
            <p:nvPr/>
          </p:nvSpPr>
          <p:spPr>
            <a:xfrm>
              <a:off x="1406524" y="198145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09" name="Freeform 108">
              <a:extLst>
                <a:ext uri="{FF2B5EF4-FFF2-40B4-BE49-F238E27FC236}">
                  <a16:creationId xmlns:a16="http://schemas.microsoft.com/office/drawing/2014/main" id="{5A102926-8487-C62F-38BA-552ECEC0B4C1}"/>
                </a:ext>
              </a:extLst>
            </p:cNvPr>
            <p:cNvSpPr/>
            <p:nvPr/>
          </p:nvSpPr>
          <p:spPr>
            <a:xfrm>
              <a:off x="1385884" y="1975356"/>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10" name="Freeform 109">
              <a:extLst>
                <a:ext uri="{FF2B5EF4-FFF2-40B4-BE49-F238E27FC236}">
                  <a16:creationId xmlns:a16="http://schemas.microsoft.com/office/drawing/2014/main" id="{532FD1E0-AAB8-375F-21D7-DAA4835C5FB4}"/>
                </a:ext>
              </a:extLst>
            </p:cNvPr>
            <p:cNvSpPr/>
            <p:nvPr/>
          </p:nvSpPr>
          <p:spPr>
            <a:xfrm>
              <a:off x="1349371" y="1956306"/>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grpSp>
      <p:grpSp>
        <p:nvGrpSpPr>
          <p:cNvPr id="111" name="Freeform">
            <a:extLst>
              <a:ext uri="{FF2B5EF4-FFF2-40B4-BE49-F238E27FC236}">
                <a16:creationId xmlns:a16="http://schemas.microsoft.com/office/drawing/2014/main" id="{DD173F8E-C9B9-5EEC-7854-4D868C076AA5}"/>
              </a:ext>
            </a:extLst>
          </p:cNvPr>
          <p:cNvGrpSpPr/>
          <p:nvPr/>
        </p:nvGrpSpPr>
        <p:grpSpPr>
          <a:xfrm>
            <a:off x="1544049" y="2690969"/>
            <a:ext cx="6451977" cy="1560655"/>
            <a:chOff x="1327150" y="2017713"/>
            <a:chExt cx="4843463" cy="1171575"/>
          </a:xfrm>
        </p:grpSpPr>
        <p:sp>
          <p:nvSpPr>
            <p:cNvPr id="112" name="Freeform 111">
              <a:extLst>
                <a:ext uri="{FF2B5EF4-FFF2-40B4-BE49-F238E27FC236}">
                  <a16:creationId xmlns:a16="http://schemas.microsoft.com/office/drawing/2014/main" id="{B5FB4816-371C-D590-A835-1FBECE76103A}"/>
                </a:ext>
              </a:extLst>
            </p:cNvPr>
            <p:cNvSpPr/>
            <p:nvPr/>
          </p:nvSpPr>
          <p:spPr>
            <a:xfrm>
              <a:off x="4219575" y="3071813"/>
              <a:ext cx="1951038" cy="117475"/>
            </a:xfrm>
            <a:custGeom>
              <a:avLst/>
              <a:gdLst>
                <a:gd name="connsiteX0" fmla="*/ 1951038 w 1951038"/>
                <a:gd name="connsiteY0" fmla="*/ 117475 h 117475"/>
                <a:gd name="connsiteX1" fmla="*/ 1236663 w 1951038"/>
                <a:gd name="connsiteY1" fmla="*/ 117475 h 117475"/>
                <a:gd name="connsiteX2" fmla="*/ 1236663 w 1951038"/>
                <a:gd name="connsiteY2" fmla="*/ 106363 h 117475"/>
                <a:gd name="connsiteX3" fmla="*/ 1171575 w 1951038"/>
                <a:gd name="connsiteY3" fmla="*/ 106363 h 117475"/>
                <a:gd name="connsiteX4" fmla="*/ 1160462 w 1951038"/>
                <a:gd name="connsiteY4" fmla="*/ 95250 h 117475"/>
                <a:gd name="connsiteX5" fmla="*/ 1031875 w 1951038"/>
                <a:gd name="connsiteY5" fmla="*/ 95250 h 117475"/>
                <a:gd name="connsiteX6" fmla="*/ 1025525 w 1951038"/>
                <a:gd name="connsiteY6" fmla="*/ 88900 h 117475"/>
                <a:gd name="connsiteX7" fmla="*/ 985838 w 1951038"/>
                <a:gd name="connsiteY7" fmla="*/ 88900 h 117475"/>
                <a:gd name="connsiteX8" fmla="*/ 985838 w 1951038"/>
                <a:gd name="connsiteY8" fmla="*/ 82550 h 117475"/>
                <a:gd name="connsiteX9" fmla="*/ 862013 w 1951038"/>
                <a:gd name="connsiteY9" fmla="*/ 82550 h 117475"/>
                <a:gd name="connsiteX10" fmla="*/ 855663 w 1951038"/>
                <a:gd name="connsiteY10" fmla="*/ 76200 h 117475"/>
                <a:gd name="connsiteX11" fmla="*/ 695325 w 1951038"/>
                <a:gd name="connsiteY11" fmla="*/ 76200 h 117475"/>
                <a:gd name="connsiteX12" fmla="*/ 681038 w 1951038"/>
                <a:gd name="connsiteY12" fmla="*/ 61913 h 117475"/>
                <a:gd name="connsiteX13" fmla="*/ 558800 w 1951038"/>
                <a:gd name="connsiteY13" fmla="*/ 61913 h 117475"/>
                <a:gd name="connsiteX14" fmla="*/ 547688 w 1951038"/>
                <a:gd name="connsiteY14" fmla="*/ 50801 h 117475"/>
                <a:gd name="connsiteX15" fmla="*/ 519113 w 1951038"/>
                <a:gd name="connsiteY15" fmla="*/ 50801 h 117475"/>
                <a:gd name="connsiteX16" fmla="*/ 506413 w 1951038"/>
                <a:gd name="connsiteY16" fmla="*/ 38101 h 117475"/>
                <a:gd name="connsiteX17" fmla="*/ 476250 w 1951038"/>
                <a:gd name="connsiteY17" fmla="*/ 38101 h 117475"/>
                <a:gd name="connsiteX18" fmla="*/ 471487 w 1951038"/>
                <a:gd name="connsiteY18" fmla="*/ 33338 h 117475"/>
                <a:gd name="connsiteX19" fmla="*/ 360363 w 1951038"/>
                <a:gd name="connsiteY19" fmla="*/ 33338 h 117475"/>
                <a:gd name="connsiteX20" fmla="*/ 349250 w 1951038"/>
                <a:gd name="connsiteY20" fmla="*/ 26988 h 117475"/>
                <a:gd name="connsiteX21" fmla="*/ 293688 w 1951038"/>
                <a:gd name="connsiteY21" fmla="*/ 26988 h 117475"/>
                <a:gd name="connsiteX22" fmla="*/ 287338 w 1951038"/>
                <a:gd name="connsiteY22" fmla="*/ 20638 h 117475"/>
                <a:gd name="connsiteX23" fmla="*/ 244475 w 1951038"/>
                <a:gd name="connsiteY23" fmla="*/ 20638 h 117475"/>
                <a:gd name="connsiteX24" fmla="*/ 239713 w 1951038"/>
                <a:gd name="connsiteY24" fmla="*/ 15876 h 117475"/>
                <a:gd name="connsiteX25" fmla="*/ 168275 w 1951038"/>
                <a:gd name="connsiteY25" fmla="*/ 15876 h 117475"/>
                <a:gd name="connsiteX26" fmla="*/ 158749 w 1951038"/>
                <a:gd name="connsiteY26" fmla="*/ 6350 h 117475"/>
                <a:gd name="connsiteX27" fmla="*/ 77788 w 1951038"/>
                <a:gd name="connsiteY27" fmla="*/ 6350 h 117475"/>
                <a:gd name="connsiteX28" fmla="*/ 71438 w 1951038"/>
                <a:gd name="connsiteY28" fmla="*/ 0 h 117475"/>
                <a:gd name="connsiteX29" fmla="*/ 0 w 1951038"/>
                <a:gd name="connsiteY29" fmla="*/ 0 h 11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51038" h="117475">
                  <a:moveTo>
                    <a:pt x="1951038" y="117475"/>
                  </a:moveTo>
                  <a:lnTo>
                    <a:pt x="1236663" y="117475"/>
                  </a:lnTo>
                  <a:lnTo>
                    <a:pt x="1236663" y="106363"/>
                  </a:lnTo>
                  <a:lnTo>
                    <a:pt x="1171575" y="106363"/>
                  </a:lnTo>
                  <a:lnTo>
                    <a:pt x="1160462" y="95250"/>
                  </a:lnTo>
                  <a:lnTo>
                    <a:pt x="1031875" y="95250"/>
                  </a:lnTo>
                  <a:lnTo>
                    <a:pt x="1025525" y="88900"/>
                  </a:lnTo>
                  <a:lnTo>
                    <a:pt x="985838" y="88900"/>
                  </a:lnTo>
                  <a:lnTo>
                    <a:pt x="985838" y="82550"/>
                  </a:lnTo>
                  <a:lnTo>
                    <a:pt x="862013" y="82550"/>
                  </a:lnTo>
                  <a:lnTo>
                    <a:pt x="855663" y="76200"/>
                  </a:lnTo>
                  <a:lnTo>
                    <a:pt x="695325" y="76200"/>
                  </a:lnTo>
                  <a:lnTo>
                    <a:pt x="681038" y="61913"/>
                  </a:lnTo>
                  <a:lnTo>
                    <a:pt x="558800" y="61913"/>
                  </a:lnTo>
                  <a:lnTo>
                    <a:pt x="547688" y="50801"/>
                  </a:lnTo>
                  <a:lnTo>
                    <a:pt x="519113" y="50801"/>
                  </a:lnTo>
                  <a:lnTo>
                    <a:pt x="506413" y="38101"/>
                  </a:lnTo>
                  <a:lnTo>
                    <a:pt x="476250" y="38101"/>
                  </a:lnTo>
                  <a:lnTo>
                    <a:pt x="471487" y="33338"/>
                  </a:lnTo>
                  <a:lnTo>
                    <a:pt x="360363" y="33338"/>
                  </a:lnTo>
                  <a:lnTo>
                    <a:pt x="349250" y="26988"/>
                  </a:lnTo>
                  <a:lnTo>
                    <a:pt x="293688" y="26988"/>
                  </a:lnTo>
                  <a:lnTo>
                    <a:pt x="287338" y="20638"/>
                  </a:lnTo>
                  <a:lnTo>
                    <a:pt x="244475" y="20638"/>
                  </a:lnTo>
                  <a:lnTo>
                    <a:pt x="239713" y="15876"/>
                  </a:lnTo>
                  <a:lnTo>
                    <a:pt x="168275" y="15876"/>
                  </a:lnTo>
                  <a:lnTo>
                    <a:pt x="158749" y="6350"/>
                  </a:lnTo>
                  <a:lnTo>
                    <a:pt x="77788" y="6350"/>
                  </a:lnTo>
                  <a:lnTo>
                    <a:pt x="71438" y="0"/>
                  </a:ln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13" name="Freeform 112">
              <a:extLst>
                <a:ext uri="{FF2B5EF4-FFF2-40B4-BE49-F238E27FC236}">
                  <a16:creationId xmlns:a16="http://schemas.microsoft.com/office/drawing/2014/main" id="{9F9AD187-EB44-74B6-E207-3E3477261458}"/>
                </a:ext>
              </a:extLst>
            </p:cNvPr>
            <p:cNvSpPr/>
            <p:nvPr/>
          </p:nvSpPr>
          <p:spPr>
            <a:xfrm>
              <a:off x="1516063" y="2063750"/>
              <a:ext cx="2654300" cy="1001713"/>
            </a:xfrm>
            <a:custGeom>
              <a:avLst/>
              <a:gdLst>
                <a:gd name="connsiteX0" fmla="*/ 0 w 2654300"/>
                <a:gd name="connsiteY0" fmla="*/ 4763 h 1001713"/>
                <a:gd name="connsiteX1" fmla="*/ 58737 w 2654300"/>
                <a:gd name="connsiteY1" fmla="*/ 0 h 1001713"/>
                <a:gd name="connsiteX2" fmla="*/ 73025 w 2654300"/>
                <a:gd name="connsiteY2" fmla="*/ 7938 h 1001713"/>
                <a:gd name="connsiteX3" fmla="*/ 103187 w 2654300"/>
                <a:gd name="connsiteY3" fmla="*/ 7938 h 1001713"/>
                <a:gd name="connsiteX4" fmla="*/ 125412 w 2654300"/>
                <a:gd name="connsiteY4" fmla="*/ 15875 h 1001713"/>
                <a:gd name="connsiteX5" fmla="*/ 138112 w 2654300"/>
                <a:gd name="connsiteY5" fmla="*/ 20638 h 1001713"/>
                <a:gd name="connsiteX6" fmla="*/ 147637 w 2654300"/>
                <a:gd name="connsiteY6" fmla="*/ 25400 h 1001713"/>
                <a:gd name="connsiteX7" fmla="*/ 165100 w 2654300"/>
                <a:gd name="connsiteY7" fmla="*/ 25400 h 1001713"/>
                <a:gd name="connsiteX8" fmla="*/ 179388 w 2654300"/>
                <a:gd name="connsiteY8" fmla="*/ 39688 h 1001713"/>
                <a:gd name="connsiteX9" fmla="*/ 193675 w 2654300"/>
                <a:gd name="connsiteY9" fmla="*/ 39688 h 1001713"/>
                <a:gd name="connsiteX10" fmla="*/ 193675 w 2654300"/>
                <a:gd name="connsiteY10" fmla="*/ 53975 h 1001713"/>
                <a:gd name="connsiteX11" fmla="*/ 207962 w 2654300"/>
                <a:gd name="connsiteY11" fmla="*/ 53975 h 1001713"/>
                <a:gd name="connsiteX12" fmla="*/ 227012 w 2654300"/>
                <a:gd name="connsiteY12" fmla="*/ 66675 h 1001713"/>
                <a:gd name="connsiteX13" fmla="*/ 227012 w 2654300"/>
                <a:gd name="connsiteY13" fmla="*/ 90488 h 1001713"/>
                <a:gd name="connsiteX14" fmla="*/ 257175 w 2654300"/>
                <a:gd name="connsiteY14" fmla="*/ 90488 h 1001713"/>
                <a:gd name="connsiteX15" fmla="*/ 257175 w 2654300"/>
                <a:gd name="connsiteY15" fmla="*/ 101600 h 1001713"/>
                <a:gd name="connsiteX16" fmla="*/ 288925 w 2654300"/>
                <a:gd name="connsiteY16" fmla="*/ 101600 h 1001713"/>
                <a:gd name="connsiteX17" fmla="*/ 296863 w 2654300"/>
                <a:gd name="connsiteY17" fmla="*/ 109538 h 1001713"/>
                <a:gd name="connsiteX18" fmla="*/ 311150 w 2654300"/>
                <a:gd name="connsiteY18" fmla="*/ 109538 h 1001713"/>
                <a:gd name="connsiteX19" fmla="*/ 319087 w 2654300"/>
                <a:gd name="connsiteY19" fmla="*/ 117475 h 1001713"/>
                <a:gd name="connsiteX20" fmla="*/ 334962 w 2654300"/>
                <a:gd name="connsiteY20" fmla="*/ 117475 h 1001713"/>
                <a:gd name="connsiteX21" fmla="*/ 334962 w 2654300"/>
                <a:gd name="connsiteY21" fmla="*/ 127000 h 1001713"/>
                <a:gd name="connsiteX22" fmla="*/ 371475 w 2654300"/>
                <a:gd name="connsiteY22" fmla="*/ 149225 h 1001713"/>
                <a:gd name="connsiteX23" fmla="*/ 379412 w 2654300"/>
                <a:gd name="connsiteY23" fmla="*/ 149225 h 1001713"/>
                <a:gd name="connsiteX24" fmla="*/ 392112 w 2654300"/>
                <a:gd name="connsiteY24" fmla="*/ 161925 h 1001713"/>
                <a:gd name="connsiteX25" fmla="*/ 417512 w 2654300"/>
                <a:gd name="connsiteY25" fmla="*/ 161925 h 1001713"/>
                <a:gd name="connsiteX26" fmla="*/ 431800 w 2654300"/>
                <a:gd name="connsiteY26" fmla="*/ 180975 h 1001713"/>
                <a:gd name="connsiteX27" fmla="*/ 446087 w 2654300"/>
                <a:gd name="connsiteY27" fmla="*/ 179388 h 1001713"/>
                <a:gd name="connsiteX28" fmla="*/ 452437 w 2654300"/>
                <a:gd name="connsiteY28" fmla="*/ 195263 h 1001713"/>
                <a:gd name="connsiteX29" fmla="*/ 474662 w 2654300"/>
                <a:gd name="connsiteY29" fmla="*/ 193675 h 1001713"/>
                <a:gd name="connsiteX30" fmla="*/ 487362 w 2654300"/>
                <a:gd name="connsiteY30" fmla="*/ 201613 h 1001713"/>
                <a:gd name="connsiteX31" fmla="*/ 511175 w 2654300"/>
                <a:gd name="connsiteY31" fmla="*/ 201613 h 1001713"/>
                <a:gd name="connsiteX32" fmla="*/ 519112 w 2654300"/>
                <a:gd name="connsiteY32" fmla="*/ 222250 h 1001713"/>
                <a:gd name="connsiteX33" fmla="*/ 528637 w 2654300"/>
                <a:gd name="connsiteY33" fmla="*/ 222250 h 1001713"/>
                <a:gd name="connsiteX34" fmla="*/ 534987 w 2654300"/>
                <a:gd name="connsiteY34" fmla="*/ 230188 h 1001713"/>
                <a:gd name="connsiteX35" fmla="*/ 544512 w 2654300"/>
                <a:gd name="connsiteY35" fmla="*/ 230188 h 1001713"/>
                <a:gd name="connsiteX36" fmla="*/ 558800 w 2654300"/>
                <a:gd name="connsiteY36" fmla="*/ 242888 h 1001713"/>
                <a:gd name="connsiteX37" fmla="*/ 592137 w 2654300"/>
                <a:gd name="connsiteY37" fmla="*/ 247650 h 1001713"/>
                <a:gd name="connsiteX38" fmla="*/ 596900 w 2654300"/>
                <a:gd name="connsiteY38" fmla="*/ 261938 h 1001713"/>
                <a:gd name="connsiteX39" fmla="*/ 612775 w 2654300"/>
                <a:gd name="connsiteY39" fmla="*/ 261938 h 1001713"/>
                <a:gd name="connsiteX40" fmla="*/ 614362 w 2654300"/>
                <a:gd name="connsiteY40" fmla="*/ 273050 h 1001713"/>
                <a:gd name="connsiteX41" fmla="*/ 630237 w 2654300"/>
                <a:gd name="connsiteY41" fmla="*/ 276225 h 1001713"/>
                <a:gd name="connsiteX42" fmla="*/ 638175 w 2654300"/>
                <a:gd name="connsiteY42" fmla="*/ 276225 h 1001713"/>
                <a:gd name="connsiteX43" fmla="*/ 646112 w 2654300"/>
                <a:gd name="connsiteY43" fmla="*/ 295275 h 1001713"/>
                <a:gd name="connsiteX44" fmla="*/ 668337 w 2654300"/>
                <a:gd name="connsiteY44" fmla="*/ 296863 h 1001713"/>
                <a:gd name="connsiteX45" fmla="*/ 682625 w 2654300"/>
                <a:gd name="connsiteY45" fmla="*/ 319088 h 1001713"/>
                <a:gd name="connsiteX46" fmla="*/ 690562 w 2654300"/>
                <a:gd name="connsiteY46" fmla="*/ 330200 h 1001713"/>
                <a:gd name="connsiteX47" fmla="*/ 693737 w 2654300"/>
                <a:gd name="connsiteY47" fmla="*/ 339725 h 1001713"/>
                <a:gd name="connsiteX48" fmla="*/ 695325 w 2654300"/>
                <a:gd name="connsiteY48" fmla="*/ 344488 h 1001713"/>
                <a:gd name="connsiteX49" fmla="*/ 696912 w 2654300"/>
                <a:gd name="connsiteY49" fmla="*/ 350838 h 1001713"/>
                <a:gd name="connsiteX50" fmla="*/ 706437 w 2654300"/>
                <a:gd name="connsiteY50" fmla="*/ 355600 h 1001713"/>
                <a:gd name="connsiteX51" fmla="*/ 715962 w 2654300"/>
                <a:gd name="connsiteY51" fmla="*/ 365125 h 1001713"/>
                <a:gd name="connsiteX52" fmla="*/ 719137 w 2654300"/>
                <a:gd name="connsiteY52" fmla="*/ 369888 h 1001713"/>
                <a:gd name="connsiteX53" fmla="*/ 723900 w 2654300"/>
                <a:gd name="connsiteY53" fmla="*/ 371475 h 1001713"/>
                <a:gd name="connsiteX54" fmla="*/ 735012 w 2654300"/>
                <a:gd name="connsiteY54" fmla="*/ 381000 h 1001713"/>
                <a:gd name="connsiteX55" fmla="*/ 773112 w 2654300"/>
                <a:gd name="connsiteY55" fmla="*/ 388938 h 1001713"/>
                <a:gd name="connsiteX56" fmla="*/ 782637 w 2654300"/>
                <a:gd name="connsiteY56" fmla="*/ 392113 h 1001713"/>
                <a:gd name="connsiteX57" fmla="*/ 787400 w 2654300"/>
                <a:gd name="connsiteY57" fmla="*/ 393700 h 1001713"/>
                <a:gd name="connsiteX58" fmla="*/ 793750 w 2654300"/>
                <a:gd name="connsiteY58" fmla="*/ 395288 h 1001713"/>
                <a:gd name="connsiteX59" fmla="*/ 803275 w 2654300"/>
                <a:gd name="connsiteY59" fmla="*/ 398463 h 1001713"/>
                <a:gd name="connsiteX60" fmla="*/ 808037 w 2654300"/>
                <a:gd name="connsiteY60" fmla="*/ 401638 h 1001713"/>
                <a:gd name="connsiteX61" fmla="*/ 812800 w 2654300"/>
                <a:gd name="connsiteY61" fmla="*/ 403225 h 1001713"/>
                <a:gd name="connsiteX62" fmla="*/ 828675 w 2654300"/>
                <a:gd name="connsiteY62" fmla="*/ 406400 h 1001713"/>
                <a:gd name="connsiteX63" fmla="*/ 839787 w 2654300"/>
                <a:gd name="connsiteY63" fmla="*/ 409575 h 1001713"/>
                <a:gd name="connsiteX64" fmla="*/ 852487 w 2654300"/>
                <a:gd name="connsiteY64" fmla="*/ 422275 h 1001713"/>
                <a:gd name="connsiteX65" fmla="*/ 874712 w 2654300"/>
                <a:gd name="connsiteY65" fmla="*/ 422275 h 1001713"/>
                <a:gd name="connsiteX66" fmla="*/ 917575 w 2654300"/>
                <a:gd name="connsiteY66" fmla="*/ 454025 h 1001713"/>
                <a:gd name="connsiteX67" fmla="*/ 930275 w 2654300"/>
                <a:gd name="connsiteY67" fmla="*/ 454025 h 1001713"/>
                <a:gd name="connsiteX68" fmla="*/ 1009650 w 2654300"/>
                <a:gd name="connsiteY68" fmla="*/ 495300 h 1001713"/>
                <a:gd name="connsiteX69" fmla="*/ 1022350 w 2654300"/>
                <a:gd name="connsiteY69" fmla="*/ 496888 h 1001713"/>
                <a:gd name="connsiteX70" fmla="*/ 1042987 w 2654300"/>
                <a:gd name="connsiteY70" fmla="*/ 496888 h 1001713"/>
                <a:gd name="connsiteX71" fmla="*/ 1047750 w 2654300"/>
                <a:gd name="connsiteY71" fmla="*/ 514350 h 1001713"/>
                <a:gd name="connsiteX72" fmla="*/ 1062037 w 2654300"/>
                <a:gd name="connsiteY72" fmla="*/ 512763 h 1001713"/>
                <a:gd name="connsiteX73" fmla="*/ 1093787 w 2654300"/>
                <a:gd name="connsiteY73" fmla="*/ 534988 h 1001713"/>
                <a:gd name="connsiteX74" fmla="*/ 1109662 w 2654300"/>
                <a:gd name="connsiteY74" fmla="*/ 531813 h 1001713"/>
                <a:gd name="connsiteX75" fmla="*/ 1114425 w 2654300"/>
                <a:gd name="connsiteY75" fmla="*/ 542925 h 1001713"/>
                <a:gd name="connsiteX76" fmla="*/ 1141412 w 2654300"/>
                <a:gd name="connsiteY76" fmla="*/ 544513 h 1001713"/>
                <a:gd name="connsiteX77" fmla="*/ 1149350 w 2654300"/>
                <a:gd name="connsiteY77" fmla="*/ 558800 h 1001713"/>
                <a:gd name="connsiteX78" fmla="*/ 1162050 w 2654300"/>
                <a:gd name="connsiteY78" fmla="*/ 555625 h 1001713"/>
                <a:gd name="connsiteX79" fmla="*/ 1181100 w 2654300"/>
                <a:gd name="connsiteY79" fmla="*/ 576263 h 1001713"/>
                <a:gd name="connsiteX80" fmla="*/ 1198562 w 2654300"/>
                <a:gd name="connsiteY80" fmla="*/ 573088 h 1001713"/>
                <a:gd name="connsiteX81" fmla="*/ 1225550 w 2654300"/>
                <a:gd name="connsiteY81" fmla="*/ 596900 h 1001713"/>
                <a:gd name="connsiteX82" fmla="*/ 1227137 w 2654300"/>
                <a:gd name="connsiteY82" fmla="*/ 608013 h 1001713"/>
                <a:gd name="connsiteX83" fmla="*/ 1252537 w 2654300"/>
                <a:gd name="connsiteY83" fmla="*/ 606425 h 1001713"/>
                <a:gd name="connsiteX84" fmla="*/ 1254125 w 2654300"/>
                <a:gd name="connsiteY84" fmla="*/ 617538 h 1001713"/>
                <a:gd name="connsiteX85" fmla="*/ 1268412 w 2654300"/>
                <a:gd name="connsiteY85" fmla="*/ 617538 h 1001713"/>
                <a:gd name="connsiteX86" fmla="*/ 1276350 w 2654300"/>
                <a:gd name="connsiteY86" fmla="*/ 635000 h 1001713"/>
                <a:gd name="connsiteX87" fmla="*/ 1293812 w 2654300"/>
                <a:gd name="connsiteY87" fmla="*/ 635000 h 1001713"/>
                <a:gd name="connsiteX88" fmla="*/ 1303337 w 2654300"/>
                <a:gd name="connsiteY88" fmla="*/ 644525 h 1001713"/>
                <a:gd name="connsiteX89" fmla="*/ 1333500 w 2654300"/>
                <a:gd name="connsiteY89" fmla="*/ 644525 h 1001713"/>
                <a:gd name="connsiteX90" fmla="*/ 1346200 w 2654300"/>
                <a:gd name="connsiteY90" fmla="*/ 658813 h 1001713"/>
                <a:gd name="connsiteX91" fmla="*/ 1381125 w 2654300"/>
                <a:gd name="connsiteY91" fmla="*/ 661988 h 1001713"/>
                <a:gd name="connsiteX92" fmla="*/ 1385887 w 2654300"/>
                <a:gd name="connsiteY92" fmla="*/ 669925 h 1001713"/>
                <a:gd name="connsiteX93" fmla="*/ 1401762 w 2654300"/>
                <a:gd name="connsiteY93" fmla="*/ 666750 h 1001713"/>
                <a:gd name="connsiteX94" fmla="*/ 1430337 w 2654300"/>
                <a:gd name="connsiteY94" fmla="*/ 682625 h 1001713"/>
                <a:gd name="connsiteX95" fmla="*/ 1441450 w 2654300"/>
                <a:gd name="connsiteY95" fmla="*/ 682625 h 1001713"/>
                <a:gd name="connsiteX96" fmla="*/ 1443037 w 2654300"/>
                <a:gd name="connsiteY96" fmla="*/ 690563 h 1001713"/>
                <a:gd name="connsiteX97" fmla="*/ 1476375 w 2654300"/>
                <a:gd name="connsiteY97" fmla="*/ 692150 h 1001713"/>
                <a:gd name="connsiteX98" fmla="*/ 1476375 w 2654300"/>
                <a:gd name="connsiteY98" fmla="*/ 700088 h 1001713"/>
                <a:gd name="connsiteX99" fmla="*/ 1522412 w 2654300"/>
                <a:gd name="connsiteY99" fmla="*/ 701675 h 1001713"/>
                <a:gd name="connsiteX100" fmla="*/ 1522412 w 2654300"/>
                <a:gd name="connsiteY100" fmla="*/ 709613 h 1001713"/>
                <a:gd name="connsiteX101" fmla="*/ 1560512 w 2654300"/>
                <a:gd name="connsiteY101" fmla="*/ 711200 h 1001713"/>
                <a:gd name="connsiteX102" fmla="*/ 1570037 w 2654300"/>
                <a:gd name="connsiteY102" fmla="*/ 720725 h 1001713"/>
                <a:gd name="connsiteX103" fmla="*/ 1604962 w 2654300"/>
                <a:gd name="connsiteY103" fmla="*/ 720725 h 1001713"/>
                <a:gd name="connsiteX104" fmla="*/ 1611312 w 2654300"/>
                <a:gd name="connsiteY104" fmla="*/ 728663 h 1001713"/>
                <a:gd name="connsiteX105" fmla="*/ 1643062 w 2654300"/>
                <a:gd name="connsiteY105" fmla="*/ 727075 h 1001713"/>
                <a:gd name="connsiteX106" fmla="*/ 1649412 w 2654300"/>
                <a:gd name="connsiteY106" fmla="*/ 736600 h 1001713"/>
                <a:gd name="connsiteX107" fmla="*/ 1685925 w 2654300"/>
                <a:gd name="connsiteY107" fmla="*/ 738188 h 1001713"/>
                <a:gd name="connsiteX108" fmla="*/ 1720850 w 2654300"/>
                <a:gd name="connsiteY108" fmla="*/ 755650 h 1001713"/>
                <a:gd name="connsiteX109" fmla="*/ 1754187 w 2654300"/>
                <a:gd name="connsiteY109" fmla="*/ 754063 h 1001713"/>
                <a:gd name="connsiteX110" fmla="*/ 1768475 w 2654300"/>
                <a:gd name="connsiteY110" fmla="*/ 763588 h 1001713"/>
                <a:gd name="connsiteX111" fmla="*/ 1778000 w 2654300"/>
                <a:gd name="connsiteY111" fmla="*/ 768350 h 1001713"/>
                <a:gd name="connsiteX112" fmla="*/ 1779587 w 2654300"/>
                <a:gd name="connsiteY112" fmla="*/ 781050 h 1001713"/>
                <a:gd name="connsiteX113" fmla="*/ 1806575 w 2654300"/>
                <a:gd name="connsiteY113" fmla="*/ 788988 h 1001713"/>
                <a:gd name="connsiteX114" fmla="*/ 1863725 w 2654300"/>
                <a:gd name="connsiteY114" fmla="*/ 788988 h 1001713"/>
                <a:gd name="connsiteX115" fmla="*/ 1878012 w 2654300"/>
                <a:gd name="connsiteY115" fmla="*/ 804863 h 1001713"/>
                <a:gd name="connsiteX116" fmla="*/ 1893887 w 2654300"/>
                <a:gd name="connsiteY116" fmla="*/ 819150 h 1001713"/>
                <a:gd name="connsiteX117" fmla="*/ 1901825 w 2654300"/>
                <a:gd name="connsiteY117" fmla="*/ 820738 h 1001713"/>
                <a:gd name="connsiteX118" fmla="*/ 1906587 w 2654300"/>
                <a:gd name="connsiteY118" fmla="*/ 822325 h 1001713"/>
                <a:gd name="connsiteX119" fmla="*/ 1911350 w 2654300"/>
                <a:gd name="connsiteY119" fmla="*/ 825500 h 1001713"/>
                <a:gd name="connsiteX120" fmla="*/ 1916112 w 2654300"/>
                <a:gd name="connsiteY120" fmla="*/ 830263 h 1001713"/>
                <a:gd name="connsiteX121" fmla="*/ 1920875 w 2654300"/>
                <a:gd name="connsiteY121" fmla="*/ 830263 h 1001713"/>
                <a:gd name="connsiteX122" fmla="*/ 1939925 w 2654300"/>
                <a:gd name="connsiteY122" fmla="*/ 831850 h 1001713"/>
                <a:gd name="connsiteX123" fmla="*/ 1957387 w 2654300"/>
                <a:gd name="connsiteY123" fmla="*/ 847725 h 1001713"/>
                <a:gd name="connsiteX124" fmla="*/ 1968500 w 2654300"/>
                <a:gd name="connsiteY124" fmla="*/ 857250 h 1001713"/>
                <a:gd name="connsiteX125" fmla="*/ 1978025 w 2654300"/>
                <a:gd name="connsiteY125" fmla="*/ 863600 h 1001713"/>
                <a:gd name="connsiteX126" fmla="*/ 1990725 w 2654300"/>
                <a:gd name="connsiteY126" fmla="*/ 866775 h 1001713"/>
                <a:gd name="connsiteX127" fmla="*/ 2001837 w 2654300"/>
                <a:gd name="connsiteY127" fmla="*/ 874713 h 1001713"/>
                <a:gd name="connsiteX128" fmla="*/ 2011362 w 2654300"/>
                <a:gd name="connsiteY128" fmla="*/ 877888 h 1001713"/>
                <a:gd name="connsiteX129" fmla="*/ 2019300 w 2654300"/>
                <a:gd name="connsiteY129" fmla="*/ 882650 h 1001713"/>
                <a:gd name="connsiteX130" fmla="*/ 2081212 w 2654300"/>
                <a:gd name="connsiteY130" fmla="*/ 885825 h 1001713"/>
                <a:gd name="connsiteX131" fmla="*/ 2092325 w 2654300"/>
                <a:gd name="connsiteY131" fmla="*/ 896938 h 1001713"/>
                <a:gd name="connsiteX132" fmla="*/ 2106612 w 2654300"/>
                <a:gd name="connsiteY132" fmla="*/ 896938 h 1001713"/>
                <a:gd name="connsiteX133" fmla="*/ 2122487 w 2654300"/>
                <a:gd name="connsiteY133" fmla="*/ 903288 h 1001713"/>
                <a:gd name="connsiteX134" fmla="*/ 2159000 w 2654300"/>
                <a:gd name="connsiteY134" fmla="*/ 900113 h 1001713"/>
                <a:gd name="connsiteX135" fmla="*/ 2187575 w 2654300"/>
                <a:gd name="connsiteY135" fmla="*/ 915988 h 1001713"/>
                <a:gd name="connsiteX136" fmla="*/ 2228850 w 2654300"/>
                <a:gd name="connsiteY136" fmla="*/ 917575 h 1001713"/>
                <a:gd name="connsiteX137" fmla="*/ 2239962 w 2654300"/>
                <a:gd name="connsiteY137" fmla="*/ 920750 h 1001713"/>
                <a:gd name="connsiteX138" fmla="*/ 2298700 w 2654300"/>
                <a:gd name="connsiteY138" fmla="*/ 920750 h 1001713"/>
                <a:gd name="connsiteX139" fmla="*/ 2303462 w 2654300"/>
                <a:gd name="connsiteY139" fmla="*/ 928688 h 1001713"/>
                <a:gd name="connsiteX140" fmla="*/ 2359025 w 2654300"/>
                <a:gd name="connsiteY140" fmla="*/ 931863 h 1001713"/>
                <a:gd name="connsiteX141" fmla="*/ 2365375 w 2654300"/>
                <a:gd name="connsiteY141" fmla="*/ 936625 h 1001713"/>
                <a:gd name="connsiteX142" fmla="*/ 2443162 w 2654300"/>
                <a:gd name="connsiteY142" fmla="*/ 938213 h 1001713"/>
                <a:gd name="connsiteX143" fmla="*/ 2468562 w 2654300"/>
                <a:gd name="connsiteY143" fmla="*/ 939800 h 1001713"/>
                <a:gd name="connsiteX144" fmla="*/ 2481262 w 2654300"/>
                <a:gd name="connsiteY144" fmla="*/ 946150 h 1001713"/>
                <a:gd name="connsiteX145" fmla="*/ 2486025 w 2654300"/>
                <a:gd name="connsiteY145" fmla="*/ 949325 h 1001713"/>
                <a:gd name="connsiteX146" fmla="*/ 2498725 w 2654300"/>
                <a:gd name="connsiteY146" fmla="*/ 952500 h 1001713"/>
                <a:gd name="connsiteX147" fmla="*/ 2509837 w 2654300"/>
                <a:gd name="connsiteY147" fmla="*/ 957263 h 1001713"/>
                <a:gd name="connsiteX148" fmla="*/ 2516187 w 2654300"/>
                <a:gd name="connsiteY148" fmla="*/ 958850 h 1001713"/>
                <a:gd name="connsiteX149" fmla="*/ 2520950 w 2654300"/>
                <a:gd name="connsiteY149" fmla="*/ 960438 h 1001713"/>
                <a:gd name="connsiteX150" fmla="*/ 2535237 w 2654300"/>
                <a:gd name="connsiteY150" fmla="*/ 973138 h 1001713"/>
                <a:gd name="connsiteX151" fmla="*/ 2541587 w 2654300"/>
                <a:gd name="connsiteY151" fmla="*/ 977900 h 1001713"/>
                <a:gd name="connsiteX152" fmla="*/ 2549525 w 2654300"/>
                <a:gd name="connsiteY152" fmla="*/ 981075 h 1001713"/>
                <a:gd name="connsiteX153" fmla="*/ 2555875 w 2654300"/>
                <a:gd name="connsiteY153" fmla="*/ 989013 h 1001713"/>
                <a:gd name="connsiteX154" fmla="*/ 2562225 w 2654300"/>
                <a:gd name="connsiteY154" fmla="*/ 990600 h 1001713"/>
                <a:gd name="connsiteX155" fmla="*/ 2636837 w 2654300"/>
                <a:gd name="connsiteY155" fmla="*/ 990600 h 1001713"/>
                <a:gd name="connsiteX156" fmla="*/ 2654300 w 2654300"/>
                <a:gd name="connsiteY156" fmla="*/ 1001713 h 100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2654300" h="1001713">
                  <a:moveTo>
                    <a:pt x="0" y="4763"/>
                  </a:moveTo>
                  <a:lnTo>
                    <a:pt x="58737" y="0"/>
                  </a:lnTo>
                  <a:lnTo>
                    <a:pt x="73025" y="7938"/>
                  </a:lnTo>
                  <a:lnTo>
                    <a:pt x="103187" y="7938"/>
                  </a:lnTo>
                  <a:lnTo>
                    <a:pt x="125412" y="15875"/>
                  </a:lnTo>
                  <a:cubicBezTo>
                    <a:pt x="129645" y="17463"/>
                    <a:pt x="133823" y="19208"/>
                    <a:pt x="138112" y="20638"/>
                  </a:cubicBezTo>
                  <a:cubicBezTo>
                    <a:pt x="146890" y="23564"/>
                    <a:pt x="142250" y="20013"/>
                    <a:pt x="147637" y="25400"/>
                  </a:cubicBezTo>
                  <a:lnTo>
                    <a:pt x="165100" y="25400"/>
                  </a:lnTo>
                  <a:lnTo>
                    <a:pt x="179388" y="39688"/>
                  </a:lnTo>
                  <a:lnTo>
                    <a:pt x="193675" y="39688"/>
                  </a:lnTo>
                  <a:lnTo>
                    <a:pt x="193675" y="53975"/>
                  </a:lnTo>
                  <a:lnTo>
                    <a:pt x="207962" y="53975"/>
                  </a:lnTo>
                  <a:lnTo>
                    <a:pt x="227012" y="66675"/>
                  </a:lnTo>
                  <a:lnTo>
                    <a:pt x="227012" y="90488"/>
                  </a:lnTo>
                  <a:lnTo>
                    <a:pt x="257175" y="90488"/>
                  </a:lnTo>
                  <a:lnTo>
                    <a:pt x="257175" y="101600"/>
                  </a:lnTo>
                  <a:lnTo>
                    <a:pt x="288925" y="101600"/>
                  </a:lnTo>
                  <a:lnTo>
                    <a:pt x="296863" y="109538"/>
                  </a:lnTo>
                  <a:lnTo>
                    <a:pt x="311150" y="109538"/>
                  </a:lnTo>
                  <a:lnTo>
                    <a:pt x="319087" y="117475"/>
                  </a:lnTo>
                  <a:lnTo>
                    <a:pt x="334962" y="117475"/>
                  </a:lnTo>
                  <a:lnTo>
                    <a:pt x="334962" y="127000"/>
                  </a:lnTo>
                  <a:lnTo>
                    <a:pt x="371475" y="149225"/>
                  </a:lnTo>
                  <a:lnTo>
                    <a:pt x="379412" y="149225"/>
                  </a:lnTo>
                  <a:lnTo>
                    <a:pt x="392112" y="161925"/>
                  </a:lnTo>
                  <a:lnTo>
                    <a:pt x="417512" y="161925"/>
                  </a:lnTo>
                  <a:lnTo>
                    <a:pt x="431800" y="180975"/>
                  </a:lnTo>
                  <a:lnTo>
                    <a:pt x="446087" y="179388"/>
                  </a:lnTo>
                  <a:lnTo>
                    <a:pt x="452437" y="195263"/>
                  </a:lnTo>
                  <a:lnTo>
                    <a:pt x="474662" y="193675"/>
                  </a:lnTo>
                  <a:lnTo>
                    <a:pt x="487362" y="201613"/>
                  </a:lnTo>
                  <a:lnTo>
                    <a:pt x="511175" y="201613"/>
                  </a:lnTo>
                  <a:lnTo>
                    <a:pt x="519112" y="222250"/>
                  </a:lnTo>
                  <a:lnTo>
                    <a:pt x="528637" y="222250"/>
                  </a:lnTo>
                  <a:lnTo>
                    <a:pt x="534987" y="230188"/>
                  </a:lnTo>
                  <a:lnTo>
                    <a:pt x="544512" y="230188"/>
                  </a:lnTo>
                  <a:lnTo>
                    <a:pt x="558800" y="242888"/>
                  </a:lnTo>
                  <a:lnTo>
                    <a:pt x="592137" y="247650"/>
                  </a:lnTo>
                  <a:lnTo>
                    <a:pt x="596900" y="261938"/>
                  </a:lnTo>
                  <a:lnTo>
                    <a:pt x="612775" y="261938"/>
                  </a:lnTo>
                  <a:lnTo>
                    <a:pt x="614362" y="273050"/>
                  </a:lnTo>
                  <a:lnTo>
                    <a:pt x="630237" y="276225"/>
                  </a:lnTo>
                  <a:lnTo>
                    <a:pt x="638175" y="276225"/>
                  </a:lnTo>
                  <a:lnTo>
                    <a:pt x="646112" y="295275"/>
                  </a:lnTo>
                  <a:lnTo>
                    <a:pt x="668337" y="296863"/>
                  </a:lnTo>
                  <a:lnTo>
                    <a:pt x="682625" y="319088"/>
                  </a:lnTo>
                  <a:cubicBezTo>
                    <a:pt x="685271" y="322792"/>
                    <a:pt x="688404" y="326192"/>
                    <a:pt x="690562" y="330200"/>
                  </a:cubicBezTo>
                  <a:cubicBezTo>
                    <a:pt x="692149" y="333147"/>
                    <a:pt x="692679" y="336550"/>
                    <a:pt x="693737" y="339725"/>
                  </a:cubicBezTo>
                  <a:cubicBezTo>
                    <a:pt x="694266" y="341313"/>
                    <a:pt x="694919" y="342864"/>
                    <a:pt x="695325" y="344488"/>
                  </a:cubicBezTo>
                  <a:cubicBezTo>
                    <a:pt x="695854" y="346605"/>
                    <a:pt x="695702" y="349023"/>
                    <a:pt x="696912" y="350838"/>
                  </a:cubicBezTo>
                  <a:cubicBezTo>
                    <a:pt x="698671" y="353476"/>
                    <a:pt x="703720" y="354695"/>
                    <a:pt x="706437" y="355600"/>
                  </a:cubicBezTo>
                  <a:cubicBezTo>
                    <a:pt x="709612" y="358775"/>
                    <a:pt x="713472" y="361389"/>
                    <a:pt x="715962" y="365125"/>
                  </a:cubicBezTo>
                  <a:cubicBezTo>
                    <a:pt x="717020" y="366713"/>
                    <a:pt x="717647" y="368696"/>
                    <a:pt x="719137" y="369888"/>
                  </a:cubicBezTo>
                  <a:cubicBezTo>
                    <a:pt x="720444" y="370933"/>
                    <a:pt x="722312" y="370946"/>
                    <a:pt x="723900" y="371475"/>
                  </a:cubicBezTo>
                  <a:cubicBezTo>
                    <a:pt x="734836" y="378766"/>
                    <a:pt x="721534" y="369448"/>
                    <a:pt x="735012" y="381000"/>
                  </a:cubicBezTo>
                  <a:cubicBezTo>
                    <a:pt x="745265" y="389788"/>
                    <a:pt x="761081" y="388136"/>
                    <a:pt x="773112" y="388938"/>
                  </a:cubicBezTo>
                  <a:lnTo>
                    <a:pt x="782637" y="392113"/>
                  </a:lnTo>
                  <a:cubicBezTo>
                    <a:pt x="784225" y="392642"/>
                    <a:pt x="785777" y="393294"/>
                    <a:pt x="787400" y="393700"/>
                  </a:cubicBezTo>
                  <a:cubicBezTo>
                    <a:pt x="789517" y="394229"/>
                    <a:pt x="791660" y="394661"/>
                    <a:pt x="793750" y="395288"/>
                  </a:cubicBezTo>
                  <a:cubicBezTo>
                    <a:pt x="796956" y="396250"/>
                    <a:pt x="800490" y="396606"/>
                    <a:pt x="803275" y="398463"/>
                  </a:cubicBezTo>
                  <a:cubicBezTo>
                    <a:pt x="804862" y="399521"/>
                    <a:pt x="806331" y="400785"/>
                    <a:pt x="808037" y="401638"/>
                  </a:cubicBezTo>
                  <a:cubicBezTo>
                    <a:pt x="809534" y="402386"/>
                    <a:pt x="811191" y="402765"/>
                    <a:pt x="812800" y="403225"/>
                  </a:cubicBezTo>
                  <a:cubicBezTo>
                    <a:pt x="819439" y="405122"/>
                    <a:pt x="821178" y="405151"/>
                    <a:pt x="828675" y="406400"/>
                  </a:cubicBezTo>
                  <a:cubicBezTo>
                    <a:pt x="838702" y="409742"/>
                    <a:pt x="834853" y="409575"/>
                    <a:pt x="839787" y="409575"/>
                  </a:cubicBezTo>
                  <a:lnTo>
                    <a:pt x="852487" y="422275"/>
                  </a:lnTo>
                  <a:lnTo>
                    <a:pt x="874712" y="422275"/>
                  </a:lnTo>
                  <a:lnTo>
                    <a:pt x="917575" y="454025"/>
                  </a:lnTo>
                  <a:lnTo>
                    <a:pt x="930275" y="454025"/>
                  </a:lnTo>
                  <a:lnTo>
                    <a:pt x="1009650" y="495300"/>
                  </a:lnTo>
                  <a:lnTo>
                    <a:pt x="1022350" y="496888"/>
                  </a:lnTo>
                  <a:lnTo>
                    <a:pt x="1042987" y="496888"/>
                  </a:lnTo>
                  <a:lnTo>
                    <a:pt x="1047750" y="514350"/>
                  </a:lnTo>
                  <a:lnTo>
                    <a:pt x="1062037" y="512763"/>
                  </a:lnTo>
                  <a:lnTo>
                    <a:pt x="1093787" y="534988"/>
                  </a:lnTo>
                  <a:lnTo>
                    <a:pt x="1109662" y="531813"/>
                  </a:lnTo>
                  <a:lnTo>
                    <a:pt x="1114425" y="542925"/>
                  </a:lnTo>
                  <a:lnTo>
                    <a:pt x="1141412" y="544513"/>
                  </a:lnTo>
                  <a:lnTo>
                    <a:pt x="1149350" y="558800"/>
                  </a:lnTo>
                  <a:lnTo>
                    <a:pt x="1162050" y="555625"/>
                  </a:lnTo>
                  <a:lnTo>
                    <a:pt x="1181100" y="576263"/>
                  </a:lnTo>
                  <a:lnTo>
                    <a:pt x="1198562" y="573088"/>
                  </a:lnTo>
                  <a:lnTo>
                    <a:pt x="1225550" y="596900"/>
                  </a:lnTo>
                  <a:lnTo>
                    <a:pt x="1227137" y="608013"/>
                  </a:lnTo>
                  <a:lnTo>
                    <a:pt x="1252537" y="606425"/>
                  </a:lnTo>
                  <a:lnTo>
                    <a:pt x="1254125" y="617538"/>
                  </a:lnTo>
                  <a:lnTo>
                    <a:pt x="1268412" y="617538"/>
                  </a:lnTo>
                  <a:lnTo>
                    <a:pt x="1276350" y="635000"/>
                  </a:lnTo>
                  <a:lnTo>
                    <a:pt x="1293812" y="635000"/>
                  </a:lnTo>
                  <a:lnTo>
                    <a:pt x="1303337" y="644525"/>
                  </a:lnTo>
                  <a:lnTo>
                    <a:pt x="1333500" y="644525"/>
                  </a:lnTo>
                  <a:lnTo>
                    <a:pt x="1346200" y="658813"/>
                  </a:lnTo>
                  <a:lnTo>
                    <a:pt x="1381125" y="661988"/>
                  </a:lnTo>
                  <a:lnTo>
                    <a:pt x="1385887" y="669925"/>
                  </a:lnTo>
                  <a:lnTo>
                    <a:pt x="1401762" y="666750"/>
                  </a:lnTo>
                  <a:lnTo>
                    <a:pt x="1430337" y="682625"/>
                  </a:lnTo>
                  <a:lnTo>
                    <a:pt x="1441450" y="682625"/>
                  </a:lnTo>
                  <a:lnTo>
                    <a:pt x="1443037" y="690563"/>
                  </a:lnTo>
                  <a:lnTo>
                    <a:pt x="1476375" y="692150"/>
                  </a:lnTo>
                  <a:lnTo>
                    <a:pt x="1476375" y="700088"/>
                  </a:lnTo>
                  <a:lnTo>
                    <a:pt x="1522412" y="701675"/>
                  </a:lnTo>
                  <a:lnTo>
                    <a:pt x="1522412" y="709613"/>
                  </a:lnTo>
                  <a:lnTo>
                    <a:pt x="1560512" y="711200"/>
                  </a:lnTo>
                  <a:lnTo>
                    <a:pt x="1570037" y="720725"/>
                  </a:lnTo>
                  <a:lnTo>
                    <a:pt x="1604962" y="720725"/>
                  </a:lnTo>
                  <a:lnTo>
                    <a:pt x="1611312" y="728663"/>
                  </a:lnTo>
                  <a:lnTo>
                    <a:pt x="1643062" y="727075"/>
                  </a:lnTo>
                  <a:lnTo>
                    <a:pt x="1649412" y="736600"/>
                  </a:lnTo>
                  <a:lnTo>
                    <a:pt x="1685925" y="738188"/>
                  </a:lnTo>
                  <a:lnTo>
                    <a:pt x="1720850" y="755650"/>
                  </a:lnTo>
                  <a:lnTo>
                    <a:pt x="1754187" y="754063"/>
                  </a:lnTo>
                  <a:lnTo>
                    <a:pt x="1768475" y="763588"/>
                  </a:lnTo>
                  <a:lnTo>
                    <a:pt x="1778000" y="768350"/>
                  </a:lnTo>
                  <a:lnTo>
                    <a:pt x="1779587" y="781050"/>
                  </a:lnTo>
                  <a:lnTo>
                    <a:pt x="1806575" y="788988"/>
                  </a:lnTo>
                  <a:lnTo>
                    <a:pt x="1863725" y="788988"/>
                  </a:lnTo>
                  <a:lnTo>
                    <a:pt x="1878012" y="804863"/>
                  </a:lnTo>
                  <a:cubicBezTo>
                    <a:pt x="1878784" y="805634"/>
                    <a:pt x="1889024" y="817326"/>
                    <a:pt x="1893887" y="819150"/>
                  </a:cubicBezTo>
                  <a:cubicBezTo>
                    <a:pt x="1896414" y="820098"/>
                    <a:pt x="1899207" y="820084"/>
                    <a:pt x="1901825" y="820738"/>
                  </a:cubicBezTo>
                  <a:cubicBezTo>
                    <a:pt x="1903448" y="821144"/>
                    <a:pt x="1905000" y="821796"/>
                    <a:pt x="1906587" y="822325"/>
                  </a:cubicBezTo>
                  <a:cubicBezTo>
                    <a:pt x="1908175" y="823383"/>
                    <a:pt x="1909884" y="824278"/>
                    <a:pt x="1911350" y="825500"/>
                  </a:cubicBezTo>
                  <a:cubicBezTo>
                    <a:pt x="1913075" y="826937"/>
                    <a:pt x="1914104" y="829259"/>
                    <a:pt x="1916112" y="830263"/>
                  </a:cubicBezTo>
                  <a:cubicBezTo>
                    <a:pt x="1917532" y="830973"/>
                    <a:pt x="1919287" y="830263"/>
                    <a:pt x="1920875" y="830263"/>
                  </a:cubicBezTo>
                  <a:lnTo>
                    <a:pt x="1939925" y="831850"/>
                  </a:lnTo>
                  <a:lnTo>
                    <a:pt x="1957387" y="847725"/>
                  </a:lnTo>
                  <a:cubicBezTo>
                    <a:pt x="1961091" y="850900"/>
                    <a:pt x="1964874" y="853986"/>
                    <a:pt x="1968500" y="857250"/>
                  </a:cubicBezTo>
                  <a:cubicBezTo>
                    <a:pt x="1974503" y="862653"/>
                    <a:pt x="1971089" y="861709"/>
                    <a:pt x="1978025" y="863600"/>
                  </a:cubicBezTo>
                  <a:cubicBezTo>
                    <a:pt x="1982235" y="864748"/>
                    <a:pt x="1990725" y="866775"/>
                    <a:pt x="1990725" y="866775"/>
                  </a:cubicBezTo>
                  <a:cubicBezTo>
                    <a:pt x="1995839" y="871890"/>
                    <a:pt x="1994871" y="871927"/>
                    <a:pt x="2001837" y="874713"/>
                  </a:cubicBezTo>
                  <a:cubicBezTo>
                    <a:pt x="2004944" y="875956"/>
                    <a:pt x="2008577" y="876032"/>
                    <a:pt x="2011362" y="877888"/>
                  </a:cubicBezTo>
                  <a:cubicBezTo>
                    <a:pt x="2017109" y="881719"/>
                    <a:pt x="2014418" y="880210"/>
                    <a:pt x="2019300" y="882650"/>
                  </a:cubicBezTo>
                  <a:lnTo>
                    <a:pt x="2081212" y="885825"/>
                  </a:lnTo>
                  <a:lnTo>
                    <a:pt x="2092325" y="896938"/>
                  </a:lnTo>
                  <a:lnTo>
                    <a:pt x="2106612" y="896938"/>
                  </a:lnTo>
                  <a:lnTo>
                    <a:pt x="2122487" y="903288"/>
                  </a:lnTo>
                  <a:lnTo>
                    <a:pt x="2159000" y="900113"/>
                  </a:lnTo>
                  <a:lnTo>
                    <a:pt x="2187575" y="915988"/>
                  </a:lnTo>
                  <a:lnTo>
                    <a:pt x="2228850" y="917575"/>
                  </a:lnTo>
                  <a:lnTo>
                    <a:pt x="2239962" y="920750"/>
                  </a:lnTo>
                  <a:lnTo>
                    <a:pt x="2298700" y="920750"/>
                  </a:lnTo>
                  <a:lnTo>
                    <a:pt x="2303462" y="928688"/>
                  </a:lnTo>
                  <a:lnTo>
                    <a:pt x="2359025" y="931863"/>
                  </a:lnTo>
                  <a:lnTo>
                    <a:pt x="2365375" y="936625"/>
                  </a:lnTo>
                  <a:lnTo>
                    <a:pt x="2443162" y="938213"/>
                  </a:lnTo>
                  <a:lnTo>
                    <a:pt x="2468562" y="939800"/>
                  </a:lnTo>
                  <a:cubicBezTo>
                    <a:pt x="2472795" y="941917"/>
                    <a:pt x="2477107" y="943884"/>
                    <a:pt x="2481262" y="946150"/>
                  </a:cubicBezTo>
                  <a:cubicBezTo>
                    <a:pt x="2482937" y="947064"/>
                    <a:pt x="2484232" y="948673"/>
                    <a:pt x="2486025" y="949325"/>
                  </a:cubicBezTo>
                  <a:cubicBezTo>
                    <a:pt x="2490126" y="950816"/>
                    <a:pt x="2494714" y="950781"/>
                    <a:pt x="2498725" y="952500"/>
                  </a:cubicBezTo>
                  <a:cubicBezTo>
                    <a:pt x="2502429" y="954088"/>
                    <a:pt x="2506050" y="955886"/>
                    <a:pt x="2509837" y="957263"/>
                  </a:cubicBezTo>
                  <a:cubicBezTo>
                    <a:pt x="2511887" y="958009"/>
                    <a:pt x="2514089" y="958251"/>
                    <a:pt x="2516187" y="958850"/>
                  </a:cubicBezTo>
                  <a:cubicBezTo>
                    <a:pt x="2517796" y="959310"/>
                    <a:pt x="2519362" y="959909"/>
                    <a:pt x="2520950" y="960438"/>
                  </a:cubicBezTo>
                  <a:cubicBezTo>
                    <a:pt x="2535151" y="974639"/>
                    <a:pt x="2525325" y="966058"/>
                    <a:pt x="2535237" y="973138"/>
                  </a:cubicBezTo>
                  <a:cubicBezTo>
                    <a:pt x="2537390" y="974676"/>
                    <a:pt x="2539274" y="976615"/>
                    <a:pt x="2541587" y="977900"/>
                  </a:cubicBezTo>
                  <a:cubicBezTo>
                    <a:pt x="2544078" y="979284"/>
                    <a:pt x="2546879" y="980017"/>
                    <a:pt x="2549525" y="981075"/>
                  </a:cubicBezTo>
                  <a:cubicBezTo>
                    <a:pt x="2551642" y="983721"/>
                    <a:pt x="2553164" y="986980"/>
                    <a:pt x="2555875" y="989013"/>
                  </a:cubicBezTo>
                  <a:cubicBezTo>
                    <a:pt x="2557620" y="990322"/>
                    <a:pt x="2596092" y="990071"/>
                    <a:pt x="2562225" y="990600"/>
                  </a:cubicBezTo>
                  <a:lnTo>
                    <a:pt x="2636837" y="990600"/>
                  </a:lnTo>
                  <a:lnTo>
                    <a:pt x="2654300" y="1001713"/>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14" name="Freeform 113">
              <a:extLst>
                <a:ext uri="{FF2B5EF4-FFF2-40B4-BE49-F238E27FC236}">
                  <a16:creationId xmlns:a16="http://schemas.microsoft.com/office/drawing/2014/main" id="{5C73CCCF-63DF-6A29-D973-FE8BB4C1AE82}"/>
                </a:ext>
              </a:extLst>
            </p:cNvPr>
            <p:cNvSpPr/>
            <p:nvPr/>
          </p:nvSpPr>
          <p:spPr>
            <a:xfrm>
              <a:off x="1327150" y="2017713"/>
              <a:ext cx="195263" cy="49212"/>
            </a:xfrm>
            <a:custGeom>
              <a:avLst/>
              <a:gdLst>
                <a:gd name="connsiteX0" fmla="*/ 0 w 195263"/>
                <a:gd name="connsiteY0" fmla="*/ 0 h 49212"/>
                <a:gd name="connsiteX1" fmla="*/ 0 w 195263"/>
                <a:gd name="connsiteY1" fmla="*/ 0 h 49212"/>
                <a:gd name="connsiteX2" fmla="*/ 25400 w 195263"/>
                <a:gd name="connsiteY2" fmla="*/ 4762 h 49212"/>
                <a:gd name="connsiteX3" fmla="*/ 34925 w 195263"/>
                <a:gd name="connsiteY3" fmla="*/ 6350 h 49212"/>
                <a:gd name="connsiteX4" fmla="*/ 39688 w 195263"/>
                <a:gd name="connsiteY4" fmla="*/ 7937 h 49212"/>
                <a:gd name="connsiteX5" fmla="*/ 50800 w 195263"/>
                <a:gd name="connsiteY5" fmla="*/ 12700 h 49212"/>
                <a:gd name="connsiteX6" fmla="*/ 60325 w 195263"/>
                <a:gd name="connsiteY6" fmla="*/ 19050 h 49212"/>
                <a:gd name="connsiteX7" fmla="*/ 82550 w 195263"/>
                <a:gd name="connsiteY7" fmla="*/ 22225 h 49212"/>
                <a:gd name="connsiteX8" fmla="*/ 95250 w 195263"/>
                <a:gd name="connsiteY8" fmla="*/ 23812 h 49212"/>
                <a:gd name="connsiteX9" fmla="*/ 123825 w 195263"/>
                <a:gd name="connsiteY9" fmla="*/ 26987 h 49212"/>
                <a:gd name="connsiteX10" fmla="*/ 136525 w 195263"/>
                <a:gd name="connsiteY10" fmla="*/ 30162 h 49212"/>
                <a:gd name="connsiteX11" fmla="*/ 141288 w 195263"/>
                <a:gd name="connsiteY11" fmla="*/ 33337 h 49212"/>
                <a:gd name="connsiteX12" fmla="*/ 174625 w 195263"/>
                <a:gd name="connsiteY12" fmla="*/ 39687 h 49212"/>
                <a:gd name="connsiteX13" fmla="*/ 179388 w 195263"/>
                <a:gd name="connsiteY13" fmla="*/ 42862 h 49212"/>
                <a:gd name="connsiteX14" fmla="*/ 184150 w 195263"/>
                <a:gd name="connsiteY14" fmla="*/ 47625 h 49212"/>
                <a:gd name="connsiteX15" fmla="*/ 195263 w 195263"/>
                <a:gd name="connsiteY15" fmla="*/ 49212 h 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63" h="49212">
                  <a:moveTo>
                    <a:pt x="0" y="0"/>
                  </a:moveTo>
                  <a:lnTo>
                    <a:pt x="0" y="0"/>
                  </a:lnTo>
                  <a:cubicBezTo>
                    <a:pt x="39481" y="3588"/>
                    <a:pt x="2686" y="-1434"/>
                    <a:pt x="25400" y="4762"/>
                  </a:cubicBezTo>
                  <a:cubicBezTo>
                    <a:pt x="28505" y="5609"/>
                    <a:pt x="31783" y="5652"/>
                    <a:pt x="34925" y="6350"/>
                  </a:cubicBezTo>
                  <a:cubicBezTo>
                    <a:pt x="36559" y="6713"/>
                    <a:pt x="38100" y="7408"/>
                    <a:pt x="39688" y="7937"/>
                  </a:cubicBezTo>
                  <a:cubicBezTo>
                    <a:pt x="57017" y="19491"/>
                    <a:pt x="30303" y="2451"/>
                    <a:pt x="50800" y="12700"/>
                  </a:cubicBezTo>
                  <a:cubicBezTo>
                    <a:pt x="54213" y="14407"/>
                    <a:pt x="56705" y="17844"/>
                    <a:pt x="60325" y="19050"/>
                  </a:cubicBezTo>
                  <a:cubicBezTo>
                    <a:pt x="70977" y="22599"/>
                    <a:pt x="62219" y="20085"/>
                    <a:pt x="82550" y="22225"/>
                  </a:cubicBezTo>
                  <a:cubicBezTo>
                    <a:pt x="86793" y="22672"/>
                    <a:pt x="91017" y="23283"/>
                    <a:pt x="95250" y="23812"/>
                  </a:cubicBezTo>
                  <a:cubicBezTo>
                    <a:pt x="110481" y="27621"/>
                    <a:pt x="93719" y="23818"/>
                    <a:pt x="123825" y="26987"/>
                  </a:cubicBezTo>
                  <a:cubicBezTo>
                    <a:pt x="129421" y="27576"/>
                    <a:pt x="131672" y="28545"/>
                    <a:pt x="136525" y="30162"/>
                  </a:cubicBezTo>
                  <a:cubicBezTo>
                    <a:pt x="138113" y="31220"/>
                    <a:pt x="139544" y="32562"/>
                    <a:pt x="141288" y="33337"/>
                  </a:cubicBezTo>
                  <a:cubicBezTo>
                    <a:pt x="152295" y="38229"/>
                    <a:pt x="162125" y="38020"/>
                    <a:pt x="174625" y="39687"/>
                  </a:cubicBezTo>
                  <a:cubicBezTo>
                    <a:pt x="176213" y="40745"/>
                    <a:pt x="177922" y="41640"/>
                    <a:pt x="179388" y="42862"/>
                  </a:cubicBezTo>
                  <a:cubicBezTo>
                    <a:pt x="181113" y="44299"/>
                    <a:pt x="182098" y="46713"/>
                    <a:pt x="184150" y="47625"/>
                  </a:cubicBezTo>
                  <a:cubicBezTo>
                    <a:pt x="187916" y="49299"/>
                    <a:pt x="191489" y="49212"/>
                    <a:pt x="195263" y="49212"/>
                  </a:cubicBez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15" name="Freeform 114">
              <a:extLst>
                <a:ext uri="{FF2B5EF4-FFF2-40B4-BE49-F238E27FC236}">
                  <a16:creationId xmlns:a16="http://schemas.microsoft.com/office/drawing/2014/main" id="{2CCA7731-123E-AA1E-44EA-BD052819579B}"/>
                </a:ext>
              </a:extLst>
            </p:cNvPr>
            <p:cNvSpPr/>
            <p:nvPr/>
          </p:nvSpPr>
          <p:spPr>
            <a:xfrm>
              <a:off x="4156075" y="3055939"/>
              <a:ext cx="69850" cy="17462"/>
            </a:xfrm>
            <a:custGeom>
              <a:avLst/>
              <a:gdLst>
                <a:gd name="connsiteX0" fmla="*/ 0 w 69850"/>
                <a:gd name="connsiteY0" fmla="*/ 0 h 17462"/>
                <a:gd name="connsiteX1" fmla="*/ 0 w 69850"/>
                <a:gd name="connsiteY1" fmla="*/ 0 h 17462"/>
                <a:gd name="connsiteX2" fmla="*/ 11113 w 69850"/>
                <a:gd name="connsiteY2" fmla="*/ 7937 h 17462"/>
                <a:gd name="connsiteX3" fmla="*/ 15875 w 69850"/>
                <a:gd name="connsiteY3" fmla="*/ 9525 h 17462"/>
                <a:gd name="connsiteX4" fmla="*/ 20638 w 69850"/>
                <a:gd name="connsiteY4" fmla="*/ 14287 h 17462"/>
                <a:gd name="connsiteX5" fmla="*/ 61913 w 69850"/>
                <a:gd name="connsiteY5" fmla="*/ 15875 h 17462"/>
                <a:gd name="connsiteX6" fmla="*/ 69850 w 69850"/>
                <a:gd name="connsiteY6" fmla="*/ 17462 h 1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50" h="17462">
                  <a:moveTo>
                    <a:pt x="0" y="0"/>
                  </a:moveTo>
                  <a:lnTo>
                    <a:pt x="0" y="0"/>
                  </a:lnTo>
                  <a:cubicBezTo>
                    <a:pt x="3704" y="2646"/>
                    <a:pt x="7210" y="5595"/>
                    <a:pt x="11113" y="7937"/>
                  </a:cubicBezTo>
                  <a:cubicBezTo>
                    <a:pt x="12548" y="8798"/>
                    <a:pt x="14483" y="8597"/>
                    <a:pt x="15875" y="9525"/>
                  </a:cubicBezTo>
                  <a:cubicBezTo>
                    <a:pt x="17743" y="10770"/>
                    <a:pt x="18414" y="13980"/>
                    <a:pt x="20638" y="14287"/>
                  </a:cubicBezTo>
                  <a:cubicBezTo>
                    <a:pt x="34277" y="16168"/>
                    <a:pt x="48155" y="15346"/>
                    <a:pt x="61913" y="15875"/>
                  </a:cubicBezTo>
                  <a:lnTo>
                    <a:pt x="69850" y="17462"/>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grpSp>
      <p:grpSp>
        <p:nvGrpSpPr>
          <p:cNvPr id="116" name="Lines">
            <a:extLst>
              <a:ext uri="{FF2B5EF4-FFF2-40B4-BE49-F238E27FC236}">
                <a16:creationId xmlns:a16="http://schemas.microsoft.com/office/drawing/2014/main" id="{85928084-920A-8158-6952-BC5884962120}"/>
              </a:ext>
            </a:extLst>
          </p:cNvPr>
          <p:cNvGrpSpPr/>
          <p:nvPr/>
        </p:nvGrpSpPr>
        <p:grpSpPr>
          <a:xfrm>
            <a:off x="1732305" y="2642671"/>
            <a:ext cx="6270065" cy="1427693"/>
            <a:chOff x="1468473" y="1981456"/>
            <a:chExt cx="4706903" cy="1071761"/>
          </a:xfrm>
        </p:grpSpPr>
        <p:sp>
          <p:nvSpPr>
            <p:cNvPr id="117" name="Freeform 116">
              <a:extLst>
                <a:ext uri="{FF2B5EF4-FFF2-40B4-BE49-F238E27FC236}">
                  <a16:creationId xmlns:a16="http://schemas.microsoft.com/office/drawing/2014/main" id="{6428D52B-C0D4-45AA-F10E-65FA46F24AD6}"/>
                </a:ext>
              </a:extLst>
            </p:cNvPr>
            <p:cNvSpPr/>
            <p:nvPr/>
          </p:nvSpPr>
          <p:spPr>
            <a:xfrm>
              <a:off x="6135689" y="298926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18" name="Freeform 117">
              <a:extLst>
                <a:ext uri="{FF2B5EF4-FFF2-40B4-BE49-F238E27FC236}">
                  <a16:creationId xmlns:a16="http://schemas.microsoft.com/office/drawing/2014/main" id="{97F5A4C7-AB5E-5277-1E55-68AE8CC966DE}"/>
                </a:ext>
              </a:extLst>
            </p:cNvPr>
            <p:cNvSpPr/>
            <p:nvPr/>
          </p:nvSpPr>
          <p:spPr>
            <a:xfrm>
              <a:off x="6035268" y="298767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19" name="Freeform 118">
              <a:extLst>
                <a:ext uri="{FF2B5EF4-FFF2-40B4-BE49-F238E27FC236}">
                  <a16:creationId xmlns:a16="http://schemas.microsoft.com/office/drawing/2014/main" id="{4DABE4CD-99B7-A5EE-2A87-D5095A55AC1A}"/>
                </a:ext>
              </a:extLst>
            </p:cNvPr>
            <p:cNvSpPr/>
            <p:nvPr/>
          </p:nvSpPr>
          <p:spPr>
            <a:xfrm>
              <a:off x="5998438" y="298991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20" name="Freeform 119">
              <a:extLst>
                <a:ext uri="{FF2B5EF4-FFF2-40B4-BE49-F238E27FC236}">
                  <a16:creationId xmlns:a16="http://schemas.microsoft.com/office/drawing/2014/main" id="{06A7CE71-867B-3C44-C64F-561A301DFE84}"/>
                </a:ext>
              </a:extLst>
            </p:cNvPr>
            <p:cNvSpPr/>
            <p:nvPr/>
          </p:nvSpPr>
          <p:spPr>
            <a:xfrm>
              <a:off x="5986057" y="298748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21" name="Freeform 120">
              <a:extLst>
                <a:ext uri="{FF2B5EF4-FFF2-40B4-BE49-F238E27FC236}">
                  <a16:creationId xmlns:a16="http://schemas.microsoft.com/office/drawing/2014/main" id="{948B4000-B0B8-B4A0-7B5B-56F14A34F39B}"/>
                </a:ext>
              </a:extLst>
            </p:cNvPr>
            <p:cNvSpPr/>
            <p:nvPr/>
          </p:nvSpPr>
          <p:spPr>
            <a:xfrm>
              <a:off x="5969389" y="298748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22" name="Freeform 121">
              <a:extLst>
                <a:ext uri="{FF2B5EF4-FFF2-40B4-BE49-F238E27FC236}">
                  <a16:creationId xmlns:a16="http://schemas.microsoft.com/office/drawing/2014/main" id="{DDE73F01-B4DB-508E-6474-BC7FE1A49463}"/>
                </a:ext>
              </a:extLst>
            </p:cNvPr>
            <p:cNvSpPr/>
            <p:nvPr/>
          </p:nvSpPr>
          <p:spPr>
            <a:xfrm>
              <a:off x="5949545" y="298748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23" name="Freeform 122">
              <a:extLst>
                <a:ext uri="{FF2B5EF4-FFF2-40B4-BE49-F238E27FC236}">
                  <a16:creationId xmlns:a16="http://schemas.microsoft.com/office/drawing/2014/main" id="{BC63CB51-2C7F-C638-C0E5-09D68B088081}"/>
                </a:ext>
              </a:extLst>
            </p:cNvPr>
            <p:cNvSpPr/>
            <p:nvPr/>
          </p:nvSpPr>
          <p:spPr>
            <a:xfrm>
              <a:off x="5902836" y="298693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24" name="Freeform 123">
              <a:extLst>
                <a:ext uri="{FF2B5EF4-FFF2-40B4-BE49-F238E27FC236}">
                  <a16:creationId xmlns:a16="http://schemas.microsoft.com/office/drawing/2014/main" id="{018DE8ED-1CC5-05D7-247E-019F774C9F4E}"/>
                </a:ext>
              </a:extLst>
            </p:cNvPr>
            <p:cNvSpPr/>
            <p:nvPr/>
          </p:nvSpPr>
          <p:spPr>
            <a:xfrm>
              <a:off x="5873272" y="298693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25" name="Freeform 124">
              <a:extLst>
                <a:ext uri="{FF2B5EF4-FFF2-40B4-BE49-F238E27FC236}">
                  <a16:creationId xmlns:a16="http://schemas.microsoft.com/office/drawing/2014/main" id="{09AB336F-91B3-802E-1389-E786EE7788CA}"/>
                </a:ext>
              </a:extLst>
            </p:cNvPr>
            <p:cNvSpPr/>
            <p:nvPr/>
          </p:nvSpPr>
          <p:spPr>
            <a:xfrm>
              <a:off x="5850252" y="299130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26" name="Freeform 125">
              <a:extLst>
                <a:ext uri="{FF2B5EF4-FFF2-40B4-BE49-F238E27FC236}">
                  <a16:creationId xmlns:a16="http://schemas.microsoft.com/office/drawing/2014/main" id="{C5BAD73F-B820-73BD-2A61-12843E93A2C8}"/>
                </a:ext>
              </a:extLst>
            </p:cNvPr>
            <p:cNvSpPr/>
            <p:nvPr/>
          </p:nvSpPr>
          <p:spPr>
            <a:xfrm>
              <a:off x="5839935" y="298693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27" name="Freeform 126">
              <a:extLst>
                <a:ext uri="{FF2B5EF4-FFF2-40B4-BE49-F238E27FC236}">
                  <a16:creationId xmlns:a16="http://schemas.microsoft.com/office/drawing/2014/main" id="{B3690864-2714-F777-22EB-1A6487BE28D9}"/>
                </a:ext>
              </a:extLst>
            </p:cNvPr>
            <p:cNvSpPr/>
            <p:nvPr/>
          </p:nvSpPr>
          <p:spPr>
            <a:xfrm>
              <a:off x="5818097" y="2986592"/>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28" name="Freeform 127">
              <a:extLst>
                <a:ext uri="{FF2B5EF4-FFF2-40B4-BE49-F238E27FC236}">
                  <a16:creationId xmlns:a16="http://schemas.microsoft.com/office/drawing/2014/main" id="{3083F5D4-51BF-2ADC-04A6-152F45933865}"/>
                </a:ext>
              </a:extLst>
            </p:cNvPr>
            <p:cNvSpPr/>
            <p:nvPr/>
          </p:nvSpPr>
          <p:spPr>
            <a:xfrm>
              <a:off x="5794671" y="298803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29" name="Freeform 128">
              <a:extLst>
                <a:ext uri="{FF2B5EF4-FFF2-40B4-BE49-F238E27FC236}">
                  <a16:creationId xmlns:a16="http://schemas.microsoft.com/office/drawing/2014/main" id="{59F3C3A5-503F-DE83-EFCE-351621480C7A}"/>
                </a:ext>
              </a:extLst>
            </p:cNvPr>
            <p:cNvSpPr/>
            <p:nvPr/>
          </p:nvSpPr>
          <p:spPr>
            <a:xfrm>
              <a:off x="5760136" y="2986398"/>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30" name="Freeform 129">
              <a:extLst>
                <a:ext uri="{FF2B5EF4-FFF2-40B4-BE49-F238E27FC236}">
                  <a16:creationId xmlns:a16="http://schemas.microsoft.com/office/drawing/2014/main" id="{E6EBBA9B-8997-6316-1516-0FBDACCBA8D2}"/>
                </a:ext>
              </a:extLst>
            </p:cNvPr>
            <p:cNvSpPr/>
            <p:nvPr/>
          </p:nvSpPr>
          <p:spPr>
            <a:xfrm>
              <a:off x="5770967" y="298803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31" name="Freeform 130">
              <a:extLst>
                <a:ext uri="{FF2B5EF4-FFF2-40B4-BE49-F238E27FC236}">
                  <a16:creationId xmlns:a16="http://schemas.microsoft.com/office/drawing/2014/main" id="{FC648F1F-396F-ED43-4F1E-BE6BB079579C}"/>
                </a:ext>
              </a:extLst>
            </p:cNvPr>
            <p:cNvSpPr/>
            <p:nvPr/>
          </p:nvSpPr>
          <p:spPr>
            <a:xfrm>
              <a:off x="5719079" y="2986398"/>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32" name="Freeform 131">
              <a:extLst>
                <a:ext uri="{FF2B5EF4-FFF2-40B4-BE49-F238E27FC236}">
                  <a16:creationId xmlns:a16="http://schemas.microsoft.com/office/drawing/2014/main" id="{FC1CAE84-3B53-F395-2EF1-476F40D4096E}"/>
                </a:ext>
              </a:extLst>
            </p:cNvPr>
            <p:cNvSpPr/>
            <p:nvPr/>
          </p:nvSpPr>
          <p:spPr>
            <a:xfrm>
              <a:off x="5700259" y="297240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33" name="Freeform 132">
              <a:extLst>
                <a:ext uri="{FF2B5EF4-FFF2-40B4-BE49-F238E27FC236}">
                  <a16:creationId xmlns:a16="http://schemas.microsoft.com/office/drawing/2014/main" id="{31816DD9-E7B1-953D-2FF5-7FAD20BF2C5F}"/>
                </a:ext>
              </a:extLst>
            </p:cNvPr>
            <p:cNvSpPr/>
            <p:nvPr/>
          </p:nvSpPr>
          <p:spPr>
            <a:xfrm>
              <a:off x="5681491" y="296525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34" name="Freeform 133">
              <a:extLst>
                <a:ext uri="{FF2B5EF4-FFF2-40B4-BE49-F238E27FC236}">
                  <a16:creationId xmlns:a16="http://schemas.microsoft.com/office/drawing/2014/main" id="{2527941B-F1BD-3C4F-012E-D3ADD3942153}"/>
                </a:ext>
              </a:extLst>
            </p:cNvPr>
            <p:cNvSpPr/>
            <p:nvPr/>
          </p:nvSpPr>
          <p:spPr>
            <a:xfrm>
              <a:off x="5663144" y="296525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35" name="Freeform 134">
              <a:extLst>
                <a:ext uri="{FF2B5EF4-FFF2-40B4-BE49-F238E27FC236}">
                  <a16:creationId xmlns:a16="http://schemas.microsoft.com/office/drawing/2014/main" id="{2DA5127D-BF54-0D8D-080A-6FD568876856}"/>
                </a:ext>
              </a:extLst>
            </p:cNvPr>
            <p:cNvSpPr/>
            <p:nvPr/>
          </p:nvSpPr>
          <p:spPr>
            <a:xfrm>
              <a:off x="5633213" y="295876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36" name="Freeform 135">
              <a:extLst>
                <a:ext uri="{FF2B5EF4-FFF2-40B4-BE49-F238E27FC236}">
                  <a16:creationId xmlns:a16="http://schemas.microsoft.com/office/drawing/2014/main" id="{BDF1FE17-327F-48A5-3586-2F0A267DD8AB}"/>
                </a:ext>
              </a:extLst>
            </p:cNvPr>
            <p:cNvSpPr/>
            <p:nvPr/>
          </p:nvSpPr>
          <p:spPr>
            <a:xfrm>
              <a:off x="5615993" y="294878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37" name="Freeform 136">
              <a:extLst>
                <a:ext uri="{FF2B5EF4-FFF2-40B4-BE49-F238E27FC236}">
                  <a16:creationId xmlns:a16="http://schemas.microsoft.com/office/drawing/2014/main" id="{25962B40-1FDF-1DA0-297F-571C03175D19}"/>
                </a:ext>
              </a:extLst>
            </p:cNvPr>
            <p:cNvSpPr/>
            <p:nvPr/>
          </p:nvSpPr>
          <p:spPr>
            <a:xfrm>
              <a:off x="5581068" y="2955249"/>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38" name="Freeform 137">
              <a:extLst>
                <a:ext uri="{FF2B5EF4-FFF2-40B4-BE49-F238E27FC236}">
                  <a16:creationId xmlns:a16="http://schemas.microsoft.com/office/drawing/2014/main" id="{FCA6434B-9E13-B0BF-F413-B4D893D1036D}"/>
                </a:ext>
              </a:extLst>
            </p:cNvPr>
            <p:cNvSpPr/>
            <p:nvPr/>
          </p:nvSpPr>
          <p:spPr>
            <a:xfrm>
              <a:off x="5564611" y="294982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39" name="Freeform 138">
              <a:extLst>
                <a:ext uri="{FF2B5EF4-FFF2-40B4-BE49-F238E27FC236}">
                  <a16:creationId xmlns:a16="http://schemas.microsoft.com/office/drawing/2014/main" id="{85A07D89-6E85-A189-765F-0D05D87A2F37}"/>
                </a:ext>
              </a:extLst>
            </p:cNvPr>
            <p:cNvSpPr/>
            <p:nvPr/>
          </p:nvSpPr>
          <p:spPr>
            <a:xfrm>
              <a:off x="5542507" y="294878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40" name="Freeform 139">
              <a:extLst>
                <a:ext uri="{FF2B5EF4-FFF2-40B4-BE49-F238E27FC236}">
                  <a16:creationId xmlns:a16="http://schemas.microsoft.com/office/drawing/2014/main" id="{72A28D31-2846-8F4E-AFA1-A6883EC31393}"/>
                </a:ext>
              </a:extLst>
            </p:cNvPr>
            <p:cNvSpPr/>
            <p:nvPr/>
          </p:nvSpPr>
          <p:spPr>
            <a:xfrm>
              <a:off x="5511376" y="2951407"/>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41" name="Freeform 140">
              <a:extLst>
                <a:ext uri="{FF2B5EF4-FFF2-40B4-BE49-F238E27FC236}">
                  <a16:creationId xmlns:a16="http://schemas.microsoft.com/office/drawing/2014/main" id="{8864FE90-D61F-7BF0-9C9D-3CD9B368C83B}"/>
                </a:ext>
              </a:extLst>
            </p:cNvPr>
            <p:cNvSpPr/>
            <p:nvPr/>
          </p:nvSpPr>
          <p:spPr>
            <a:xfrm>
              <a:off x="5495906" y="294839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42" name="Freeform 141">
              <a:extLst>
                <a:ext uri="{FF2B5EF4-FFF2-40B4-BE49-F238E27FC236}">
                  <a16:creationId xmlns:a16="http://schemas.microsoft.com/office/drawing/2014/main" id="{F47D9BDD-70D2-FD9C-2279-5E25ED052CCA}"/>
                </a:ext>
              </a:extLst>
            </p:cNvPr>
            <p:cNvSpPr/>
            <p:nvPr/>
          </p:nvSpPr>
          <p:spPr>
            <a:xfrm>
              <a:off x="5459375" y="294402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43" name="Freeform 142">
              <a:extLst>
                <a:ext uri="{FF2B5EF4-FFF2-40B4-BE49-F238E27FC236}">
                  <a16:creationId xmlns:a16="http://schemas.microsoft.com/office/drawing/2014/main" id="{252DE898-2844-89FD-127C-AB4644D9DAAC}"/>
                </a:ext>
              </a:extLst>
            </p:cNvPr>
            <p:cNvSpPr/>
            <p:nvPr/>
          </p:nvSpPr>
          <p:spPr>
            <a:xfrm>
              <a:off x="5423830" y="2925019"/>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44" name="Freeform 143">
              <a:extLst>
                <a:ext uri="{FF2B5EF4-FFF2-40B4-BE49-F238E27FC236}">
                  <a16:creationId xmlns:a16="http://schemas.microsoft.com/office/drawing/2014/main" id="{9A906857-E2AD-B557-347B-CC366C18CB99}"/>
                </a:ext>
              </a:extLst>
            </p:cNvPr>
            <p:cNvSpPr/>
            <p:nvPr/>
          </p:nvSpPr>
          <p:spPr>
            <a:xfrm>
              <a:off x="5414711" y="292184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45" name="Freeform 144">
              <a:extLst>
                <a:ext uri="{FF2B5EF4-FFF2-40B4-BE49-F238E27FC236}">
                  <a16:creationId xmlns:a16="http://schemas.microsoft.com/office/drawing/2014/main" id="{84493B9D-A588-CD03-AE45-C7E1A8BCAC6D}"/>
                </a:ext>
              </a:extLst>
            </p:cNvPr>
            <p:cNvSpPr/>
            <p:nvPr/>
          </p:nvSpPr>
          <p:spPr>
            <a:xfrm>
              <a:off x="5394867" y="291705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46" name="Freeform 145">
              <a:extLst>
                <a:ext uri="{FF2B5EF4-FFF2-40B4-BE49-F238E27FC236}">
                  <a16:creationId xmlns:a16="http://schemas.microsoft.com/office/drawing/2014/main" id="{A3100DF5-2F35-3734-E9DD-9705A2117272}"/>
                </a:ext>
              </a:extLst>
            </p:cNvPr>
            <p:cNvSpPr/>
            <p:nvPr/>
          </p:nvSpPr>
          <p:spPr>
            <a:xfrm>
              <a:off x="5383507" y="291306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47" name="Freeform 146">
              <a:extLst>
                <a:ext uri="{FF2B5EF4-FFF2-40B4-BE49-F238E27FC236}">
                  <a16:creationId xmlns:a16="http://schemas.microsoft.com/office/drawing/2014/main" id="{E88A22EF-21B6-FAA7-3E01-89E01658BBD6}"/>
                </a:ext>
              </a:extLst>
            </p:cNvPr>
            <p:cNvSpPr/>
            <p:nvPr/>
          </p:nvSpPr>
          <p:spPr>
            <a:xfrm>
              <a:off x="5374523" y="291306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48" name="Freeform 147">
              <a:extLst>
                <a:ext uri="{FF2B5EF4-FFF2-40B4-BE49-F238E27FC236}">
                  <a16:creationId xmlns:a16="http://schemas.microsoft.com/office/drawing/2014/main" id="{C8246BB2-35D6-3833-9233-22922043318B}"/>
                </a:ext>
              </a:extLst>
            </p:cNvPr>
            <p:cNvSpPr/>
            <p:nvPr/>
          </p:nvSpPr>
          <p:spPr>
            <a:xfrm>
              <a:off x="5336921" y="291705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49" name="Freeform 148">
              <a:extLst>
                <a:ext uri="{FF2B5EF4-FFF2-40B4-BE49-F238E27FC236}">
                  <a16:creationId xmlns:a16="http://schemas.microsoft.com/office/drawing/2014/main" id="{F88621F2-4FAE-E8CD-9151-D547A743A4D1}"/>
                </a:ext>
              </a:extLst>
            </p:cNvPr>
            <p:cNvSpPr/>
            <p:nvPr/>
          </p:nvSpPr>
          <p:spPr>
            <a:xfrm>
              <a:off x="5311804" y="2912268"/>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50" name="Freeform 149">
              <a:extLst>
                <a:ext uri="{FF2B5EF4-FFF2-40B4-BE49-F238E27FC236}">
                  <a16:creationId xmlns:a16="http://schemas.microsoft.com/office/drawing/2014/main" id="{B0718BDA-C8D3-5DCE-F9BB-43DE8B950941}"/>
                </a:ext>
              </a:extLst>
            </p:cNvPr>
            <p:cNvSpPr/>
            <p:nvPr/>
          </p:nvSpPr>
          <p:spPr>
            <a:xfrm>
              <a:off x="5321588" y="291368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51" name="Freeform 150">
              <a:extLst>
                <a:ext uri="{FF2B5EF4-FFF2-40B4-BE49-F238E27FC236}">
                  <a16:creationId xmlns:a16="http://schemas.microsoft.com/office/drawing/2014/main" id="{51AAD2A4-8508-924D-D41C-6089820EAAA3}"/>
                </a:ext>
              </a:extLst>
            </p:cNvPr>
            <p:cNvSpPr/>
            <p:nvPr/>
          </p:nvSpPr>
          <p:spPr>
            <a:xfrm>
              <a:off x="5273704" y="2910682"/>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52" name="Freeform 151">
              <a:extLst>
                <a:ext uri="{FF2B5EF4-FFF2-40B4-BE49-F238E27FC236}">
                  <a16:creationId xmlns:a16="http://schemas.microsoft.com/office/drawing/2014/main" id="{996FE958-8332-11B2-6716-86F161C295F9}"/>
                </a:ext>
              </a:extLst>
            </p:cNvPr>
            <p:cNvSpPr/>
            <p:nvPr/>
          </p:nvSpPr>
          <p:spPr>
            <a:xfrm>
              <a:off x="5247508" y="289734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53" name="Freeform 152">
              <a:extLst>
                <a:ext uri="{FF2B5EF4-FFF2-40B4-BE49-F238E27FC236}">
                  <a16:creationId xmlns:a16="http://schemas.microsoft.com/office/drawing/2014/main" id="{2C3BE10D-71CF-8BF6-C477-30C4D9639A6F}"/>
                </a:ext>
              </a:extLst>
            </p:cNvPr>
            <p:cNvSpPr/>
            <p:nvPr/>
          </p:nvSpPr>
          <p:spPr>
            <a:xfrm>
              <a:off x="5232177" y="289258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54" name="Freeform 153">
              <a:extLst>
                <a:ext uri="{FF2B5EF4-FFF2-40B4-BE49-F238E27FC236}">
                  <a16:creationId xmlns:a16="http://schemas.microsoft.com/office/drawing/2014/main" id="{EA7A443D-CCA2-71CB-990B-3273D2715FA2}"/>
                </a:ext>
              </a:extLst>
            </p:cNvPr>
            <p:cNvSpPr/>
            <p:nvPr/>
          </p:nvSpPr>
          <p:spPr>
            <a:xfrm>
              <a:off x="5206988" y="289258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55" name="Freeform 154">
              <a:extLst>
                <a:ext uri="{FF2B5EF4-FFF2-40B4-BE49-F238E27FC236}">
                  <a16:creationId xmlns:a16="http://schemas.microsoft.com/office/drawing/2014/main" id="{1C3BD258-A69A-A41A-AAF4-BEE5108E0657}"/>
                </a:ext>
              </a:extLst>
            </p:cNvPr>
            <p:cNvSpPr/>
            <p:nvPr/>
          </p:nvSpPr>
          <p:spPr>
            <a:xfrm>
              <a:off x="5195388" y="288949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56" name="Freeform 155">
              <a:extLst>
                <a:ext uri="{FF2B5EF4-FFF2-40B4-BE49-F238E27FC236}">
                  <a16:creationId xmlns:a16="http://schemas.microsoft.com/office/drawing/2014/main" id="{3AF6C019-1DEB-C5EC-1D17-D3B03D4D48B4}"/>
                </a:ext>
              </a:extLst>
            </p:cNvPr>
            <p:cNvSpPr/>
            <p:nvPr/>
          </p:nvSpPr>
          <p:spPr>
            <a:xfrm>
              <a:off x="5187144" y="288949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57" name="Freeform 156">
              <a:extLst>
                <a:ext uri="{FF2B5EF4-FFF2-40B4-BE49-F238E27FC236}">
                  <a16:creationId xmlns:a16="http://schemas.microsoft.com/office/drawing/2014/main" id="{8D898DAA-882A-DE24-8FFA-BB8E9D4C573F}"/>
                </a:ext>
              </a:extLst>
            </p:cNvPr>
            <p:cNvSpPr/>
            <p:nvPr/>
          </p:nvSpPr>
          <p:spPr>
            <a:xfrm>
              <a:off x="5137985" y="289734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58" name="Freeform 157">
              <a:extLst>
                <a:ext uri="{FF2B5EF4-FFF2-40B4-BE49-F238E27FC236}">
                  <a16:creationId xmlns:a16="http://schemas.microsoft.com/office/drawing/2014/main" id="{1196CB64-D0C5-06EE-33EF-CB8A4E63D43D}"/>
                </a:ext>
              </a:extLst>
            </p:cNvPr>
            <p:cNvSpPr/>
            <p:nvPr/>
          </p:nvSpPr>
          <p:spPr>
            <a:xfrm>
              <a:off x="5114161" y="289512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59" name="Freeform 158">
              <a:extLst>
                <a:ext uri="{FF2B5EF4-FFF2-40B4-BE49-F238E27FC236}">
                  <a16:creationId xmlns:a16="http://schemas.microsoft.com/office/drawing/2014/main" id="{58A5943C-2A0D-9466-E3B4-CADBC89925D8}"/>
                </a:ext>
              </a:extLst>
            </p:cNvPr>
            <p:cNvSpPr/>
            <p:nvPr/>
          </p:nvSpPr>
          <p:spPr>
            <a:xfrm>
              <a:off x="5091518" y="289512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60" name="Freeform 159">
              <a:extLst>
                <a:ext uri="{FF2B5EF4-FFF2-40B4-BE49-F238E27FC236}">
                  <a16:creationId xmlns:a16="http://schemas.microsoft.com/office/drawing/2014/main" id="{1F0D1077-03DB-FCE0-A235-BE64C2E00988}"/>
                </a:ext>
              </a:extLst>
            </p:cNvPr>
            <p:cNvSpPr/>
            <p:nvPr/>
          </p:nvSpPr>
          <p:spPr>
            <a:xfrm>
              <a:off x="5069509" y="2890888"/>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61" name="Freeform 160">
              <a:extLst>
                <a:ext uri="{FF2B5EF4-FFF2-40B4-BE49-F238E27FC236}">
                  <a16:creationId xmlns:a16="http://schemas.microsoft.com/office/drawing/2014/main" id="{1BA34BA1-300E-110B-3D15-E9AC73CFD070}"/>
                </a:ext>
              </a:extLst>
            </p:cNvPr>
            <p:cNvSpPr/>
            <p:nvPr/>
          </p:nvSpPr>
          <p:spPr>
            <a:xfrm>
              <a:off x="5049665" y="288949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62" name="Freeform 161">
              <a:extLst>
                <a:ext uri="{FF2B5EF4-FFF2-40B4-BE49-F238E27FC236}">
                  <a16:creationId xmlns:a16="http://schemas.microsoft.com/office/drawing/2014/main" id="{94F494BD-A0CB-60A1-DC8A-D91E0A8D268A}"/>
                </a:ext>
              </a:extLst>
            </p:cNvPr>
            <p:cNvSpPr/>
            <p:nvPr/>
          </p:nvSpPr>
          <p:spPr>
            <a:xfrm>
              <a:off x="5032165" y="288632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63" name="Freeform 162">
              <a:extLst>
                <a:ext uri="{FF2B5EF4-FFF2-40B4-BE49-F238E27FC236}">
                  <a16:creationId xmlns:a16="http://schemas.microsoft.com/office/drawing/2014/main" id="{796D1B85-655B-225C-BE6E-136B7BD0AE3C}"/>
                </a:ext>
              </a:extLst>
            </p:cNvPr>
            <p:cNvSpPr/>
            <p:nvPr/>
          </p:nvSpPr>
          <p:spPr>
            <a:xfrm>
              <a:off x="5011525" y="2887909"/>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64" name="Freeform 163">
              <a:extLst>
                <a:ext uri="{FF2B5EF4-FFF2-40B4-BE49-F238E27FC236}">
                  <a16:creationId xmlns:a16="http://schemas.microsoft.com/office/drawing/2014/main" id="{C526280D-3A3D-2211-31F8-A342D6FE8140}"/>
                </a:ext>
              </a:extLst>
            </p:cNvPr>
            <p:cNvSpPr/>
            <p:nvPr/>
          </p:nvSpPr>
          <p:spPr>
            <a:xfrm>
              <a:off x="4969847" y="288385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65" name="Freeform 164">
              <a:extLst>
                <a:ext uri="{FF2B5EF4-FFF2-40B4-BE49-F238E27FC236}">
                  <a16:creationId xmlns:a16="http://schemas.microsoft.com/office/drawing/2014/main" id="{C7ED642A-0DF6-E9CD-6ECD-94C1C7F8EC66}"/>
                </a:ext>
              </a:extLst>
            </p:cNvPr>
            <p:cNvSpPr/>
            <p:nvPr/>
          </p:nvSpPr>
          <p:spPr>
            <a:xfrm>
              <a:off x="4958730" y="287794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66" name="Freeform 165">
              <a:extLst>
                <a:ext uri="{FF2B5EF4-FFF2-40B4-BE49-F238E27FC236}">
                  <a16:creationId xmlns:a16="http://schemas.microsoft.com/office/drawing/2014/main" id="{132E0101-1914-7941-0A2F-7D180B6A3414}"/>
                </a:ext>
              </a:extLst>
            </p:cNvPr>
            <p:cNvSpPr/>
            <p:nvPr/>
          </p:nvSpPr>
          <p:spPr>
            <a:xfrm>
              <a:off x="4945411" y="2874768"/>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67" name="Freeform 166">
              <a:extLst>
                <a:ext uri="{FF2B5EF4-FFF2-40B4-BE49-F238E27FC236}">
                  <a16:creationId xmlns:a16="http://schemas.microsoft.com/office/drawing/2014/main" id="{D2D71AE6-5E3D-AEB6-7EB4-050EF43C2DE5}"/>
                </a:ext>
              </a:extLst>
            </p:cNvPr>
            <p:cNvSpPr/>
            <p:nvPr/>
          </p:nvSpPr>
          <p:spPr>
            <a:xfrm>
              <a:off x="4925798" y="286828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68" name="Freeform 167">
              <a:extLst>
                <a:ext uri="{FF2B5EF4-FFF2-40B4-BE49-F238E27FC236}">
                  <a16:creationId xmlns:a16="http://schemas.microsoft.com/office/drawing/2014/main" id="{E534EBAC-9BE1-13BA-BE51-BD252F050241}"/>
                </a:ext>
              </a:extLst>
            </p:cNvPr>
            <p:cNvSpPr/>
            <p:nvPr/>
          </p:nvSpPr>
          <p:spPr>
            <a:xfrm>
              <a:off x="4610076" y="283162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69" name="Freeform 168">
              <a:extLst>
                <a:ext uri="{FF2B5EF4-FFF2-40B4-BE49-F238E27FC236}">
                  <a16:creationId xmlns:a16="http://schemas.microsoft.com/office/drawing/2014/main" id="{0FFFEB31-3AFE-7579-8F66-311B42BA586F}"/>
                </a:ext>
              </a:extLst>
            </p:cNvPr>
            <p:cNvSpPr/>
            <p:nvPr/>
          </p:nvSpPr>
          <p:spPr>
            <a:xfrm>
              <a:off x="4440213" y="281285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70" name="Freeform 169">
              <a:extLst>
                <a:ext uri="{FF2B5EF4-FFF2-40B4-BE49-F238E27FC236}">
                  <a16:creationId xmlns:a16="http://schemas.microsoft.com/office/drawing/2014/main" id="{8CE98136-4650-8C16-E5C9-4FE18BDB2FDB}"/>
                </a:ext>
              </a:extLst>
            </p:cNvPr>
            <p:cNvSpPr/>
            <p:nvPr/>
          </p:nvSpPr>
          <p:spPr>
            <a:xfrm>
              <a:off x="4218785" y="277872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71" name="Freeform 170">
              <a:extLst>
                <a:ext uri="{FF2B5EF4-FFF2-40B4-BE49-F238E27FC236}">
                  <a16:creationId xmlns:a16="http://schemas.microsoft.com/office/drawing/2014/main" id="{F371409D-35EC-665F-A185-CCF82D5A048F}"/>
                </a:ext>
              </a:extLst>
            </p:cNvPr>
            <p:cNvSpPr/>
            <p:nvPr/>
          </p:nvSpPr>
          <p:spPr>
            <a:xfrm>
              <a:off x="4047013" y="275828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72" name="Freeform 171">
              <a:extLst>
                <a:ext uri="{FF2B5EF4-FFF2-40B4-BE49-F238E27FC236}">
                  <a16:creationId xmlns:a16="http://schemas.microsoft.com/office/drawing/2014/main" id="{89BD35FE-F2EA-0B55-7E02-0146B597C16C}"/>
                </a:ext>
              </a:extLst>
            </p:cNvPr>
            <p:cNvSpPr/>
            <p:nvPr/>
          </p:nvSpPr>
          <p:spPr>
            <a:xfrm>
              <a:off x="3970311" y="275810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73" name="Freeform 172">
              <a:extLst>
                <a:ext uri="{FF2B5EF4-FFF2-40B4-BE49-F238E27FC236}">
                  <a16:creationId xmlns:a16="http://schemas.microsoft.com/office/drawing/2014/main" id="{3DE492AF-CF00-589A-50AA-D8B40D7E8971}"/>
                </a:ext>
              </a:extLst>
            </p:cNvPr>
            <p:cNvSpPr/>
            <p:nvPr/>
          </p:nvSpPr>
          <p:spPr>
            <a:xfrm>
              <a:off x="3802036" y="273583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74" name="Freeform 173">
              <a:extLst>
                <a:ext uri="{FF2B5EF4-FFF2-40B4-BE49-F238E27FC236}">
                  <a16:creationId xmlns:a16="http://schemas.microsoft.com/office/drawing/2014/main" id="{67239517-6899-1FFF-870B-CDB4B8D20882}"/>
                </a:ext>
              </a:extLst>
            </p:cNvPr>
            <p:cNvSpPr/>
            <p:nvPr/>
          </p:nvSpPr>
          <p:spPr>
            <a:xfrm>
              <a:off x="3790132" y="272732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75" name="Freeform 174">
              <a:extLst>
                <a:ext uri="{FF2B5EF4-FFF2-40B4-BE49-F238E27FC236}">
                  <a16:creationId xmlns:a16="http://schemas.microsoft.com/office/drawing/2014/main" id="{A18A8C7E-4B9A-0ADD-081B-A4F8BB64BFC9}"/>
                </a:ext>
              </a:extLst>
            </p:cNvPr>
            <p:cNvSpPr/>
            <p:nvPr/>
          </p:nvSpPr>
          <p:spPr>
            <a:xfrm>
              <a:off x="3742478" y="272732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76" name="Freeform 175">
              <a:extLst>
                <a:ext uri="{FF2B5EF4-FFF2-40B4-BE49-F238E27FC236}">
                  <a16:creationId xmlns:a16="http://schemas.microsoft.com/office/drawing/2014/main" id="{292BF12C-A452-C63C-4CFA-1DB16276A9E9}"/>
                </a:ext>
              </a:extLst>
            </p:cNvPr>
            <p:cNvSpPr/>
            <p:nvPr/>
          </p:nvSpPr>
          <p:spPr>
            <a:xfrm>
              <a:off x="3463810" y="265756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77" name="Freeform 176">
              <a:extLst>
                <a:ext uri="{FF2B5EF4-FFF2-40B4-BE49-F238E27FC236}">
                  <a16:creationId xmlns:a16="http://schemas.microsoft.com/office/drawing/2014/main" id="{E3E2D69E-644D-AD48-6749-3005D30F3606}"/>
                </a:ext>
              </a:extLst>
            </p:cNvPr>
            <p:cNvSpPr/>
            <p:nvPr/>
          </p:nvSpPr>
          <p:spPr>
            <a:xfrm>
              <a:off x="3287598" y="259247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78" name="Freeform 177">
              <a:extLst>
                <a:ext uri="{FF2B5EF4-FFF2-40B4-BE49-F238E27FC236}">
                  <a16:creationId xmlns:a16="http://schemas.microsoft.com/office/drawing/2014/main" id="{3EE08363-28CC-0210-4413-2FDE62C6613F}"/>
                </a:ext>
              </a:extLst>
            </p:cNvPr>
            <p:cNvSpPr/>
            <p:nvPr/>
          </p:nvSpPr>
          <p:spPr>
            <a:xfrm>
              <a:off x="3205376" y="2583057"/>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79" name="Freeform 178">
              <a:extLst>
                <a:ext uri="{FF2B5EF4-FFF2-40B4-BE49-F238E27FC236}">
                  <a16:creationId xmlns:a16="http://schemas.microsoft.com/office/drawing/2014/main" id="{C20DBA4B-770A-17E3-ED35-05E1FFA45AE6}"/>
                </a:ext>
              </a:extLst>
            </p:cNvPr>
            <p:cNvSpPr/>
            <p:nvPr/>
          </p:nvSpPr>
          <p:spPr>
            <a:xfrm>
              <a:off x="3195966" y="256460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80" name="Freeform 179">
              <a:extLst>
                <a:ext uri="{FF2B5EF4-FFF2-40B4-BE49-F238E27FC236}">
                  <a16:creationId xmlns:a16="http://schemas.microsoft.com/office/drawing/2014/main" id="{3C02FF38-3635-8B08-4361-5F976D29D287}"/>
                </a:ext>
              </a:extLst>
            </p:cNvPr>
            <p:cNvSpPr/>
            <p:nvPr/>
          </p:nvSpPr>
          <p:spPr>
            <a:xfrm>
              <a:off x="3177245" y="256143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81" name="Freeform 180">
              <a:extLst>
                <a:ext uri="{FF2B5EF4-FFF2-40B4-BE49-F238E27FC236}">
                  <a16:creationId xmlns:a16="http://schemas.microsoft.com/office/drawing/2014/main" id="{7CE6BDAB-95E9-0096-2194-41356B1C8F20}"/>
                </a:ext>
              </a:extLst>
            </p:cNvPr>
            <p:cNvSpPr/>
            <p:nvPr/>
          </p:nvSpPr>
          <p:spPr>
            <a:xfrm>
              <a:off x="3148339" y="255210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82" name="Freeform 181">
              <a:extLst>
                <a:ext uri="{FF2B5EF4-FFF2-40B4-BE49-F238E27FC236}">
                  <a16:creationId xmlns:a16="http://schemas.microsoft.com/office/drawing/2014/main" id="{D3931E12-30F8-880E-A904-AC10196C2368}"/>
                </a:ext>
              </a:extLst>
            </p:cNvPr>
            <p:cNvSpPr/>
            <p:nvPr/>
          </p:nvSpPr>
          <p:spPr>
            <a:xfrm>
              <a:off x="3079280" y="253154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83" name="Freeform 182">
              <a:extLst>
                <a:ext uri="{FF2B5EF4-FFF2-40B4-BE49-F238E27FC236}">
                  <a16:creationId xmlns:a16="http://schemas.microsoft.com/office/drawing/2014/main" id="{502A1D4E-C43C-6A04-218D-551C8AD39846}"/>
                </a:ext>
              </a:extLst>
            </p:cNvPr>
            <p:cNvSpPr/>
            <p:nvPr/>
          </p:nvSpPr>
          <p:spPr>
            <a:xfrm>
              <a:off x="2957041" y="249336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84" name="Freeform 183">
              <a:extLst>
                <a:ext uri="{FF2B5EF4-FFF2-40B4-BE49-F238E27FC236}">
                  <a16:creationId xmlns:a16="http://schemas.microsoft.com/office/drawing/2014/main" id="{64E3E3C0-6BC2-1FE2-7579-FE1B194EB8E2}"/>
                </a:ext>
              </a:extLst>
            </p:cNvPr>
            <p:cNvSpPr/>
            <p:nvPr/>
          </p:nvSpPr>
          <p:spPr>
            <a:xfrm>
              <a:off x="2890370" y="246963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85" name="Freeform 184">
              <a:extLst>
                <a:ext uri="{FF2B5EF4-FFF2-40B4-BE49-F238E27FC236}">
                  <a16:creationId xmlns:a16="http://schemas.microsoft.com/office/drawing/2014/main" id="{19501A25-7C03-49E7-3023-6A198D5E0570}"/>
                </a:ext>
              </a:extLst>
            </p:cNvPr>
            <p:cNvSpPr/>
            <p:nvPr/>
          </p:nvSpPr>
          <p:spPr>
            <a:xfrm>
              <a:off x="2851007" y="2467469"/>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86" name="Freeform 185">
              <a:extLst>
                <a:ext uri="{FF2B5EF4-FFF2-40B4-BE49-F238E27FC236}">
                  <a16:creationId xmlns:a16="http://schemas.microsoft.com/office/drawing/2014/main" id="{F0A8F27B-AB32-844B-DDA9-BAB1D6A0F1DD}"/>
                </a:ext>
              </a:extLst>
            </p:cNvPr>
            <p:cNvSpPr/>
            <p:nvPr/>
          </p:nvSpPr>
          <p:spPr>
            <a:xfrm>
              <a:off x="2808611" y="2443957"/>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87" name="Freeform 186">
              <a:extLst>
                <a:ext uri="{FF2B5EF4-FFF2-40B4-BE49-F238E27FC236}">
                  <a16:creationId xmlns:a16="http://schemas.microsoft.com/office/drawing/2014/main" id="{1CB9558D-4EEC-0C25-6AD8-E7B1027B4EDF}"/>
                </a:ext>
              </a:extLst>
            </p:cNvPr>
            <p:cNvSpPr/>
            <p:nvPr/>
          </p:nvSpPr>
          <p:spPr>
            <a:xfrm>
              <a:off x="2798291" y="2435719"/>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88" name="Freeform 187">
              <a:extLst>
                <a:ext uri="{FF2B5EF4-FFF2-40B4-BE49-F238E27FC236}">
                  <a16:creationId xmlns:a16="http://schemas.microsoft.com/office/drawing/2014/main" id="{BCF7A79C-928E-234F-4DA8-0F221C0AFBA3}"/>
                </a:ext>
              </a:extLst>
            </p:cNvPr>
            <p:cNvSpPr/>
            <p:nvPr/>
          </p:nvSpPr>
          <p:spPr>
            <a:xfrm>
              <a:off x="2784003" y="242986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89" name="Freeform 188">
              <a:extLst>
                <a:ext uri="{FF2B5EF4-FFF2-40B4-BE49-F238E27FC236}">
                  <a16:creationId xmlns:a16="http://schemas.microsoft.com/office/drawing/2014/main" id="{F34F6F29-90C5-CCC4-D3EF-3AC863CB6709}"/>
                </a:ext>
              </a:extLst>
            </p:cNvPr>
            <p:cNvSpPr/>
            <p:nvPr/>
          </p:nvSpPr>
          <p:spPr>
            <a:xfrm>
              <a:off x="2677640" y="236795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90" name="Freeform 189">
              <a:extLst>
                <a:ext uri="{FF2B5EF4-FFF2-40B4-BE49-F238E27FC236}">
                  <a16:creationId xmlns:a16="http://schemas.microsoft.com/office/drawing/2014/main" id="{1D093D79-3829-29D6-0C41-81E71C821FA5}"/>
                </a:ext>
              </a:extLst>
            </p:cNvPr>
            <p:cNvSpPr/>
            <p:nvPr/>
          </p:nvSpPr>
          <p:spPr>
            <a:xfrm>
              <a:off x="2649856" y="2364752"/>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91" name="Freeform 190">
              <a:extLst>
                <a:ext uri="{FF2B5EF4-FFF2-40B4-BE49-F238E27FC236}">
                  <a16:creationId xmlns:a16="http://schemas.microsoft.com/office/drawing/2014/main" id="{85D0E6A4-7B37-8654-015B-4515086A00DB}"/>
                </a:ext>
              </a:extLst>
            </p:cNvPr>
            <p:cNvSpPr/>
            <p:nvPr/>
          </p:nvSpPr>
          <p:spPr>
            <a:xfrm>
              <a:off x="2583243" y="235230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92" name="Freeform 191">
              <a:extLst>
                <a:ext uri="{FF2B5EF4-FFF2-40B4-BE49-F238E27FC236}">
                  <a16:creationId xmlns:a16="http://schemas.microsoft.com/office/drawing/2014/main" id="{97027B15-152C-FDC2-E928-78DBD36ABCA9}"/>
                </a:ext>
              </a:extLst>
            </p:cNvPr>
            <p:cNvSpPr/>
            <p:nvPr/>
          </p:nvSpPr>
          <p:spPr>
            <a:xfrm>
              <a:off x="2482056" y="232835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93" name="Freeform 192">
              <a:extLst>
                <a:ext uri="{FF2B5EF4-FFF2-40B4-BE49-F238E27FC236}">
                  <a16:creationId xmlns:a16="http://schemas.microsoft.com/office/drawing/2014/main" id="{4FFBBFB0-918C-38F6-F533-8F0B831AE3F3}"/>
                </a:ext>
              </a:extLst>
            </p:cNvPr>
            <p:cNvSpPr/>
            <p:nvPr/>
          </p:nvSpPr>
          <p:spPr>
            <a:xfrm>
              <a:off x="2428078" y="231512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94" name="Freeform 193">
              <a:extLst>
                <a:ext uri="{FF2B5EF4-FFF2-40B4-BE49-F238E27FC236}">
                  <a16:creationId xmlns:a16="http://schemas.microsoft.com/office/drawing/2014/main" id="{C3B7C6E7-765A-CA31-8503-F1F7E4E9E4E5}"/>
                </a:ext>
              </a:extLst>
            </p:cNvPr>
            <p:cNvSpPr/>
            <p:nvPr/>
          </p:nvSpPr>
          <p:spPr>
            <a:xfrm>
              <a:off x="2355052" y="2267427"/>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95" name="Freeform 194">
              <a:extLst>
                <a:ext uri="{FF2B5EF4-FFF2-40B4-BE49-F238E27FC236}">
                  <a16:creationId xmlns:a16="http://schemas.microsoft.com/office/drawing/2014/main" id="{A8454FC6-C44B-A37F-2119-E78DFF42C7C7}"/>
                </a:ext>
              </a:extLst>
            </p:cNvPr>
            <p:cNvSpPr/>
            <p:nvPr/>
          </p:nvSpPr>
          <p:spPr>
            <a:xfrm>
              <a:off x="2315364" y="224736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96" name="Freeform 195">
              <a:extLst>
                <a:ext uri="{FF2B5EF4-FFF2-40B4-BE49-F238E27FC236}">
                  <a16:creationId xmlns:a16="http://schemas.microsoft.com/office/drawing/2014/main" id="{A2DB2F0A-821B-7C0F-0BC2-684278D49CB6}"/>
                </a:ext>
              </a:extLst>
            </p:cNvPr>
            <p:cNvSpPr/>
            <p:nvPr/>
          </p:nvSpPr>
          <p:spPr>
            <a:xfrm>
              <a:off x="2282820" y="224418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97" name="Freeform 196">
              <a:extLst>
                <a:ext uri="{FF2B5EF4-FFF2-40B4-BE49-F238E27FC236}">
                  <a16:creationId xmlns:a16="http://schemas.microsoft.com/office/drawing/2014/main" id="{2F6505E6-ACAD-3F63-80BC-C0D06779C0BE}"/>
                </a:ext>
              </a:extLst>
            </p:cNvPr>
            <p:cNvSpPr/>
            <p:nvPr/>
          </p:nvSpPr>
          <p:spPr>
            <a:xfrm>
              <a:off x="2232815" y="222275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98" name="Freeform 197">
              <a:extLst>
                <a:ext uri="{FF2B5EF4-FFF2-40B4-BE49-F238E27FC236}">
                  <a16:creationId xmlns:a16="http://schemas.microsoft.com/office/drawing/2014/main" id="{AE5DA530-0238-35F8-26E4-07664C9D7E29}"/>
                </a:ext>
              </a:extLst>
            </p:cNvPr>
            <p:cNvSpPr/>
            <p:nvPr/>
          </p:nvSpPr>
          <p:spPr>
            <a:xfrm>
              <a:off x="2160584" y="219497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199" name="Freeform 198">
              <a:extLst>
                <a:ext uri="{FF2B5EF4-FFF2-40B4-BE49-F238E27FC236}">
                  <a16:creationId xmlns:a16="http://schemas.microsoft.com/office/drawing/2014/main" id="{281BAB8F-1845-3D2A-818C-3D7D8418AE69}"/>
                </a:ext>
              </a:extLst>
            </p:cNvPr>
            <p:cNvSpPr/>
            <p:nvPr/>
          </p:nvSpPr>
          <p:spPr>
            <a:xfrm>
              <a:off x="2040730" y="215344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200" name="Freeform 199">
              <a:extLst>
                <a:ext uri="{FF2B5EF4-FFF2-40B4-BE49-F238E27FC236}">
                  <a16:creationId xmlns:a16="http://schemas.microsoft.com/office/drawing/2014/main" id="{D5B435CA-A9B3-CFBF-F915-69FCF376BD86}"/>
                </a:ext>
              </a:extLst>
            </p:cNvPr>
            <p:cNvSpPr/>
            <p:nvPr/>
          </p:nvSpPr>
          <p:spPr>
            <a:xfrm>
              <a:off x="2015273" y="214534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201" name="Freeform 200">
              <a:extLst>
                <a:ext uri="{FF2B5EF4-FFF2-40B4-BE49-F238E27FC236}">
                  <a16:creationId xmlns:a16="http://schemas.microsoft.com/office/drawing/2014/main" id="{33E24BA5-F165-3F42-7695-9A52F74A96D4}"/>
                </a:ext>
              </a:extLst>
            </p:cNvPr>
            <p:cNvSpPr/>
            <p:nvPr/>
          </p:nvSpPr>
          <p:spPr>
            <a:xfrm>
              <a:off x="1993902" y="2135189"/>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202" name="Freeform 201">
              <a:extLst>
                <a:ext uri="{FF2B5EF4-FFF2-40B4-BE49-F238E27FC236}">
                  <a16:creationId xmlns:a16="http://schemas.microsoft.com/office/drawing/2014/main" id="{397D04B3-C07E-D7FF-C808-C2EFE1C3B549}"/>
                </a:ext>
              </a:extLst>
            </p:cNvPr>
            <p:cNvSpPr/>
            <p:nvPr/>
          </p:nvSpPr>
          <p:spPr>
            <a:xfrm>
              <a:off x="1970032" y="2121947"/>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203" name="Freeform 202">
              <a:extLst>
                <a:ext uri="{FF2B5EF4-FFF2-40B4-BE49-F238E27FC236}">
                  <a16:creationId xmlns:a16="http://schemas.microsoft.com/office/drawing/2014/main" id="{C29B3C6B-A523-0309-440F-AA27536F6ED8}"/>
                </a:ext>
              </a:extLst>
            </p:cNvPr>
            <p:cNvSpPr/>
            <p:nvPr/>
          </p:nvSpPr>
          <p:spPr>
            <a:xfrm>
              <a:off x="1949451" y="210131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204" name="Freeform 203">
              <a:extLst>
                <a:ext uri="{FF2B5EF4-FFF2-40B4-BE49-F238E27FC236}">
                  <a16:creationId xmlns:a16="http://schemas.microsoft.com/office/drawing/2014/main" id="{F2569B72-DAAA-47B8-FA58-25B5E643D0AC}"/>
                </a:ext>
              </a:extLst>
            </p:cNvPr>
            <p:cNvSpPr/>
            <p:nvPr/>
          </p:nvSpPr>
          <p:spPr>
            <a:xfrm>
              <a:off x="1934368" y="209734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205" name="Freeform 204">
              <a:extLst>
                <a:ext uri="{FF2B5EF4-FFF2-40B4-BE49-F238E27FC236}">
                  <a16:creationId xmlns:a16="http://schemas.microsoft.com/office/drawing/2014/main" id="{6F7CEA96-E123-5079-DA3E-31EA769A2A10}"/>
                </a:ext>
              </a:extLst>
            </p:cNvPr>
            <p:cNvSpPr/>
            <p:nvPr/>
          </p:nvSpPr>
          <p:spPr>
            <a:xfrm>
              <a:off x="1918493" y="2083432"/>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206" name="Freeform 205">
              <a:extLst>
                <a:ext uri="{FF2B5EF4-FFF2-40B4-BE49-F238E27FC236}">
                  <a16:creationId xmlns:a16="http://schemas.microsoft.com/office/drawing/2014/main" id="{CF8F26FC-EC3F-68C8-1BB6-84DF524CBDA0}"/>
                </a:ext>
              </a:extLst>
            </p:cNvPr>
            <p:cNvSpPr/>
            <p:nvPr/>
          </p:nvSpPr>
          <p:spPr>
            <a:xfrm>
              <a:off x="1670046" y="2013427"/>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207" name="Freeform 206">
              <a:extLst>
                <a:ext uri="{FF2B5EF4-FFF2-40B4-BE49-F238E27FC236}">
                  <a16:creationId xmlns:a16="http://schemas.microsoft.com/office/drawing/2014/main" id="{568A2334-20EA-B02D-A715-39093763E40E}"/>
                </a:ext>
              </a:extLst>
            </p:cNvPr>
            <p:cNvSpPr/>
            <p:nvPr/>
          </p:nvSpPr>
          <p:spPr>
            <a:xfrm>
              <a:off x="1527629" y="198145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208" name="Freeform 207">
              <a:extLst>
                <a:ext uri="{FF2B5EF4-FFF2-40B4-BE49-F238E27FC236}">
                  <a16:creationId xmlns:a16="http://schemas.microsoft.com/office/drawing/2014/main" id="{02708B30-D8D5-A978-B7E5-915A20E61F30}"/>
                </a:ext>
              </a:extLst>
            </p:cNvPr>
            <p:cNvSpPr/>
            <p:nvPr/>
          </p:nvSpPr>
          <p:spPr>
            <a:xfrm>
              <a:off x="1468473" y="1984378"/>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grpSp>
      <p:grpSp>
        <p:nvGrpSpPr>
          <p:cNvPr id="209" name="Freeform">
            <a:extLst>
              <a:ext uri="{FF2B5EF4-FFF2-40B4-BE49-F238E27FC236}">
                <a16:creationId xmlns:a16="http://schemas.microsoft.com/office/drawing/2014/main" id="{33351371-53F2-C4D0-178E-EDF4ED890E7D}"/>
              </a:ext>
            </a:extLst>
          </p:cNvPr>
          <p:cNvGrpSpPr/>
          <p:nvPr/>
        </p:nvGrpSpPr>
        <p:grpSpPr>
          <a:xfrm>
            <a:off x="1544049" y="2688854"/>
            <a:ext cx="6407567" cy="1383019"/>
            <a:chOff x="1327150" y="2016125"/>
            <a:chExt cx="4810125" cy="1038225"/>
          </a:xfrm>
        </p:grpSpPr>
        <p:sp>
          <p:nvSpPr>
            <p:cNvPr id="210" name="Freeform 209">
              <a:extLst>
                <a:ext uri="{FF2B5EF4-FFF2-40B4-BE49-F238E27FC236}">
                  <a16:creationId xmlns:a16="http://schemas.microsoft.com/office/drawing/2014/main" id="{C63AC808-3B8B-2B0B-DD66-C19740A2AEC2}"/>
                </a:ext>
              </a:extLst>
            </p:cNvPr>
            <p:cNvSpPr/>
            <p:nvPr/>
          </p:nvSpPr>
          <p:spPr>
            <a:xfrm>
              <a:off x="4170363" y="2827338"/>
              <a:ext cx="1966912" cy="227012"/>
            </a:xfrm>
            <a:custGeom>
              <a:avLst/>
              <a:gdLst>
                <a:gd name="connsiteX0" fmla="*/ 1966912 w 1966912"/>
                <a:gd name="connsiteY0" fmla="*/ 227012 h 227012"/>
                <a:gd name="connsiteX1" fmla="*/ 1543050 w 1966912"/>
                <a:gd name="connsiteY1" fmla="*/ 222250 h 227012"/>
                <a:gd name="connsiteX2" fmla="*/ 1538287 w 1966912"/>
                <a:gd name="connsiteY2" fmla="*/ 200025 h 227012"/>
                <a:gd name="connsiteX3" fmla="*/ 1466850 w 1966912"/>
                <a:gd name="connsiteY3" fmla="*/ 201612 h 227012"/>
                <a:gd name="connsiteX4" fmla="*/ 1454150 w 1966912"/>
                <a:gd name="connsiteY4" fmla="*/ 180975 h 227012"/>
                <a:gd name="connsiteX5" fmla="*/ 1317625 w 1966912"/>
                <a:gd name="connsiteY5" fmla="*/ 180975 h 227012"/>
                <a:gd name="connsiteX6" fmla="*/ 1312862 w 1966912"/>
                <a:gd name="connsiteY6" fmla="*/ 174625 h 227012"/>
                <a:gd name="connsiteX7" fmla="*/ 1301750 w 1966912"/>
                <a:gd name="connsiteY7" fmla="*/ 174625 h 227012"/>
                <a:gd name="connsiteX8" fmla="*/ 1293812 w 1966912"/>
                <a:gd name="connsiteY8" fmla="*/ 168275 h 227012"/>
                <a:gd name="connsiteX9" fmla="*/ 1258887 w 1966912"/>
                <a:gd name="connsiteY9" fmla="*/ 168275 h 227012"/>
                <a:gd name="connsiteX10" fmla="*/ 1250950 w 1966912"/>
                <a:gd name="connsiteY10" fmla="*/ 152400 h 227012"/>
                <a:gd name="connsiteX11" fmla="*/ 1209675 w 1966912"/>
                <a:gd name="connsiteY11" fmla="*/ 152400 h 227012"/>
                <a:gd name="connsiteX12" fmla="*/ 1209675 w 1966912"/>
                <a:gd name="connsiteY12" fmla="*/ 144462 h 227012"/>
                <a:gd name="connsiteX13" fmla="*/ 1106487 w 1966912"/>
                <a:gd name="connsiteY13" fmla="*/ 144462 h 227012"/>
                <a:gd name="connsiteX14" fmla="*/ 1095375 w 1966912"/>
                <a:gd name="connsiteY14" fmla="*/ 130175 h 227012"/>
                <a:gd name="connsiteX15" fmla="*/ 1036637 w 1966912"/>
                <a:gd name="connsiteY15" fmla="*/ 130175 h 227012"/>
                <a:gd name="connsiteX16" fmla="*/ 1036637 w 1966912"/>
                <a:gd name="connsiteY16" fmla="*/ 123825 h 227012"/>
                <a:gd name="connsiteX17" fmla="*/ 917575 w 1966912"/>
                <a:gd name="connsiteY17" fmla="*/ 123825 h 227012"/>
                <a:gd name="connsiteX18" fmla="*/ 912812 w 1966912"/>
                <a:gd name="connsiteY18" fmla="*/ 119062 h 227012"/>
                <a:gd name="connsiteX19" fmla="*/ 795337 w 1966912"/>
                <a:gd name="connsiteY19" fmla="*/ 119062 h 227012"/>
                <a:gd name="connsiteX20" fmla="*/ 790575 w 1966912"/>
                <a:gd name="connsiteY20" fmla="*/ 114300 h 227012"/>
                <a:gd name="connsiteX21" fmla="*/ 758825 w 1966912"/>
                <a:gd name="connsiteY21" fmla="*/ 114300 h 227012"/>
                <a:gd name="connsiteX22" fmla="*/ 758825 w 1966912"/>
                <a:gd name="connsiteY22" fmla="*/ 98425 h 227012"/>
                <a:gd name="connsiteX23" fmla="*/ 725487 w 1966912"/>
                <a:gd name="connsiteY23" fmla="*/ 98425 h 227012"/>
                <a:gd name="connsiteX24" fmla="*/ 725487 w 1966912"/>
                <a:gd name="connsiteY24" fmla="*/ 84137 h 227012"/>
                <a:gd name="connsiteX25" fmla="*/ 668337 w 1966912"/>
                <a:gd name="connsiteY25" fmla="*/ 84137 h 227012"/>
                <a:gd name="connsiteX26" fmla="*/ 661987 w 1966912"/>
                <a:gd name="connsiteY26" fmla="*/ 77787 h 227012"/>
                <a:gd name="connsiteX27" fmla="*/ 542925 w 1966912"/>
                <a:gd name="connsiteY27" fmla="*/ 77787 h 227012"/>
                <a:gd name="connsiteX28" fmla="*/ 530225 w 1966912"/>
                <a:gd name="connsiteY28" fmla="*/ 65087 h 227012"/>
                <a:gd name="connsiteX29" fmla="*/ 508000 w 1966912"/>
                <a:gd name="connsiteY29" fmla="*/ 65087 h 227012"/>
                <a:gd name="connsiteX30" fmla="*/ 501650 w 1966912"/>
                <a:gd name="connsiteY30" fmla="*/ 58737 h 227012"/>
                <a:gd name="connsiteX31" fmla="*/ 431800 w 1966912"/>
                <a:gd name="connsiteY31" fmla="*/ 58737 h 227012"/>
                <a:gd name="connsiteX32" fmla="*/ 422275 w 1966912"/>
                <a:gd name="connsiteY32" fmla="*/ 49212 h 227012"/>
                <a:gd name="connsiteX33" fmla="*/ 323850 w 1966912"/>
                <a:gd name="connsiteY33" fmla="*/ 49212 h 227012"/>
                <a:gd name="connsiteX34" fmla="*/ 317500 w 1966912"/>
                <a:gd name="connsiteY34" fmla="*/ 42862 h 227012"/>
                <a:gd name="connsiteX35" fmla="*/ 241300 w 1966912"/>
                <a:gd name="connsiteY35" fmla="*/ 42862 h 227012"/>
                <a:gd name="connsiteX36" fmla="*/ 241300 w 1966912"/>
                <a:gd name="connsiteY36" fmla="*/ 30162 h 227012"/>
                <a:gd name="connsiteX37" fmla="*/ 146050 w 1966912"/>
                <a:gd name="connsiteY37" fmla="*/ 30162 h 227012"/>
                <a:gd name="connsiteX38" fmla="*/ 136525 w 1966912"/>
                <a:gd name="connsiteY38" fmla="*/ 20637 h 227012"/>
                <a:gd name="connsiteX39" fmla="*/ 98425 w 1966912"/>
                <a:gd name="connsiteY39" fmla="*/ 20637 h 227012"/>
                <a:gd name="connsiteX40" fmla="*/ 88900 w 1966912"/>
                <a:gd name="connsiteY40" fmla="*/ 11112 h 227012"/>
                <a:gd name="connsiteX41" fmla="*/ 39687 w 1966912"/>
                <a:gd name="connsiteY41" fmla="*/ 11112 h 227012"/>
                <a:gd name="connsiteX42" fmla="*/ 28575 w 1966912"/>
                <a:gd name="connsiteY42" fmla="*/ 0 h 227012"/>
                <a:gd name="connsiteX43" fmla="*/ 0 w 1966912"/>
                <a:gd name="connsiteY43" fmla="*/ 0 h 22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66912" h="227012">
                  <a:moveTo>
                    <a:pt x="1966912" y="227012"/>
                  </a:moveTo>
                  <a:lnTo>
                    <a:pt x="1543050" y="222250"/>
                  </a:lnTo>
                  <a:lnTo>
                    <a:pt x="1538287" y="200025"/>
                  </a:lnTo>
                  <a:lnTo>
                    <a:pt x="1466850" y="201612"/>
                  </a:lnTo>
                  <a:lnTo>
                    <a:pt x="1454150" y="180975"/>
                  </a:lnTo>
                  <a:lnTo>
                    <a:pt x="1317625" y="180975"/>
                  </a:lnTo>
                  <a:lnTo>
                    <a:pt x="1312862" y="174625"/>
                  </a:lnTo>
                  <a:lnTo>
                    <a:pt x="1301750" y="174625"/>
                  </a:lnTo>
                  <a:lnTo>
                    <a:pt x="1293812" y="168275"/>
                  </a:lnTo>
                  <a:lnTo>
                    <a:pt x="1258887" y="168275"/>
                  </a:lnTo>
                  <a:lnTo>
                    <a:pt x="1250950" y="152400"/>
                  </a:lnTo>
                  <a:lnTo>
                    <a:pt x="1209675" y="152400"/>
                  </a:lnTo>
                  <a:lnTo>
                    <a:pt x="1209675" y="144462"/>
                  </a:lnTo>
                  <a:lnTo>
                    <a:pt x="1106487" y="144462"/>
                  </a:lnTo>
                  <a:lnTo>
                    <a:pt x="1095375" y="130175"/>
                  </a:lnTo>
                  <a:lnTo>
                    <a:pt x="1036637" y="130175"/>
                  </a:lnTo>
                  <a:lnTo>
                    <a:pt x="1036637" y="123825"/>
                  </a:lnTo>
                  <a:lnTo>
                    <a:pt x="917575" y="123825"/>
                  </a:lnTo>
                  <a:lnTo>
                    <a:pt x="912812" y="119062"/>
                  </a:lnTo>
                  <a:lnTo>
                    <a:pt x="795337" y="119062"/>
                  </a:lnTo>
                  <a:lnTo>
                    <a:pt x="790575" y="114300"/>
                  </a:lnTo>
                  <a:lnTo>
                    <a:pt x="758825" y="114300"/>
                  </a:lnTo>
                  <a:lnTo>
                    <a:pt x="758825" y="98425"/>
                  </a:lnTo>
                  <a:lnTo>
                    <a:pt x="725487" y="98425"/>
                  </a:lnTo>
                  <a:lnTo>
                    <a:pt x="725487" y="84137"/>
                  </a:lnTo>
                  <a:lnTo>
                    <a:pt x="668337" y="84137"/>
                  </a:lnTo>
                  <a:lnTo>
                    <a:pt x="661987" y="77787"/>
                  </a:lnTo>
                  <a:lnTo>
                    <a:pt x="542925" y="77787"/>
                  </a:lnTo>
                  <a:lnTo>
                    <a:pt x="530225" y="65087"/>
                  </a:lnTo>
                  <a:lnTo>
                    <a:pt x="508000" y="65087"/>
                  </a:lnTo>
                  <a:lnTo>
                    <a:pt x="501650" y="58737"/>
                  </a:lnTo>
                  <a:lnTo>
                    <a:pt x="431800" y="58737"/>
                  </a:lnTo>
                  <a:lnTo>
                    <a:pt x="422275" y="49212"/>
                  </a:lnTo>
                  <a:lnTo>
                    <a:pt x="323850" y="49212"/>
                  </a:lnTo>
                  <a:lnTo>
                    <a:pt x="317500" y="42862"/>
                  </a:lnTo>
                  <a:lnTo>
                    <a:pt x="241300" y="42862"/>
                  </a:lnTo>
                  <a:lnTo>
                    <a:pt x="241300" y="30162"/>
                  </a:lnTo>
                  <a:lnTo>
                    <a:pt x="146050" y="30162"/>
                  </a:lnTo>
                  <a:lnTo>
                    <a:pt x="136525" y="20637"/>
                  </a:lnTo>
                  <a:lnTo>
                    <a:pt x="98425" y="20637"/>
                  </a:lnTo>
                  <a:lnTo>
                    <a:pt x="88900" y="11112"/>
                  </a:lnTo>
                  <a:lnTo>
                    <a:pt x="39687" y="11112"/>
                  </a:lnTo>
                  <a:lnTo>
                    <a:pt x="28575" y="0"/>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211" name="Freeform 210">
              <a:extLst>
                <a:ext uri="{FF2B5EF4-FFF2-40B4-BE49-F238E27FC236}">
                  <a16:creationId xmlns:a16="http://schemas.microsoft.com/office/drawing/2014/main" id="{F5D0F8FC-EDC8-7310-8F6E-A2147C740F74}"/>
                </a:ext>
              </a:extLst>
            </p:cNvPr>
            <p:cNvSpPr/>
            <p:nvPr/>
          </p:nvSpPr>
          <p:spPr>
            <a:xfrm>
              <a:off x="1993900" y="2184400"/>
              <a:ext cx="2181225" cy="642938"/>
            </a:xfrm>
            <a:custGeom>
              <a:avLst/>
              <a:gdLst>
                <a:gd name="connsiteX0" fmla="*/ 2181225 w 2181225"/>
                <a:gd name="connsiteY0" fmla="*/ 642938 h 642938"/>
                <a:gd name="connsiteX1" fmla="*/ 2119313 w 2181225"/>
                <a:gd name="connsiteY1" fmla="*/ 642938 h 642938"/>
                <a:gd name="connsiteX2" fmla="*/ 2111375 w 2181225"/>
                <a:gd name="connsiteY2" fmla="*/ 635000 h 642938"/>
                <a:gd name="connsiteX3" fmla="*/ 2030413 w 2181225"/>
                <a:gd name="connsiteY3" fmla="*/ 635000 h 642938"/>
                <a:gd name="connsiteX4" fmla="*/ 2020888 w 2181225"/>
                <a:gd name="connsiteY4" fmla="*/ 625475 h 642938"/>
                <a:gd name="connsiteX5" fmla="*/ 1868488 w 2181225"/>
                <a:gd name="connsiteY5" fmla="*/ 625475 h 642938"/>
                <a:gd name="connsiteX6" fmla="*/ 1862138 w 2181225"/>
                <a:gd name="connsiteY6" fmla="*/ 619125 h 642938"/>
                <a:gd name="connsiteX7" fmla="*/ 1816100 w 2181225"/>
                <a:gd name="connsiteY7" fmla="*/ 619125 h 642938"/>
                <a:gd name="connsiteX8" fmla="*/ 1816100 w 2181225"/>
                <a:gd name="connsiteY8" fmla="*/ 598488 h 642938"/>
                <a:gd name="connsiteX9" fmla="*/ 1747838 w 2181225"/>
                <a:gd name="connsiteY9" fmla="*/ 598488 h 642938"/>
                <a:gd name="connsiteX10" fmla="*/ 1733550 w 2181225"/>
                <a:gd name="connsiteY10" fmla="*/ 584200 h 642938"/>
                <a:gd name="connsiteX11" fmla="*/ 1676400 w 2181225"/>
                <a:gd name="connsiteY11" fmla="*/ 584200 h 642938"/>
                <a:gd name="connsiteX12" fmla="*/ 1666875 w 2181225"/>
                <a:gd name="connsiteY12" fmla="*/ 574675 h 642938"/>
                <a:gd name="connsiteX13" fmla="*/ 1604963 w 2181225"/>
                <a:gd name="connsiteY13" fmla="*/ 574675 h 642938"/>
                <a:gd name="connsiteX14" fmla="*/ 1595438 w 2181225"/>
                <a:gd name="connsiteY14" fmla="*/ 557213 h 642938"/>
                <a:gd name="connsiteX15" fmla="*/ 1570038 w 2181225"/>
                <a:gd name="connsiteY15" fmla="*/ 558800 h 642938"/>
                <a:gd name="connsiteX16" fmla="*/ 1562100 w 2181225"/>
                <a:gd name="connsiteY16" fmla="*/ 544513 h 642938"/>
                <a:gd name="connsiteX17" fmla="*/ 1533525 w 2181225"/>
                <a:gd name="connsiteY17" fmla="*/ 546100 h 642938"/>
                <a:gd name="connsiteX18" fmla="*/ 1524000 w 2181225"/>
                <a:gd name="connsiteY18" fmla="*/ 531813 h 642938"/>
                <a:gd name="connsiteX19" fmla="*/ 1465263 w 2181225"/>
                <a:gd name="connsiteY19" fmla="*/ 530225 h 642938"/>
                <a:gd name="connsiteX20" fmla="*/ 1454150 w 2181225"/>
                <a:gd name="connsiteY20" fmla="*/ 520700 h 642938"/>
                <a:gd name="connsiteX21" fmla="*/ 1406525 w 2181225"/>
                <a:gd name="connsiteY21" fmla="*/ 520700 h 642938"/>
                <a:gd name="connsiteX22" fmla="*/ 1401763 w 2181225"/>
                <a:gd name="connsiteY22" fmla="*/ 508000 h 642938"/>
                <a:gd name="connsiteX23" fmla="*/ 1384300 w 2181225"/>
                <a:gd name="connsiteY23" fmla="*/ 508000 h 642938"/>
                <a:gd name="connsiteX24" fmla="*/ 1379538 w 2181225"/>
                <a:gd name="connsiteY24" fmla="*/ 485775 h 642938"/>
                <a:gd name="connsiteX25" fmla="*/ 1339850 w 2181225"/>
                <a:gd name="connsiteY25" fmla="*/ 487363 h 642938"/>
                <a:gd name="connsiteX26" fmla="*/ 1335088 w 2181225"/>
                <a:gd name="connsiteY26" fmla="*/ 479425 h 642938"/>
                <a:gd name="connsiteX27" fmla="*/ 1314450 w 2181225"/>
                <a:gd name="connsiteY27" fmla="*/ 479425 h 642938"/>
                <a:gd name="connsiteX28" fmla="*/ 1304925 w 2181225"/>
                <a:gd name="connsiteY28" fmla="*/ 461963 h 642938"/>
                <a:gd name="connsiteX29" fmla="*/ 1292225 w 2181225"/>
                <a:gd name="connsiteY29" fmla="*/ 460375 h 642938"/>
                <a:gd name="connsiteX30" fmla="*/ 1287463 w 2181225"/>
                <a:gd name="connsiteY30" fmla="*/ 452438 h 642938"/>
                <a:gd name="connsiteX31" fmla="*/ 1201738 w 2181225"/>
                <a:gd name="connsiteY31" fmla="*/ 452438 h 642938"/>
                <a:gd name="connsiteX32" fmla="*/ 1200150 w 2181225"/>
                <a:gd name="connsiteY32" fmla="*/ 434975 h 642938"/>
                <a:gd name="connsiteX33" fmla="*/ 1154113 w 2181225"/>
                <a:gd name="connsiteY33" fmla="*/ 436563 h 642938"/>
                <a:gd name="connsiteX34" fmla="*/ 1149350 w 2181225"/>
                <a:gd name="connsiteY34" fmla="*/ 423863 h 642938"/>
                <a:gd name="connsiteX35" fmla="*/ 1119188 w 2181225"/>
                <a:gd name="connsiteY35" fmla="*/ 422275 h 642938"/>
                <a:gd name="connsiteX36" fmla="*/ 1112838 w 2181225"/>
                <a:gd name="connsiteY36" fmla="*/ 404813 h 642938"/>
                <a:gd name="connsiteX37" fmla="*/ 1073150 w 2181225"/>
                <a:gd name="connsiteY37" fmla="*/ 404813 h 642938"/>
                <a:gd name="connsiteX38" fmla="*/ 1066800 w 2181225"/>
                <a:gd name="connsiteY38" fmla="*/ 400050 h 642938"/>
                <a:gd name="connsiteX39" fmla="*/ 1047750 w 2181225"/>
                <a:gd name="connsiteY39" fmla="*/ 400050 h 642938"/>
                <a:gd name="connsiteX40" fmla="*/ 1039813 w 2181225"/>
                <a:gd name="connsiteY40" fmla="*/ 385763 h 642938"/>
                <a:gd name="connsiteX41" fmla="*/ 1004888 w 2181225"/>
                <a:gd name="connsiteY41" fmla="*/ 387350 h 642938"/>
                <a:gd name="connsiteX42" fmla="*/ 1000125 w 2181225"/>
                <a:gd name="connsiteY42" fmla="*/ 371475 h 642938"/>
                <a:gd name="connsiteX43" fmla="*/ 957263 w 2181225"/>
                <a:gd name="connsiteY43" fmla="*/ 374650 h 642938"/>
                <a:gd name="connsiteX44" fmla="*/ 949325 w 2181225"/>
                <a:gd name="connsiteY44" fmla="*/ 354013 h 642938"/>
                <a:gd name="connsiteX45" fmla="*/ 931863 w 2181225"/>
                <a:gd name="connsiteY45" fmla="*/ 355600 h 642938"/>
                <a:gd name="connsiteX46" fmla="*/ 923925 w 2181225"/>
                <a:gd name="connsiteY46" fmla="*/ 347663 h 642938"/>
                <a:gd name="connsiteX47" fmla="*/ 860425 w 2181225"/>
                <a:gd name="connsiteY47" fmla="*/ 347663 h 642938"/>
                <a:gd name="connsiteX48" fmla="*/ 855663 w 2181225"/>
                <a:gd name="connsiteY48" fmla="*/ 333375 h 642938"/>
                <a:gd name="connsiteX49" fmla="*/ 820738 w 2181225"/>
                <a:gd name="connsiteY49" fmla="*/ 336550 h 642938"/>
                <a:gd name="connsiteX50" fmla="*/ 820738 w 2181225"/>
                <a:gd name="connsiteY50" fmla="*/ 312738 h 642938"/>
                <a:gd name="connsiteX51" fmla="*/ 801688 w 2181225"/>
                <a:gd name="connsiteY51" fmla="*/ 311150 h 642938"/>
                <a:gd name="connsiteX52" fmla="*/ 796925 w 2181225"/>
                <a:gd name="connsiteY52" fmla="*/ 300038 h 642938"/>
                <a:gd name="connsiteX53" fmla="*/ 771525 w 2181225"/>
                <a:gd name="connsiteY53" fmla="*/ 300038 h 642938"/>
                <a:gd name="connsiteX54" fmla="*/ 771525 w 2181225"/>
                <a:gd name="connsiteY54" fmla="*/ 279400 h 642938"/>
                <a:gd name="connsiteX55" fmla="*/ 752475 w 2181225"/>
                <a:gd name="connsiteY55" fmla="*/ 279400 h 642938"/>
                <a:gd name="connsiteX56" fmla="*/ 752475 w 2181225"/>
                <a:gd name="connsiteY56" fmla="*/ 252413 h 642938"/>
                <a:gd name="connsiteX57" fmla="*/ 701675 w 2181225"/>
                <a:gd name="connsiteY57" fmla="*/ 252413 h 642938"/>
                <a:gd name="connsiteX58" fmla="*/ 693738 w 2181225"/>
                <a:gd name="connsiteY58" fmla="*/ 244476 h 642938"/>
                <a:gd name="connsiteX59" fmla="*/ 619125 w 2181225"/>
                <a:gd name="connsiteY59" fmla="*/ 244476 h 642938"/>
                <a:gd name="connsiteX60" fmla="*/ 606425 w 2181225"/>
                <a:gd name="connsiteY60" fmla="*/ 231776 h 642938"/>
                <a:gd name="connsiteX61" fmla="*/ 544513 w 2181225"/>
                <a:gd name="connsiteY61" fmla="*/ 231776 h 642938"/>
                <a:gd name="connsiteX62" fmla="*/ 533400 w 2181225"/>
                <a:gd name="connsiteY62" fmla="*/ 220663 h 642938"/>
                <a:gd name="connsiteX63" fmla="*/ 490538 w 2181225"/>
                <a:gd name="connsiteY63" fmla="*/ 220663 h 642938"/>
                <a:gd name="connsiteX64" fmla="*/ 490538 w 2181225"/>
                <a:gd name="connsiteY64" fmla="*/ 200025 h 642938"/>
                <a:gd name="connsiteX65" fmla="*/ 454025 w 2181225"/>
                <a:gd name="connsiteY65" fmla="*/ 200025 h 642938"/>
                <a:gd name="connsiteX66" fmla="*/ 444500 w 2181225"/>
                <a:gd name="connsiteY66" fmla="*/ 190500 h 642938"/>
                <a:gd name="connsiteX67" fmla="*/ 414338 w 2181225"/>
                <a:gd name="connsiteY67" fmla="*/ 190500 h 642938"/>
                <a:gd name="connsiteX68" fmla="*/ 414338 w 2181225"/>
                <a:gd name="connsiteY68" fmla="*/ 169863 h 642938"/>
                <a:gd name="connsiteX69" fmla="*/ 384175 w 2181225"/>
                <a:gd name="connsiteY69" fmla="*/ 169863 h 642938"/>
                <a:gd name="connsiteX70" fmla="*/ 384175 w 2181225"/>
                <a:gd name="connsiteY70" fmla="*/ 141288 h 642938"/>
                <a:gd name="connsiteX71" fmla="*/ 371475 w 2181225"/>
                <a:gd name="connsiteY71" fmla="*/ 141288 h 642938"/>
                <a:gd name="connsiteX72" fmla="*/ 357188 w 2181225"/>
                <a:gd name="connsiteY72" fmla="*/ 138113 h 642938"/>
                <a:gd name="connsiteX73" fmla="*/ 346075 w 2181225"/>
                <a:gd name="connsiteY73" fmla="*/ 136525 h 642938"/>
                <a:gd name="connsiteX74" fmla="*/ 341313 w 2181225"/>
                <a:gd name="connsiteY74" fmla="*/ 133350 h 642938"/>
                <a:gd name="connsiteX75" fmla="*/ 333375 w 2181225"/>
                <a:gd name="connsiteY75" fmla="*/ 131763 h 642938"/>
                <a:gd name="connsiteX76" fmla="*/ 328613 w 2181225"/>
                <a:gd name="connsiteY76" fmla="*/ 130175 h 642938"/>
                <a:gd name="connsiteX77" fmla="*/ 325438 w 2181225"/>
                <a:gd name="connsiteY77" fmla="*/ 120650 h 642938"/>
                <a:gd name="connsiteX78" fmla="*/ 274638 w 2181225"/>
                <a:gd name="connsiteY78" fmla="*/ 120650 h 642938"/>
                <a:gd name="connsiteX79" fmla="*/ 274638 w 2181225"/>
                <a:gd name="connsiteY79" fmla="*/ 101600 h 642938"/>
                <a:gd name="connsiteX80" fmla="*/ 223838 w 2181225"/>
                <a:gd name="connsiteY80" fmla="*/ 101600 h 642938"/>
                <a:gd name="connsiteX81" fmla="*/ 223838 w 2181225"/>
                <a:gd name="connsiteY81" fmla="*/ 87313 h 642938"/>
                <a:gd name="connsiteX82" fmla="*/ 196850 w 2181225"/>
                <a:gd name="connsiteY82" fmla="*/ 87313 h 642938"/>
                <a:gd name="connsiteX83" fmla="*/ 196850 w 2181225"/>
                <a:gd name="connsiteY83" fmla="*/ 74613 h 642938"/>
                <a:gd name="connsiteX84" fmla="*/ 179388 w 2181225"/>
                <a:gd name="connsiteY84" fmla="*/ 74613 h 642938"/>
                <a:gd name="connsiteX85" fmla="*/ 168275 w 2181225"/>
                <a:gd name="connsiteY85" fmla="*/ 63500 h 642938"/>
                <a:gd name="connsiteX86" fmla="*/ 103188 w 2181225"/>
                <a:gd name="connsiteY86" fmla="*/ 63500 h 642938"/>
                <a:gd name="connsiteX87" fmla="*/ 103188 w 2181225"/>
                <a:gd name="connsiteY87" fmla="*/ 41275 h 642938"/>
                <a:gd name="connsiteX88" fmla="*/ 68263 w 2181225"/>
                <a:gd name="connsiteY88" fmla="*/ 41275 h 642938"/>
                <a:gd name="connsiteX89" fmla="*/ 68263 w 2181225"/>
                <a:gd name="connsiteY89" fmla="*/ 23813 h 642938"/>
                <a:gd name="connsiteX90" fmla="*/ 41275 w 2181225"/>
                <a:gd name="connsiteY90" fmla="*/ 23813 h 642938"/>
                <a:gd name="connsiteX91" fmla="*/ 31750 w 2181225"/>
                <a:gd name="connsiteY91" fmla="*/ 14288 h 642938"/>
                <a:gd name="connsiteX92" fmla="*/ 0 w 2181225"/>
                <a:gd name="connsiteY92" fmla="*/ 14288 h 642938"/>
                <a:gd name="connsiteX93" fmla="*/ 0 w 2181225"/>
                <a:gd name="connsiteY93" fmla="*/ 0 h 64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181225" h="642938">
                  <a:moveTo>
                    <a:pt x="2181225" y="642938"/>
                  </a:moveTo>
                  <a:lnTo>
                    <a:pt x="2119313" y="642938"/>
                  </a:lnTo>
                  <a:lnTo>
                    <a:pt x="2111375" y="635000"/>
                  </a:lnTo>
                  <a:lnTo>
                    <a:pt x="2030413" y="635000"/>
                  </a:lnTo>
                  <a:lnTo>
                    <a:pt x="2020888" y="625475"/>
                  </a:lnTo>
                  <a:lnTo>
                    <a:pt x="1868488" y="625475"/>
                  </a:lnTo>
                  <a:lnTo>
                    <a:pt x="1862138" y="619125"/>
                  </a:lnTo>
                  <a:lnTo>
                    <a:pt x="1816100" y="619125"/>
                  </a:lnTo>
                  <a:lnTo>
                    <a:pt x="1816100" y="598488"/>
                  </a:lnTo>
                  <a:lnTo>
                    <a:pt x="1747838" y="598488"/>
                  </a:lnTo>
                  <a:lnTo>
                    <a:pt x="1733550" y="584200"/>
                  </a:lnTo>
                  <a:lnTo>
                    <a:pt x="1676400" y="584200"/>
                  </a:lnTo>
                  <a:lnTo>
                    <a:pt x="1666875" y="574675"/>
                  </a:lnTo>
                  <a:lnTo>
                    <a:pt x="1604963" y="574675"/>
                  </a:lnTo>
                  <a:lnTo>
                    <a:pt x="1595438" y="557213"/>
                  </a:lnTo>
                  <a:lnTo>
                    <a:pt x="1570038" y="558800"/>
                  </a:lnTo>
                  <a:lnTo>
                    <a:pt x="1562100" y="544513"/>
                  </a:lnTo>
                  <a:lnTo>
                    <a:pt x="1533525" y="546100"/>
                  </a:lnTo>
                  <a:lnTo>
                    <a:pt x="1524000" y="531813"/>
                  </a:lnTo>
                  <a:lnTo>
                    <a:pt x="1465263" y="530225"/>
                  </a:lnTo>
                  <a:lnTo>
                    <a:pt x="1454150" y="520700"/>
                  </a:lnTo>
                  <a:lnTo>
                    <a:pt x="1406525" y="520700"/>
                  </a:lnTo>
                  <a:lnTo>
                    <a:pt x="1401763" y="508000"/>
                  </a:lnTo>
                  <a:lnTo>
                    <a:pt x="1384300" y="508000"/>
                  </a:lnTo>
                  <a:lnTo>
                    <a:pt x="1379538" y="485775"/>
                  </a:lnTo>
                  <a:lnTo>
                    <a:pt x="1339850" y="487363"/>
                  </a:lnTo>
                  <a:lnTo>
                    <a:pt x="1335088" y="479425"/>
                  </a:lnTo>
                  <a:lnTo>
                    <a:pt x="1314450" y="479425"/>
                  </a:lnTo>
                  <a:lnTo>
                    <a:pt x="1304925" y="461963"/>
                  </a:lnTo>
                  <a:lnTo>
                    <a:pt x="1292225" y="460375"/>
                  </a:lnTo>
                  <a:lnTo>
                    <a:pt x="1287463" y="452438"/>
                  </a:lnTo>
                  <a:lnTo>
                    <a:pt x="1201738" y="452438"/>
                  </a:lnTo>
                  <a:lnTo>
                    <a:pt x="1200150" y="434975"/>
                  </a:lnTo>
                  <a:lnTo>
                    <a:pt x="1154113" y="436563"/>
                  </a:lnTo>
                  <a:lnTo>
                    <a:pt x="1149350" y="423863"/>
                  </a:lnTo>
                  <a:lnTo>
                    <a:pt x="1119188" y="422275"/>
                  </a:lnTo>
                  <a:lnTo>
                    <a:pt x="1112838" y="404813"/>
                  </a:lnTo>
                  <a:lnTo>
                    <a:pt x="1073150" y="404813"/>
                  </a:lnTo>
                  <a:lnTo>
                    <a:pt x="1066800" y="400050"/>
                  </a:lnTo>
                  <a:lnTo>
                    <a:pt x="1047750" y="400050"/>
                  </a:lnTo>
                  <a:lnTo>
                    <a:pt x="1039813" y="385763"/>
                  </a:lnTo>
                  <a:lnTo>
                    <a:pt x="1004888" y="387350"/>
                  </a:lnTo>
                  <a:lnTo>
                    <a:pt x="1000125" y="371475"/>
                  </a:lnTo>
                  <a:lnTo>
                    <a:pt x="957263" y="374650"/>
                  </a:lnTo>
                  <a:lnTo>
                    <a:pt x="949325" y="354013"/>
                  </a:lnTo>
                  <a:lnTo>
                    <a:pt x="931863" y="355600"/>
                  </a:lnTo>
                  <a:lnTo>
                    <a:pt x="923925" y="347663"/>
                  </a:lnTo>
                  <a:lnTo>
                    <a:pt x="860425" y="347663"/>
                  </a:lnTo>
                  <a:lnTo>
                    <a:pt x="855663" y="333375"/>
                  </a:lnTo>
                  <a:lnTo>
                    <a:pt x="820738" y="336550"/>
                  </a:lnTo>
                  <a:lnTo>
                    <a:pt x="820738" y="312738"/>
                  </a:lnTo>
                  <a:lnTo>
                    <a:pt x="801688" y="311150"/>
                  </a:lnTo>
                  <a:lnTo>
                    <a:pt x="796925" y="300038"/>
                  </a:lnTo>
                  <a:lnTo>
                    <a:pt x="771525" y="300038"/>
                  </a:lnTo>
                  <a:lnTo>
                    <a:pt x="771525" y="279400"/>
                  </a:lnTo>
                  <a:lnTo>
                    <a:pt x="752475" y="279400"/>
                  </a:lnTo>
                  <a:lnTo>
                    <a:pt x="752475" y="252413"/>
                  </a:lnTo>
                  <a:lnTo>
                    <a:pt x="701675" y="252413"/>
                  </a:lnTo>
                  <a:lnTo>
                    <a:pt x="693738" y="244476"/>
                  </a:lnTo>
                  <a:lnTo>
                    <a:pt x="619125" y="244476"/>
                  </a:lnTo>
                  <a:lnTo>
                    <a:pt x="606425" y="231776"/>
                  </a:lnTo>
                  <a:lnTo>
                    <a:pt x="544513" y="231776"/>
                  </a:lnTo>
                  <a:lnTo>
                    <a:pt x="533400" y="220663"/>
                  </a:lnTo>
                  <a:lnTo>
                    <a:pt x="490538" y="220663"/>
                  </a:lnTo>
                  <a:lnTo>
                    <a:pt x="490538" y="200025"/>
                  </a:lnTo>
                  <a:lnTo>
                    <a:pt x="454025" y="200025"/>
                  </a:lnTo>
                  <a:lnTo>
                    <a:pt x="444500" y="190500"/>
                  </a:lnTo>
                  <a:lnTo>
                    <a:pt x="414338" y="190500"/>
                  </a:lnTo>
                  <a:lnTo>
                    <a:pt x="414338" y="169863"/>
                  </a:lnTo>
                  <a:lnTo>
                    <a:pt x="384175" y="169863"/>
                  </a:lnTo>
                  <a:lnTo>
                    <a:pt x="384175" y="141288"/>
                  </a:lnTo>
                  <a:lnTo>
                    <a:pt x="371475" y="141288"/>
                  </a:lnTo>
                  <a:cubicBezTo>
                    <a:pt x="366713" y="140230"/>
                    <a:pt x="361983" y="139012"/>
                    <a:pt x="357188" y="138113"/>
                  </a:cubicBezTo>
                  <a:cubicBezTo>
                    <a:pt x="353510" y="137423"/>
                    <a:pt x="349659" y="137600"/>
                    <a:pt x="346075" y="136525"/>
                  </a:cubicBezTo>
                  <a:cubicBezTo>
                    <a:pt x="344248" y="135977"/>
                    <a:pt x="343099" y="134020"/>
                    <a:pt x="341313" y="133350"/>
                  </a:cubicBezTo>
                  <a:cubicBezTo>
                    <a:pt x="338786" y="132403"/>
                    <a:pt x="335993" y="132417"/>
                    <a:pt x="333375" y="131763"/>
                  </a:cubicBezTo>
                  <a:cubicBezTo>
                    <a:pt x="331752" y="131357"/>
                    <a:pt x="330200" y="130704"/>
                    <a:pt x="328613" y="130175"/>
                  </a:cubicBezTo>
                  <a:lnTo>
                    <a:pt x="325438" y="120650"/>
                  </a:lnTo>
                  <a:lnTo>
                    <a:pt x="274638" y="120650"/>
                  </a:lnTo>
                  <a:lnTo>
                    <a:pt x="274638" y="101600"/>
                  </a:lnTo>
                  <a:lnTo>
                    <a:pt x="223838" y="101600"/>
                  </a:lnTo>
                  <a:lnTo>
                    <a:pt x="223838" y="87313"/>
                  </a:lnTo>
                  <a:lnTo>
                    <a:pt x="196850" y="87313"/>
                  </a:lnTo>
                  <a:lnTo>
                    <a:pt x="196850" y="74613"/>
                  </a:lnTo>
                  <a:lnTo>
                    <a:pt x="179388" y="74613"/>
                  </a:lnTo>
                  <a:lnTo>
                    <a:pt x="168275" y="63500"/>
                  </a:lnTo>
                  <a:lnTo>
                    <a:pt x="103188" y="63500"/>
                  </a:lnTo>
                  <a:lnTo>
                    <a:pt x="103188" y="41275"/>
                  </a:lnTo>
                  <a:lnTo>
                    <a:pt x="68263" y="41275"/>
                  </a:lnTo>
                  <a:lnTo>
                    <a:pt x="68263" y="23813"/>
                  </a:lnTo>
                  <a:lnTo>
                    <a:pt x="41275" y="23813"/>
                  </a:lnTo>
                  <a:lnTo>
                    <a:pt x="31750" y="14288"/>
                  </a:lnTo>
                  <a:lnTo>
                    <a:pt x="0" y="14288"/>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212" name="Freeform 211">
              <a:extLst>
                <a:ext uri="{FF2B5EF4-FFF2-40B4-BE49-F238E27FC236}">
                  <a16:creationId xmlns:a16="http://schemas.microsoft.com/office/drawing/2014/main" id="{BE096E3B-580B-A33A-2BD2-250ED8D8DA50}"/>
                </a:ext>
              </a:extLst>
            </p:cNvPr>
            <p:cNvSpPr/>
            <p:nvPr/>
          </p:nvSpPr>
          <p:spPr>
            <a:xfrm>
              <a:off x="1327150" y="2016125"/>
              <a:ext cx="661988" cy="179388"/>
            </a:xfrm>
            <a:custGeom>
              <a:avLst/>
              <a:gdLst>
                <a:gd name="connsiteX0" fmla="*/ 0 w 661988"/>
                <a:gd name="connsiteY0" fmla="*/ 0 h 179388"/>
                <a:gd name="connsiteX1" fmla="*/ 0 w 661988"/>
                <a:gd name="connsiteY1" fmla="*/ 0 h 179388"/>
                <a:gd name="connsiteX2" fmla="*/ 44450 w 661988"/>
                <a:gd name="connsiteY2" fmla="*/ 6350 h 179388"/>
                <a:gd name="connsiteX3" fmla="*/ 49213 w 661988"/>
                <a:gd name="connsiteY3" fmla="*/ 9525 h 179388"/>
                <a:gd name="connsiteX4" fmla="*/ 55563 w 661988"/>
                <a:gd name="connsiteY4" fmla="*/ 11113 h 179388"/>
                <a:gd name="connsiteX5" fmla="*/ 101600 w 661988"/>
                <a:gd name="connsiteY5" fmla="*/ 14288 h 179388"/>
                <a:gd name="connsiteX6" fmla="*/ 142875 w 661988"/>
                <a:gd name="connsiteY6" fmla="*/ 14288 h 179388"/>
                <a:gd name="connsiteX7" fmla="*/ 150813 w 661988"/>
                <a:gd name="connsiteY7" fmla="*/ 22226 h 179388"/>
                <a:gd name="connsiteX8" fmla="*/ 268288 w 661988"/>
                <a:gd name="connsiteY8" fmla="*/ 22226 h 179388"/>
                <a:gd name="connsiteX9" fmla="*/ 268288 w 661988"/>
                <a:gd name="connsiteY9" fmla="*/ 44450 h 179388"/>
                <a:gd name="connsiteX10" fmla="*/ 315913 w 661988"/>
                <a:gd name="connsiteY10" fmla="*/ 46038 h 179388"/>
                <a:gd name="connsiteX11" fmla="*/ 338138 w 661988"/>
                <a:gd name="connsiteY11" fmla="*/ 42863 h 179388"/>
                <a:gd name="connsiteX12" fmla="*/ 344488 w 661988"/>
                <a:gd name="connsiteY12" fmla="*/ 53975 h 179388"/>
                <a:gd name="connsiteX13" fmla="*/ 396875 w 661988"/>
                <a:gd name="connsiteY13" fmla="*/ 53975 h 179388"/>
                <a:gd name="connsiteX14" fmla="*/ 420688 w 661988"/>
                <a:gd name="connsiteY14" fmla="*/ 52388 h 179388"/>
                <a:gd name="connsiteX15" fmla="*/ 428625 w 661988"/>
                <a:gd name="connsiteY15" fmla="*/ 53975 h 179388"/>
                <a:gd name="connsiteX16" fmla="*/ 428625 w 661988"/>
                <a:gd name="connsiteY16" fmla="*/ 53975 h 179388"/>
                <a:gd name="connsiteX17" fmla="*/ 438150 w 661988"/>
                <a:gd name="connsiteY17" fmla="*/ 68263 h 179388"/>
                <a:gd name="connsiteX18" fmla="*/ 474663 w 661988"/>
                <a:gd name="connsiteY18" fmla="*/ 66675 h 179388"/>
                <a:gd name="connsiteX19" fmla="*/ 488950 w 661988"/>
                <a:gd name="connsiteY19" fmla="*/ 77788 h 179388"/>
                <a:gd name="connsiteX20" fmla="*/ 488950 w 661988"/>
                <a:gd name="connsiteY20" fmla="*/ 77788 h 179388"/>
                <a:gd name="connsiteX21" fmla="*/ 515938 w 661988"/>
                <a:gd name="connsiteY21" fmla="*/ 79375 h 179388"/>
                <a:gd name="connsiteX22" fmla="*/ 525463 w 661988"/>
                <a:gd name="connsiteY22" fmla="*/ 100013 h 179388"/>
                <a:gd name="connsiteX23" fmla="*/ 544513 w 661988"/>
                <a:gd name="connsiteY23" fmla="*/ 104775 h 179388"/>
                <a:gd name="connsiteX24" fmla="*/ 557213 w 661988"/>
                <a:gd name="connsiteY24" fmla="*/ 107950 h 179388"/>
                <a:gd name="connsiteX25" fmla="*/ 569913 w 661988"/>
                <a:gd name="connsiteY25" fmla="*/ 107950 h 179388"/>
                <a:gd name="connsiteX26" fmla="*/ 576263 w 661988"/>
                <a:gd name="connsiteY26" fmla="*/ 120650 h 179388"/>
                <a:gd name="connsiteX27" fmla="*/ 582613 w 661988"/>
                <a:gd name="connsiteY27" fmla="*/ 128588 h 179388"/>
                <a:gd name="connsiteX28" fmla="*/ 592138 w 661988"/>
                <a:gd name="connsiteY28" fmla="*/ 130175 h 179388"/>
                <a:gd name="connsiteX29" fmla="*/ 596900 w 661988"/>
                <a:gd name="connsiteY29" fmla="*/ 131763 h 179388"/>
                <a:gd name="connsiteX30" fmla="*/ 598488 w 661988"/>
                <a:gd name="connsiteY30" fmla="*/ 144463 h 179388"/>
                <a:gd name="connsiteX31" fmla="*/ 620713 w 661988"/>
                <a:gd name="connsiteY31" fmla="*/ 146050 h 179388"/>
                <a:gd name="connsiteX32" fmla="*/ 633413 w 661988"/>
                <a:gd name="connsiteY32" fmla="*/ 160338 h 179388"/>
                <a:gd name="connsiteX33" fmla="*/ 642938 w 661988"/>
                <a:gd name="connsiteY33" fmla="*/ 160338 h 179388"/>
                <a:gd name="connsiteX34" fmla="*/ 644525 w 661988"/>
                <a:gd name="connsiteY34" fmla="*/ 169863 h 179388"/>
                <a:gd name="connsiteX35" fmla="*/ 658813 w 661988"/>
                <a:gd name="connsiteY35" fmla="*/ 171450 h 179388"/>
                <a:gd name="connsiteX36" fmla="*/ 661988 w 661988"/>
                <a:gd name="connsiteY36" fmla="*/ 179388 h 17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988" h="179388">
                  <a:moveTo>
                    <a:pt x="0" y="0"/>
                  </a:moveTo>
                  <a:lnTo>
                    <a:pt x="0" y="0"/>
                  </a:lnTo>
                  <a:cubicBezTo>
                    <a:pt x="41349" y="4962"/>
                    <a:pt x="27047" y="550"/>
                    <a:pt x="44450" y="6350"/>
                  </a:cubicBezTo>
                  <a:cubicBezTo>
                    <a:pt x="46038" y="7408"/>
                    <a:pt x="47459" y="8773"/>
                    <a:pt x="49213" y="9525"/>
                  </a:cubicBezTo>
                  <a:cubicBezTo>
                    <a:pt x="51218" y="10385"/>
                    <a:pt x="53424" y="10685"/>
                    <a:pt x="55563" y="11113"/>
                  </a:cubicBezTo>
                  <a:cubicBezTo>
                    <a:pt x="71751" y="14351"/>
                    <a:pt x="82134" y="13891"/>
                    <a:pt x="101600" y="14288"/>
                  </a:cubicBezTo>
                  <a:cubicBezTo>
                    <a:pt x="115355" y="14569"/>
                    <a:pt x="129117" y="14288"/>
                    <a:pt x="142875" y="14288"/>
                  </a:cubicBezTo>
                  <a:lnTo>
                    <a:pt x="150813" y="22226"/>
                  </a:lnTo>
                  <a:lnTo>
                    <a:pt x="268288" y="22226"/>
                  </a:lnTo>
                  <a:lnTo>
                    <a:pt x="268288" y="44450"/>
                  </a:lnTo>
                  <a:lnTo>
                    <a:pt x="315913" y="46038"/>
                  </a:lnTo>
                  <a:lnTo>
                    <a:pt x="338138" y="42863"/>
                  </a:lnTo>
                  <a:lnTo>
                    <a:pt x="344488" y="53975"/>
                  </a:lnTo>
                  <a:lnTo>
                    <a:pt x="396875" y="53975"/>
                  </a:lnTo>
                  <a:lnTo>
                    <a:pt x="420688" y="52388"/>
                  </a:lnTo>
                  <a:lnTo>
                    <a:pt x="428625" y="53975"/>
                  </a:lnTo>
                  <a:lnTo>
                    <a:pt x="428625" y="53975"/>
                  </a:lnTo>
                  <a:lnTo>
                    <a:pt x="438150" y="68263"/>
                  </a:lnTo>
                  <a:lnTo>
                    <a:pt x="474663" y="66675"/>
                  </a:lnTo>
                  <a:lnTo>
                    <a:pt x="488950" y="77788"/>
                  </a:lnTo>
                  <a:lnTo>
                    <a:pt x="488950" y="77788"/>
                  </a:lnTo>
                  <a:lnTo>
                    <a:pt x="515938" y="79375"/>
                  </a:lnTo>
                  <a:lnTo>
                    <a:pt x="525463" y="100013"/>
                  </a:lnTo>
                  <a:lnTo>
                    <a:pt x="544513" y="104775"/>
                  </a:lnTo>
                  <a:lnTo>
                    <a:pt x="557213" y="107950"/>
                  </a:lnTo>
                  <a:lnTo>
                    <a:pt x="569913" y="107950"/>
                  </a:lnTo>
                  <a:lnTo>
                    <a:pt x="576263" y="120650"/>
                  </a:lnTo>
                  <a:lnTo>
                    <a:pt x="582613" y="128588"/>
                  </a:lnTo>
                  <a:lnTo>
                    <a:pt x="592138" y="130175"/>
                  </a:lnTo>
                  <a:lnTo>
                    <a:pt x="596900" y="131763"/>
                  </a:lnTo>
                  <a:lnTo>
                    <a:pt x="598488" y="144463"/>
                  </a:lnTo>
                  <a:lnTo>
                    <a:pt x="620713" y="146050"/>
                  </a:lnTo>
                  <a:lnTo>
                    <a:pt x="633413" y="160338"/>
                  </a:lnTo>
                  <a:lnTo>
                    <a:pt x="642938" y="160338"/>
                  </a:lnTo>
                  <a:lnTo>
                    <a:pt x="644525" y="169863"/>
                  </a:lnTo>
                  <a:lnTo>
                    <a:pt x="658813" y="171450"/>
                  </a:lnTo>
                  <a:lnTo>
                    <a:pt x="661988" y="179388"/>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grpSp>
      <p:grpSp>
        <p:nvGrpSpPr>
          <p:cNvPr id="213" name="Leyend">
            <a:extLst>
              <a:ext uri="{FF2B5EF4-FFF2-40B4-BE49-F238E27FC236}">
                <a16:creationId xmlns:a16="http://schemas.microsoft.com/office/drawing/2014/main" id="{3EF7C0BA-7F69-47E1-62A9-84737DF34C96}"/>
              </a:ext>
            </a:extLst>
          </p:cNvPr>
          <p:cNvGrpSpPr/>
          <p:nvPr/>
        </p:nvGrpSpPr>
        <p:grpSpPr>
          <a:xfrm>
            <a:off x="1647444" y="4260175"/>
            <a:ext cx="3029106" cy="328039"/>
            <a:chOff x="1404768" y="3195706"/>
            <a:chExt cx="2273933" cy="246257"/>
          </a:xfrm>
        </p:grpSpPr>
        <p:sp>
          <p:nvSpPr>
            <p:cNvPr id="214" name="TextBox 213">
              <a:extLst>
                <a:ext uri="{FF2B5EF4-FFF2-40B4-BE49-F238E27FC236}">
                  <a16:creationId xmlns:a16="http://schemas.microsoft.com/office/drawing/2014/main" id="{156E1B2E-BEF3-763D-18CE-AB28014685A7}"/>
                </a:ext>
              </a:extLst>
            </p:cNvPr>
            <p:cNvSpPr txBox="1"/>
            <p:nvPr/>
          </p:nvSpPr>
          <p:spPr>
            <a:xfrm>
              <a:off x="1583986" y="3195706"/>
              <a:ext cx="2094715" cy="246257"/>
            </a:xfrm>
            <a:prstGeom prst="rect">
              <a:avLst/>
            </a:prstGeom>
            <a:noFill/>
          </p:spPr>
          <p:txBody>
            <a:bodyPr wrap="square" lIns="0" tIns="0" rIns="0" bIns="0" rtlCol="0">
              <a:spAutoFit/>
            </a:bodyPr>
            <a:lstStyle/>
            <a:p>
              <a:pPr defTabSz="1218072"/>
              <a:r>
                <a:rPr lang="en-US" sz="1066" dirty="0">
                  <a:solidFill>
                    <a:srgbClr val="000000"/>
                  </a:solidFill>
                  <a:latin typeface="Arial"/>
                  <a:ea typeface="ＭＳ Ｐゴシック" charset="0"/>
                </a:rPr>
                <a:t>Pertuzumab + trastuzumab + docetaxel</a:t>
              </a:r>
            </a:p>
            <a:p>
              <a:pPr defTabSz="1218072"/>
              <a:r>
                <a:rPr lang="en-US" sz="1066" dirty="0">
                  <a:solidFill>
                    <a:srgbClr val="000000"/>
                  </a:solidFill>
                  <a:latin typeface="Arial"/>
                  <a:ea typeface="ＭＳ Ｐゴシック" charset="0"/>
                </a:rPr>
                <a:t>Placebo + trastuzumab + docetaxel</a:t>
              </a:r>
            </a:p>
          </p:txBody>
        </p:sp>
        <p:sp>
          <p:nvSpPr>
            <p:cNvPr id="215" name="Freeform 214">
              <a:extLst>
                <a:ext uri="{FF2B5EF4-FFF2-40B4-BE49-F238E27FC236}">
                  <a16:creationId xmlns:a16="http://schemas.microsoft.com/office/drawing/2014/main" id="{2EA17D2F-DC26-AE68-0FCE-411D0680F27E}"/>
                </a:ext>
              </a:extLst>
            </p:cNvPr>
            <p:cNvSpPr/>
            <p:nvPr/>
          </p:nvSpPr>
          <p:spPr>
            <a:xfrm>
              <a:off x="1404768" y="3262532"/>
              <a:ext cx="144463" cy="0"/>
            </a:xfrm>
            <a:custGeom>
              <a:avLst/>
              <a:gdLst>
                <a:gd name="connsiteX0" fmla="*/ 0 w 144463"/>
                <a:gd name="connsiteY0" fmla="*/ 0 h 0"/>
                <a:gd name="connsiteX1" fmla="*/ 144463 w 144463"/>
                <a:gd name="connsiteY1" fmla="*/ 0 h 0"/>
              </a:gdLst>
              <a:ahLst/>
              <a:cxnLst>
                <a:cxn ang="0">
                  <a:pos x="connsiteX0" y="connsiteY0"/>
                </a:cxn>
                <a:cxn ang="0">
                  <a:pos x="connsiteX1" y="connsiteY1"/>
                </a:cxn>
              </a:cxnLst>
              <a:rect l="l" t="t" r="r" b="b"/>
              <a:pathLst>
                <a:path w="144463">
                  <a:moveTo>
                    <a:pt x="0" y="0"/>
                  </a:moveTo>
                  <a:lnTo>
                    <a:pt x="144463"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sp>
          <p:nvSpPr>
            <p:cNvPr id="216" name="Freeform 215">
              <a:extLst>
                <a:ext uri="{FF2B5EF4-FFF2-40B4-BE49-F238E27FC236}">
                  <a16:creationId xmlns:a16="http://schemas.microsoft.com/office/drawing/2014/main" id="{77B7BB90-4B35-50A7-A3BD-0F3A2AA97F1A}"/>
                </a:ext>
              </a:extLst>
            </p:cNvPr>
            <p:cNvSpPr/>
            <p:nvPr/>
          </p:nvSpPr>
          <p:spPr>
            <a:xfrm>
              <a:off x="1404768" y="3382962"/>
              <a:ext cx="144463" cy="0"/>
            </a:xfrm>
            <a:custGeom>
              <a:avLst/>
              <a:gdLst>
                <a:gd name="connsiteX0" fmla="*/ 0 w 144463"/>
                <a:gd name="connsiteY0" fmla="*/ 0 h 0"/>
                <a:gd name="connsiteX1" fmla="*/ 144463 w 144463"/>
                <a:gd name="connsiteY1" fmla="*/ 0 h 0"/>
              </a:gdLst>
              <a:ahLst/>
              <a:cxnLst>
                <a:cxn ang="0">
                  <a:pos x="connsiteX0" y="connsiteY0"/>
                </a:cxn>
                <a:cxn ang="0">
                  <a:pos x="connsiteX1" y="connsiteY1"/>
                </a:cxn>
              </a:cxnLst>
              <a:rect l="l" t="t" r="r" b="b"/>
              <a:pathLst>
                <a:path w="144463">
                  <a:moveTo>
                    <a:pt x="0" y="0"/>
                  </a:moveTo>
                  <a:lnTo>
                    <a:pt x="144463"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en-US" sz="2398" dirty="0">
                <a:solidFill>
                  <a:prstClr val="white"/>
                </a:solidFill>
                <a:latin typeface="Arial"/>
              </a:endParaRPr>
            </a:p>
          </p:txBody>
        </p:sp>
      </p:grpSp>
      <p:sp>
        <p:nvSpPr>
          <p:cNvPr id="217" name="Rectangle 216">
            <a:extLst>
              <a:ext uri="{FF2B5EF4-FFF2-40B4-BE49-F238E27FC236}">
                <a16:creationId xmlns:a16="http://schemas.microsoft.com/office/drawing/2014/main" id="{A586C569-94EC-7D68-C123-301737EB2A48}"/>
              </a:ext>
            </a:extLst>
          </p:cNvPr>
          <p:cNvSpPr/>
          <p:nvPr/>
        </p:nvSpPr>
        <p:spPr>
          <a:xfrm>
            <a:off x="9073172" y="2591139"/>
            <a:ext cx="2504570" cy="1354076"/>
          </a:xfrm>
          <a:prstGeom prst="rect">
            <a:avLst/>
          </a:prstGeom>
        </p:spPr>
        <p:style>
          <a:lnRef idx="1">
            <a:schemeClr val="accent1"/>
          </a:lnRef>
          <a:fillRef idx="2">
            <a:schemeClr val="accent1"/>
          </a:fillRef>
          <a:effectRef idx="1">
            <a:schemeClr val="accent1"/>
          </a:effectRef>
          <a:fontRef idx="minor">
            <a:schemeClr val="dk1"/>
          </a:fontRef>
        </p:style>
        <p:txBody>
          <a:bodyPr wrap="square" lIns="121781" tIns="60890" rIns="121781" bIns="60890">
            <a:spAutoFit/>
          </a:bodyPr>
          <a:lstStyle/>
          <a:p>
            <a:pPr algn="ctr" defTabSz="1217773"/>
            <a:r>
              <a:rPr lang="en-US" sz="2000" dirty="0">
                <a:solidFill>
                  <a:schemeClr val="tx1"/>
                </a:solidFill>
                <a:latin typeface="Arial"/>
                <a:ea typeface="ＭＳ Ｐゴシック" charset="0"/>
              </a:rPr>
              <a:t>Median OS</a:t>
            </a:r>
          </a:p>
          <a:p>
            <a:pPr algn="ctr" defTabSz="1217773"/>
            <a:r>
              <a:rPr lang="en-US" sz="2000" dirty="0">
                <a:solidFill>
                  <a:schemeClr val="tx1"/>
                </a:solidFill>
                <a:latin typeface="Arial"/>
                <a:ea typeface="ＭＳ Ｐゴシック" charset="0"/>
              </a:rPr>
              <a:t>with TP-based initial therapy:</a:t>
            </a:r>
          </a:p>
          <a:p>
            <a:pPr algn="ctr" defTabSz="1217773"/>
            <a:r>
              <a:rPr lang="en-US" sz="2000" b="1" dirty="0">
                <a:solidFill>
                  <a:schemeClr val="tx1"/>
                </a:solidFill>
                <a:latin typeface="Arial"/>
                <a:ea typeface="ＭＳ Ｐゴシック" charset="0"/>
              </a:rPr>
              <a:t>57.1 months</a:t>
            </a:r>
          </a:p>
        </p:txBody>
      </p:sp>
    </p:spTree>
    <p:extLst>
      <p:ext uri="{BB962C8B-B14F-4D97-AF65-F5344CB8AC3E}">
        <p14:creationId xmlns:p14="http://schemas.microsoft.com/office/powerpoint/2010/main" val="589919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F47CD-4EE9-F504-5988-979ECAEDBC7C}"/>
              </a:ext>
            </a:extLst>
          </p:cNvPr>
          <p:cNvSpPr>
            <a:spLocks noGrp="1"/>
          </p:cNvSpPr>
          <p:nvPr>
            <p:ph type="title"/>
          </p:nvPr>
        </p:nvSpPr>
        <p:spPr/>
        <p:txBody>
          <a:bodyPr/>
          <a:lstStyle/>
          <a:p>
            <a:r>
              <a:rPr lang="en-US" dirty="0"/>
              <a:t>PERTAIN Study Design</a:t>
            </a:r>
          </a:p>
        </p:txBody>
      </p:sp>
      <p:sp>
        <p:nvSpPr>
          <p:cNvPr id="4" name="Text Placeholder 3">
            <a:extLst>
              <a:ext uri="{FF2B5EF4-FFF2-40B4-BE49-F238E27FC236}">
                <a16:creationId xmlns:a16="http://schemas.microsoft.com/office/drawing/2014/main" id="{F723C3C4-6509-0FAB-A79F-EEA1E9D2B1D0}"/>
              </a:ext>
            </a:extLst>
          </p:cNvPr>
          <p:cNvSpPr>
            <a:spLocks noGrp="1"/>
          </p:cNvSpPr>
          <p:nvPr>
            <p:ph type="body" sz="quarter" idx="12"/>
          </p:nvPr>
        </p:nvSpPr>
        <p:spPr>
          <a:xfrm>
            <a:off x="1524000" y="6364306"/>
            <a:ext cx="10515600" cy="447675"/>
          </a:xfrm>
        </p:spPr>
        <p:txBody>
          <a:bodyPr/>
          <a:lstStyle/>
          <a:p>
            <a:pPr defTabSz="1219170">
              <a:spcBef>
                <a:spcPts val="0"/>
              </a:spcBef>
              <a:defRPr/>
            </a:pPr>
            <a:r>
              <a:rPr lang="en-US" dirty="0"/>
              <a:t>AI, aromatase inhibitor; CBR, clinical best response; DOR, duration of response; ORR, overall response rate; PFS, progression-free survival; QoL, quality of life.</a:t>
            </a:r>
            <a:br>
              <a:rPr lang="en-US" dirty="0"/>
            </a:br>
            <a:r>
              <a:rPr lang="en-US" dirty="0"/>
              <a:t>ClinicalTrials.gov. https://clinicaltrials.gov/ct2/show/NCT01491737</a:t>
            </a:r>
          </a:p>
        </p:txBody>
      </p:sp>
      <p:cxnSp>
        <p:nvCxnSpPr>
          <p:cNvPr id="5" name="Elbow Connector 4">
            <a:extLst>
              <a:ext uri="{FF2B5EF4-FFF2-40B4-BE49-F238E27FC236}">
                <a16:creationId xmlns:a16="http://schemas.microsoft.com/office/drawing/2014/main" id="{1DDABD21-066C-287F-00FE-E476EFA7B138}"/>
              </a:ext>
            </a:extLst>
          </p:cNvPr>
          <p:cNvCxnSpPr>
            <a:cxnSpLocks/>
          </p:cNvCxnSpPr>
          <p:nvPr/>
        </p:nvCxnSpPr>
        <p:spPr>
          <a:xfrm flipV="1">
            <a:off x="3717882" y="2282687"/>
            <a:ext cx="1075783" cy="941517"/>
          </a:xfrm>
          <a:prstGeom prst="bentConnector3">
            <a:avLst>
              <a:gd name="adj1" fmla="val 7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a:extLst>
              <a:ext uri="{FF2B5EF4-FFF2-40B4-BE49-F238E27FC236}">
                <a16:creationId xmlns:a16="http://schemas.microsoft.com/office/drawing/2014/main" id="{8E763D04-1756-2945-184B-FEC61CA0AA38}"/>
              </a:ext>
            </a:extLst>
          </p:cNvPr>
          <p:cNvSpPr/>
          <p:nvPr/>
        </p:nvSpPr>
        <p:spPr>
          <a:xfrm>
            <a:off x="944260" y="2472620"/>
            <a:ext cx="2094177" cy="1480977"/>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228594" indent="-228594" defTabSz="1219170">
              <a:spcAft>
                <a:spcPts val="533"/>
              </a:spcAft>
              <a:buFont typeface="Arial" panose="020B0604020202020204" pitchFamily="34" charset="0"/>
              <a:buChar char="•"/>
              <a:defRPr/>
            </a:pPr>
            <a:r>
              <a:rPr lang="en-US" sz="1600" b="1" dirty="0">
                <a:solidFill>
                  <a:schemeClr val="tx1"/>
                </a:solidFill>
                <a:latin typeface="Arial"/>
                <a:cs typeface="Arial" panose="020B0604020202020204" pitchFamily="34" charset="0"/>
              </a:rPr>
              <a:t>HER2</a:t>
            </a:r>
            <a:r>
              <a:rPr lang="en-US" sz="1600" b="1" i="1" dirty="0">
                <a:solidFill>
                  <a:schemeClr val="tx1"/>
                </a:solidFill>
                <a:latin typeface="Arial"/>
                <a:cs typeface="Arial" panose="020B0604020202020204" pitchFamily="34" charset="0"/>
              </a:rPr>
              <a:t>+</a:t>
            </a:r>
          </a:p>
          <a:p>
            <a:pPr marL="228594" indent="-228594" defTabSz="1219170">
              <a:spcAft>
                <a:spcPts val="533"/>
              </a:spcAft>
              <a:buFont typeface="Arial" panose="020B0604020202020204" pitchFamily="34" charset="0"/>
              <a:buChar char="•"/>
              <a:defRPr/>
            </a:pPr>
            <a:r>
              <a:rPr lang="en-US" sz="1600" dirty="0">
                <a:solidFill>
                  <a:schemeClr val="tx1"/>
                </a:solidFill>
                <a:latin typeface="Arial"/>
                <a:cs typeface="Arial" panose="020B0604020202020204" pitchFamily="34" charset="0"/>
              </a:rPr>
              <a:t>ER+</a:t>
            </a:r>
          </a:p>
          <a:p>
            <a:pPr marL="228594" indent="-228594" defTabSz="1219170">
              <a:spcAft>
                <a:spcPts val="533"/>
              </a:spcAft>
              <a:buFont typeface="Arial" panose="020B0604020202020204" pitchFamily="34" charset="0"/>
              <a:buChar char="•"/>
              <a:defRPr/>
            </a:pPr>
            <a:r>
              <a:rPr lang="en-US" sz="1600" dirty="0">
                <a:solidFill>
                  <a:schemeClr val="tx1"/>
                </a:solidFill>
                <a:latin typeface="Arial"/>
                <a:cs typeface="Arial" panose="020B0604020202020204" pitchFamily="34" charset="0"/>
              </a:rPr>
              <a:t>First-line MBC</a:t>
            </a:r>
          </a:p>
          <a:p>
            <a:pPr marL="228594" indent="-228594" defTabSz="1219170">
              <a:spcAft>
                <a:spcPts val="533"/>
              </a:spcAft>
              <a:buFont typeface="Arial" panose="020B0604020202020204" pitchFamily="34" charset="0"/>
              <a:buChar char="•"/>
              <a:defRPr/>
            </a:pPr>
            <a:r>
              <a:rPr lang="en-US" sz="1600" dirty="0">
                <a:solidFill>
                  <a:schemeClr val="tx1"/>
                </a:solidFill>
                <a:latin typeface="Arial"/>
                <a:cs typeface="Arial" panose="020B0604020202020204" pitchFamily="34" charset="0"/>
              </a:rPr>
              <a:t>N=250</a:t>
            </a:r>
          </a:p>
        </p:txBody>
      </p:sp>
      <p:sp>
        <p:nvSpPr>
          <p:cNvPr id="7" name="Rounded Rectangle 6">
            <a:extLst>
              <a:ext uri="{FF2B5EF4-FFF2-40B4-BE49-F238E27FC236}">
                <a16:creationId xmlns:a16="http://schemas.microsoft.com/office/drawing/2014/main" id="{5A4C2B02-8F27-F2FA-A4B4-5273848A10FF}"/>
              </a:ext>
            </a:extLst>
          </p:cNvPr>
          <p:cNvSpPr/>
          <p:nvPr/>
        </p:nvSpPr>
        <p:spPr>
          <a:xfrm>
            <a:off x="4905079" y="1569292"/>
            <a:ext cx="2345016" cy="717489"/>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defTabSz="1219170">
              <a:defRPr/>
            </a:pPr>
            <a:r>
              <a:rPr lang="en-US" sz="1600" dirty="0">
                <a:solidFill>
                  <a:prstClr val="white"/>
                </a:solidFill>
                <a:latin typeface="Arial"/>
                <a:cs typeface="Arial" panose="020B0604020202020204" pitchFamily="34" charset="0"/>
              </a:rPr>
              <a:t>Optional: taxane</a:t>
            </a:r>
            <a:r>
              <a:rPr lang="en-US" sz="1600" baseline="30000" dirty="0">
                <a:solidFill>
                  <a:prstClr val="white"/>
                </a:solidFill>
                <a:latin typeface="Arial"/>
                <a:cs typeface="Arial" panose="020B0604020202020204" pitchFamily="34" charset="0"/>
              </a:rPr>
              <a:t> </a:t>
            </a:r>
            <a:br>
              <a:rPr lang="en-US" sz="1600" baseline="30000" dirty="0">
                <a:solidFill>
                  <a:prstClr val="white"/>
                </a:solidFill>
                <a:latin typeface="Arial"/>
                <a:cs typeface="Arial" panose="020B0604020202020204" pitchFamily="34" charset="0"/>
              </a:rPr>
            </a:br>
            <a:r>
              <a:rPr lang="en-US" sz="1600" dirty="0">
                <a:solidFill>
                  <a:prstClr val="white"/>
                </a:solidFill>
                <a:latin typeface="Arial"/>
                <a:cs typeface="Arial" panose="020B0604020202020204" pitchFamily="34" charset="0"/>
              </a:rPr>
              <a:t>+ </a:t>
            </a:r>
            <a:r>
              <a:rPr lang="en-US" sz="1600" b="1" dirty="0">
                <a:solidFill>
                  <a:prstClr val="white"/>
                </a:solidFill>
                <a:latin typeface="Arial"/>
                <a:cs typeface="Arial" panose="020B0604020202020204" pitchFamily="34" charset="0"/>
              </a:rPr>
              <a:t>trastuzumab</a:t>
            </a:r>
          </a:p>
        </p:txBody>
      </p:sp>
      <p:cxnSp>
        <p:nvCxnSpPr>
          <p:cNvPr id="8" name="Straight Arrow Connector 7">
            <a:extLst>
              <a:ext uri="{FF2B5EF4-FFF2-40B4-BE49-F238E27FC236}">
                <a16:creationId xmlns:a16="http://schemas.microsoft.com/office/drawing/2014/main" id="{128705AF-801D-FD19-EA85-3993B21355C5}"/>
              </a:ext>
            </a:extLst>
          </p:cNvPr>
          <p:cNvCxnSpPr>
            <a:cxnSpLocks/>
          </p:cNvCxnSpPr>
          <p:nvPr/>
        </p:nvCxnSpPr>
        <p:spPr>
          <a:xfrm flipV="1">
            <a:off x="3038435" y="3230003"/>
            <a:ext cx="528000" cy="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54E5E3C-7322-79B7-CF4B-23EFB4BA5411}"/>
              </a:ext>
            </a:extLst>
          </p:cNvPr>
          <p:cNvCxnSpPr>
            <a:cxnSpLocks/>
          </p:cNvCxnSpPr>
          <p:nvPr/>
        </p:nvCxnSpPr>
        <p:spPr>
          <a:xfrm flipV="1">
            <a:off x="7250095" y="1939776"/>
            <a:ext cx="127960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F01E92AD-0565-5CDE-A8DA-5EEC2D36012A}"/>
              </a:ext>
            </a:extLst>
          </p:cNvPr>
          <p:cNvSpPr/>
          <p:nvPr/>
        </p:nvSpPr>
        <p:spPr>
          <a:xfrm>
            <a:off x="8529701" y="1582579"/>
            <a:ext cx="2156760" cy="714395"/>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defTabSz="1219170">
              <a:defRPr/>
            </a:pPr>
            <a:r>
              <a:rPr lang="en-US" sz="1600" b="1" dirty="0">
                <a:solidFill>
                  <a:prstClr val="white"/>
                </a:solidFill>
                <a:latin typeface="Arial"/>
                <a:cs typeface="Arial" panose="020B0604020202020204" pitchFamily="34" charset="0"/>
              </a:rPr>
              <a:t>AI</a:t>
            </a:r>
            <a:r>
              <a:rPr lang="en-US" sz="1600" baseline="30000" dirty="0">
                <a:solidFill>
                  <a:prstClr val="white"/>
                </a:solidFill>
                <a:latin typeface="Arial"/>
                <a:cs typeface="Arial" panose="020B0604020202020204" pitchFamily="34" charset="0"/>
              </a:rPr>
              <a:t> </a:t>
            </a:r>
            <a:r>
              <a:rPr lang="en-US" sz="1600" dirty="0">
                <a:solidFill>
                  <a:prstClr val="white"/>
                </a:solidFill>
                <a:latin typeface="Arial"/>
                <a:cs typeface="Arial" panose="020B0604020202020204" pitchFamily="34" charset="0"/>
              </a:rPr>
              <a:t>+ </a:t>
            </a:r>
            <a:r>
              <a:rPr lang="en-US" sz="1600" b="1" dirty="0">
                <a:solidFill>
                  <a:prstClr val="white"/>
                </a:solidFill>
                <a:latin typeface="Arial"/>
                <a:cs typeface="Arial" panose="020B0604020202020204" pitchFamily="34" charset="0"/>
              </a:rPr>
              <a:t>trastuzumab</a:t>
            </a:r>
          </a:p>
        </p:txBody>
      </p:sp>
      <p:sp>
        <p:nvSpPr>
          <p:cNvPr id="11" name="Rounded Rectangle 10">
            <a:extLst>
              <a:ext uri="{FF2B5EF4-FFF2-40B4-BE49-F238E27FC236}">
                <a16:creationId xmlns:a16="http://schemas.microsoft.com/office/drawing/2014/main" id="{FC54DE4F-D531-74B3-6076-44CC63EC067B}"/>
              </a:ext>
            </a:extLst>
          </p:cNvPr>
          <p:cNvSpPr/>
          <p:nvPr/>
        </p:nvSpPr>
        <p:spPr>
          <a:xfrm>
            <a:off x="4913600" y="2378983"/>
            <a:ext cx="5772861" cy="48554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1219170">
              <a:defRPr/>
            </a:pPr>
            <a:r>
              <a:rPr lang="en-US" sz="1600" dirty="0">
                <a:solidFill>
                  <a:srgbClr val="000000"/>
                </a:solidFill>
                <a:latin typeface="Arial"/>
                <a:cs typeface="Arial" panose="020B0604020202020204" pitchFamily="34" charset="0"/>
              </a:rPr>
              <a:t>AI + trastuzumab</a:t>
            </a:r>
          </a:p>
        </p:txBody>
      </p:sp>
      <p:sp>
        <p:nvSpPr>
          <p:cNvPr id="12" name="Rounded Rectangle 11">
            <a:extLst>
              <a:ext uri="{FF2B5EF4-FFF2-40B4-BE49-F238E27FC236}">
                <a16:creationId xmlns:a16="http://schemas.microsoft.com/office/drawing/2014/main" id="{DA407233-8DA8-63D8-5E40-E07EFE8D5544}"/>
              </a:ext>
            </a:extLst>
          </p:cNvPr>
          <p:cNvSpPr/>
          <p:nvPr/>
        </p:nvSpPr>
        <p:spPr>
          <a:xfrm>
            <a:off x="4883477" y="2980445"/>
            <a:ext cx="2345016" cy="1031804"/>
          </a:xfrm>
          <a:prstGeom prst="roundRect">
            <a:avLst>
              <a:gd name="adj" fmla="val 14060"/>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defTabSz="1219170">
              <a:defRPr/>
            </a:pPr>
            <a:r>
              <a:rPr lang="en-US" sz="1600" dirty="0">
                <a:solidFill>
                  <a:prstClr val="white"/>
                </a:solidFill>
                <a:latin typeface="Arial"/>
                <a:cs typeface="Arial" panose="020B0604020202020204" pitchFamily="34" charset="0"/>
              </a:rPr>
              <a:t>Optional: taxane </a:t>
            </a:r>
          </a:p>
          <a:p>
            <a:pPr algn="ctr" defTabSz="1219170">
              <a:defRPr/>
            </a:pPr>
            <a:r>
              <a:rPr lang="en-US" sz="1600" dirty="0">
                <a:solidFill>
                  <a:prstClr val="white"/>
                </a:solidFill>
                <a:latin typeface="Arial"/>
                <a:cs typeface="Arial" panose="020B0604020202020204" pitchFamily="34" charset="0"/>
              </a:rPr>
              <a:t>+ </a:t>
            </a:r>
            <a:r>
              <a:rPr lang="en-US" sz="1600" b="1" dirty="0">
                <a:solidFill>
                  <a:prstClr val="white"/>
                </a:solidFill>
                <a:latin typeface="Arial"/>
                <a:cs typeface="Arial" panose="020B0604020202020204" pitchFamily="34" charset="0"/>
              </a:rPr>
              <a:t>trastuzumab</a:t>
            </a:r>
          </a:p>
          <a:p>
            <a:pPr algn="ctr" defTabSz="1219170">
              <a:defRPr/>
            </a:pPr>
            <a:r>
              <a:rPr lang="en-US" sz="1600" dirty="0">
                <a:solidFill>
                  <a:prstClr val="white"/>
                </a:solidFill>
                <a:latin typeface="Arial"/>
                <a:cs typeface="Arial" panose="020B0604020202020204" pitchFamily="34" charset="0"/>
              </a:rPr>
              <a:t>+ </a:t>
            </a:r>
            <a:r>
              <a:rPr lang="en-US" sz="1600" b="1" dirty="0">
                <a:solidFill>
                  <a:prstClr val="white"/>
                </a:solidFill>
                <a:latin typeface="Arial"/>
                <a:cs typeface="Arial" panose="020B0604020202020204" pitchFamily="34" charset="0"/>
              </a:rPr>
              <a:t>pertuzumab</a:t>
            </a:r>
          </a:p>
        </p:txBody>
      </p:sp>
      <p:cxnSp>
        <p:nvCxnSpPr>
          <p:cNvPr id="13" name="Straight Arrow Connector 12">
            <a:extLst>
              <a:ext uri="{FF2B5EF4-FFF2-40B4-BE49-F238E27FC236}">
                <a16:creationId xmlns:a16="http://schemas.microsoft.com/office/drawing/2014/main" id="{2DDB15B5-0C2B-C5C9-1839-EE9E8F26FC8B}"/>
              </a:ext>
            </a:extLst>
          </p:cNvPr>
          <p:cNvCxnSpPr>
            <a:cxnSpLocks/>
          </p:cNvCxnSpPr>
          <p:nvPr/>
        </p:nvCxnSpPr>
        <p:spPr>
          <a:xfrm flipV="1">
            <a:off x="7228493" y="3496019"/>
            <a:ext cx="130120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BF36DCF1-6F9D-2BC6-B23C-A95FD4C0ECC0}"/>
              </a:ext>
            </a:extLst>
          </p:cNvPr>
          <p:cNvSpPr/>
          <p:nvPr/>
        </p:nvSpPr>
        <p:spPr>
          <a:xfrm>
            <a:off x="8529701" y="2980893"/>
            <a:ext cx="2156760" cy="1030252"/>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defTabSz="1219170">
              <a:defRPr/>
            </a:pPr>
            <a:r>
              <a:rPr lang="en-US" sz="1600" b="1" dirty="0">
                <a:solidFill>
                  <a:prstClr val="white"/>
                </a:solidFill>
                <a:latin typeface="Arial"/>
                <a:cs typeface="Arial" panose="020B0604020202020204" pitchFamily="34" charset="0"/>
              </a:rPr>
              <a:t>AI</a:t>
            </a:r>
            <a:r>
              <a:rPr lang="en-US" sz="1600" dirty="0">
                <a:solidFill>
                  <a:prstClr val="white"/>
                </a:solidFill>
                <a:latin typeface="Arial"/>
                <a:cs typeface="Arial" panose="020B0604020202020204" pitchFamily="34" charset="0"/>
              </a:rPr>
              <a:t> + </a:t>
            </a:r>
            <a:r>
              <a:rPr lang="en-US" sz="1600" b="1" dirty="0">
                <a:solidFill>
                  <a:prstClr val="white"/>
                </a:solidFill>
                <a:latin typeface="Arial"/>
                <a:cs typeface="Arial" panose="020B0604020202020204" pitchFamily="34" charset="0"/>
              </a:rPr>
              <a:t>trastuzumab</a:t>
            </a:r>
          </a:p>
          <a:p>
            <a:pPr algn="ctr" defTabSz="1219170">
              <a:defRPr/>
            </a:pPr>
            <a:r>
              <a:rPr lang="en-US" sz="1600" dirty="0">
                <a:solidFill>
                  <a:prstClr val="white"/>
                </a:solidFill>
                <a:latin typeface="Arial"/>
                <a:cs typeface="Arial" panose="020B0604020202020204" pitchFamily="34" charset="0"/>
              </a:rPr>
              <a:t>+ </a:t>
            </a:r>
            <a:r>
              <a:rPr lang="en-US" sz="1600" b="1" dirty="0">
                <a:solidFill>
                  <a:prstClr val="white"/>
                </a:solidFill>
                <a:latin typeface="Arial"/>
                <a:cs typeface="Arial" panose="020B0604020202020204" pitchFamily="34" charset="0"/>
              </a:rPr>
              <a:t>pertuzumab</a:t>
            </a:r>
          </a:p>
        </p:txBody>
      </p:sp>
      <p:sp>
        <p:nvSpPr>
          <p:cNvPr id="15" name="Rounded Rectangle 14">
            <a:extLst>
              <a:ext uri="{FF2B5EF4-FFF2-40B4-BE49-F238E27FC236}">
                <a16:creationId xmlns:a16="http://schemas.microsoft.com/office/drawing/2014/main" id="{1CF279F5-B0DF-2D72-E8D1-6A9ABB1B41CC}"/>
              </a:ext>
            </a:extLst>
          </p:cNvPr>
          <p:cNvSpPr/>
          <p:nvPr/>
        </p:nvSpPr>
        <p:spPr>
          <a:xfrm>
            <a:off x="4905079" y="4101397"/>
            <a:ext cx="5781383" cy="48480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1219170">
              <a:defRPr/>
            </a:pPr>
            <a:r>
              <a:rPr lang="en-US" sz="1600" dirty="0">
                <a:solidFill>
                  <a:srgbClr val="000000"/>
                </a:solidFill>
                <a:latin typeface="Arial"/>
                <a:cs typeface="Arial" panose="020B0604020202020204" pitchFamily="34" charset="0"/>
              </a:rPr>
              <a:t>AI + trastuzumab + pertuzumab</a:t>
            </a:r>
          </a:p>
        </p:txBody>
      </p:sp>
      <p:cxnSp>
        <p:nvCxnSpPr>
          <p:cNvPr id="16" name="Straight Connector 15">
            <a:extLst>
              <a:ext uri="{FF2B5EF4-FFF2-40B4-BE49-F238E27FC236}">
                <a16:creationId xmlns:a16="http://schemas.microsoft.com/office/drawing/2014/main" id="{DCFF6F84-66C8-0561-85D8-384285454C3D}"/>
              </a:ext>
            </a:extLst>
          </p:cNvPr>
          <p:cNvCxnSpPr/>
          <p:nvPr/>
        </p:nvCxnSpPr>
        <p:spPr>
          <a:xfrm>
            <a:off x="4469337" y="3224203"/>
            <a:ext cx="0" cy="91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0D08EF-64A4-45F8-A6E6-A97341D1B7F2}"/>
              </a:ext>
            </a:extLst>
          </p:cNvPr>
          <p:cNvCxnSpPr/>
          <p:nvPr/>
        </p:nvCxnSpPr>
        <p:spPr>
          <a:xfrm>
            <a:off x="4469337" y="4127099"/>
            <a:ext cx="321600" cy="0"/>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6E422B4D-E3D9-0B11-6E22-68D66E69ED91}"/>
              </a:ext>
            </a:extLst>
          </p:cNvPr>
          <p:cNvSpPr/>
          <p:nvPr/>
        </p:nvSpPr>
        <p:spPr>
          <a:xfrm>
            <a:off x="3569208" y="2998804"/>
            <a:ext cx="462397" cy="46239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defTabSz="1218870"/>
            <a:r>
              <a:rPr lang="en-US" sz="2400" b="1" dirty="0">
                <a:solidFill>
                  <a:prstClr val="white"/>
                </a:solidFill>
                <a:latin typeface="Arial"/>
              </a:rPr>
              <a:t>R</a:t>
            </a:r>
          </a:p>
        </p:txBody>
      </p:sp>
      <p:sp>
        <p:nvSpPr>
          <p:cNvPr id="19" name="TextBox 18">
            <a:extLst>
              <a:ext uri="{FF2B5EF4-FFF2-40B4-BE49-F238E27FC236}">
                <a16:creationId xmlns:a16="http://schemas.microsoft.com/office/drawing/2014/main" id="{6E95E5E2-391F-41FD-4CE8-32A2FFE0AE90}"/>
              </a:ext>
            </a:extLst>
          </p:cNvPr>
          <p:cNvSpPr txBox="1"/>
          <p:nvPr/>
        </p:nvSpPr>
        <p:spPr>
          <a:xfrm>
            <a:off x="691548" y="4934476"/>
            <a:ext cx="10808904" cy="769570"/>
          </a:xfrm>
          <a:prstGeom prst="rect">
            <a:avLst/>
          </a:prstGeom>
          <a:noFill/>
        </p:spPr>
        <p:txBody>
          <a:bodyPr wrap="square" rtlCol="0">
            <a:spAutoFit/>
          </a:bodyPr>
          <a:lstStyle/>
          <a:p>
            <a:pPr marL="293688" indent="-293688" defTabSz="1219170">
              <a:spcAft>
                <a:spcPts val="800"/>
              </a:spcAft>
              <a:buClr>
                <a:schemeClr val="accent3"/>
              </a:buClr>
              <a:buFont typeface="Arial" panose="020B0604020202020204" pitchFamily="34" charset="0"/>
              <a:buChar char="•"/>
              <a:defRPr/>
            </a:pPr>
            <a:r>
              <a:rPr lang="en-US" sz="1867" b="1" dirty="0">
                <a:latin typeface="Arial"/>
              </a:rPr>
              <a:t>Primary endpoint: </a:t>
            </a:r>
            <a:r>
              <a:rPr lang="en-US" sz="1867" dirty="0">
                <a:latin typeface="Arial"/>
              </a:rPr>
              <a:t>PFS</a:t>
            </a:r>
          </a:p>
          <a:p>
            <a:pPr marL="293688" indent="-293688" defTabSz="1219170">
              <a:spcAft>
                <a:spcPts val="800"/>
              </a:spcAft>
              <a:buClr>
                <a:schemeClr val="accent3"/>
              </a:buClr>
              <a:buFont typeface="Arial" panose="020B0604020202020204" pitchFamily="34" charset="0"/>
              <a:buChar char="•"/>
              <a:defRPr/>
            </a:pPr>
            <a:r>
              <a:rPr lang="en-US" sz="1867" b="1" dirty="0">
                <a:latin typeface="Arial"/>
              </a:rPr>
              <a:t>Key secondary endpoints: </a:t>
            </a:r>
            <a:r>
              <a:rPr lang="en-US" sz="1867" dirty="0">
                <a:latin typeface="Arial"/>
              </a:rPr>
              <a:t>OS, ORR, CBR, DOR, time to response, safety, and QoL</a:t>
            </a:r>
          </a:p>
        </p:txBody>
      </p:sp>
    </p:spTree>
    <p:extLst>
      <p:ext uri="{BB962C8B-B14F-4D97-AF65-F5344CB8AC3E}">
        <p14:creationId xmlns:p14="http://schemas.microsoft.com/office/powerpoint/2010/main" val="4099308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345A-766F-889B-0552-8DAD45E6B746}"/>
              </a:ext>
            </a:extLst>
          </p:cNvPr>
          <p:cNvSpPr>
            <a:spLocks noGrp="1"/>
          </p:cNvSpPr>
          <p:nvPr>
            <p:ph type="title"/>
          </p:nvPr>
        </p:nvSpPr>
        <p:spPr>
          <a:xfrm>
            <a:off x="838200" y="305469"/>
            <a:ext cx="10515600" cy="647123"/>
          </a:xfrm>
        </p:spPr>
        <p:txBody>
          <a:bodyPr>
            <a:normAutofit/>
          </a:bodyPr>
          <a:lstStyle/>
          <a:p>
            <a:r>
              <a:rPr lang="en-CA" sz="4000" dirty="0"/>
              <a:t>PERTAIN: PFS</a:t>
            </a:r>
            <a:endParaRPr lang="en-US" sz="4000" dirty="0"/>
          </a:p>
        </p:txBody>
      </p:sp>
      <p:sp>
        <p:nvSpPr>
          <p:cNvPr id="4" name="Text Placeholder 3">
            <a:extLst>
              <a:ext uri="{FF2B5EF4-FFF2-40B4-BE49-F238E27FC236}">
                <a16:creationId xmlns:a16="http://schemas.microsoft.com/office/drawing/2014/main" id="{B9DFA9DA-D345-27B9-8578-B73F0C40D92B}"/>
              </a:ext>
            </a:extLst>
          </p:cNvPr>
          <p:cNvSpPr>
            <a:spLocks noGrp="1"/>
          </p:cNvSpPr>
          <p:nvPr>
            <p:ph type="body" sz="quarter" idx="12"/>
          </p:nvPr>
        </p:nvSpPr>
        <p:spPr/>
        <p:txBody>
          <a:bodyPr/>
          <a:lstStyle/>
          <a:p>
            <a:r>
              <a:rPr lang="it-IT" dirty="0"/>
              <a:t>ITT, intention-to-treat.</a:t>
            </a:r>
            <a:br>
              <a:rPr lang="it-IT" dirty="0"/>
            </a:br>
            <a:r>
              <a:rPr lang="it-IT" dirty="0"/>
              <a:t>Rimawi et al. </a:t>
            </a:r>
            <a:r>
              <a:rPr lang="it-IT" i="1" dirty="0" err="1"/>
              <a:t>J</a:t>
            </a:r>
            <a:r>
              <a:rPr lang="it-IT" i="1" dirty="0"/>
              <a:t> </a:t>
            </a:r>
            <a:r>
              <a:rPr lang="it-IT" i="1" dirty="0" err="1"/>
              <a:t>Clin</a:t>
            </a:r>
            <a:r>
              <a:rPr lang="it-IT" i="1" dirty="0"/>
              <a:t> </a:t>
            </a:r>
            <a:r>
              <a:rPr lang="it-IT" i="1" dirty="0" err="1"/>
              <a:t>Oncol</a:t>
            </a:r>
            <a:r>
              <a:rPr lang="it-IT" dirty="0"/>
              <a:t>. 2018;36:2826-2835.</a:t>
            </a:r>
          </a:p>
        </p:txBody>
      </p:sp>
      <p:sp>
        <p:nvSpPr>
          <p:cNvPr id="8" name="Text Box 3">
            <a:extLst>
              <a:ext uri="{FF2B5EF4-FFF2-40B4-BE49-F238E27FC236}">
                <a16:creationId xmlns:a16="http://schemas.microsoft.com/office/drawing/2014/main" id="{42853A09-BD3A-AB70-883A-18A7699327E7}"/>
              </a:ext>
            </a:extLst>
          </p:cNvPr>
          <p:cNvSpPr txBox="1">
            <a:spLocks noChangeArrowheads="1"/>
          </p:cNvSpPr>
          <p:nvPr/>
        </p:nvSpPr>
        <p:spPr bwMode="auto">
          <a:xfrm>
            <a:off x="2280143" y="1084980"/>
            <a:ext cx="7631715" cy="389032"/>
          </a:xfrm>
          <a:prstGeom prst="rect">
            <a:avLst/>
          </a:prstGeom>
          <a:noFill/>
          <a:ln w="9525">
            <a:noFill/>
            <a:miter lim="800000"/>
            <a:headEnd/>
            <a:tailEnd/>
          </a:ln>
        </p:spPr>
        <p:txBody>
          <a:bodyPr wrap="square" lIns="82945" tIns="41473" rIns="82945" bIns="41473" anchor="ctr">
            <a:spAutoFit/>
          </a:bodyPr>
          <a:lstStyle/>
          <a:p>
            <a:pPr algn="ctr" defTabSz="828654" fontAlgn="base" hangingPunct="0">
              <a:lnSpc>
                <a:spcPct val="93000"/>
              </a:lnSpc>
              <a:spcBef>
                <a:spcPct val="0"/>
              </a:spcBef>
              <a:spcAft>
                <a:spcPct val="0"/>
              </a:spcAft>
              <a:buClr>
                <a:srgbClr val="000000"/>
              </a:buClr>
              <a:buSzPct val="45000"/>
              <a:defRPr/>
            </a:pPr>
            <a:r>
              <a:rPr lang="en-US" sz="2133" b="1" dirty="0">
                <a:latin typeface="Arial"/>
                <a:ea typeface="ＭＳ Ｐゴシック" charset="0"/>
              </a:rPr>
              <a:t>PERTAIN met its primary PFS endpoint</a:t>
            </a:r>
          </a:p>
        </p:txBody>
      </p:sp>
      <p:sp>
        <p:nvSpPr>
          <p:cNvPr id="9" name="Text Box 3">
            <a:extLst>
              <a:ext uri="{FF2B5EF4-FFF2-40B4-BE49-F238E27FC236}">
                <a16:creationId xmlns:a16="http://schemas.microsoft.com/office/drawing/2014/main" id="{88D57D20-0B18-3BBB-A4FC-B998055D2111}"/>
              </a:ext>
            </a:extLst>
          </p:cNvPr>
          <p:cNvSpPr txBox="1">
            <a:spLocks noChangeArrowheads="1"/>
          </p:cNvSpPr>
          <p:nvPr/>
        </p:nvSpPr>
        <p:spPr bwMode="auto">
          <a:xfrm>
            <a:off x="1019334" y="1627373"/>
            <a:ext cx="4152320" cy="713480"/>
          </a:xfrm>
          <a:prstGeom prst="rect">
            <a:avLst/>
          </a:prstGeom>
          <a:noFill/>
          <a:ln w="9525">
            <a:noFill/>
            <a:miter lim="800000"/>
            <a:headEnd/>
            <a:tailEnd/>
          </a:ln>
        </p:spPr>
        <p:txBody>
          <a:bodyPr wrap="none" lIns="82945" tIns="41473" rIns="82945" bIns="41473" anchor="ctr">
            <a:spAutoFit/>
          </a:bodyPr>
          <a:lstStyle/>
          <a:p>
            <a:pPr algn="ctr" defTabSz="828654" fontAlgn="base" hangingPunct="0">
              <a:lnSpc>
                <a:spcPct val="93000"/>
              </a:lnSpc>
              <a:spcBef>
                <a:spcPct val="0"/>
              </a:spcBef>
              <a:spcAft>
                <a:spcPct val="0"/>
              </a:spcAft>
              <a:buClr>
                <a:srgbClr val="000000"/>
              </a:buClr>
              <a:buSzPct val="45000"/>
              <a:defRPr/>
            </a:pPr>
            <a:r>
              <a:rPr lang="en-US" sz="1600" b="1" dirty="0">
                <a:latin typeface="Arial"/>
                <a:ea typeface="ＭＳ Ｐゴシック" charset="0"/>
              </a:rPr>
              <a:t>Median PFS (ITT Population)</a:t>
            </a:r>
            <a:br>
              <a:rPr lang="en-US" sz="1467" b="1" dirty="0">
                <a:latin typeface="Arial"/>
                <a:ea typeface="ＭＳ Ｐゴシック" charset="0"/>
              </a:rPr>
            </a:br>
            <a:r>
              <a:rPr lang="en-US" sz="1400" b="1" dirty="0">
                <a:latin typeface="Arial"/>
                <a:ea typeface="ＭＳ Ｐゴシック" charset="0"/>
              </a:rPr>
              <a:t>19 months (trastuzumab and pertuzumab + AI) </a:t>
            </a:r>
            <a:br>
              <a:rPr lang="en-US" sz="1400" b="1" dirty="0">
                <a:latin typeface="Arial"/>
                <a:ea typeface="ＭＳ Ｐゴシック" charset="0"/>
              </a:rPr>
            </a:br>
            <a:r>
              <a:rPr lang="en-US" sz="1400" b="1" dirty="0">
                <a:latin typeface="Arial"/>
                <a:ea typeface="ＭＳ Ｐゴシック" charset="0"/>
              </a:rPr>
              <a:t>vs 16 months (trastuzumab + AI)</a:t>
            </a:r>
          </a:p>
        </p:txBody>
      </p:sp>
      <p:sp>
        <p:nvSpPr>
          <p:cNvPr id="10" name="Text Box 4">
            <a:extLst>
              <a:ext uri="{FF2B5EF4-FFF2-40B4-BE49-F238E27FC236}">
                <a16:creationId xmlns:a16="http://schemas.microsoft.com/office/drawing/2014/main" id="{EE728B2C-9CCE-F39E-B22F-81D9D1F5B81D}"/>
              </a:ext>
            </a:extLst>
          </p:cNvPr>
          <p:cNvSpPr txBox="1">
            <a:spLocks noChangeArrowheads="1"/>
          </p:cNvSpPr>
          <p:nvPr/>
        </p:nvSpPr>
        <p:spPr bwMode="auto">
          <a:xfrm>
            <a:off x="6615827" y="1613075"/>
            <a:ext cx="5311131" cy="742078"/>
          </a:xfrm>
          <a:prstGeom prst="rect">
            <a:avLst/>
          </a:prstGeom>
          <a:noFill/>
          <a:ln w="9525">
            <a:noFill/>
            <a:miter lim="800000"/>
            <a:headEnd/>
            <a:tailEnd/>
          </a:ln>
        </p:spPr>
        <p:txBody>
          <a:bodyPr wrap="square" lIns="82945" tIns="41473" rIns="82945" bIns="41473" anchor="ctr">
            <a:spAutoFit/>
          </a:bodyPr>
          <a:lstStyle/>
          <a:p>
            <a:pPr algn="ctr" defTabSz="828654" fontAlgn="base" hangingPunct="0">
              <a:lnSpc>
                <a:spcPct val="93000"/>
              </a:lnSpc>
              <a:spcBef>
                <a:spcPct val="0"/>
              </a:spcBef>
              <a:spcAft>
                <a:spcPct val="0"/>
              </a:spcAft>
              <a:buClr>
                <a:srgbClr val="000000"/>
              </a:buClr>
              <a:buSzPct val="45000"/>
              <a:defRPr/>
            </a:pPr>
            <a:r>
              <a:rPr lang="en-US" sz="1600" b="1" dirty="0">
                <a:latin typeface="Arial"/>
                <a:ea typeface="ＭＳ Ｐゴシック" charset="0"/>
              </a:rPr>
              <a:t>Patients Who Did Not Receive </a:t>
            </a:r>
            <a:br>
              <a:rPr lang="en-US" sz="1600" b="1" dirty="0">
                <a:latin typeface="Arial"/>
                <a:ea typeface="ＭＳ Ｐゴシック" charset="0"/>
              </a:rPr>
            </a:br>
            <a:r>
              <a:rPr lang="en-US" sz="1600" b="1" dirty="0">
                <a:latin typeface="Arial"/>
                <a:ea typeface="ＭＳ Ｐゴシック" charset="0"/>
              </a:rPr>
              <a:t>Induction Chemotherapy</a:t>
            </a:r>
            <a:endParaRPr lang="en-US" sz="1467" b="1" dirty="0">
              <a:latin typeface="Arial"/>
              <a:ea typeface="ＭＳ Ｐゴシック" charset="0"/>
            </a:endParaRPr>
          </a:p>
          <a:p>
            <a:pPr algn="ctr" defTabSz="828654" fontAlgn="base" hangingPunct="0">
              <a:lnSpc>
                <a:spcPct val="93000"/>
              </a:lnSpc>
              <a:spcBef>
                <a:spcPct val="0"/>
              </a:spcBef>
              <a:spcAft>
                <a:spcPct val="0"/>
              </a:spcAft>
              <a:buClr>
                <a:srgbClr val="000000"/>
              </a:buClr>
              <a:buSzPct val="45000"/>
              <a:defRPr/>
            </a:pPr>
            <a:r>
              <a:rPr lang="en-US" sz="1400" b="1" dirty="0">
                <a:latin typeface="Arial"/>
                <a:ea typeface="ＭＳ Ｐゴシック" charset="0"/>
              </a:rPr>
              <a:t>Change in Median PFS: +9.3 months</a:t>
            </a:r>
          </a:p>
        </p:txBody>
      </p:sp>
      <p:graphicFrame>
        <p:nvGraphicFramePr>
          <p:cNvPr id="11" name="Chart 10">
            <a:extLst>
              <a:ext uri="{FF2B5EF4-FFF2-40B4-BE49-F238E27FC236}">
                <a16:creationId xmlns:a16="http://schemas.microsoft.com/office/drawing/2014/main" id="{89148048-6A1B-6EAB-1863-5EEF1F493E57}"/>
              </a:ext>
            </a:extLst>
          </p:cNvPr>
          <p:cNvGraphicFramePr/>
          <p:nvPr/>
        </p:nvGraphicFramePr>
        <p:xfrm>
          <a:off x="816072" y="2945402"/>
          <a:ext cx="5324720" cy="25698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A4CDA6C0-F586-D271-7556-CC734F4A11FA}"/>
              </a:ext>
            </a:extLst>
          </p:cNvPr>
          <p:cNvGraphicFramePr/>
          <p:nvPr/>
        </p:nvGraphicFramePr>
        <p:xfrm>
          <a:off x="6385874" y="2930313"/>
          <a:ext cx="5698265" cy="2770052"/>
        </p:xfrm>
        <a:graphic>
          <a:graphicData uri="http://schemas.openxmlformats.org/drawingml/2006/chart">
            <c:chart xmlns:c="http://schemas.openxmlformats.org/drawingml/2006/chart" xmlns:r="http://schemas.openxmlformats.org/officeDocument/2006/relationships" r:id="rId4"/>
          </a:graphicData>
        </a:graphic>
      </p:graphicFrame>
      <p:grpSp>
        <p:nvGrpSpPr>
          <p:cNvPr id="13" name="Group 12">
            <a:extLst>
              <a:ext uri="{FF2B5EF4-FFF2-40B4-BE49-F238E27FC236}">
                <a16:creationId xmlns:a16="http://schemas.microsoft.com/office/drawing/2014/main" id="{736B8465-09F1-FD8B-8468-CA3320F84DEA}"/>
              </a:ext>
            </a:extLst>
          </p:cNvPr>
          <p:cNvGrpSpPr/>
          <p:nvPr/>
        </p:nvGrpSpPr>
        <p:grpSpPr>
          <a:xfrm>
            <a:off x="7020946" y="4253553"/>
            <a:ext cx="4335439" cy="919705"/>
            <a:chOff x="5073555" y="3190164"/>
            <a:chExt cx="3251579" cy="689779"/>
          </a:xfrm>
        </p:grpSpPr>
        <p:sp>
          <p:nvSpPr>
            <p:cNvPr id="14" name="Freeform 13">
              <a:extLst>
                <a:ext uri="{FF2B5EF4-FFF2-40B4-BE49-F238E27FC236}">
                  <a16:creationId xmlns:a16="http://schemas.microsoft.com/office/drawing/2014/main" id="{96C79A94-D9C0-46F0-2200-3136C4374904}"/>
                </a:ext>
              </a:extLst>
            </p:cNvPr>
            <p:cNvSpPr/>
            <p:nvPr/>
          </p:nvSpPr>
          <p:spPr>
            <a:xfrm>
              <a:off x="5073555" y="3193576"/>
              <a:ext cx="3251579" cy="0"/>
            </a:xfrm>
            <a:custGeom>
              <a:avLst/>
              <a:gdLst>
                <a:gd name="connsiteX0" fmla="*/ 0 w 3251579"/>
                <a:gd name="connsiteY0" fmla="*/ 0 h 0"/>
                <a:gd name="connsiteX1" fmla="*/ 3251579 w 3251579"/>
                <a:gd name="connsiteY1" fmla="*/ 0 h 0"/>
              </a:gdLst>
              <a:ahLst/>
              <a:cxnLst>
                <a:cxn ang="0">
                  <a:pos x="connsiteX0" y="connsiteY0"/>
                </a:cxn>
                <a:cxn ang="0">
                  <a:pos x="connsiteX1" y="connsiteY1"/>
                </a:cxn>
              </a:cxnLst>
              <a:rect l="l" t="t" r="r" b="b"/>
              <a:pathLst>
                <a:path w="3251579">
                  <a:moveTo>
                    <a:pt x="0" y="0"/>
                  </a:moveTo>
                  <a:lnTo>
                    <a:pt x="3251579" y="0"/>
                  </a:lnTo>
                </a:path>
              </a:pathLst>
            </a:cu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x-none" sz="2400">
                <a:solidFill>
                  <a:prstClr val="white"/>
                </a:solidFill>
                <a:latin typeface="Arial"/>
              </a:endParaRPr>
            </a:p>
          </p:txBody>
        </p:sp>
        <p:sp>
          <p:nvSpPr>
            <p:cNvPr id="15" name="Freeform 14">
              <a:extLst>
                <a:ext uri="{FF2B5EF4-FFF2-40B4-BE49-F238E27FC236}">
                  <a16:creationId xmlns:a16="http://schemas.microsoft.com/office/drawing/2014/main" id="{4E3B00E5-5970-877B-5F01-6707216DCFA3}"/>
                </a:ext>
              </a:extLst>
            </p:cNvPr>
            <p:cNvSpPr/>
            <p:nvPr/>
          </p:nvSpPr>
          <p:spPr>
            <a:xfrm>
              <a:off x="6001603" y="3190164"/>
              <a:ext cx="0" cy="685800"/>
            </a:xfrm>
            <a:custGeom>
              <a:avLst/>
              <a:gdLst>
                <a:gd name="connsiteX0" fmla="*/ 0 w 0"/>
                <a:gd name="connsiteY0" fmla="*/ 0 h 685800"/>
                <a:gd name="connsiteX1" fmla="*/ 0 w 0"/>
                <a:gd name="connsiteY1" fmla="*/ 685800 h 685800"/>
              </a:gdLst>
              <a:ahLst/>
              <a:cxnLst>
                <a:cxn ang="0">
                  <a:pos x="connsiteX0" y="connsiteY0"/>
                </a:cxn>
                <a:cxn ang="0">
                  <a:pos x="connsiteX1" y="connsiteY1"/>
                </a:cxn>
              </a:cxnLst>
              <a:rect l="l" t="t" r="r" b="b"/>
              <a:pathLst>
                <a:path h="685800">
                  <a:moveTo>
                    <a:pt x="0" y="0"/>
                  </a:moveTo>
                  <a:lnTo>
                    <a:pt x="0" y="685800"/>
                  </a:lnTo>
                </a:path>
              </a:pathLst>
            </a:cu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x-none" sz="2400">
                <a:solidFill>
                  <a:prstClr val="white"/>
                </a:solidFill>
                <a:latin typeface="Arial"/>
              </a:endParaRPr>
            </a:p>
          </p:txBody>
        </p:sp>
        <p:sp>
          <p:nvSpPr>
            <p:cNvPr id="16" name="Freeform 15">
              <a:extLst>
                <a:ext uri="{FF2B5EF4-FFF2-40B4-BE49-F238E27FC236}">
                  <a16:creationId xmlns:a16="http://schemas.microsoft.com/office/drawing/2014/main" id="{66C7A13F-CC70-4FC6-0B61-41515962BCC2}"/>
                </a:ext>
              </a:extLst>
            </p:cNvPr>
            <p:cNvSpPr/>
            <p:nvPr/>
          </p:nvSpPr>
          <p:spPr>
            <a:xfrm>
              <a:off x="6690815" y="3194143"/>
              <a:ext cx="0" cy="685800"/>
            </a:xfrm>
            <a:custGeom>
              <a:avLst/>
              <a:gdLst>
                <a:gd name="connsiteX0" fmla="*/ 0 w 0"/>
                <a:gd name="connsiteY0" fmla="*/ 0 h 685800"/>
                <a:gd name="connsiteX1" fmla="*/ 0 w 0"/>
                <a:gd name="connsiteY1" fmla="*/ 685800 h 685800"/>
              </a:gdLst>
              <a:ahLst/>
              <a:cxnLst>
                <a:cxn ang="0">
                  <a:pos x="connsiteX0" y="connsiteY0"/>
                </a:cxn>
                <a:cxn ang="0">
                  <a:pos x="connsiteX1" y="connsiteY1"/>
                </a:cxn>
              </a:cxnLst>
              <a:rect l="l" t="t" r="r" b="b"/>
              <a:pathLst>
                <a:path h="685800">
                  <a:moveTo>
                    <a:pt x="0" y="0"/>
                  </a:moveTo>
                  <a:lnTo>
                    <a:pt x="0" y="685800"/>
                  </a:lnTo>
                </a:path>
              </a:pathLst>
            </a:cu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x-none" sz="2400">
                <a:solidFill>
                  <a:prstClr val="white"/>
                </a:solidFill>
                <a:latin typeface="Arial"/>
              </a:endParaRPr>
            </a:p>
          </p:txBody>
        </p:sp>
      </p:grpSp>
      <p:grpSp>
        <p:nvGrpSpPr>
          <p:cNvPr id="17" name="Group 16">
            <a:extLst>
              <a:ext uri="{FF2B5EF4-FFF2-40B4-BE49-F238E27FC236}">
                <a16:creationId xmlns:a16="http://schemas.microsoft.com/office/drawing/2014/main" id="{58D9189D-4ED3-F13A-9841-978765968E78}"/>
              </a:ext>
            </a:extLst>
          </p:cNvPr>
          <p:cNvGrpSpPr/>
          <p:nvPr/>
        </p:nvGrpSpPr>
        <p:grpSpPr>
          <a:xfrm>
            <a:off x="1302787" y="4232955"/>
            <a:ext cx="4246651" cy="915399"/>
            <a:chOff x="1102760" y="3161016"/>
            <a:chExt cx="3184988" cy="686549"/>
          </a:xfrm>
        </p:grpSpPr>
        <p:sp>
          <p:nvSpPr>
            <p:cNvPr id="18" name="Freeform 17">
              <a:extLst>
                <a:ext uri="{FF2B5EF4-FFF2-40B4-BE49-F238E27FC236}">
                  <a16:creationId xmlns:a16="http://schemas.microsoft.com/office/drawing/2014/main" id="{D7055993-1C31-D2DF-A9CA-ECF7F64F1E42}"/>
                </a:ext>
              </a:extLst>
            </p:cNvPr>
            <p:cNvSpPr/>
            <p:nvPr/>
          </p:nvSpPr>
          <p:spPr>
            <a:xfrm>
              <a:off x="1102760" y="3164440"/>
              <a:ext cx="3184988" cy="0"/>
            </a:xfrm>
            <a:custGeom>
              <a:avLst/>
              <a:gdLst>
                <a:gd name="connsiteX0" fmla="*/ 0 w 3184988"/>
                <a:gd name="connsiteY0" fmla="*/ 0 h 0"/>
                <a:gd name="connsiteX1" fmla="*/ 3184988 w 3184988"/>
                <a:gd name="connsiteY1" fmla="*/ 0 h 0"/>
              </a:gdLst>
              <a:ahLst/>
              <a:cxnLst>
                <a:cxn ang="0">
                  <a:pos x="connsiteX0" y="connsiteY0"/>
                </a:cxn>
                <a:cxn ang="0">
                  <a:pos x="connsiteX1" y="connsiteY1"/>
                </a:cxn>
              </a:cxnLst>
              <a:rect l="l" t="t" r="r" b="b"/>
              <a:pathLst>
                <a:path w="3184988">
                  <a:moveTo>
                    <a:pt x="0" y="0"/>
                  </a:moveTo>
                  <a:lnTo>
                    <a:pt x="3184988" y="0"/>
                  </a:lnTo>
                </a:path>
              </a:pathLst>
            </a:cu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x-none" sz="2400">
                <a:solidFill>
                  <a:prstClr val="white"/>
                </a:solidFill>
                <a:latin typeface="Arial"/>
              </a:endParaRPr>
            </a:p>
          </p:txBody>
        </p:sp>
        <p:sp>
          <p:nvSpPr>
            <p:cNvPr id="19" name="Freeform 18">
              <a:extLst>
                <a:ext uri="{FF2B5EF4-FFF2-40B4-BE49-F238E27FC236}">
                  <a16:creationId xmlns:a16="http://schemas.microsoft.com/office/drawing/2014/main" id="{57F3DC93-DB9E-13B7-D35E-7100A9D9720D}"/>
                </a:ext>
              </a:extLst>
            </p:cNvPr>
            <p:cNvSpPr/>
            <p:nvPr/>
          </p:nvSpPr>
          <p:spPr>
            <a:xfrm>
              <a:off x="2253465" y="3161016"/>
              <a:ext cx="0" cy="678094"/>
            </a:xfrm>
            <a:custGeom>
              <a:avLst/>
              <a:gdLst>
                <a:gd name="connsiteX0" fmla="*/ 0 w 0"/>
                <a:gd name="connsiteY0" fmla="*/ 0 h 678094"/>
                <a:gd name="connsiteX1" fmla="*/ 0 w 0"/>
                <a:gd name="connsiteY1" fmla="*/ 678094 h 678094"/>
              </a:gdLst>
              <a:ahLst/>
              <a:cxnLst>
                <a:cxn ang="0">
                  <a:pos x="connsiteX0" y="connsiteY0"/>
                </a:cxn>
                <a:cxn ang="0">
                  <a:pos x="connsiteX1" y="connsiteY1"/>
                </a:cxn>
              </a:cxnLst>
              <a:rect l="l" t="t" r="r" b="b"/>
              <a:pathLst>
                <a:path h="678094">
                  <a:moveTo>
                    <a:pt x="0" y="0"/>
                  </a:moveTo>
                  <a:lnTo>
                    <a:pt x="0" y="678094"/>
                  </a:lnTo>
                </a:path>
              </a:pathLst>
            </a:cu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x-none" sz="2400">
                <a:solidFill>
                  <a:prstClr val="white"/>
                </a:solidFill>
                <a:latin typeface="Arial"/>
              </a:endParaRPr>
            </a:p>
          </p:txBody>
        </p:sp>
        <p:sp>
          <p:nvSpPr>
            <p:cNvPr id="20" name="Freeform 19">
              <a:extLst>
                <a:ext uri="{FF2B5EF4-FFF2-40B4-BE49-F238E27FC236}">
                  <a16:creationId xmlns:a16="http://schemas.microsoft.com/office/drawing/2014/main" id="{8F98F479-67D7-D32A-B2E3-679DC560F6ED}"/>
                </a:ext>
              </a:extLst>
            </p:cNvPr>
            <p:cNvSpPr/>
            <p:nvPr/>
          </p:nvSpPr>
          <p:spPr>
            <a:xfrm>
              <a:off x="2484634" y="3169471"/>
              <a:ext cx="0" cy="678094"/>
            </a:xfrm>
            <a:custGeom>
              <a:avLst/>
              <a:gdLst>
                <a:gd name="connsiteX0" fmla="*/ 0 w 0"/>
                <a:gd name="connsiteY0" fmla="*/ 0 h 678094"/>
                <a:gd name="connsiteX1" fmla="*/ 0 w 0"/>
                <a:gd name="connsiteY1" fmla="*/ 678094 h 678094"/>
              </a:gdLst>
              <a:ahLst/>
              <a:cxnLst>
                <a:cxn ang="0">
                  <a:pos x="connsiteX0" y="connsiteY0"/>
                </a:cxn>
                <a:cxn ang="0">
                  <a:pos x="connsiteX1" y="connsiteY1"/>
                </a:cxn>
              </a:cxnLst>
              <a:rect l="l" t="t" r="r" b="b"/>
              <a:pathLst>
                <a:path h="678094">
                  <a:moveTo>
                    <a:pt x="0" y="0"/>
                  </a:moveTo>
                  <a:lnTo>
                    <a:pt x="0" y="678094"/>
                  </a:lnTo>
                </a:path>
              </a:pathLst>
            </a:cu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x-none" sz="2400">
                <a:solidFill>
                  <a:prstClr val="white"/>
                </a:solidFill>
                <a:latin typeface="Arial"/>
              </a:endParaRPr>
            </a:p>
          </p:txBody>
        </p:sp>
      </p:grpSp>
      <p:sp>
        <p:nvSpPr>
          <p:cNvPr id="21" name="TextBox 20">
            <a:extLst>
              <a:ext uri="{FF2B5EF4-FFF2-40B4-BE49-F238E27FC236}">
                <a16:creationId xmlns:a16="http://schemas.microsoft.com/office/drawing/2014/main" id="{4DE575B4-F4EB-AA4C-1633-A0AA6219D735}"/>
              </a:ext>
            </a:extLst>
          </p:cNvPr>
          <p:cNvSpPr txBox="1"/>
          <p:nvPr/>
        </p:nvSpPr>
        <p:spPr>
          <a:xfrm>
            <a:off x="2666856" y="5359654"/>
            <a:ext cx="1533053" cy="205121"/>
          </a:xfrm>
          <a:prstGeom prst="rect">
            <a:avLst/>
          </a:prstGeom>
          <a:solidFill>
            <a:schemeClr val="bg1"/>
          </a:solidFill>
        </p:spPr>
        <p:txBody>
          <a:bodyPr wrap="square" lIns="0" tIns="0" rIns="0" bIns="0" rtlCol="0">
            <a:spAutoFit/>
          </a:bodyPr>
          <a:lstStyle/>
          <a:p>
            <a:pPr algn="ctr" defTabSz="1219170"/>
            <a:r>
              <a:rPr lang="en-US" sz="1333" b="1" dirty="0">
                <a:solidFill>
                  <a:srgbClr val="000000"/>
                </a:solidFill>
                <a:latin typeface="Arial"/>
              </a:rPr>
              <a:t>Time, months</a:t>
            </a:r>
          </a:p>
        </p:txBody>
      </p:sp>
      <p:graphicFrame>
        <p:nvGraphicFramePr>
          <p:cNvPr id="22" name="Table 21">
            <a:extLst>
              <a:ext uri="{FF2B5EF4-FFF2-40B4-BE49-F238E27FC236}">
                <a16:creationId xmlns:a16="http://schemas.microsoft.com/office/drawing/2014/main" id="{36CCBCC2-0BDD-DD91-81FD-6780D7400655}"/>
              </a:ext>
            </a:extLst>
          </p:cNvPr>
          <p:cNvGraphicFramePr>
            <a:graphicFrameLocks noGrp="1"/>
          </p:cNvGraphicFramePr>
          <p:nvPr>
            <p:extLst>
              <p:ext uri="{D42A27DB-BD31-4B8C-83A1-F6EECF244321}">
                <p14:modId xmlns:p14="http://schemas.microsoft.com/office/powerpoint/2010/main" val="2195833507"/>
              </p:ext>
            </p:extLst>
          </p:nvPr>
        </p:nvGraphicFramePr>
        <p:xfrm>
          <a:off x="560499" y="5518959"/>
          <a:ext cx="5068252" cy="360416"/>
        </p:xfrm>
        <a:graphic>
          <a:graphicData uri="http://schemas.openxmlformats.org/drawingml/2006/table">
            <a:tbl>
              <a:tblPr firstRow="1" bandRow="1">
                <a:tableStyleId>{6E25E649-3F16-4E02-A733-19D2CDBF48F0}</a:tableStyleId>
              </a:tblPr>
              <a:tblGrid>
                <a:gridCol w="712785">
                  <a:extLst>
                    <a:ext uri="{9D8B030D-6E8A-4147-A177-3AD203B41FA5}">
                      <a16:colId xmlns:a16="http://schemas.microsoft.com/office/drawing/2014/main" val="20000"/>
                    </a:ext>
                  </a:extLst>
                </a:gridCol>
                <a:gridCol w="117649">
                  <a:extLst>
                    <a:ext uri="{9D8B030D-6E8A-4147-A177-3AD203B41FA5}">
                      <a16:colId xmlns:a16="http://schemas.microsoft.com/office/drawing/2014/main" val="20001"/>
                    </a:ext>
                  </a:extLst>
                </a:gridCol>
                <a:gridCol w="117649">
                  <a:extLst>
                    <a:ext uri="{9D8B030D-6E8A-4147-A177-3AD203B41FA5}">
                      <a16:colId xmlns:a16="http://schemas.microsoft.com/office/drawing/2014/main" val="20002"/>
                    </a:ext>
                  </a:extLst>
                </a:gridCol>
                <a:gridCol w="117649">
                  <a:extLst>
                    <a:ext uri="{9D8B030D-6E8A-4147-A177-3AD203B41FA5}">
                      <a16:colId xmlns:a16="http://schemas.microsoft.com/office/drawing/2014/main" val="20003"/>
                    </a:ext>
                  </a:extLst>
                </a:gridCol>
                <a:gridCol w="117649">
                  <a:extLst>
                    <a:ext uri="{9D8B030D-6E8A-4147-A177-3AD203B41FA5}">
                      <a16:colId xmlns:a16="http://schemas.microsoft.com/office/drawing/2014/main" val="20004"/>
                    </a:ext>
                  </a:extLst>
                </a:gridCol>
                <a:gridCol w="117649">
                  <a:extLst>
                    <a:ext uri="{9D8B030D-6E8A-4147-A177-3AD203B41FA5}">
                      <a16:colId xmlns:a16="http://schemas.microsoft.com/office/drawing/2014/main" val="20005"/>
                    </a:ext>
                  </a:extLst>
                </a:gridCol>
                <a:gridCol w="117649">
                  <a:extLst>
                    <a:ext uri="{9D8B030D-6E8A-4147-A177-3AD203B41FA5}">
                      <a16:colId xmlns:a16="http://schemas.microsoft.com/office/drawing/2014/main" val="20006"/>
                    </a:ext>
                  </a:extLst>
                </a:gridCol>
                <a:gridCol w="117649">
                  <a:extLst>
                    <a:ext uri="{9D8B030D-6E8A-4147-A177-3AD203B41FA5}">
                      <a16:colId xmlns:a16="http://schemas.microsoft.com/office/drawing/2014/main" val="20007"/>
                    </a:ext>
                  </a:extLst>
                </a:gridCol>
                <a:gridCol w="98109">
                  <a:extLst>
                    <a:ext uri="{9D8B030D-6E8A-4147-A177-3AD203B41FA5}">
                      <a16:colId xmlns:a16="http://schemas.microsoft.com/office/drawing/2014/main" val="20008"/>
                    </a:ext>
                  </a:extLst>
                </a:gridCol>
                <a:gridCol w="98109">
                  <a:extLst>
                    <a:ext uri="{9D8B030D-6E8A-4147-A177-3AD203B41FA5}">
                      <a16:colId xmlns:a16="http://schemas.microsoft.com/office/drawing/2014/main" val="20009"/>
                    </a:ext>
                  </a:extLst>
                </a:gridCol>
                <a:gridCol w="98109">
                  <a:extLst>
                    <a:ext uri="{9D8B030D-6E8A-4147-A177-3AD203B41FA5}">
                      <a16:colId xmlns:a16="http://schemas.microsoft.com/office/drawing/2014/main" val="20010"/>
                    </a:ext>
                  </a:extLst>
                </a:gridCol>
                <a:gridCol w="98109">
                  <a:extLst>
                    <a:ext uri="{9D8B030D-6E8A-4147-A177-3AD203B41FA5}">
                      <a16:colId xmlns:a16="http://schemas.microsoft.com/office/drawing/2014/main" val="20011"/>
                    </a:ext>
                  </a:extLst>
                </a:gridCol>
                <a:gridCol w="98109">
                  <a:extLst>
                    <a:ext uri="{9D8B030D-6E8A-4147-A177-3AD203B41FA5}">
                      <a16:colId xmlns:a16="http://schemas.microsoft.com/office/drawing/2014/main" val="20012"/>
                    </a:ext>
                  </a:extLst>
                </a:gridCol>
                <a:gridCol w="98109">
                  <a:extLst>
                    <a:ext uri="{9D8B030D-6E8A-4147-A177-3AD203B41FA5}">
                      <a16:colId xmlns:a16="http://schemas.microsoft.com/office/drawing/2014/main" val="20013"/>
                    </a:ext>
                  </a:extLst>
                </a:gridCol>
                <a:gridCol w="98109">
                  <a:extLst>
                    <a:ext uri="{9D8B030D-6E8A-4147-A177-3AD203B41FA5}">
                      <a16:colId xmlns:a16="http://schemas.microsoft.com/office/drawing/2014/main" val="20014"/>
                    </a:ext>
                  </a:extLst>
                </a:gridCol>
                <a:gridCol w="98109">
                  <a:extLst>
                    <a:ext uri="{9D8B030D-6E8A-4147-A177-3AD203B41FA5}">
                      <a16:colId xmlns:a16="http://schemas.microsoft.com/office/drawing/2014/main" val="20015"/>
                    </a:ext>
                  </a:extLst>
                </a:gridCol>
                <a:gridCol w="98109">
                  <a:extLst>
                    <a:ext uri="{9D8B030D-6E8A-4147-A177-3AD203B41FA5}">
                      <a16:colId xmlns:a16="http://schemas.microsoft.com/office/drawing/2014/main" val="20016"/>
                    </a:ext>
                  </a:extLst>
                </a:gridCol>
                <a:gridCol w="98109">
                  <a:extLst>
                    <a:ext uri="{9D8B030D-6E8A-4147-A177-3AD203B41FA5}">
                      <a16:colId xmlns:a16="http://schemas.microsoft.com/office/drawing/2014/main" val="20017"/>
                    </a:ext>
                  </a:extLst>
                </a:gridCol>
                <a:gridCol w="98109">
                  <a:extLst>
                    <a:ext uri="{9D8B030D-6E8A-4147-A177-3AD203B41FA5}">
                      <a16:colId xmlns:a16="http://schemas.microsoft.com/office/drawing/2014/main" val="20018"/>
                    </a:ext>
                  </a:extLst>
                </a:gridCol>
                <a:gridCol w="98109">
                  <a:extLst>
                    <a:ext uri="{9D8B030D-6E8A-4147-A177-3AD203B41FA5}">
                      <a16:colId xmlns:a16="http://schemas.microsoft.com/office/drawing/2014/main" val="20019"/>
                    </a:ext>
                  </a:extLst>
                </a:gridCol>
                <a:gridCol w="98109">
                  <a:extLst>
                    <a:ext uri="{9D8B030D-6E8A-4147-A177-3AD203B41FA5}">
                      <a16:colId xmlns:a16="http://schemas.microsoft.com/office/drawing/2014/main" val="20020"/>
                    </a:ext>
                  </a:extLst>
                </a:gridCol>
                <a:gridCol w="98109">
                  <a:extLst>
                    <a:ext uri="{9D8B030D-6E8A-4147-A177-3AD203B41FA5}">
                      <a16:colId xmlns:a16="http://schemas.microsoft.com/office/drawing/2014/main" val="20021"/>
                    </a:ext>
                  </a:extLst>
                </a:gridCol>
                <a:gridCol w="98109">
                  <a:extLst>
                    <a:ext uri="{9D8B030D-6E8A-4147-A177-3AD203B41FA5}">
                      <a16:colId xmlns:a16="http://schemas.microsoft.com/office/drawing/2014/main" val="20022"/>
                    </a:ext>
                  </a:extLst>
                </a:gridCol>
                <a:gridCol w="98109">
                  <a:extLst>
                    <a:ext uri="{9D8B030D-6E8A-4147-A177-3AD203B41FA5}">
                      <a16:colId xmlns:a16="http://schemas.microsoft.com/office/drawing/2014/main" val="20023"/>
                    </a:ext>
                  </a:extLst>
                </a:gridCol>
                <a:gridCol w="98109">
                  <a:extLst>
                    <a:ext uri="{9D8B030D-6E8A-4147-A177-3AD203B41FA5}">
                      <a16:colId xmlns:a16="http://schemas.microsoft.com/office/drawing/2014/main" val="20024"/>
                    </a:ext>
                  </a:extLst>
                </a:gridCol>
                <a:gridCol w="98109">
                  <a:extLst>
                    <a:ext uri="{9D8B030D-6E8A-4147-A177-3AD203B41FA5}">
                      <a16:colId xmlns:a16="http://schemas.microsoft.com/office/drawing/2014/main" val="20025"/>
                    </a:ext>
                  </a:extLst>
                </a:gridCol>
                <a:gridCol w="98109">
                  <a:extLst>
                    <a:ext uri="{9D8B030D-6E8A-4147-A177-3AD203B41FA5}">
                      <a16:colId xmlns:a16="http://schemas.microsoft.com/office/drawing/2014/main" val="20026"/>
                    </a:ext>
                  </a:extLst>
                </a:gridCol>
                <a:gridCol w="98109">
                  <a:extLst>
                    <a:ext uri="{9D8B030D-6E8A-4147-A177-3AD203B41FA5}">
                      <a16:colId xmlns:a16="http://schemas.microsoft.com/office/drawing/2014/main" val="20027"/>
                    </a:ext>
                  </a:extLst>
                </a:gridCol>
                <a:gridCol w="98109">
                  <a:extLst>
                    <a:ext uri="{9D8B030D-6E8A-4147-A177-3AD203B41FA5}">
                      <a16:colId xmlns:a16="http://schemas.microsoft.com/office/drawing/2014/main" val="20028"/>
                    </a:ext>
                  </a:extLst>
                </a:gridCol>
                <a:gridCol w="98109">
                  <a:extLst>
                    <a:ext uri="{9D8B030D-6E8A-4147-A177-3AD203B41FA5}">
                      <a16:colId xmlns:a16="http://schemas.microsoft.com/office/drawing/2014/main" val="20029"/>
                    </a:ext>
                  </a:extLst>
                </a:gridCol>
                <a:gridCol w="98109">
                  <a:extLst>
                    <a:ext uri="{9D8B030D-6E8A-4147-A177-3AD203B41FA5}">
                      <a16:colId xmlns:a16="http://schemas.microsoft.com/office/drawing/2014/main" val="20030"/>
                    </a:ext>
                  </a:extLst>
                </a:gridCol>
                <a:gridCol w="98109">
                  <a:extLst>
                    <a:ext uri="{9D8B030D-6E8A-4147-A177-3AD203B41FA5}">
                      <a16:colId xmlns:a16="http://schemas.microsoft.com/office/drawing/2014/main" val="20031"/>
                    </a:ext>
                  </a:extLst>
                </a:gridCol>
                <a:gridCol w="98109">
                  <a:extLst>
                    <a:ext uri="{9D8B030D-6E8A-4147-A177-3AD203B41FA5}">
                      <a16:colId xmlns:a16="http://schemas.microsoft.com/office/drawing/2014/main" val="20032"/>
                    </a:ext>
                  </a:extLst>
                </a:gridCol>
                <a:gridCol w="98109">
                  <a:extLst>
                    <a:ext uri="{9D8B030D-6E8A-4147-A177-3AD203B41FA5}">
                      <a16:colId xmlns:a16="http://schemas.microsoft.com/office/drawing/2014/main" val="20033"/>
                    </a:ext>
                  </a:extLst>
                </a:gridCol>
                <a:gridCol w="98109">
                  <a:extLst>
                    <a:ext uri="{9D8B030D-6E8A-4147-A177-3AD203B41FA5}">
                      <a16:colId xmlns:a16="http://schemas.microsoft.com/office/drawing/2014/main" val="20034"/>
                    </a:ext>
                  </a:extLst>
                </a:gridCol>
                <a:gridCol w="98109">
                  <a:extLst>
                    <a:ext uri="{9D8B030D-6E8A-4147-A177-3AD203B41FA5}">
                      <a16:colId xmlns:a16="http://schemas.microsoft.com/office/drawing/2014/main" val="20035"/>
                    </a:ext>
                  </a:extLst>
                </a:gridCol>
                <a:gridCol w="98109">
                  <a:extLst>
                    <a:ext uri="{9D8B030D-6E8A-4147-A177-3AD203B41FA5}">
                      <a16:colId xmlns:a16="http://schemas.microsoft.com/office/drawing/2014/main" val="20036"/>
                    </a:ext>
                  </a:extLst>
                </a:gridCol>
                <a:gridCol w="98109">
                  <a:extLst>
                    <a:ext uri="{9D8B030D-6E8A-4147-A177-3AD203B41FA5}">
                      <a16:colId xmlns:a16="http://schemas.microsoft.com/office/drawing/2014/main" val="20037"/>
                    </a:ext>
                  </a:extLst>
                </a:gridCol>
                <a:gridCol w="98109">
                  <a:extLst>
                    <a:ext uri="{9D8B030D-6E8A-4147-A177-3AD203B41FA5}">
                      <a16:colId xmlns:a16="http://schemas.microsoft.com/office/drawing/2014/main" val="20038"/>
                    </a:ext>
                  </a:extLst>
                </a:gridCol>
                <a:gridCol w="98109">
                  <a:extLst>
                    <a:ext uri="{9D8B030D-6E8A-4147-A177-3AD203B41FA5}">
                      <a16:colId xmlns:a16="http://schemas.microsoft.com/office/drawing/2014/main" val="20039"/>
                    </a:ext>
                  </a:extLst>
                </a:gridCol>
                <a:gridCol w="98109">
                  <a:extLst>
                    <a:ext uri="{9D8B030D-6E8A-4147-A177-3AD203B41FA5}">
                      <a16:colId xmlns:a16="http://schemas.microsoft.com/office/drawing/2014/main" val="20040"/>
                    </a:ext>
                  </a:extLst>
                </a:gridCol>
                <a:gridCol w="98109">
                  <a:extLst>
                    <a:ext uri="{9D8B030D-6E8A-4147-A177-3AD203B41FA5}">
                      <a16:colId xmlns:a16="http://schemas.microsoft.com/office/drawing/2014/main" val="20041"/>
                    </a:ext>
                  </a:extLst>
                </a:gridCol>
                <a:gridCol w="98109">
                  <a:extLst>
                    <a:ext uri="{9D8B030D-6E8A-4147-A177-3AD203B41FA5}">
                      <a16:colId xmlns:a16="http://schemas.microsoft.com/office/drawing/2014/main" val="20042"/>
                    </a:ext>
                  </a:extLst>
                </a:gridCol>
                <a:gridCol w="98109">
                  <a:extLst>
                    <a:ext uri="{9D8B030D-6E8A-4147-A177-3AD203B41FA5}">
                      <a16:colId xmlns:a16="http://schemas.microsoft.com/office/drawing/2014/main" val="20043"/>
                    </a:ext>
                  </a:extLst>
                </a:gridCol>
              </a:tblGrid>
              <a:tr h="87936">
                <a:tc gridSpan="44">
                  <a:txBody>
                    <a:bodyPr/>
                    <a:lstStyle/>
                    <a:p>
                      <a:pPr algn="l"/>
                      <a:r>
                        <a:rPr lang="en-US" sz="500" dirty="0">
                          <a:solidFill>
                            <a:schemeClr val="tx1"/>
                          </a:solidFill>
                        </a:rPr>
                        <a:t>No. at Risk</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sz="500" dirty="0"/>
                    </a:p>
                  </a:txBody>
                  <a:tcPr marL="0" marR="0" marT="0" marB="0"/>
                </a:tc>
                <a:tc hMerge="1">
                  <a:txBody>
                    <a:bodyPr/>
                    <a:lstStyle/>
                    <a:p>
                      <a:endParaRPr lang="en-US" sz="500" dirty="0"/>
                    </a:p>
                  </a:txBody>
                  <a:tcPr marL="0" marR="0" marT="0" marB="0"/>
                </a:tc>
                <a:tc hMerge="1">
                  <a:txBody>
                    <a:bodyPr/>
                    <a:lstStyle/>
                    <a:p>
                      <a:endParaRPr lang="en-US" sz="500" dirty="0"/>
                    </a:p>
                  </a:txBody>
                  <a:tcPr marL="0" marR="0" marT="0" marB="0"/>
                </a:tc>
                <a:tc hMerge="1">
                  <a:txBody>
                    <a:bodyPr/>
                    <a:lstStyle/>
                    <a:p>
                      <a:endParaRPr lang="en-US" sz="500" dirty="0"/>
                    </a:p>
                  </a:txBody>
                  <a:tcPr marL="0" marR="0" marT="0" marB="0"/>
                </a:tc>
                <a:tc hMerge="1">
                  <a:txBody>
                    <a:bodyPr/>
                    <a:lstStyle/>
                    <a:p>
                      <a:endParaRPr lang="en-US" sz="500" dirty="0"/>
                    </a:p>
                  </a:txBody>
                  <a:tcPr marL="0" marR="0" marT="0" marB="0"/>
                </a:tc>
                <a:tc hMerge="1">
                  <a:txBody>
                    <a:bodyPr/>
                    <a:lstStyle/>
                    <a:p>
                      <a:endParaRPr lang="en-US" sz="500" dirty="0"/>
                    </a:p>
                  </a:txBody>
                  <a:tcPr marL="0" marR="0" marT="0" marB="0"/>
                </a:tc>
                <a:tc hMerge="1">
                  <a:txBody>
                    <a:bodyPr/>
                    <a:lstStyle/>
                    <a:p>
                      <a:endParaRPr lang="en-US" sz="500" dirty="0"/>
                    </a:p>
                  </a:txBody>
                  <a:tcPr marL="0" marR="0" marT="0" marB="0"/>
                </a:tc>
                <a:tc hMerge="1">
                  <a:txBody>
                    <a:bodyPr/>
                    <a:lstStyle/>
                    <a:p>
                      <a:endParaRPr lang="en-US" sz="500" dirty="0"/>
                    </a:p>
                  </a:txBody>
                  <a:tcPr marL="0" marR="0" marT="0" marB="0"/>
                </a:tc>
                <a:tc hMerge="1">
                  <a:txBody>
                    <a:bodyPr/>
                    <a:lstStyle/>
                    <a:p>
                      <a:endParaRPr lang="en-US" sz="500" dirty="0"/>
                    </a:p>
                  </a:txBody>
                  <a:tcPr marL="0" marR="0" marT="0" marB="0"/>
                </a:tc>
                <a:tc hMerge="1">
                  <a:txBody>
                    <a:bodyPr/>
                    <a:lstStyle/>
                    <a:p>
                      <a:endParaRPr lang="en-US" sz="500" dirty="0"/>
                    </a:p>
                  </a:txBody>
                  <a:tcPr marL="0" marR="0" marT="0" marB="0"/>
                </a:tc>
                <a:tc hMerge="1">
                  <a:txBody>
                    <a:bodyPr/>
                    <a:lstStyle/>
                    <a:p>
                      <a:endParaRPr lang="en-US" sz="500" dirty="0"/>
                    </a:p>
                  </a:txBody>
                  <a:tcPr marL="0" marR="0" marT="0" marB="0"/>
                </a:tc>
                <a:tc hMerge="1">
                  <a:txBody>
                    <a:bodyPr/>
                    <a:lstStyle/>
                    <a:p>
                      <a:endParaRPr lang="en-US" sz="500" dirty="0"/>
                    </a:p>
                  </a:txBody>
                  <a:tcPr marL="0" marR="0" marT="0" marB="0"/>
                </a:tc>
                <a:tc hMerge="1">
                  <a:txBody>
                    <a:bodyPr/>
                    <a:lstStyle/>
                    <a:p>
                      <a:endParaRPr lang="en-US" sz="500" dirty="0"/>
                    </a:p>
                  </a:txBody>
                  <a:tcPr marL="0" marR="0" marT="0" marB="0"/>
                </a:tc>
                <a:tc hMerge="1">
                  <a:txBody>
                    <a:bodyPr/>
                    <a:lstStyle/>
                    <a:p>
                      <a:endParaRPr lang="en-US" sz="500" dirty="0"/>
                    </a:p>
                  </a:txBody>
                  <a:tcPr marL="0" marR="0" marT="0" marB="0"/>
                </a:tc>
                <a:tc hMerge="1">
                  <a:txBody>
                    <a:bodyPr/>
                    <a:lstStyle/>
                    <a:p>
                      <a:endParaRPr lang="en-US" sz="500" dirty="0"/>
                    </a:p>
                  </a:txBody>
                  <a:tcPr marL="0" marR="0" marT="0" marB="0"/>
                </a:tc>
                <a:tc hMerge="1">
                  <a:txBody>
                    <a:bodyPr/>
                    <a:lstStyle/>
                    <a:p>
                      <a:endParaRPr lang="en-US" sz="500" dirty="0"/>
                    </a:p>
                  </a:txBody>
                  <a:tcPr marL="0" marR="0" marT="0" marB="0"/>
                </a:tc>
                <a:tc hMerge="1">
                  <a:txBody>
                    <a:bodyPr/>
                    <a:lstStyle/>
                    <a:p>
                      <a:endParaRPr lang="en-US" sz="500" dirty="0"/>
                    </a:p>
                  </a:txBody>
                  <a:tcPr marL="0" marR="0" marT="0" marB="0"/>
                </a:tc>
                <a:tc hMerge="1">
                  <a:txBody>
                    <a:bodyPr/>
                    <a:lstStyle/>
                    <a:p>
                      <a:endParaRPr lang="en-US" sz="500" dirty="0"/>
                    </a:p>
                  </a:txBody>
                  <a:tcPr marL="0" marR="0" marT="0" marB="0"/>
                </a:tc>
                <a:tc hMerge="1">
                  <a:txBody>
                    <a:bodyPr/>
                    <a:lstStyle/>
                    <a:p>
                      <a:endParaRPr lang="en-US" sz="500" dirty="0"/>
                    </a:p>
                  </a:txBody>
                  <a:tcPr marL="0" marR="0" marT="0" marB="0"/>
                </a:tc>
                <a:tc hMerge="1">
                  <a:txBody>
                    <a:bodyPr/>
                    <a:lstStyle/>
                    <a:p>
                      <a:endParaRPr lang="en-US" sz="500" dirty="0"/>
                    </a:p>
                  </a:txBody>
                  <a:tcPr marL="0" marR="0" marT="0" marB="0"/>
                </a:tc>
                <a:tc hMerge="1">
                  <a:txBody>
                    <a:bodyPr/>
                    <a:lstStyle/>
                    <a:p>
                      <a:endParaRPr lang="en-US" sz="500" dirty="0"/>
                    </a:p>
                  </a:txBody>
                  <a:tcPr marL="0" marR="0" marT="0" marB="0"/>
                </a:tc>
                <a:tc hMerge="1">
                  <a:txBody>
                    <a:bodyPr/>
                    <a:lstStyle/>
                    <a:p>
                      <a:endParaRPr lang="en-US" sz="500" dirty="0"/>
                    </a:p>
                  </a:txBody>
                  <a:tcPr marL="0" marR="0" marT="0" marB="0"/>
                </a:tc>
                <a:tc hMerge="1">
                  <a:txBody>
                    <a:bodyPr/>
                    <a:lstStyle/>
                    <a:p>
                      <a:endParaRPr lang="en-US" sz="500" dirty="0"/>
                    </a:p>
                  </a:txBody>
                  <a:tcPr marL="0" marR="0" marT="0" marB="0"/>
                </a:tc>
                <a:tc hMerge="1">
                  <a:txBody>
                    <a:bodyPr/>
                    <a:lstStyle/>
                    <a:p>
                      <a:endParaRPr lang="en-US" sz="500" dirty="0"/>
                    </a:p>
                  </a:txBody>
                  <a:tcPr marL="0" marR="0" marT="0" marB="0"/>
                </a:tc>
                <a:extLst>
                  <a:ext uri="{0D108BD9-81ED-4DB2-BD59-A6C34878D82A}">
                    <a16:rowId xmlns:a16="http://schemas.microsoft.com/office/drawing/2014/main" val="10000"/>
                  </a:ext>
                </a:extLst>
              </a:tr>
              <a:tr h="1625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500" b="0" dirty="0">
                          <a:solidFill>
                            <a:schemeClr val="tx1"/>
                          </a:solidFill>
                        </a:rPr>
                        <a:t>Pertuzumab </a:t>
                      </a:r>
                      <a:br>
                        <a:rPr lang="en-US" sz="500" b="0" dirty="0">
                          <a:solidFill>
                            <a:schemeClr val="tx1"/>
                          </a:solidFill>
                        </a:rPr>
                      </a:br>
                      <a:r>
                        <a:rPr lang="en-US" sz="500" b="0" dirty="0">
                          <a:solidFill>
                            <a:schemeClr val="tx1"/>
                          </a:solidFill>
                        </a:rPr>
                        <a:t>+ trastuzumab</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129</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123</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121</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116</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114</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107</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102</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91</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89</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84</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81</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77</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74</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71</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69</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65</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62</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58</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55</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53</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48</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46</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43</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39</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37</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36</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33</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28</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28</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26</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21</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16</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13</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13</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12</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10</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7</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5</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4</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3</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dirty="0">
                          <a:solidFill>
                            <a:schemeClr val="tx1"/>
                          </a:solidFill>
                        </a:rPr>
                        <a:t>0</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9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500" b="0" dirty="0">
                          <a:solidFill>
                            <a:schemeClr val="tx1"/>
                          </a:solidFill>
                        </a:rPr>
                        <a:t>Trastuzumab</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129</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122</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116</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108</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104</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93</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90</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81</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80</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75</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73</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67</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64</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61</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60</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56</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54</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47</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47</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39</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36</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33</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32</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29</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26</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26</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23</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18</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15</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14</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12</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10</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9</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8</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6</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5</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3</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2</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0</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23" name="Table 22">
            <a:extLst>
              <a:ext uri="{FF2B5EF4-FFF2-40B4-BE49-F238E27FC236}">
                <a16:creationId xmlns:a16="http://schemas.microsoft.com/office/drawing/2014/main" id="{931CED25-6633-6CC8-583F-E7802D5B4C39}"/>
              </a:ext>
            </a:extLst>
          </p:cNvPr>
          <p:cNvGraphicFramePr>
            <a:graphicFrameLocks noGrp="1"/>
          </p:cNvGraphicFramePr>
          <p:nvPr/>
        </p:nvGraphicFramePr>
        <p:xfrm>
          <a:off x="3433103" y="2535500"/>
          <a:ext cx="2352212" cy="1288153"/>
        </p:xfrm>
        <a:graphic>
          <a:graphicData uri="http://schemas.openxmlformats.org/drawingml/2006/table">
            <a:tbl>
              <a:tblPr firstRow="1" bandRow="1">
                <a:tableStyleId>{6E25E649-3F16-4E02-A733-19D2CDBF48F0}</a:tableStyleId>
              </a:tblPr>
              <a:tblGrid>
                <a:gridCol w="785284">
                  <a:extLst>
                    <a:ext uri="{9D8B030D-6E8A-4147-A177-3AD203B41FA5}">
                      <a16:colId xmlns:a16="http://schemas.microsoft.com/office/drawing/2014/main" val="20000"/>
                    </a:ext>
                  </a:extLst>
                </a:gridCol>
                <a:gridCol w="797335">
                  <a:extLst>
                    <a:ext uri="{9D8B030D-6E8A-4147-A177-3AD203B41FA5}">
                      <a16:colId xmlns:a16="http://schemas.microsoft.com/office/drawing/2014/main" val="20001"/>
                    </a:ext>
                  </a:extLst>
                </a:gridCol>
                <a:gridCol w="769593">
                  <a:extLst>
                    <a:ext uri="{9D8B030D-6E8A-4147-A177-3AD203B41FA5}">
                      <a16:colId xmlns:a16="http://schemas.microsoft.com/office/drawing/2014/main" val="20002"/>
                    </a:ext>
                  </a:extLst>
                </a:gridCol>
              </a:tblGrid>
              <a:tr h="424153">
                <a:tc>
                  <a:txBody>
                    <a:bodyPr/>
                    <a:lstStyle/>
                    <a:p>
                      <a:endParaRPr lang="en-US" sz="800" dirty="0">
                        <a:solidFill>
                          <a:schemeClr val="tx1"/>
                        </a:solidFill>
                      </a:endParaRPr>
                    </a:p>
                  </a:txBody>
                  <a:tcPr marL="0" marR="0" marT="0" marB="0" anchor="ctr">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dirty="0">
                          <a:solidFill>
                            <a:schemeClr val="tx1"/>
                          </a:solidFill>
                        </a:rPr>
                        <a:t>Pertuzumab +</a:t>
                      </a:r>
                    </a:p>
                    <a:p>
                      <a:pPr algn="ctr"/>
                      <a:r>
                        <a:rPr lang="en-US" sz="800" dirty="0">
                          <a:solidFill>
                            <a:schemeClr val="tx1"/>
                          </a:solidFill>
                        </a:rPr>
                        <a:t>Trastuzumab</a:t>
                      </a:r>
                      <a:endParaRPr lang="en-US" sz="800" baseline="0" dirty="0">
                        <a:solidFill>
                          <a:schemeClr val="tx1"/>
                        </a:solidFill>
                      </a:endParaRPr>
                    </a:p>
                    <a:p>
                      <a:pPr algn="ctr"/>
                      <a:r>
                        <a:rPr lang="en-US" sz="800" baseline="0" dirty="0">
                          <a:solidFill>
                            <a:schemeClr val="tx1"/>
                          </a:solidFill>
                        </a:rPr>
                        <a:t>(n = 129)</a:t>
                      </a:r>
                      <a:endParaRPr lang="en-US" sz="800" dirty="0">
                        <a:solidFill>
                          <a:schemeClr val="tx1"/>
                        </a:solidFill>
                      </a:endParaRPr>
                    </a:p>
                  </a:txBody>
                  <a:tcPr marL="0" marR="0" marT="0" marB="0" anchor="ctr">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dirty="0">
                          <a:solidFill>
                            <a:schemeClr val="tx1"/>
                          </a:solidFill>
                        </a:rPr>
                        <a:t>Trastuzumab</a:t>
                      </a:r>
                      <a:endParaRPr lang="en-US" sz="800" baseline="0" dirty="0">
                        <a:solidFill>
                          <a:schemeClr val="tx1"/>
                        </a:solidFill>
                      </a:endParaRPr>
                    </a:p>
                    <a:p>
                      <a:pPr algn="ctr"/>
                      <a:r>
                        <a:rPr lang="en-US" sz="800" baseline="0" dirty="0">
                          <a:solidFill>
                            <a:schemeClr val="tx1"/>
                          </a:solidFill>
                        </a:rPr>
                        <a:t>(n = 129)</a:t>
                      </a:r>
                      <a:endParaRPr lang="en-US" sz="800" dirty="0">
                        <a:solidFill>
                          <a:schemeClr val="tx1"/>
                        </a:solidFill>
                      </a:endParaRPr>
                    </a:p>
                  </a:txBody>
                  <a:tcPr marL="0" marR="0" marT="0" marB="0" anchor="ctr">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4000">
                <a:tc>
                  <a:txBody>
                    <a:bodyPr/>
                    <a:lstStyle/>
                    <a:p>
                      <a:r>
                        <a:rPr lang="en-US" sz="800" dirty="0">
                          <a:solidFill>
                            <a:schemeClr val="tx1"/>
                          </a:solidFill>
                        </a:rPr>
                        <a:t>Events, n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74 (57.4)</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92 (71.3)</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44000">
                <a:tc>
                  <a:txBody>
                    <a:bodyPr/>
                    <a:lstStyle/>
                    <a:p>
                      <a:r>
                        <a:rPr lang="en-US" sz="800" dirty="0">
                          <a:solidFill>
                            <a:schemeClr val="tx1"/>
                          </a:solidFill>
                        </a:rPr>
                        <a:t>Median PFS, mo</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18.89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15.80</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4000">
                <a:tc>
                  <a:txBody>
                    <a:bodyPr/>
                    <a:lstStyle/>
                    <a:p>
                      <a:r>
                        <a:rPr lang="en-US" sz="800" dirty="0">
                          <a:solidFill>
                            <a:schemeClr val="tx1"/>
                          </a:solidFill>
                        </a:rPr>
                        <a:t>95% Cl</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14.09 to 27.66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11.04 to 18.56</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44000">
                <a:tc>
                  <a:txBody>
                    <a:bodyPr/>
                    <a:lstStyle/>
                    <a:p>
                      <a:r>
                        <a:rPr lang="el-GR" sz="800" dirty="0">
                          <a:solidFill>
                            <a:schemeClr val="tx1"/>
                          </a:solidFill>
                        </a:rPr>
                        <a:t>Δ</a:t>
                      </a:r>
                      <a:r>
                        <a:rPr lang="en-US" sz="800" dirty="0">
                          <a:solidFill>
                            <a:schemeClr val="tx1"/>
                          </a:solidFill>
                        </a:rPr>
                        <a:t>, mo</a:t>
                      </a:r>
                    </a:p>
                  </a:txBody>
                  <a:tcPr marL="0" marR="0" marT="0" marB="0" anchor="ctr">
                    <a:lnL>
                      <a:noFill/>
                    </a:lnL>
                    <a:lnR>
                      <a:noFill/>
                    </a:lnR>
                    <a:lnT>
                      <a:noFill/>
                    </a:lnT>
                    <a:lnB>
                      <a:noFill/>
                    </a:lnB>
                    <a:lnTlToBr w="12700" cmpd="sng">
                      <a:noFill/>
                      <a:prstDash val="solid"/>
                    </a:lnTlToBr>
                    <a:lnBlToTr w="12700" cmpd="sng">
                      <a:noFill/>
                      <a:prstDash val="solid"/>
                    </a:lnBlToTr>
                    <a:noFill/>
                  </a:tcPr>
                </a:tc>
                <a:tc gridSpan="2">
                  <a:txBody>
                    <a:bodyPr/>
                    <a:lstStyle/>
                    <a:p>
                      <a:pPr algn="ctr"/>
                      <a:r>
                        <a:rPr lang="en-US" sz="800" dirty="0">
                          <a:solidFill>
                            <a:schemeClr val="tx1"/>
                          </a:solidFill>
                        </a:rPr>
                        <a:t>3.09</a:t>
                      </a:r>
                    </a:p>
                  </a:txBody>
                  <a:tcPr marL="0" marR="0" marT="0" marB="0" anchor="ctr">
                    <a:lnL>
                      <a:noFill/>
                    </a:lnL>
                    <a:lnR>
                      <a:noFill/>
                    </a:lnR>
                    <a:lnT>
                      <a:noFill/>
                    </a:lnT>
                    <a:lnB>
                      <a:noFill/>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10004"/>
                  </a:ext>
                </a:extLst>
              </a:tr>
              <a:tr h="144000">
                <a:tc>
                  <a:txBody>
                    <a:bodyPr/>
                    <a:lstStyle/>
                    <a:p>
                      <a:r>
                        <a:rPr lang="en-US" sz="800" dirty="0">
                          <a:solidFill>
                            <a:schemeClr val="tx1"/>
                          </a:solidFill>
                        </a:rPr>
                        <a:t>HR (95% Cl)</a:t>
                      </a:r>
                    </a:p>
                  </a:txBody>
                  <a:tcPr marL="0" marR="0" marT="0" marB="0" anchor="ctr">
                    <a:lnL>
                      <a:noFill/>
                    </a:lnL>
                    <a:lnR>
                      <a:noFill/>
                    </a:lnR>
                    <a:lnT>
                      <a:noFill/>
                    </a:lnT>
                    <a:lnB>
                      <a:noFill/>
                    </a:lnB>
                    <a:lnTlToBr w="12700" cmpd="sng">
                      <a:noFill/>
                      <a:prstDash val="solid"/>
                    </a:lnTlToBr>
                    <a:lnBlToTr w="12700" cmpd="sng">
                      <a:noFill/>
                      <a:prstDash val="solid"/>
                    </a:lnBlToTr>
                    <a:noFill/>
                  </a:tcPr>
                </a:tc>
                <a:tc gridSpan="2">
                  <a:txBody>
                    <a:bodyPr/>
                    <a:lstStyle/>
                    <a:p>
                      <a:pPr algn="ctr"/>
                      <a:r>
                        <a:rPr lang="en-US" sz="800" dirty="0">
                          <a:solidFill>
                            <a:schemeClr val="tx1"/>
                          </a:solidFill>
                        </a:rPr>
                        <a:t>0.65 (0.48 to 0.89)</a:t>
                      </a:r>
                    </a:p>
                  </a:txBody>
                  <a:tcPr marL="0" marR="0" marT="0" marB="0" anchor="ctr">
                    <a:lnL>
                      <a:noFill/>
                    </a:lnL>
                    <a:lnR>
                      <a:noFill/>
                    </a:lnR>
                    <a:lnT>
                      <a:noFill/>
                    </a:lnT>
                    <a:lnB>
                      <a:noFill/>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10005"/>
                  </a:ext>
                </a:extLst>
              </a:tr>
              <a:tr h="144000">
                <a:tc>
                  <a:txBody>
                    <a:bodyPr/>
                    <a:lstStyle/>
                    <a:p>
                      <a:r>
                        <a:rPr lang="en-US" sz="800" i="1" dirty="0">
                          <a:solidFill>
                            <a:schemeClr val="tx1"/>
                          </a:solidFill>
                        </a:rPr>
                        <a:t>P</a:t>
                      </a:r>
                    </a:p>
                  </a:txBody>
                  <a:tcPr marL="0" marR="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800" dirty="0">
                          <a:solidFill>
                            <a:schemeClr val="tx1"/>
                          </a:solidFill>
                        </a:rPr>
                        <a:t>.007</a:t>
                      </a:r>
                    </a:p>
                  </a:txBody>
                  <a:tcPr marL="0" marR="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10006"/>
                  </a:ext>
                </a:extLst>
              </a:tr>
            </a:tbl>
          </a:graphicData>
        </a:graphic>
      </p:graphicFrame>
      <p:graphicFrame>
        <p:nvGraphicFramePr>
          <p:cNvPr id="24" name="Table 23">
            <a:extLst>
              <a:ext uri="{FF2B5EF4-FFF2-40B4-BE49-F238E27FC236}">
                <a16:creationId xmlns:a16="http://schemas.microsoft.com/office/drawing/2014/main" id="{5750E2AD-7C68-D5F0-8F9D-F48A965C8034}"/>
              </a:ext>
            </a:extLst>
          </p:cNvPr>
          <p:cNvGraphicFramePr>
            <a:graphicFrameLocks noGrp="1"/>
          </p:cNvGraphicFramePr>
          <p:nvPr/>
        </p:nvGraphicFramePr>
        <p:xfrm>
          <a:off x="6940019" y="5637506"/>
          <a:ext cx="4474197" cy="260214"/>
        </p:xfrm>
        <a:graphic>
          <a:graphicData uri="http://schemas.openxmlformats.org/drawingml/2006/table">
            <a:tbl>
              <a:tblPr firstRow="1" bandRow="1">
                <a:tableStyleId>{6E25E649-3F16-4E02-A733-19D2CDBF48F0}</a:tableStyleId>
              </a:tblPr>
              <a:tblGrid>
                <a:gridCol w="115645">
                  <a:extLst>
                    <a:ext uri="{9D8B030D-6E8A-4147-A177-3AD203B41FA5}">
                      <a16:colId xmlns:a16="http://schemas.microsoft.com/office/drawing/2014/main" val="20001"/>
                    </a:ext>
                  </a:extLst>
                </a:gridCol>
                <a:gridCol w="115645">
                  <a:extLst>
                    <a:ext uri="{9D8B030D-6E8A-4147-A177-3AD203B41FA5}">
                      <a16:colId xmlns:a16="http://schemas.microsoft.com/office/drawing/2014/main" val="20002"/>
                    </a:ext>
                  </a:extLst>
                </a:gridCol>
                <a:gridCol w="115645">
                  <a:extLst>
                    <a:ext uri="{9D8B030D-6E8A-4147-A177-3AD203B41FA5}">
                      <a16:colId xmlns:a16="http://schemas.microsoft.com/office/drawing/2014/main" val="20003"/>
                    </a:ext>
                  </a:extLst>
                </a:gridCol>
                <a:gridCol w="115645">
                  <a:extLst>
                    <a:ext uri="{9D8B030D-6E8A-4147-A177-3AD203B41FA5}">
                      <a16:colId xmlns:a16="http://schemas.microsoft.com/office/drawing/2014/main" val="20004"/>
                    </a:ext>
                  </a:extLst>
                </a:gridCol>
                <a:gridCol w="115645">
                  <a:extLst>
                    <a:ext uri="{9D8B030D-6E8A-4147-A177-3AD203B41FA5}">
                      <a16:colId xmlns:a16="http://schemas.microsoft.com/office/drawing/2014/main" val="20005"/>
                    </a:ext>
                  </a:extLst>
                </a:gridCol>
                <a:gridCol w="115645">
                  <a:extLst>
                    <a:ext uri="{9D8B030D-6E8A-4147-A177-3AD203B41FA5}">
                      <a16:colId xmlns:a16="http://schemas.microsoft.com/office/drawing/2014/main" val="20006"/>
                    </a:ext>
                  </a:extLst>
                </a:gridCol>
                <a:gridCol w="115645">
                  <a:extLst>
                    <a:ext uri="{9D8B030D-6E8A-4147-A177-3AD203B41FA5}">
                      <a16:colId xmlns:a16="http://schemas.microsoft.com/office/drawing/2014/main" val="20007"/>
                    </a:ext>
                  </a:extLst>
                </a:gridCol>
                <a:gridCol w="96439">
                  <a:extLst>
                    <a:ext uri="{9D8B030D-6E8A-4147-A177-3AD203B41FA5}">
                      <a16:colId xmlns:a16="http://schemas.microsoft.com/office/drawing/2014/main" val="20008"/>
                    </a:ext>
                  </a:extLst>
                </a:gridCol>
                <a:gridCol w="96439">
                  <a:extLst>
                    <a:ext uri="{9D8B030D-6E8A-4147-A177-3AD203B41FA5}">
                      <a16:colId xmlns:a16="http://schemas.microsoft.com/office/drawing/2014/main" val="20009"/>
                    </a:ext>
                  </a:extLst>
                </a:gridCol>
                <a:gridCol w="96439">
                  <a:extLst>
                    <a:ext uri="{9D8B030D-6E8A-4147-A177-3AD203B41FA5}">
                      <a16:colId xmlns:a16="http://schemas.microsoft.com/office/drawing/2014/main" val="20010"/>
                    </a:ext>
                  </a:extLst>
                </a:gridCol>
                <a:gridCol w="96439">
                  <a:extLst>
                    <a:ext uri="{9D8B030D-6E8A-4147-A177-3AD203B41FA5}">
                      <a16:colId xmlns:a16="http://schemas.microsoft.com/office/drawing/2014/main" val="20011"/>
                    </a:ext>
                  </a:extLst>
                </a:gridCol>
                <a:gridCol w="96439">
                  <a:extLst>
                    <a:ext uri="{9D8B030D-6E8A-4147-A177-3AD203B41FA5}">
                      <a16:colId xmlns:a16="http://schemas.microsoft.com/office/drawing/2014/main" val="20012"/>
                    </a:ext>
                  </a:extLst>
                </a:gridCol>
                <a:gridCol w="96439">
                  <a:extLst>
                    <a:ext uri="{9D8B030D-6E8A-4147-A177-3AD203B41FA5}">
                      <a16:colId xmlns:a16="http://schemas.microsoft.com/office/drawing/2014/main" val="20013"/>
                    </a:ext>
                  </a:extLst>
                </a:gridCol>
                <a:gridCol w="96439">
                  <a:extLst>
                    <a:ext uri="{9D8B030D-6E8A-4147-A177-3AD203B41FA5}">
                      <a16:colId xmlns:a16="http://schemas.microsoft.com/office/drawing/2014/main" val="20014"/>
                    </a:ext>
                  </a:extLst>
                </a:gridCol>
                <a:gridCol w="96439">
                  <a:extLst>
                    <a:ext uri="{9D8B030D-6E8A-4147-A177-3AD203B41FA5}">
                      <a16:colId xmlns:a16="http://schemas.microsoft.com/office/drawing/2014/main" val="20015"/>
                    </a:ext>
                  </a:extLst>
                </a:gridCol>
                <a:gridCol w="96439">
                  <a:extLst>
                    <a:ext uri="{9D8B030D-6E8A-4147-A177-3AD203B41FA5}">
                      <a16:colId xmlns:a16="http://schemas.microsoft.com/office/drawing/2014/main" val="20016"/>
                    </a:ext>
                  </a:extLst>
                </a:gridCol>
                <a:gridCol w="96439">
                  <a:extLst>
                    <a:ext uri="{9D8B030D-6E8A-4147-A177-3AD203B41FA5}">
                      <a16:colId xmlns:a16="http://schemas.microsoft.com/office/drawing/2014/main" val="20017"/>
                    </a:ext>
                  </a:extLst>
                </a:gridCol>
                <a:gridCol w="96439">
                  <a:extLst>
                    <a:ext uri="{9D8B030D-6E8A-4147-A177-3AD203B41FA5}">
                      <a16:colId xmlns:a16="http://schemas.microsoft.com/office/drawing/2014/main" val="20018"/>
                    </a:ext>
                  </a:extLst>
                </a:gridCol>
                <a:gridCol w="96439">
                  <a:extLst>
                    <a:ext uri="{9D8B030D-6E8A-4147-A177-3AD203B41FA5}">
                      <a16:colId xmlns:a16="http://schemas.microsoft.com/office/drawing/2014/main" val="20019"/>
                    </a:ext>
                  </a:extLst>
                </a:gridCol>
                <a:gridCol w="96439">
                  <a:extLst>
                    <a:ext uri="{9D8B030D-6E8A-4147-A177-3AD203B41FA5}">
                      <a16:colId xmlns:a16="http://schemas.microsoft.com/office/drawing/2014/main" val="20020"/>
                    </a:ext>
                  </a:extLst>
                </a:gridCol>
                <a:gridCol w="96439">
                  <a:extLst>
                    <a:ext uri="{9D8B030D-6E8A-4147-A177-3AD203B41FA5}">
                      <a16:colId xmlns:a16="http://schemas.microsoft.com/office/drawing/2014/main" val="20021"/>
                    </a:ext>
                  </a:extLst>
                </a:gridCol>
                <a:gridCol w="96439">
                  <a:extLst>
                    <a:ext uri="{9D8B030D-6E8A-4147-A177-3AD203B41FA5}">
                      <a16:colId xmlns:a16="http://schemas.microsoft.com/office/drawing/2014/main" val="20022"/>
                    </a:ext>
                  </a:extLst>
                </a:gridCol>
                <a:gridCol w="96439">
                  <a:extLst>
                    <a:ext uri="{9D8B030D-6E8A-4147-A177-3AD203B41FA5}">
                      <a16:colId xmlns:a16="http://schemas.microsoft.com/office/drawing/2014/main" val="20023"/>
                    </a:ext>
                  </a:extLst>
                </a:gridCol>
                <a:gridCol w="96439">
                  <a:extLst>
                    <a:ext uri="{9D8B030D-6E8A-4147-A177-3AD203B41FA5}">
                      <a16:colId xmlns:a16="http://schemas.microsoft.com/office/drawing/2014/main" val="20024"/>
                    </a:ext>
                  </a:extLst>
                </a:gridCol>
                <a:gridCol w="96439">
                  <a:extLst>
                    <a:ext uri="{9D8B030D-6E8A-4147-A177-3AD203B41FA5}">
                      <a16:colId xmlns:a16="http://schemas.microsoft.com/office/drawing/2014/main" val="20025"/>
                    </a:ext>
                  </a:extLst>
                </a:gridCol>
                <a:gridCol w="96439">
                  <a:extLst>
                    <a:ext uri="{9D8B030D-6E8A-4147-A177-3AD203B41FA5}">
                      <a16:colId xmlns:a16="http://schemas.microsoft.com/office/drawing/2014/main" val="20026"/>
                    </a:ext>
                  </a:extLst>
                </a:gridCol>
                <a:gridCol w="96439">
                  <a:extLst>
                    <a:ext uri="{9D8B030D-6E8A-4147-A177-3AD203B41FA5}">
                      <a16:colId xmlns:a16="http://schemas.microsoft.com/office/drawing/2014/main" val="20027"/>
                    </a:ext>
                  </a:extLst>
                </a:gridCol>
                <a:gridCol w="96439">
                  <a:extLst>
                    <a:ext uri="{9D8B030D-6E8A-4147-A177-3AD203B41FA5}">
                      <a16:colId xmlns:a16="http://schemas.microsoft.com/office/drawing/2014/main" val="20028"/>
                    </a:ext>
                  </a:extLst>
                </a:gridCol>
                <a:gridCol w="96439">
                  <a:extLst>
                    <a:ext uri="{9D8B030D-6E8A-4147-A177-3AD203B41FA5}">
                      <a16:colId xmlns:a16="http://schemas.microsoft.com/office/drawing/2014/main" val="20029"/>
                    </a:ext>
                  </a:extLst>
                </a:gridCol>
                <a:gridCol w="96439">
                  <a:extLst>
                    <a:ext uri="{9D8B030D-6E8A-4147-A177-3AD203B41FA5}">
                      <a16:colId xmlns:a16="http://schemas.microsoft.com/office/drawing/2014/main" val="20030"/>
                    </a:ext>
                  </a:extLst>
                </a:gridCol>
                <a:gridCol w="96439">
                  <a:extLst>
                    <a:ext uri="{9D8B030D-6E8A-4147-A177-3AD203B41FA5}">
                      <a16:colId xmlns:a16="http://schemas.microsoft.com/office/drawing/2014/main" val="20031"/>
                    </a:ext>
                  </a:extLst>
                </a:gridCol>
                <a:gridCol w="96439">
                  <a:extLst>
                    <a:ext uri="{9D8B030D-6E8A-4147-A177-3AD203B41FA5}">
                      <a16:colId xmlns:a16="http://schemas.microsoft.com/office/drawing/2014/main" val="20032"/>
                    </a:ext>
                  </a:extLst>
                </a:gridCol>
                <a:gridCol w="96439">
                  <a:extLst>
                    <a:ext uri="{9D8B030D-6E8A-4147-A177-3AD203B41FA5}">
                      <a16:colId xmlns:a16="http://schemas.microsoft.com/office/drawing/2014/main" val="20033"/>
                    </a:ext>
                  </a:extLst>
                </a:gridCol>
                <a:gridCol w="96439">
                  <a:extLst>
                    <a:ext uri="{9D8B030D-6E8A-4147-A177-3AD203B41FA5}">
                      <a16:colId xmlns:a16="http://schemas.microsoft.com/office/drawing/2014/main" val="20034"/>
                    </a:ext>
                  </a:extLst>
                </a:gridCol>
                <a:gridCol w="96439">
                  <a:extLst>
                    <a:ext uri="{9D8B030D-6E8A-4147-A177-3AD203B41FA5}">
                      <a16:colId xmlns:a16="http://schemas.microsoft.com/office/drawing/2014/main" val="20035"/>
                    </a:ext>
                  </a:extLst>
                </a:gridCol>
                <a:gridCol w="96439">
                  <a:extLst>
                    <a:ext uri="{9D8B030D-6E8A-4147-A177-3AD203B41FA5}">
                      <a16:colId xmlns:a16="http://schemas.microsoft.com/office/drawing/2014/main" val="20036"/>
                    </a:ext>
                  </a:extLst>
                </a:gridCol>
                <a:gridCol w="96439">
                  <a:extLst>
                    <a:ext uri="{9D8B030D-6E8A-4147-A177-3AD203B41FA5}">
                      <a16:colId xmlns:a16="http://schemas.microsoft.com/office/drawing/2014/main" val="20037"/>
                    </a:ext>
                  </a:extLst>
                </a:gridCol>
                <a:gridCol w="96439">
                  <a:extLst>
                    <a:ext uri="{9D8B030D-6E8A-4147-A177-3AD203B41FA5}">
                      <a16:colId xmlns:a16="http://schemas.microsoft.com/office/drawing/2014/main" val="20038"/>
                    </a:ext>
                  </a:extLst>
                </a:gridCol>
                <a:gridCol w="96439">
                  <a:extLst>
                    <a:ext uri="{9D8B030D-6E8A-4147-A177-3AD203B41FA5}">
                      <a16:colId xmlns:a16="http://schemas.microsoft.com/office/drawing/2014/main" val="20039"/>
                    </a:ext>
                  </a:extLst>
                </a:gridCol>
                <a:gridCol w="96439">
                  <a:extLst>
                    <a:ext uri="{9D8B030D-6E8A-4147-A177-3AD203B41FA5}">
                      <a16:colId xmlns:a16="http://schemas.microsoft.com/office/drawing/2014/main" val="20040"/>
                    </a:ext>
                  </a:extLst>
                </a:gridCol>
                <a:gridCol w="96439">
                  <a:extLst>
                    <a:ext uri="{9D8B030D-6E8A-4147-A177-3AD203B41FA5}">
                      <a16:colId xmlns:a16="http://schemas.microsoft.com/office/drawing/2014/main" val="20041"/>
                    </a:ext>
                  </a:extLst>
                </a:gridCol>
                <a:gridCol w="96439">
                  <a:extLst>
                    <a:ext uri="{9D8B030D-6E8A-4147-A177-3AD203B41FA5}">
                      <a16:colId xmlns:a16="http://schemas.microsoft.com/office/drawing/2014/main" val="20042"/>
                    </a:ext>
                  </a:extLst>
                </a:gridCol>
                <a:gridCol w="96439">
                  <a:extLst>
                    <a:ext uri="{9D8B030D-6E8A-4147-A177-3AD203B41FA5}">
                      <a16:colId xmlns:a16="http://schemas.microsoft.com/office/drawing/2014/main" val="20043"/>
                    </a:ext>
                  </a:extLst>
                </a:gridCol>
                <a:gridCol w="96439">
                  <a:extLst>
                    <a:ext uri="{9D8B030D-6E8A-4147-A177-3AD203B41FA5}">
                      <a16:colId xmlns:a16="http://schemas.microsoft.com/office/drawing/2014/main" val="20044"/>
                    </a:ext>
                  </a:extLst>
                </a:gridCol>
                <a:gridCol w="96439">
                  <a:extLst>
                    <a:ext uri="{9D8B030D-6E8A-4147-A177-3AD203B41FA5}">
                      <a16:colId xmlns:a16="http://schemas.microsoft.com/office/drawing/2014/main" val="20045"/>
                    </a:ext>
                  </a:extLst>
                </a:gridCol>
              </a:tblGrid>
              <a:tr h="130107">
                <a:tc>
                  <a:txBody>
                    <a:bodyPr/>
                    <a:lstStyle/>
                    <a:p>
                      <a:pPr algn="ctr"/>
                      <a:r>
                        <a:rPr lang="en-US" sz="500" b="0" dirty="0">
                          <a:solidFill>
                            <a:schemeClr val="tx1"/>
                          </a:solidFill>
                        </a:rPr>
                        <a:t>54</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50</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50</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47</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46</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42</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39</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36</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34</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33</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33</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31</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31</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29</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28</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27</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25</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25</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24</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24</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24</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22</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20</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20</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19</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16</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15</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14</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14</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12</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12</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11</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10</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6</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4</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4</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4</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3</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3</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2</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1</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0</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0</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0</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500" b="0" dirty="0">
                          <a:solidFill>
                            <a:schemeClr val="tx1"/>
                          </a:solidFill>
                        </a:rPr>
                        <a:t>0</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0107">
                <a:tc>
                  <a:txBody>
                    <a:bodyPr/>
                    <a:lstStyle/>
                    <a:p>
                      <a:pPr algn="ctr"/>
                      <a:r>
                        <a:rPr lang="en-US" sz="500" dirty="0">
                          <a:solidFill>
                            <a:schemeClr val="tx1"/>
                          </a:solidFill>
                        </a:rPr>
                        <a:t>56</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52</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49</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42</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39</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35</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35</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34</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34</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32</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31</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28</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27</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25</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25</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23</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22</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19</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19</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15</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15</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14</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12</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11</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9</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7</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7</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7</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6</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5</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5</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5</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4</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4</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3</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3</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3</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1</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500" dirty="0">
                          <a:solidFill>
                            <a:schemeClr val="tx1"/>
                          </a:solidFill>
                        </a:rPr>
                        <a:t>0</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25" name="TextBox 24">
            <a:extLst>
              <a:ext uri="{FF2B5EF4-FFF2-40B4-BE49-F238E27FC236}">
                <a16:creationId xmlns:a16="http://schemas.microsoft.com/office/drawing/2014/main" id="{990BEE9E-EC53-A69C-4E98-8C8AE6FFADF6}"/>
              </a:ext>
            </a:extLst>
          </p:cNvPr>
          <p:cNvSpPr txBox="1"/>
          <p:nvPr/>
        </p:nvSpPr>
        <p:spPr>
          <a:xfrm>
            <a:off x="6625879" y="2691898"/>
            <a:ext cx="2388453" cy="276999"/>
          </a:xfrm>
          <a:prstGeom prst="rect">
            <a:avLst/>
          </a:prstGeom>
          <a:solidFill>
            <a:schemeClr val="bg1"/>
          </a:solidFill>
        </p:spPr>
        <p:txBody>
          <a:bodyPr wrap="square" rtlCol="0">
            <a:spAutoFit/>
          </a:bodyPr>
          <a:lstStyle/>
          <a:p>
            <a:pPr algn="ctr" defTabSz="1219170"/>
            <a:r>
              <a:rPr lang="en-US" sz="1200" i="1" dirty="0">
                <a:solidFill>
                  <a:srgbClr val="000000"/>
                </a:solidFill>
                <a:latin typeface="Arial"/>
              </a:rPr>
              <a:t>Median follow-up: 31 months</a:t>
            </a:r>
          </a:p>
        </p:txBody>
      </p:sp>
      <p:sp>
        <p:nvSpPr>
          <p:cNvPr id="26" name="TextBox 25">
            <a:extLst>
              <a:ext uri="{FF2B5EF4-FFF2-40B4-BE49-F238E27FC236}">
                <a16:creationId xmlns:a16="http://schemas.microsoft.com/office/drawing/2014/main" id="{329E044B-11F9-D3D4-2935-61FF35EB425C}"/>
              </a:ext>
            </a:extLst>
          </p:cNvPr>
          <p:cNvSpPr txBox="1"/>
          <p:nvPr/>
        </p:nvSpPr>
        <p:spPr>
          <a:xfrm>
            <a:off x="8437787" y="5359653"/>
            <a:ext cx="1533053" cy="205121"/>
          </a:xfrm>
          <a:prstGeom prst="rect">
            <a:avLst/>
          </a:prstGeom>
          <a:solidFill>
            <a:schemeClr val="bg1"/>
          </a:solidFill>
        </p:spPr>
        <p:txBody>
          <a:bodyPr wrap="square" lIns="0" tIns="0" rIns="0" bIns="0" rtlCol="0">
            <a:spAutoFit/>
          </a:bodyPr>
          <a:lstStyle/>
          <a:p>
            <a:pPr algn="ctr" defTabSz="1219170"/>
            <a:r>
              <a:rPr lang="en-US" sz="1333" b="1" dirty="0">
                <a:solidFill>
                  <a:srgbClr val="000000"/>
                </a:solidFill>
                <a:latin typeface="Arial"/>
              </a:rPr>
              <a:t>Time, months</a:t>
            </a:r>
          </a:p>
        </p:txBody>
      </p:sp>
      <p:sp>
        <p:nvSpPr>
          <p:cNvPr id="27" name="TextBox 26">
            <a:extLst>
              <a:ext uri="{FF2B5EF4-FFF2-40B4-BE49-F238E27FC236}">
                <a16:creationId xmlns:a16="http://schemas.microsoft.com/office/drawing/2014/main" id="{C8BBE9D1-2A8B-5757-84E6-F22B0635F7EB}"/>
              </a:ext>
            </a:extLst>
          </p:cNvPr>
          <p:cNvSpPr txBox="1"/>
          <p:nvPr/>
        </p:nvSpPr>
        <p:spPr>
          <a:xfrm>
            <a:off x="6331786" y="3248260"/>
            <a:ext cx="389787" cy="1985768"/>
          </a:xfrm>
          <a:prstGeom prst="rect">
            <a:avLst/>
          </a:prstGeom>
          <a:noFill/>
        </p:spPr>
        <p:txBody>
          <a:bodyPr vert="vert270" wrap="square" rtlCol="0">
            <a:spAutoFit/>
          </a:bodyPr>
          <a:lstStyle/>
          <a:p>
            <a:pPr algn="ctr" defTabSz="1219170"/>
            <a:r>
              <a:rPr lang="en-US" sz="1333" b="1" dirty="0">
                <a:solidFill>
                  <a:srgbClr val="000000"/>
                </a:solidFill>
                <a:latin typeface="Arial"/>
              </a:rPr>
              <a:t>PFS, %</a:t>
            </a:r>
          </a:p>
        </p:txBody>
      </p:sp>
      <p:graphicFrame>
        <p:nvGraphicFramePr>
          <p:cNvPr id="28" name="Table 27">
            <a:extLst>
              <a:ext uri="{FF2B5EF4-FFF2-40B4-BE49-F238E27FC236}">
                <a16:creationId xmlns:a16="http://schemas.microsoft.com/office/drawing/2014/main" id="{2FF47560-E4C8-B6A6-9CC5-93C3F90D68F4}"/>
              </a:ext>
            </a:extLst>
          </p:cNvPr>
          <p:cNvGraphicFramePr>
            <a:graphicFrameLocks noGrp="1"/>
          </p:cNvGraphicFramePr>
          <p:nvPr/>
        </p:nvGraphicFramePr>
        <p:xfrm>
          <a:off x="9405022" y="2517830"/>
          <a:ext cx="2268826" cy="1331772"/>
        </p:xfrm>
        <a:graphic>
          <a:graphicData uri="http://schemas.openxmlformats.org/drawingml/2006/table">
            <a:tbl>
              <a:tblPr firstRow="1" bandRow="1">
                <a:tableStyleId>{6E25E649-3F16-4E02-A733-19D2CDBF48F0}</a:tableStyleId>
              </a:tblPr>
              <a:tblGrid>
                <a:gridCol w="785284">
                  <a:extLst>
                    <a:ext uri="{9D8B030D-6E8A-4147-A177-3AD203B41FA5}">
                      <a16:colId xmlns:a16="http://schemas.microsoft.com/office/drawing/2014/main" val="20000"/>
                    </a:ext>
                  </a:extLst>
                </a:gridCol>
                <a:gridCol w="741771">
                  <a:extLst>
                    <a:ext uri="{9D8B030D-6E8A-4147-A177-3AD203B41FA5}">
                      <a16:colId xmlns:a16="http://schemas.microsoft.com/office/drawing/2014/main" val="20001"/>
                    </a:ext>
                  </a:extLst>
                </a:gridCol>
                <a:gridCol w="741771">
                  <a:extLst>
                    <a:ext uri="{9D8B030D-6E8A-4147-A177-3AD203B41FA5}">
                      <a16:colId xmlns:a16="http://schemas.microsoft.com/office/drawing/2014/main" val="20002"/>
                    </a:ext>
                  </a:extLst>
                </a:gridCol>
              </a:tblGrid>
              <a:tr h="467772">
                <a:tc>
                  <a:txBody>
                    <a:bodyPr/>
                    <a:lstStyle/>
                    <a:p>
                      <a:endParaRPr lang="en-US" sz="800" dirty="0">
                        <a:solidFill>
                          <a:schemeClr val="tx1"/>
                        </a:solidFill>
                      </a:endParaRPr>
                    </a:p>
                  </a:txBody>
                  <a:tcPr marL="0" marR="0" marT="0" marB="0" anchor="ctr">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dirty="0">
                          <a:solidFill>
                            <a:schemeClr val="tx1"/>
                          </a:solidFill>
                        </a:rPr>
                        <a:t>Pertuzumab +</a:t>
                      </a:r>
                    </a:p>
                    <a:p>
                      <a:pPr algn="ctr"/>
                      <a:r>
                        <a:rPr lang="en-US" sz="800" dirty="0">
                          <a:solidFill>
                            <a:schemeClr val="tx1"/>
                          </a:solidFill>
                        </a:rPr>
                        <a:t>Trastuzumab</a:t>
                      </a:r>
                      <a:endParaRPr lang="en-US" sz="800" baseline="0" dirty="0">
                        <a:solidFill>
                          <a:schemeClr val="tx1"/>
                        </a:solidFill>
                      </a:endParaRPr>
                    </a:p>
                    <a:p>
                      <a:pPr algn="ctr"/>
                      <a:r>
                        <a:rPr lang="en-US" sz="800" baseline="0" dirty="0">
                          <a:solidFill>
                            <a:schemeClr val="tx1"/>
                          </a:solidFill>
                        </a:rPr>
                        <a:t>(n = 54)</a:t>
                      </a:r>
                      <a:endParaRPr lang="en-US" sz="800" dirty="0">
                        <a:solidFill>
                          <a:schemeClr val="tx1"/>
                        </a:solidFill>
                      </a:endParaRPr>
                    </a:p>
                  </a:txBody>
                  <a:tcPr marL="0" marR="0" marT="0" marB="0" anchor="ctr">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dirty="0">
                          <a:solidFill>
                            <a:schemeClr val="tx1"/>
                          </a:solidFill>
                        </a:rPr>
                        <a:t>Trastuzumab</a:t>
                      </a:r>
                      <a:endParaRPr lang="en-US" sz="800" baseline="0" dirty="0">
                        <a:solidFill>
                          <a:schemeClr val="tx1"/>
                        </a:solidFill>
                      </a:endParaRPr>
                    </a:p>
                    <a:p>
                      <a:pPr algn="ctr"/>
                      <a:r>
                        <a:rPr lang="en-US" sz="800" baseline="0" dirty="0">
                          <a:solidFill>
                            <a:schemeClr val="tx1"/>
                          </a:solidFill>
                        </a:rPr>
                        <a:t>(n = 56)</a:t>
                      </a:r>
                      <a:endParaRPr lang="en-US" sz="800" dirty="0">
                        <a:solidFill>
                          <a:schemeClr val="tx1"/>
                        </a:solidFill>
                      </a:endParaRPr>
                    </a:p>
                  </a:txBody>
                  <a:tcPr marL="0" marR="0" marT="0" marB="0" anchor="ctr">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4000">
                <a:tc>
                  <a:txBody>
                    <a:bodyPr/>
                    <a:lstStyle/>
                    <a:p>
                      <a:r>
                        <a:rPr lang="en-US" sz="800" dirty="0">
                          <a:solidFill>
                            <a:schemeClr val="tx1"/>
                          </a:solidFill>
                        </a:rPr>
                        <a:t>Events, n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29 (53.9)</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43 (76.8)</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44000">
                <a:tc>
                  <a:txBody>
                    <a:bodyPr/>
                    <a:lstStyle/>
                    <a:p>
                      <a:r>
                        <a:rPr lang="en-US" sz="800" dirty="0">
                          <a:solidFill>
                            <a:schemeClr val="tx1"/>
                          </a:solidFill>
                        </a:rPr>
                        <a:t>Median PFS, mo</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21.72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12.45</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4000">
                <a:tc>
                  <a:txBody>
                    <a:bodyPr/>
                    <a:lstStyle/>
                    <a:p>
                      <a:r>
                        <a:rPr lang="en-US" sz="800" dirty="0">
                          <a:solidFill>
                            <a:schemeClr val="tx1"/>
                          </a:solidFill>
                        </a:rPr>
                        <a:t>95% Cl</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12.42 to 32.95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6.21 to 18.53</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44000">
                <a:tc>
                  <a:txBody>
                    <a:bodyPr/>
                    <a:lstStyle/>
                    <a:p>
                      <a:r>
                        <a:rPr lang="el-GR" sz="800" dirty="0">
                          <a:solidFill>
                            <a:schemeClr val="tx1"/>
                          </a:solidFill>
                        </a:rPr>
                        <a:t>Δ</a:t>
                      </a:r>
                      <a:r>
                        <a:rPr lang="en-US" sz="800" dirty="0">
                          <a:solidFill>
                            <a:schemeClr val="tx1"/>
                          </a:solidFill>
                        </a:rPr>
                        <a:t>, mo</a:t>
                      </a:r>
                    </a:p>
                  </a:txBody>
                  <a:tcPr marL="0" marR="0" marT="0" marB="0" anchor="ctr">
                    <a:lnL>
                      <a:noFill/>
                    </a:lnL>
                    <a:lnR>
                      <a:noFill/>
                    </a:lnR>
                    <a:lnT>
                      <a:noFill/>
                    </a:lnT>
                    <a:lnB>
                      <a:noFill/>
                    </a:lnB>
                    <a:lnTlToBr w="12700" cmpd="sng">
                      <a:noFill/>
                      <a:prstDash val="solid"/>
                    </a:lnTlToBr>
                    <a:lnBlToTr w="12700" cmpd="sng">
                      <a:noFill/>
                      <a:prstDash val="solid"/>
                    </a:lnBlToTr>
                    <a:noFill/>
                  </a:tcPr>
                </a:tc>
                <a:tc gridSpan="2">
                  <a:txBody>
                    <a:bodyPr/>
                    <a:lstStyle/>
                    <a:p>
                      <a:pPr algn="ctr"/>
                      <a:r>
                        <a:rPr lang="en-US" sz="800" dirty="0">
                          <a:solidFill>
                            <a:schemeClr val="tx1"/>
                          </a:solidFill>
                        </a:rPr>
                        <a:t>9.27</a:t>
                      </a:r>
                    </a:p>
                  </a:txBody>
                  <a:tcPr marL="0" marR="0" marT="0" marB="0" anchor="ctr">
                    <a:lnL>
                      <a:noFill/>
                    </a:lnL>
                    <a:lnR>
                      <a:noFill/>
                    </a:lnR>
                    <a:lnT>
                      <a:noFill/>
                    </a:lnT>
                    <a:lnB>
                      <a:noFill/>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10004"/>
                  </a:ext>
                </a:extLst>
              </a:tr>
              <a:tr h="144000">
                <a:tc>
                  <a:txBody>
                    <a:bodyPr/>
                    <a:lstStyle/>
                    <a:p>
                      <a:r>
                        <a:rPr lang="en-US" sz="800" dirty="0">
                          <a:solidFill>
                            <a:schemeClr val="tx1"/>
                          </a:solidFill>
                        </a:rPr>
                        <a:t>HR (95% Cl)</a:t>
                      </a:r>
                    </a:p>
                  </a:txBody>
                  <a:tcPr marL="0" marR="0" marT="0" marB="0" anchor="ctr">
                    <a:lnL>
                      <a:noFill/>
                    </a:lnL>
                    <a:lnR>
                      <a:noFill/>
                    </a:lnR>
                    <a:lnT>
                      <a:noFill/>
                    </a:lnT>
                    <a:lnB>
                      <a:noFill/>
                    </a:lnB>
                    <a:lnTlToBr w="12700" cmpd="sng">
                      <a:noFill/>
                      <a:prstDash val="solid"/>
                    </a:lnTlToBr>
                    <a:lnBlToTr w="12700" cmpd="sng">
                      <a:noFill/>
                      <a:prstDash val="solid"/>
                    </a:lnBlToTr>
                    <a:noFill/>
                  </a:tcPr>
                </a:tc>
                <a:tc gridSpan="2">
                  <a:txBody>
                    <a:bodyPr/>
                    <a:lstStyle/>
                    <a:p>
                      <a:pPr algn="ctr"/>
                      <a:r>
                        <a:rPr lang="en-US" sz="800" dirty="0">
                          <a:solidFill>
                            <a:schemeClr val="tx1"/>
                          </a:solidFill>
                        </a:rPr>
                        <a:t>0.55 (0.34 to 0.88)</a:t>
                      </a:r>
                    </a:p>
                  </a:txBody>
                  <a:tcPr marL="0" marR="0" marT="0" marB="0" anchor="ctr">
                    <a:lnL>
                      <a:noFill/>
                    </a:lnL>
                    <a:lnR>
                      <a:noFill/>
                    </a:lnR>
                    <a:lnT>
                      <a:noFill/>
                    </a:lnT>
                    <a:lnB>
                      <a:noFill/>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10005"/>
                  </a:ext>
                </a:extLst>
              </a:tr>
              <a:tr h="144000">
                <a:tc>
                  <a:txBody>
                    <a:bodyPr/>
                    <a:lstStyle/>
                    <a:p>
                      <a:r>
                        <a:rPr lang="en-US" sz="800" i="1" dirty="0">
                          <a:solidFill>
                            <a:schemeClr val="tx1"/>
                          </a:solidFill>
                        </a:rPr>
                        <a:t>P</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gridSpan="2">
                  <a:txBody>
                    <a:bodyPr/>
                    <a:lstStyle/>
                    <a:p>
                      <a:pPr algn="ctr"/>
                      <a:r>
                        <a:rPr lang="en-US" sz="800" dirty="0">
                          <a:solidFill>
                            <a:schemeClr val="tx1"/>
                          </a:solidFill>
                        </a:rPr>
                        <a:t>.0111</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10006"/>
                  </a:ext>
                </a:extLst>
              </a:tr>
            </a:tbl>
          </a:graphicData>
        </a:graphic>
      </p:graphicFrame>
      <p:sp>
        <p:nvSpPr>
          <p:cNvPr id="29" name="TextBox 28">
            <a:extLst>
              <a:ext uri="{FF2B5EF4-FFF2-40B4-BE49-F238E27FC236}">
                <a16:creationId xmlns:a16="http://schemas.microsoft.com/office/drawing/2014/main" id="{A93A4E3D-E71C-C98B-20A5-479A177D86A9}"/>
              </a:ext>
            </a:extLst>
          </p:cNvPr>
          <p:cNvSpPr txBox="1"/>
          <p:nvPr/>
        </p:nvSpPr>
        <p:spPr>
          <a:xfrm>
            <a:off x="706172" y="2691898"/>
            <a:ext cx="2388453" cy="276999"/>
          </a:xfrm>
          <a:prstGeom prst="rect">
            <a:avLst/>
          </a:prstGeom>
          <a:solidFill>
            <a:schemeClr val="bg1"/>
          </a:solidFill>
        </p:spPr>
        <p:txBody>
          <a:bodyPr wrap="square" rtlCol="0">
            <a:spAutoFit/>
          </a:bodyPr>
          <a:lstStyle/>
          <a:p>
            <a:pPr algn="ctr" defTabSz="1219170"/>
            <a:r>
              <a:rPr lang="en-US" sz="1200" i="1" dirty="0">
                <a:solidFill>
                  <a:srgbClr val="000000"/>
                </a:solidFill>
                <a:latin typeface="Arial"/>
              </a:rPr>
              <a:t>Median follow-up: 31 months</a:t>
            </a:r>
          </a:p>
        </p:txBody>
      </p:sp>
      <p:sp>
        <p:nvSpPr>
          <p:cNvPr id="30" name="TextBox 29">
            <a:extLst>
              <a:ext uri="{FF2B5EF4-FFF2-40B4-BE49-F238E27FC236}">
                <a16:creationId xmlns:a16="http://schemas.microsoft.com/office/drawing/2014/main" id="{81445B79-B203-9A6C-3228-D92641ECACF5}"/>
              </a:ext>
            </a:extLst>
          </p:cNvPr>
          <p:cNvSpPr txBox="1"/>
          <p:nvPr/>
        </p:nvSpPr>
        <p:spPr>
          <a:xfrm>
            <a:off x="690605" y="3241171"/>
            <a:ext cx="389787" cy="1985768"/>
          </a:xfrm>
          <a:prstGeom prst="rect">
            <a:avLst/>
          </a:prstGeom>
          <a:noFill/>
        </p:spPr>
        <p:txBody>
          <a:bodyPr vert="vert270" wrap="square" rtlCol="0">
            <a:spAutoFit/>
          </a:bodyPr>
          <a:lstStyle/>
          <a:p>
            <a:pPr algn="ctr" defTabSz="1219170"/>
            <a:r>
              <a:rPr lang="en-US" sz="1333" b="1" dirty="0">
                <a:solidFill>
                  <a:srgbClr val="000000"/>
                </a:solidFill>
                <a:latin typeface="Arial"/>
              </a:rPr>
              <a:t>PFS, %</a:t>
            </a:r>
          </a:p>
        </p:txBody>
      </p:sp>
      <p:grpSp>
        <p:nvGrpSpPr>
          <p:cNvPr id="31" name="Group 30">
            <a:extLst>
              <a:ext uri="{FF2B5EF4-FFF2-40B4-BE49-F238E27FC236}">
                <a16:creationId xmlns:a16="http://schemas.microsoft.com/office/drawing/2014/main" id="{85356872-1226-94F5-D88A-BA960A0261F5}"/>
              </a:ext>
            </a:extLst>
          </p:cNvPr>
          <p:cNvGrpSpPr/>
          <p:nvPr/>
        </p:nvGrpSpPr>
        <p:grpSpPr>
          <a:xfrm>
            <a:off x="1300740" y="3337466"/>
            <a:ext cx="4267200" cy="1293767"/>
            <a:chOff x="1098550" y="2489200"/>
            <a:chExt cx="3225800" cy="958850"/>
          </a:xfrm>
        </p:grpSpPr>
        <p:grpSp>
          <p:nvGrpSpPr>
            <p:cNvPr id="32" name="Group 31">
              <a:extLst>
                <a:ext uri="{FF2B5EF4-FFF2-40B4-BE49-F238E27FC236}">
                  <a16:creationId xmlns:a16="http://schemas.microsoft.com/office/drawing/2014/main" id="{417CE924-7C17-B6AA-2EAD-1DBC456B0DBE}"/>
                </a:ext>
              </a:extLst>
            </p:cNvPr>
            <p:cNvGrpSpPr/>
            <p:nvPr/>
          </p:nvGrpSpPr>
          <p:grpSpPr>
            <a:xfrm>
              <a:off x="1098550" y="2489200"/>
              <a:ext cx="3225800" cy="927100"/>
              <a:chOff x="1098550" y="2489200"/>
              <a:chExt cx="3225800" cy="927100"/>
            </a:xfrm>
          </p:grpSpPr>
          <p:sp>
            <p:nvSpPr>
              <p:cNvPr id="74" name="Freeform 73">
                <a:extLst>
                  <a:ext uri="{FF2B5EF4-FFF2-40B4-BE49-F238E27FC236}">
                    <a16:creationId xmlns:a16="http://schemas.microsoft.com/office/drawing/2014/main" id="{30E44A82-D618-00E8-2827-CBEDE10F8919}"/>
                  </a:ext>
                </a:extLst>
              </p:cNvPr>
              <p:cNvSpPr/>
              <p:nvPr/>
            </p:nvSpPr>
            <p:spPr>
              <a:xfrm>
                <a:off x="2279650" y="3095625"/>
                <a:ext cx="2044700" cy="320675"/>
              </a:xfrm>
              <a:custGeom>
                <a:avLst/>
                <a:gdLst>
                  <a:gd name="connsiteX0" fmla="*/ 2044700 w 2044700"/>
                  <a:gd name="connsiteY0" fmla="*/ 320675 h 320675"/>
                  <a:gd name="connsiteX1" fmla="*/ 1238250 w 2044700"/>
                  <a:gd name="connsiteY1" fmla="*/ 320675 h 320675"/>
                  <a:gd name="connsiteX2" fmla="*/ 1238250 w 2044700"/>
                  <a:gd name="connsiteY2" fmla="*/ 295275 h 320675"/>
                  <a:gd name="connsiteX3" fmla="*/ 1196975 w 2044700"/>
                  <a:gd name="connsiteY3" fmla="*/ 295275 h 320675"/>
                  <a:gd name="connsiteX4" fmla="*/ 1196975 w 2044700"/>
                  <a:gd name="connsiteY4" fmla="*/ 273050 h 320675"/>
                  <a:gd name="connsiteX5" fmla="*/ 1152525 w 2044700"/>
                  <a:gd name="connsiteY5" fmla="*/ 273050 h 320675"/>
                  <a:gd name="connsiteX6" fmla="*/ 1152525 w 2044700"/>
                  <a:gd name="connsiteY6" fmla="*/ 250825 h 320675"/>
                  <a:gd name="connsiteX7" fmla="*/ 946150 w 2044700"/>
                  <a:gd name="connsiteY7" fmla="*/ 250825 h 320675"/>
                  <a:gd name="connsiteX8" fmla="*/ 946150 w 2044700"/>
                  <a:gd name="connsiteY8" fmla="*/ 219075 h 320675"/>
                  <a:gd name="connsiteX9" fmla="*/ 895350 w 2044700"/>
                  <a:gd name="connsiteY9" fmla="*/ 219075 h 320675"/>
                  <a:gd name="connsiteX10" fmla="*/ 895350 w 2044700"/>
                  <a:gd name="connsiteY10" fmla="*/ 200025 h 320675"/>
                  <a:gd name="connsiteX11" fmla="*/ 854075 w 2044700"/>
                  <a:gd name="connsiteY11" fmla="*/ 200025 h 320675"/>
                  <a:gd name="connsiteX12" fmla="*/ 854075 w 2044700"/>
                  <a:gd name="connsiteY12" fmla="*/ 184150 h 320675"/>
                  <a:gd name="connsiteX13" fmla="*/ 828675 w 2044700"/>
                  <a:gd name="connsiteY13" fmla="*/ 184150 h 320675"/>
                  <a:gd name="connsiteX14" fmla="*/ 828675 w 2044700"/>
                  <a:gd name="connsiteY14" fmla="*/ 168275 h 320675"/>
                  <a:gd name="connsiteX15" fmla="*/ 650875 w 2044700"/>
                  <a:gd name="connsiteY15" fmla="*/ 168275 h 320675"/>
                  <a:gd name="connsiteX16" fmla="*/ 650875 w 2044700"/>
                  <a:gd name="connsiteY16" fmla="*/ 149225 h 320675"/>
                  <a:gd name="connsiteX17" fmla="*/ 558800 w 2044700"/>
                  <a:gd name="connsiteY17" fmla="*/ 149225 h 320675"/>
                  <a:gd name="connsiteX18" fmla="*/ 558800 w 2044700"/>
                  <a:gd name="connsiteY18" fmla="*/ 136525 h 320675"/>
                  <a:gd name="connsiteX19" fmla="*/ 536575 w 2044700"/>
                  <a:gd name="connsiteY19" fmla="*/ 136525 h 320675"/>
                  <a:gd name="connsiteX20" fmla="*/ 536575 w 2044700"/>
                  <a:gd name="connsiteY20" fmla="*/ 123825 h 320675"/>
                  <a:gd name="connsiteX21" fmla="*/ 476250 w 2044700"/>
                  <a:gd name="connsiteY21" fmla="*/ 123825 h 320675"/>
                  <a:gd name="connsiteX22" fmla="*/ 476250 w 2044700"/>
                  <a:gd name="connsiteY22" fmla="*/ 117475 h 320675"/>
                  <a:gd name="connsiteX23" fmla="*/ 419100 w 2044700"/>
                  <a:gd name="connsiteY23" fmla="*/ 117475 h 320675"/>
                  <a:gd name="connsiteX24" fmla="*/ 419100 w 2044700"/>
                  <a:gd name="connsiteY24" fmla="*/ 85725 h 320675"/>
                  <a:gd name="connsiteX25" fmla="*/ 336550 w 2044700"/>
                  <a:gd name="connsiteY25" fmla="*/ 85725 h 320675"/>
                  <a:gd name="connsiteX26" fmla="*/ 336550 w 2044700"/>
                  <a:gd name="connsiteY26" fmla="*/ 79375 h 320675"/>
                  <a:gd name="connsiteX27" fmla="*/ 215900 w 2044700"/>
                  <a:gd name="connsiteY27" fmla="*/ 79375 h 320675"/>
                  <a:gd name="connsiteX28" fmla="*/ 215900 w 2044700"/>
                  <a:gd name="connsiteY28" fmla="*/ 57150 h 320675"/>
                  <a:gd name="connsiteX29" fmla="*/ 146050 w 2044700"/>
                  <a:gd name="connsiteY29" fmla="*/ 57150 h 320675"/>
                  <a:gd name="connsiteX30" fmla="*/ 146050 w 2044700"/>
                  <a:gd name="connsiteY30" fmla="*/ 50800 h 320675"/>
                  <a:gd name="connsiteX31" fmla="*/ 69850 w 2044700"/>
                  <a:gd name="connsiteY31" fmla="*/ 50800 h 320675"/>
                  <a:gd name="connsiteX32" fmla="*/ 69850 w 2044700"/>
                  <a:gd name="connsiteY32" fmla="*/ 31750 h 320675"/>
                  <a:gd name="connsiteX33" fmla="*/ 41275 w 2044700"/>
                  <a:gd name="connsiteY33" fmla="*/ 31750 h 320675"/>
                  <a:gd name="connsiteX34" fmla="*/ 41275 w 2044700"/>
                  <a:gd name="connsiteY34" fmla="*/ 19050 h 320675"/>
                  <a:gd name="connsiteX35" fmla="*/ 0 w 2044700"/>
                  <a:gd name="connsiteY35" fmla="*/ 19050 h 320675"/>
                  <a:gd name="connsiteX36" fmla="*/ 0 w 2044700"/>
                  <a:gd name="connsiteY36" fmla="*/ 0 h 320675"/>
                  <a:gd name="connsiteX37" fmla="*/ 0 w 2044700"/>
                  <a:gd name="connsiteY37" fmla="*/ 0 h 32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44700" h="320675">
                    <a:moveTo>
                      <a:pt x="2044700" y="320675"/>
                    </a:moveTo>
                    <a:lnTo>
                      <a:pt x="1238250" y="320675"/>
                    </a:lnTo>
                    <a:lnTo>
                      <a:pt x="1238250" y="295275"/>
                    </a:lnTo>
                    <a:lnTo>
                      <a:pt x="1196975" y="295275"/>
                    </a:lnTo>
                    <a:lnTo>
                      <a:pt x="1196975" y="273050"/>
                    </a:lnTo>
                    <a:lnTo>
                      <a:pt x="1152525" y="273050"/>
                    </a:lnTo>
                    <a:lnTo>
                      <a:pt x="1152525" y="250825"/>
                    </a:lnTo>
                    <a:lnTo>
                      <a:pt x="946150" y="250825"/>
                    </a:lnTo>
                    <a:lnTo>
                      <a:pt x="946150" y="219075"/>
                    </a:lnTo>
                    <a:lnTo>
                      <a:pt x="895350" y="219075"/>
                    </a:lnTo>
                    <a:lnTo>
                      <a:pt x="895350" y="200025"/>
                    </a:lnTo>
                    <a:lnTo>
                      <a:pt x="854075" y="200025"/>
                    </a:lnTo>
                    <a:lnTo>
                      <a:pt x="854075" y="184150"/>
                    </a:lnTo>
                    <a:lnTo>
                      <a:pt x="828675" y="184150"/>
                    </a:lnTo>
                    <a:lnTo>
                      <a:pt x="828675" y="168275"/>
                    </a:lnTo>
                    <a:lnTo>
                      <a:pt x="650875" y="168275"/>
                    </a:lnTo>
                    <a:lnTo>
                      <a:pt x="650875" y="149225"/>
                    </a:lnTo>
                    <a:lnTo>
                      <a:pt x="558800" y="149225"/>
                    </a:lnTo>
                    <a:lnTo>
                      <a:pt x="558800" y="136525"/>
                    </a:lnTo>
                    <a:lnTo>
                      <a:pt x="536575" y="136525"/>
                    </a:lnTo>
                    <a:lnTo>
                      <a:pt x="536575" y="123825"/>
                    </a:lnTo>
                    <a:lnTo>
                      <a:pt x="476250" y="123825"/>
                    </a:lnTo>
                    <a:lnTo>
                      <a:pt x="476250" y="117475"/>
                    </a:lnTo>
                    <a:lnTo>
                      <a:pt x="419100" y="117475"/>
                    </a:lnTo>
                    <a:lnTo>
                      <a:pt x="419100" y="85725"/>
                    </a:lnTo>
                    <a:lnTo>
                      <a:pt x="336550" y="85725"/>
                    </a:lnTo>
                    <a:lnTo>
                      <a:pt x="336550" y="79375"/>
                    </a:lnTo>
                    <a:lnTo>
                      <a:pt x="215900" y="79375"/>
                    </a:lnTo>
                    <a:lnTo>
                      <a:pt x="215900" y="57150"/>
                    </a:lnTo>
                    <a:lnTo>
                      <a:pt x="146050" y="57150"/>
                    </a:lnTo>
                    <a:lnTo>
                      <a:pt x="146050" y="50800"/>
                    </a:lnTo>
                    <a:lnTo>
                      <a:pt x="69850" y="50800"/>
                    </a:lnTo>
                    <a:lnTo>
                      <a:pt x="69850" y="31750"/>
                    </a:lnTo>
                    <a:lnTo>
                      <a:pt x="41275" y="31750"/>
                    </a:lnTo>
                    <a:lnTo>
                      <a:pt x="41275" y="19050"/>
                    </a:lnTo>
                    <a:lnTo>
                      <a:pt x="0" y="19050"/>
                    </a:lnTo>
                    <a:lnTo>
                      <a:pt x="0" y="0"/>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x-none" sz="2400">
                  <a:solidFill>
                    <a:prstClr val="white"/>
                  </a:solidFill>
                  <a:latin typeface="Arial"/>
                </a:endParaRPr>
              </a:p>
            </p:txBody>
          </p:sp>
          <p:sp>
            <p:nvSpPr>
              <p:cNvPr id="75" name="Freeform 74">
                <a:extLst>
                  <a:ext uri="{FF2B5EF4-FFF2-40B4-BE49-F238E27FC236}">
                    <a16:creationId xmlns:a16="http://schemas.microsoft.com/office/drawing/2014/main" id="{FF932265-E904-C00E-5C6F-7BEF62BD13AF}"/>
                  </a:ext>
                </a:extLst>
              </p:cNvPr>
              <p:cNvSpPr/>
              <p:nvPr/>
            </p:nvSpPr>
            <p:spPr>
              <a:xfrm>
                <a:off x="1098550" y="2489200"/>
                <a:ext cx="447675" cy="212725"/>
              </a:xfrm>
              <a:custGeom>
                <a:avLst/>
                <a:gdLst>
                  <a:gd name="connsiteX0" fmla="*/ 0 w 447675"/>
                  <a:gd name="connsiteY0" fmla="*/ 0 h 212725"/>
                  <a:gd name="connsiteX1" fmla="*/ 127000 w 447675"/>
                  <a:gd name="connsiteY1" fmla="*/ 0 h 212725"/>
                  <a:gd name="connsiteX2" fmla="*/ 127000 w 447675"/>
                  <a:gd name="connsiteY2" fmla="*/ 15875 h 212725"/>
                  <a:gd name="connsiteX3" fmla="*/ 149225 w 447675"/>
                  <a:gd name="connsiteY3" fmla="*/ 15875 h 212725"/>
                  <a:gd name="connsiteX4" fmla="*/ 149225 w 447675"/>
                  <a:gd name="connsiteY4" fmla="*/ 38100 h 212725"/>
                  <a:gd name="connsiteX5" fmla="*/ 171450 w 447675"/>
                  <a:gd name="connsiteY5" fmla="*/ 38100 h 212725"/>
                  <a:gd name="connsiteX6" fmla="*/ 171450 w 447675"/>
                  <a:gd name="connsiteY6" fmla="*/ 66675 h 212725"/>
                  <a:gd name="connsiteX7" fmla="*/ 282575 w 447675"/>
                  <a:gd name="connsiteY7" fmla="*/ 66675 h 212725"/>
                  <a:gd name="connsiteX8" fmla="*/ 282575 w 447675"/>
                  <a:gd name="connsiteY8" fmla="*/ 95250 h 212725"/>
                  <a:gd name="connsiteX9" fmla="*/ 301625 w 447675"/>
                  <a:gd name="connsiteY9" fmla="*/ 95250 h 212725"/>
                  <a:gd name="connsiteX10" fmla="*/ 301625 w 447675"/>
                  <a:gd name="connsiteY10" fmla="*/ 117475 h 212725"/>
                  <a:gd name="connsiteX11" fmla="*/ 320675 w 447675"/>
                  <a:gd name="connsiteY11" fmla="*/ 117475 h 212725"/>
                  <a:gd name="connsiteX12" fmla="*/ 320675 w 447675"/>
                  <a:gd name="connsiteY12" fmla="*/ 139700 h 212725"/>
                  <a:gd name="connsiteX13" fmla="*/ 352425 w 447675"/>
                  <a:gd name="connsiteY13" fmla="*/ 139700 h 212725"/>
                  <a:gd name="connsiteX14" fmla="*/ 352425 w 447675"/>
                  <a:gd name="connsiteY14" fmla="*/ 155575 h 212725"/>
                  <a:gd name="connsiteX15" fmla="*/ 377825 w 447675"/>
                  <a:gd name="connsiteY15" fmla="*/ 155575 h 212725"/>
                  <a:gd name="connsiteX16" fmla="*/ 381000 w 447675"/>
                  <a:gd name="connsiteY16" fmla="*/ 158750 h 212725"/>
                  <a:gd name="connsiteX17" fmla="*/ 419100 w 447675"/>
                  <a:gd name="connsiteY17" fmla="*/ 158750 h 212725"/>
                  <a:gd name="connsiteX18" fmla="*/ 419100 w 447675"/>
                  <a:gd name="connsiteY18" fmla="*/ 174625 h 212725"/>
                  <a:gd name="connsiteX19" fmla="*/ 431800 w 447675"/>
                  <a:gd name="connsiteY19" fmla="*/ 174625 h 212725"/>
                  <a:gd name="connsiteX20" fmla="*/ 431800 w 447675"/>
                  <a:gd name="connsiteY20" fmla="*/ 190500 h 212725"/>
                  <a:gd name="connsiteX21" fmla="*/ 447675 w 447675"/>
                  <a:gd name="connsiteY21" fmla="*/ 190500 h 212725"/>
                  <a:gd name="connsiteX22" fmla="*/ 447675 w 447675"/>
                  <a:gd name="connsiteY22" fmla="*/ 212725 h 21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7675" h="212725">
                    <a:moveTo>
                      <a:pt x="0" y="0"/>
                    </a:moveTo>
                    <a:lnTo>
                      <a:pt x="127000" y="0"/>
                    </a:lnTo>
                    <a:lnTo>
                      <a:pt x="127000" y="15875"/>
                    </a:lnTo>
                    <a:lnTo>
                      <a:pt x="149225" y="15875"/>
                    </a:lnTo>
                    <a:lnTo>
                      <a:pt x="149225" y="38100"/>
                    </a:lnTo>
                    <a:lnTo>
                      <a:pt x="171450" y="38100"/>
                    </a:lnTo>
                    <a:lnTo>
                      <a:pt x="171450" y="66675"/>
                    </a:lnTo>
                    <a:lnTo>
                      <a:pt x="282575" y="66675"/>
                    </a:lnTo>
                    <a:lnTo>
                      <a:pt x="282575" y="95250"/>
                    </a:lnTo>
                    <a:lnTo>
                      <a:pt x="301625" y="95250"/>
                    </a:lnTo>
                    <a:lnTo>
                      <a:pt x="301625" y="117475"/>
                    </a:lnTo>
                    <a:lnTo>
                      <a:pt x="320675" y="117475"/>
                    </a:lnTo>
                    <a:lnTo>
                      <a:pt x="320675" y="139700"/>
                    </a:lnTo>
                    <a:lnTo>
                      <a:pt x="352425" y="139700"/>
                    </a:lnTo>
                    <a:lnTo>
                      <a:pt x="352425" y="155575"/>
                    </a:lnTo>
                    <a:lnTo>
                      <a:pt x="377825" y="155575"/>
                    </a:lnTo>
                    <a:lnTo>
                      <a:pt x="381000" y="158750"/>
                    </a:lnTo>
                    <a:lnTo>
                      <a:pt x="419100" y="158750"/>
                    </a:lnTo>
                    <a:lnTo>
                      <a:pt x="419100" y="174625"/>
                    </a:lnTo>
                    <a:lnTo>
                      <a:pt x="431800" y="174625"/>
                    </a:lnTo>
                    <a:lnTo>
                      <a:pt x="431800" y="190500"/>
                    </a:lnTo>
                    <a:lnTo>
                      <a:pt x="447675" y="190500"/>
                    </a:lnTo>
                    <a:lnTo>
                      <a:pt x="447675" y="2127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x-none" sz="2400">
                  <a:solidFill>
                    <a:prstClr val="white"/>
                  </a:solidFill>
                  <a:latin typeface="Arial"/>
                </a:endParaRPr>
              </a:p>
            </p:txBody>
          </p:sp>
          <p:sp>
            <p:nvSpPr>
              <p:cNvPr id="76" name="Freeform 75">
                <a:extLst>
                  <a:ext uri="{FF2B5EF4-FFF2-40B4-BE49-F238E27FC236}">
                    <a16:creationId xmlns:a16="http://schemas.microsoft.com/office/drawing/2014/main" id="{B237A2A8-1BE4-1DC3-CC3E-2B133B56EE2D}"/>
                  </a:ext>
                </a:extLst>
              </p:cNvPr>
              <p:cNvSpPr/>
              <p:nvPr/>
            </p:nvSpPr>
            <p:spPr>
              <a:xfrm>
                <a:off x="1546225" y="2682875"/>
                <a:ext cx="733425" cy="409575"/>
              </a:xfrm>
              <a:custGeom>
                <a:avLst/>
                <a:gdLst>
                  <a:gd name="connsiteX0" fmla="*/ 733425 w 733425"/>
                  <a:gd name="connsiteY0" fmla="*/ 409575 h 409575"/>
                  <a:gd name="connsiteX1" fmla="*/ 733425 w 733425"/>
                  <a:gd name="connsiteY1" fmla="*/ 409575 h 409575"/>
                  <a:gd name="connsiteX2" fmla="*/ 676275 w 733425"/>
                  <a:gd name="connsiteY2" fmla="*/ 409575 h 409575"/>
                  <a:gd name="connsiteX3" fmla="*/ 676275 w 733425"/>
                  <a:gd name="connsiteY3" fmla="*/ 390525 h 409575"/>
                  <a:gd name="connsiteX4" fmla="*/ 654050 w 733425"/>
                  <a:gd name="connsiteY4" fmla="*/ 390525 h 409575"/>
                  <a:gd name="connsiteX5" fmla="*/ 654050 w 733425"/>
                  <a:gd name="connsiteY5" fmla="*/ 377825 h 409575"/>
                  <a:gd name="connsiteX6" fmla="*/ 628650 w 733425"/>
                  <a:gd name="connsiteY6" fmla="*/ 377825 h 409575"/>
                  <a:gd name="connsiteX7" fmla="*/ 612775 w 733425"/>
                  <a:gd name="connsiteY7" fmla="*/ 377825 h 409575"/>
                  <a:gd name="connsiteX8" fmla="*/ 612775 w 733425"/>
                  <a:gd name="connsiteY8" fmla="*/ 352425 h 409575"/>
                  <a:gd name="connsiteX9" fmla="*/ 590550 w 733425"/>
                  <a:gd name="connsiteY9" fmla="*/ 352425 h 409575"/>
                  <a:gd name="connsiteX10" fmla="*/ 590550 w 733425"/>
                  <a:gd name="connsiteY10" fmla="*/ 342900 h 409575"/>
                  <a:gd name="connsiteX11" fmla="*/ 568325 w 733425"/>
                  <a:gd name="connsiteY11" fmla="*/ 342900 h 409575"/>
                  <a:gd name="connsiteX12" fmla="*/ 568325 w 733425"/>
                  <a:gd name="connsiteY12" fmla="*/ 333375 h 409575"/>
                  <a:gd name="connsiteX13" fmla="*/ 533400 w 733425"/>
                  <a:gd name="connsiteY13" fmla="*/ 333375 h 409575"/>
                  <a:gd name="connsiteX14" fmla="*/ 533400 w 733425"/>
                  <a:gd name="connsiteY14" fmla="*/ 323850 h 409575"/>
                  <a:gd name="connsiteX15" fmla="*/ 492125 w 733425"/>
                  <a:gd name="connsiteY15" fmla="*/ 323850 h 409575"/>
                  <a:gd name="connsiteX16" fmla="*/ 492125 w 733425"/>
                  <a:gd name="connsiteY16" fmla="*/ 311150 h 409575"/>
                  <a:gd name="connsiteX17" fmla="*/ 466725 w 733425"/>
                  <a:gd name="connsiteY17" fmla="*/ 311150 h 409575"/>
                  <a:gd name="connsiteX18" fmla="*/ 466725 w 733425"/>
                  <a:gd name="connsiteY18" fmla="*/ 295275 h 409575"/>
                  <a:gd name="connsiteX19" fmla="*/ 466725 w 733425"/>
                  <a:gd name="connsiteY19" fmla="*/ 285750 h 409575"/>
                  <a:gd name="connsiteX20" fmla="*/ 422275 w 733425"/>
                  <a:gd name="connsiteY20" fmla="*/ 285750 h 409575"/>
                  <a:gd name="connsiteX21" fmla="*/ 422275 w 733425"/>
                  <a:gd name="connsiteY21" fmla="*/ 273050 h 409575"/>
                  <a:gd name="connsiteX22" fmla="*/ 387350 w 733425"/>
                  <a:gd name="connsiteY22" fmla="*/ 273050 h 409575"/>
                  <a:gd name="connsiteX23" fmla="*/ 387350 w 733425"/>
                  <a:gd name="connsiteY23" fmla="*/ 257175 h 409575"/>
                  <a:gd name="connsiteX24" fmla="*/ 361950 w 733425"/>
                  <a:gd name="connsiteY24" fmla="*/ 257175 h 409575"/>
                  <a:gd name="connsiteX25" fmla="*/ 361950 w 733425"/>
                  <a:gd name="connsiteY25" fmla="*/ 234950 h 409575"/>
                  <a:gd name="connsiteX26" fmla="*/ 336550 w 733425"/>
                  <a:gd name="connsiteY26" fmla="*/ 234950 h 409575"/>
                  <a:gd name="connsiteX27" fmla="*/ 336550 w 733425"/>
                  <a:gd name="connsiteY27" fmla="*/ 212725 h 409575"/>
                  <a:gd name="connsiteX28" fmla="*/ 288925 w 733425"/>
                  <a:gd name="connsiteY28" fmla="*/ 212725 h 409575"/>
                  <a:gd name="connsiteX29" fmla="*/ 288925 w 733425"/>
                  <a:gd name="connsiteY29" fmla="*/ 206375 h 409575"/>
                  <a:gd name="connsiteX30" fmla="*/ 254000 w 733425"/>
                  <a:gd name="connsiteY30" fmla="*/ 206375 h 409575"/>
                  <a:gd name="connsiteX31" fmla="*/ 254000 w 733425"/>
                  <a:gd name="connsiteY31" fmla="*/ 193675 h 409575"/>
                  <a:gd name="connsiteX32" fmla="*/ 241300 w 733425"/>
                  <a:gd name="connsiteY32" fmla="*/ 193675 h 409575"/>
                  <a:gd name="connsiteX33" fmla="*/ 241300 w 733425"/>
                  <a:gd name="connsiteY33" fmla="*/ 177800 h 409575"/>
                  <a:gd name="connsiteX34" fmla="*/ 184150 w 733425"/>
                  <a:gd name="connsiteY34" fmla="*/ 177800 h 409575"/>
                  <a:gd name="connsiteX35" fmla="*/ 184150 w 733425"/>
                  <a:gd name="connsiteY35" fmla="*/ 168275 h 409575"/>
                  <a:gd name="connsiteX36" fmla="*/ 155575 w 733425"/>
                  <a:gd name="connsiteY36" fmla="*/ 168275 h 409575"/>
                  <a:gd name="connsiteX37" fmla="*/ 155575 w 733425"/>
                  <a:gd name="connsiteY37" fmla="*/ 136525 h 409575"/>
                  <a:gd name="connsiteX38" fmla="*/ 107950 w 733425"/>
                  <a:gd name="connsiteY38" fmla="*/ 136525 h 409575"/>
                  <a:gd name="connsiteX39" fmla="*/ 107950 w 733425"/>
                  <a:gd name="connsiteY39" fmla="*/ 120650 h 409575"/>
                  <a:gd name="connsiteX40" fmla="*/ 82550 w 733425"/>
                  <a:gd name="connsiteY40" fmla="*/ 120650 h 409575"/>
                  <a:gd name="connsiteX41" fmla="*/ 82550 w 733425"/>
                  <a:gd name="connsiteY41" fmla="*/ 111125 h 409575"/>
                  <a:gd name="connsiteX42" fmla="*/ 60325 w 733425"/>
                  <a:gd name="connsiteY42" fmla="*/ 111125 h 409575"/>
                  <a:gd name="connsiteX43" fmla="*/ 60325 w 733425"/>
                  <a:gd name="connsiteY43" fmla="*/ 92075 h 409575"/>
                  <a:gd name="connsiteX44" fmla="*/ 44450 w 733425"/>
                  <a:gd name="connsiteY44" fmla="*/ 92075 h 409575"/>
                  <a:gd name="connsiteX45" fmla="*/ 44450 w 733425"/>
                  <a:gd name="connsiteY45" fmla="*/ 82550 h 409575"/>
                  <a:gd name="connsiteX46" fmla="*/ 15875 w 733425"/>
                  <a:gd name="connsiteY46" fmla="*/ 82550 h 409575"/>
                  <a:gd name="connsiteX47" fmla="*/ 15875 w 733425"/>
                  <a:gd name="connsiteY47" fmla="*/ 31750 h 409575"/>
                  <a:gd name="connsiteX48" fmla="*/ 0 w 733425"/>
                  <a:gd name="connsiteY48" fmla="*/ 31750 h 409575"/>
                  <a:gd name="connsiteX49" fmla="*/ 0 w 733425"/>
                  <a:gd name="connsiteY49" fmla="*/ 0 h 409575"/>
                  <a:gd name="connsiteX50" fmla="*/ 3175 w 733425"/>
                  <a:gd name="connsiteY50"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33425" h="409575">
                    <a:moveTo>
                      <a:pt x="733425" y="409575"/>
                    </a:moveTo>
                    <a:lnTo>
                      <a:pt x="733425" y="409575"/>
                    </a:lnTo>
                    <a:lnTo>
                      <a:pt x="676275" y="409575"/>
                    </a:lnTo>
                    <a:lnTo>
                      <a:pt x="676275" y="390525"/>
                    </a:lnTo>
                    <a:lnTo>
                      <a:pt x="654050" y="390525"/>
                    </a:lnTo>
                    <a:lnTo>
                      <a:pt x="654050" y="377825"/>
                    </a:lnTo>
                    <a:lnTo>
                      <a:pt x="628650" y="377825"/>
                    </a:lnTo>
                    <a:lnTo>
                      <a:pt x="612775" y="377825"/>
                    </a:lnTo>
                    <a:lnTo>
                      <a:pt x="612775" y="352425"/>
                    </a:lnTo>
                    <a:lnTo>
                      <a:pt x="590550" y="352425"/>
                    </a:lnTo>
                    <a:lnTo>
                      <a:pt x="590550" y="342900"/>
                    </a:lnTo>
                    <a:lnTo>
                      <a:pt x="568325" y="342900"/>
                    </a:lnTo>
                    <a:lnTo>
                      <a:pt x="568325" y="333375"/>
                    </a:lnTo>
                    <a:lnTo>
                      <a:pt x="533400" y="333375"/>
                    </a:lnTo>
                    <a:lnTo>
                      <a:pt x="533400" y="323850"/>
                    </a:lnTo>
                    <a:lnTo>
                      <a:pt x="492125" y="323850"/>
                    </a:lnTo>
                    <a:lnTo>
                      <a:pt x="492125" y="311150"/>
                    </a:lnTo>
                    <a:lnTo>
                      <a:pt x="466725" y="311150"/>
                    </a:lnTo>
                    <a:lnTo>
                      <a:pt x="466725" y="295275"/>
                    </a:lnTo>
                    <a:lnTo>
                      <a:pt x="466725" y="285750"/>
                    </a:lnTo>
                    <a:lnTo>
                      <a:pt x="422275" y="285750"/>
                    </a:lnTo>
                    <a:lnTo>
                      <a:pt x="422275" y="273050"/>
                    </a:lnTo>
                    <a:lnTo>
                      <a:pt x="387350" y="273050"/>
                    </a:lnTo>
                    <a:lnTo>
                      <a:pt x="387350" y="257175"/>
                    </a:lnTo>
                    <a:lnTo>
                      <a:pt x="361950" y="257175"/>
                    </a:lnTo>
                    <a:lnTo>
                      <a:pt x="361950" y="234950"/>
                    </a:lnTo>
                    <a:lnTo>
                      <a:pt x="336550" y="234950"/>
                    </a:lnTo>
                    <a:lnTo>
                      <a:pt x="336550" y="212725"/>
                    </a:lnTo>
                    <a:lnTo>
                      <a:pt x="288925" y="212725"/>
                    </a:lnTo>
                    <a:lnTo>
                      <a:pt x="288925" y="206375"/>
                    </a:lnTo>
                    <a:lnTo>
                      <a:pt x="254000" y="206375"/>
                    </a:lnTo>
                    <a:lnTo>
                      <a:pt x="254000" y="193675"/>
                    </a:lnTo>
                    <a:lnTo>
                      <a:pt x="241300" y="193675"/>
                    </a:lnTo>
                    <a:lnTo>
                      <a:pt x="241300" y="177800"/>
                    </a:lnTo>
                    <a:lnTo>
                      <a:pt x="184150" y="177800"/>
                    </a:lnTo>
                    <a:lnTo>
                      <a:pt x="184150" y="168275"/>
                    </a:lnTo>
                    <a:lnTo>
                      <a:pt x="155575" y="168275"/>
                    </a:lnTo>
                    <a:lnTo>
                      <a:pt x="155575" y="136525"/>
                    </a:lnTo>
                    <a:lnTo>
                      <a:pt x="107950" y="136525"/>
                    </a:lnTo>
                    <a:lnTo>
                      <a:pt x="107950" y="120650"/>
                    </a:lnTo>
                    <a:lnTo>
                      <a:pt x="82550" y="120650"/>
                    </a:lnTo>
                    <a:lnTo>
                      <a:pt x="82550" y="111125"/>
                    </a:lnTo>
                    <a:lnTo>
                      <a:pt x="60325" y="111125"/>
                    </a:lnTo>
                    <a:lnTo>
                      <a:pt x="60325" y="92075"/>
                    </a:lnTo>
                    <a:lnTo>
                      <a:pt x="44450" y="92075"/>
                    </a:lnTo>
                    <a:lnTo>
                      <a:pt x="44450" y="82550"/>
                    </a:lnTo>
                    <a:lnTo>
                      <a:pt x="15875" y="82550"/>
                    </a:lnTo>
                    <a:lnTo>
                      <a:pt x="15875" y="31750"/>
                    </a:lnTo>
                    <a:lnTo>
                      <a:pt x="0" y="31750"/>
                    </a:lnTo>
                    <a:lnTo>
                      <a:pt x="0" y="0"/>
                    </a:lnTo>
                    <a:lnTo>
                      <a:pt x="3175"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x-none" sz="2400">
                  <a:solidFill>
                    <a:prstClr val="white"/>
                  </a:solidFill>
                  <a:latin typeface="Arial"/>
                </a:endParaRPr>
              </a:p>
            </p:txBody>
          </p:sp>
        </p:grpSp>
        <p:cxnSp>
          <p:nvCxnSpPr>
            <p:cNvPr id="33" name="Straight Connector 32">
              <a:extLst>
                <a:ext uri="{FF2B5EF4-FFF2-40B4-BE49-F238E27FC236}">
                  <a16:creationId xmlns:a16="http://schemas.microsoft.com/office/drawing/2014/main" id="{48BE3F5A-5D50-6049-914F-DB3EA5634DA5}"/>
                </a:ext>
              </a:extLst>
            </p:cNvPr>
            <p:cNvCxnSpPr/>
            <p:nvPr/>
          </p:nvCxnSpPr>
          <p:spPr>
            <a:xfrm>
              <a:off x="1581150" y="273685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E5F3D44-23E9-8861-2734-82CB56003CBF}"/>
                </a:ext>
              </a:extLst>
            </p:cNvPr>
            <p:cNvCxnSpPr/>
            <p:nvPr/>
          </p:nvCxnSpPr>
          <p:spPr>
            <a:xfrm>
              <a:off x="1851025" y="285750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7B5DEAC-F04B-7115-4AF0-734F01701A9D}"/>
                </a:ext>
              </a:extLst>
            </p:cNvPr>
            <p:cNvCxnSpPr/>
            <p:nvPr/>
          </p:nvCxnSpPr>
          <p:spPr>
            <a:xfrm>
              <a:off x="1733550" y="2828925"/>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4F77381-036D-B867-2CF4-936372A9D529}"/>
                </a:ext>
              </a:extLst>
            </p:cNvPr>
            <p:cNvCxnSpPr/>
            <p:nvPr/>
          </p:nvCxnSpPr>
          <p:spPr>
            <a:xfrm>
              <a:off x="1422400" y="259715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A604224-BE90-2628-C24C-0AA7A4BD2EE3}"/>
                </a:ext>
              </a:extLst>
            </p:cNvPr>
            <p:cNvCxnSpPr>
              <a:cxnSpLocks/>
            </p:cNvCxnSpPr>
            <p:nvPr/>
          </p:nvCxnSpPr>
          <p:spPr>
            <a:xfrm flipH="1">
              <a:off x="1397000" y="2593975"/>
              <a:ext cx="508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8973B5D-B4AA-C71D-F683-9CD245E474CD}"/>
                </a:ext>
              </a:extLst>
            </p:cNvPr>
            <p:cNvCxnSpPr/>
            <p:nvPr/>
          </p:nvCxnSpPr>
          <p:spPr>
            <a:xfrm>
              <a:off x="2263775" y="3063875"/>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F878916-00C8-B58E-7536-B75376E2C3AC}"/>
                </a:ext>
              </a:extLst>
            </p:cNvPr>
            <p:cNvCxnSpPr/>
            <p:nvPr/>
          </p:nvCxnSpPr>
          <p:spPr>
            <a:xfrm>
              <a:off x="2552700" y="314325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1CAD7AD-A889-EEE4-AC2D-3A8C61DF71ED}"/>
                </a:ext>
              </a:extLst>
            </p:cNvPr>
            <p:cNvCxnSpPr/>
            <p:nvPr/>
          </p:nvCxnSpPr>
          <p:spPr>
            <a:xfrm>
              <a:off x="2619375" y="314325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1B88D50-E15B-74DC-75FC-E52C8860B749}"/>
                </a:ext>
              </a:extLst>
            </p:cNvPr>
            <p:cNvCxnSpPr/>
            <p:nvPr/>
          </p:nvCxnSpPr>
          <p:spPr>
            <a:xfrm>
              <a:off x="2663825" y="3152775"/>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BDB1AEE-BD93-E8BC-8AC6-E2EA9BB02D73}"/>
                </a:ext>
              </a:extLst>
            </p:cNvPr>
            <p:cNvCxnSpPr/>
            <p:nvPr/>
          </p:nvCxnSpPr>
          <p:spPr>
            <a:xfrm>
              <a:off x="2679700" y="3152775"/>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40D1B81-4A48-44B3-4FFC-37676716C0D1}"/>
                </a:ext>
              </a:extLst>
            </p:cNvPr>
            <p:cNvCxnSpPr/>
            <p:nvPr/>
          </p:nvCxnSpPr>
          <p:spPr>
            <a:xfrm>
              <a:off x="2774950" y="318770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17CE2D8-8065-9D5E-0146-B8B562AB160E}"/>
                </a:ext>
              </a:extLst>
            </p:cNvPr>
            <p:cNvCxnSpPr/>
            <p:nvPr/>
          </p:nvCxnSpPr>
          <p:spPr>
            <a:xfrm>
              <a:off x="2841625" y="3216275"/>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EF06C5B-67C8-59C9-AB74-709EB04B251A}"/>
                </a:ext>
              </a:extLst>
            </p:cNvPr>
            <p:cNvCxnSpPr/>
            <p:nvPr/>
          </p:nvCxnSpPr>
          <p:spPr>
            <a:xfrm>
              <a:off x="2870200" y="3216275"/>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0EEAC4C-FA71-4A5B-D4A4-50750C36E221}"/>
                </a:ext>
              </a:extLst>
            </p:cNvPr>
            <p:cNvCxnSpPr/>
            <p:nvPr/>
          </p:nvCxnSpPr>
          <p:spPr>
            <a:xfrm>
              <a:off x="2974975" y="323215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DB9EDD2-67CC-4D94-E85D-8C868C6CCF39}"/>
                </a:ext>
              </a:extLst>
            </p:cNvPr>
            <p:cNvCxnSpPr/>
            <p:nvPr/>
          </p:nvCxnSpPr>
          <p:spPr>
            <a:xfrm>
              <a:off x="3003550" y="323215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B246C75-122D-75A3-0C6A-C27C43E0FA85}"/>
                </a:ext>
              </a:extLst>
            </p:cNvPr>
            <p:cNvCxnSpPr/>
            <p:nvPr/>
          </p:nvCxnSpPr>
          <p:spPr>
            <a:xfrm>
              <a:off x="3057525" y="323215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584B3F8-283E-40CE-8967-2E4140BB9065}"/>
                </a:ext>
              </a:extLst>
            </p:cNvPr>
            <p:cNvCxnSpPr/>
            <p:nvPr/>
          </p:nvCxnSpPr>
          <p:spPr>
            <a:xfrm>
              <a:off x="3114675" y="3254375"/>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AE07E9D-D6F7-9CB8-48A9-4151040E025E}"/>
                </a:ext>
              </a:extLst>
            </p:cNvPr>
            <p:cNvCxnSpPr/>
            <p:nvPr/>
          </p:nvCxnSpPr>
          <p:spPr>
            <a:xfrm>
              <a:off x="3197225" y="328295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A972E95-F7A6-A042-8E03-37601A9E72A6}"/>
                </a:ext>
              </a:extLst>
            </p:cNvPr>
            <p:cNvCxnSpPr/>
            <p:nvPr/>
          </p:nvCxnSpPr>
          <p:spPr>
            <a:xfrm>
              <a:off x="3355975" y="3311525"/>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0D70A8F-F88E-6668-6B55-5E1FD0D6DE84}"/>
                </a:ext>
              </a:extLst>
            </p:cNvPr>
            <p:cNvCxnSpPr/>
            <p:nvPr/>
          </p:nvCxnSpPr>
          <p:spPr>
            <a:xfrm>
              <a:off x="3368675" y="3311525"/>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C16DDB2-D79D-8F95-3732-5434F2B2D757}"/>
                </a:ext>
              </a:extLst>
            </p:cNvPr>
            <p:cNvCxnSpPr/>
            <p:nvPr/>
          </p:nvCxnSpPr>
          <p:spPr>
            <a:xfrm>
              <a:off x="3381375" y="3311525"/>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14DD77A-FFDF-344D-47A2-8C7BB19A5E17}"/>
                </a:ext>
              </a:extLst>
            </p:cNvPr>
            <p:cNvCxnSpPr/>
            <p:nvPr/>
          </p:nvCxnSpPr>
          <p:spPr>
            <a:xfrm>
              <a:off x="3413125" y="3317875"/>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301E550-71F6-7FF1-4FCD-747F14393A7D}"/>
                </a:ext>
              </a:extLst>
            </p:cNvPr>
            <p:cNvCxnSpPr/>
            <p:nvPr/>
          </p:nvCxnSpPr>
          <p:spPr>
            <a:xfrm>
              <a:off x="3479800" y="335915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5635766-29F3-879B-39B7-09B37DB88F2D}"/>
                </a:ext>
              </a:extLst>
            </p:cNvPr>
            <p:cNvCxnSpPr/>
            <p:nvPr/>
          </p:nvCxnSpPr>
          <p:spPr>
            <a:xfrm>
              <a:off x="3517900" y="335915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3FFAE62-17F5-589B-7EFE-66ADA73EECCD}"/>
                </a:ext>
              </a:extLst>
            </p:cNvPr>
            <p:cNvCxnSpPr/>
            <p:nvPr/>
          </p:nvCxnSpPr>
          <p:spPr>
            <a:xfrm>
              <a:off x="3498850" y="335915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C3635DB-FDCE-35E8-A1A5-A8BB720E46FF}"/>
                </a:ext>
              </a:extLst>
            </p:cNvPr>
            <p:cNvCxnSpPr>
              <a:cxnSpLocks/>
            </p:cNvCxnSpPr>
            <p:nvPr/>
          </p:nvCxnSpPr>
          <p:spPr>
            <a:xfrm flipH="1">
              <a:off x="3470275" y="3384550"/>
              <a:ext cx="5715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2AB8631-3424-C84B-7102-841C99E024B2}"/>
                </a:ext>
              </a:extLst>
            </p:cNvPr>
            <p:cNvCxnSpPr/>
            <p:nvPr/>
          </p:nvCxnSpPr>
          <p:spPr>
            <a:xfrm>
              <a:off x="3527425" y="339090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17797C1-6DC2-0F1A-887A-C6D7347DB98F}"/>
                </a:ext>
              </a:extLst>
            </p:cNvPr>
            <p:cNvCxnSpPr/>
            <p:nvPr/>
          </p:nvCxnSpPr>
          <p:spPr>
            <a:xfrm>
              <a:off x="3540125" y="339090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1231455-5B9A-EEDC-8F70-EAD90F7A439B}"/>
                </a:ext>
              </a:extLst>
            </p:cNvPr>
            <p:cNvCxnSpPr/>
            <p:nvPr/>
          </p:nvCxnSpPr>
          <p:spPr>
            <a:xfrm>
              <a:off x="3559175" y="339090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D5D5177-BFCF-C2D1-CC48-2EAFD2F53A2B}"/>
                </a:ext>
              </a:extLst>
            </p:cNvPr>
            <p:cNvCxnSpPr/>
            <p:nvPr/>
          </p:nvCxnSpPr>
          <p:spPr>
            <a:xfrm>
              <a:off x="3673475" y="339090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A487F65-2CE9-8B13-9D34-77D76CE1107D}"/>
                </a:ext>
              </a:extLst>
            </p:cNvPr>
            <p:cNvCxnSpPr/>
            <p:nvPr/>
          </p:nvCxnSpPr>
          <p:spPr>
            <a:xfrm>
              <a:off x="3749675" y="339090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EE50F21-8FF2-1D03-B528-CDD536F85F95}"/>
                </a:ext>
              </a:extLst>
            </p:cNvPr>
            <p:cNvCxnSpPr/>
            <p:nvPr/>
          </p:nvCxnSpPr>
          <p:spPr>
            <a:xfrm>
              <a:off x="3816350" y="339090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B369F25-6BD6-F1AD-FDAF-9C5B8B9505C6}"/>
                </a:ext>
              </a:extLst>
            </p:cNvPr>
            <p:cNvCxnSpPr/>
            <p:nvPr/>
          </p:nvCxnSpPr>
          <p:spPr>
            <a:xfrm>
              <a:off x="3841750" y="339090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4744054-FAFC-7374-75DD-67ABF6115BD0}"/>
                </a:ext>
              </a:extLst>
            </p:cNvPr>
            <p:cNvCxnSpPr/>
            <p:nvPr/>
          </p:nvCxnSpPr>
          <p:spPr>
            <a:xfrm>
              <a:off x="3879850" y="339090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0773EC7-B1FD-0427-4516-4729BE508565}"/>
                </a:ext>
              </a:extLst>
            </p:cNvPr>
            <p:cNvCxnSpPr/>
            <p:nvPr/>
          </p:nvCxnSpPr>
          <p:spPr>
            <a:xfrm>
              <a:off x="3892550" y="339090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ADC2605-BD25-AFE3-E82A-A7B4AB583518}"/>
                </a:ext>
              </a:extLst>
            </p:cNvPr>
            <p:cNvCxnSpPr/>
            <p:nvPr/>
          </p:nvCxnSpPr>
          <p:spPr>
            <a:xfrm>
              <a:off x="3933825" y="339090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CCA5E7F-4274-2ED5-CA8C-601F2B22F792}"/>
                </a:ext>
              </a:extLst>
            </p:cNvPr>
            <p:cNvCxnSpPr/>
            <p:nvPr/>
          </p:nvCxnSpPr>
          <p:spPr>
            <a:xfrm>
              <a:off x="4006850" y="339090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B6F927E-0240-9B48-95A1-2A3DB701ECF6}"/>
                </a:ext>
              </a:extLst>
            </p:cNvPr>
            <p:cNvCxnSpPr/>
            <p:nvPr/>
          </p:nvCxnSpPr>
          <p:spPr>
            <a:xfrm>
              <a:off x="4073525" y="339090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95A56AB-1D18-D1F8-BDC7-02710E3B5DE2}"/>
                </a:ext>
              </a:extLst>
            </p:cNvPr>
            <p:cNvCxnSpPr/>
            <p:nvPr/>
          </p:nvCxnSpPr>
          <p:spPr>
            <a:xfrm>
              <a:off x="4124325" y="339090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EFEF5A0-170F-C31D-28A9-66E2347A601E}"/>
                </a:ext>
              </a:extLst>
            </p:cNvPr>
            <p:cNvCxnSpPr/>
            <p:nvPr/>
          </p:nvCxnSpPr>
          <p:spPr>
            <a:xfrm>
              <a:off x="4168775" y="339090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2817858-45D2-83D1-A4FB-81B4ACF34CA9}"/>
                </a:ext>
              </a:extLst>
            </p:cNvPr>
            <p:cNvCxnSpPr/>
            <p:nvPr/>
          </p:nvCxnSpPr>
          <p:spPr>
            <a:xfrm>
              <a:off x="4298950" y="3390900"/>
              <a:ext cx="0" cy="571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2C1F7AA2-E722-ABD0-383A-32278CAB7FD1}"/>
              </a:ext>
            </a:extLst>
          </p:cNvPr>
          <p:cNvGrpSpPr/>
          <p:nvPr/>
        </p:nvGrpSpPr>
        <p:grpSpPr>
          <a:xfrm>
            <a:off x="1300740" y="3356933"/>
            <a:ext cx="4233600" cy="1619351"/>
            <a:chOff x="1098550" y="2501900"/>
            <a:chExt cx="3200400" cy="1200150"/>
          </a:xfrm>
        </p:grpSpPr>
        <p:grpSp>
          <p:nvGrpSpPr>
            <p:cNvPr id="78" name="Group 77">
              <a:extLst>
                <a:ext uri="{FF2B5EF4-FFF2-40B4-BE49-F238E27FC236}">
                  <a16:creationId xmlns:a16="http://schemas.microsoft.com/office/drawing/2014/main" id="{741BFBA6-11D7-DA3F-F0A6-AF00088D6CF5}"/>
                </a:ext>
              </a:extLst>
            </p:cNvPr>
            <p:cNvGrpSpPr/>
            <p:nvPr/>
          </p:nvGrpSpPr>
          <p:grpSpPr>
            <a:xfrm>
              <a:off x="1098550" y="2501900"/>
              <a:ext cx="3200400" cy="1171575"/>
              <a:chOff x="1098550" y="2501900"/>
              <a:chExt cx="3200400" cy="1171575"/>
            </a:xfrm>
          </p:grpSpPr>
          <p:sp>
            <p:nvSpPr>
              <p:cNvPr id="105" name="Freeform 104">
                <a:extLst>
                  <a:ext uri="{FF2B5EF4-FFF2-40B4-BE49-F238E27FC236}">
                    <a16:creationId xmlns:a16="http://schemas.microsoft.com/office/drawing/2014/main" id="{BF588A55-E4C9-4B51-5D1E-B94702824364}"/>
                  </a:ext>
                </a:extLst>
              </p:cNvPr>
              <p:cNvSpPr/>
              <p:nvPr/>
            </p:nvSpPr>
            <p:spPr>
              <a:xfrm>
                <a:off x="2660650" y="3397250"/>
                <a:ext cx="1638300" cy="276225"/>
              </a:xfrm>
              <a:custGeom>
                <a:avLst/>
                <a:gdLst>
                  <a:gd name="connsiteX0" fmla="*/ 1638300 w 1638300"/>
                  <a:gd name="connsiteY0" fmla="*/ 276225 h 276225"/>
                  <a:gd name="connsiteX1" fmla="*/ 1079500 w 1638300"/>
                  <a:gd name="connsiteY1" fmla="*/ 276225 h 276225"/>
                  <a:gd name="connsiteX2" fmla="*/ 1079500 w 1638300"/>
                  <a:gd name="connsiteY2" fmla="*/ 241300 h 276225"/>
                  <a:gd name="connsiteX3" fmla="*/ 1000125 w 1638300"/>
                  <a:gd name="connsiteY3" fmla="*/ 241300 h 276225"/>
                  <a:gd name="connsiteX4" fmla="*/ 1000125 w 1638300"/>
                  <a:gd name="connsiteY4" fmla="*/ 212725 h 276225"/>
                  <a:gd name="connsiteX5" fmla="*/ 990600 w 1638300"/>
                  <a:gd name="connsiteY5" fmla="*/ 212725 h 276225"/>
                  <a:gd name="connsiteX6" fmla="*/ 990600 w 1638300"/>
                  <a:gd name="connsiteY6" fmla="*/ 174625 h 276225"/>
                  <a:gd name="connsiteX7" fmla="*/ 501650 w 1638300"/>
                  <a:gd name="connsiteY7" fmla="*/ 174625 h 276225"/>
                  <a:gd name="connsiteX8" fmla="*/ 501650 w 1638300"/>
                  <a:gd name="connsiteY8" fmla="*/ 158750 h 276225"/>
                  <a:gd name="connsiteX9" fmla="*/ 488950 w 1638300"/>
                  <a:gd name="connsiteY9" fmla="*/ 158750 h 276225"/>
                  <a:gd name="connsiteX10" fmla="*/ 488950 w 1638300"/>
                  <a:gd name="connsiteY10" fmla="*/ 142875 h 276225"/>
                  <a:gd name="connsiteX11" fmla="*/ 438150 w 1638300"/>
                  <a:gd name="connsiteY11" fmla="*/ 142875 h 276225"/>
                  <a:gd name="connsiteX12" fmla="*/ 438150 w 1638300"/>
                  <a:gd name="connsiteY12" fmla="*/ 120650 h 276225"/>
                  <a:gd name="connsiteX13" fmla="*/ 422275 w 1638300"/>
                  <a:gd name="connsiteY13" fmla="*/ 120650 h 276225"/>
                  <a:gd name="connsiteX14" fmla="*/ 422275 w 1638300"/>
                  <a:gd name="connsiteY14" fmla="*/ 98425 h 276225"/>
                  <a:gd name="connsiteX15" fmla="*/ 361950 w 1638300"/>
                  <a:gd name="connsiteY15" fmla="*/ 98425 h 276225"/>
                  <a:gd name="connsiteX16" fmla="*/ 361950 w 1638300"/>
                  <a:gd name="connsiteY16" fmla="*/ 79375 h 276225"/>
                  <a:gd name="connsiteX17" fmla="*/ 263525 w 1638300"/>
                  <a:gd name="connsiteY17" fmla="*/ 79375 h 276225"/>
                  <a:gd name="connsiteX18" fmla="*/ 263525 w 1638300"/>
                  <a:gd name="connsiteY18" fmla="*/ 53975 h 276225"/>
                  <a:gd name="connsiteX19" fmla="*/ 187325 w 1638300"/>
                  <a:gd name="connsiteY19" fmla="*/ 53975 h 276225"/>
                  <a:gd name="connsiteX20" fmla="*/ 187325 w 1638300"/>
                  <a:gd name="connsiteY20" fmla="*/ 38100 h 276225"/>
                  <a:gd name="connsiteX21" fmla="*/ 133350 w 1638300"/>
                  <a:gd name="connsiteY21" fmla="*/ 38100 h 276225"/>
                  <a:gd name="connsiteX22" fmla="*/ 133350 w 1638300"/>
                  <a:gd name="connsiteY22" fmla="*/ 28575 h 276225"/>
                  <a:gd name="connsiteX23" fmla="*/ 133350 w 1638300"/>
                  <a:gd name="connsiteY23" fmla="*/ 28575 h 276225"/>
                  <a:gd name="connsiteX24" fmla="*/ 107950 w 1638300"/>
                  <a:gd name="connsiteY24" fmla="*/ 28575 h 276225"/>
                  <a:gd name="connsiteX25" fmla="*/ 107950 w 1638300"/>
                  <a:gd name="connsiteY25" fmla="*/ 15875 h 276225"/>
                  <a:gd name="connsiteX26" fmla="*/ 0 w 1638300"/>
                  <a:gd name="connsiteY26" fmla="*/ 15875 h 276225"/>
                  <a:gd name="connsiteX27" fmla="*/ 0 w 1638300"/>
                  <a:gd name="connsiteY27" fmla="*/ 0 h 276225"/>
                  <a:gd name="connsiteX28" fmla="*/ 0 w 1638300"/>
                  <a:gd name="connsiteY28" fmla="*/ 0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38300" h="276225">
                    <a:moveTo>
                      <a:pt x="1638300" y="276225"/>
                    </a:moveTo>
                    <a:lnTo>
                      <a:pt x="1079500" y="276225"/>
                    </a:lnTo>
                    <a:lnTo>
                      <a:pt x="1079500" y="241300"/>
                    </a:lnTo>
                    <a:lnTo>
                      <a:pt x="1000125" y="241300"/>
                    </a:lnTo>
                    <a:lnTo>
                      <a:pt x="1000125" y="212725"/>
                    </a:lnTo>
                    <a:lnTo>
                      <a:pt x="990600" y="212725"/>
                    </a:lnTo>
                    <a:lnTo>
                      <a:pt x="990600" y="174625"/>
                    </a:lnTo>
                    <a:lnTo>
                      <a:pt x="501650" y="174625"/>
                    </a:lnTo>
                    <a:lnTo>
                      <a:pt x="501650" y="158750"/>
                    </a:lnTo>
                    <a:lnTo>
                      <a:pt x="488950" y="158750"/>
                    </a:lnTo>
                    <a:lnTo>
                      <a:pt x="488950" y="142875"/>
                    </a:lnTo>
                    <a:lnTo>
                      <a:pt x="438150" y="142875"/>
                    </a:lnTo>
                    <a:lnTo>
                      <a:pt x="438150" y="120650"/>
                    </a:lnTo>
                    <a:lnTo>
                      <a:pt x="422275" y="120650"/>
                    </a:lnTo>
                    <a:lnTo>
                      <a:pt x="422275" y="98425"/>
                    </a:lnTo>
                    <a:lnTo>
                      <a:pt x="361950" y="98425"/>
                    </a:lnTo>
                    <a:lnTo>
                      <a:pt x="361950" y="79375"/>
                    </a:lnTo>
                    <a:lnTo>
                      <a:pt x="263525" y="79375"/>
                    </a:lnTo>
                    <a:lnTo>
                      <a:pt x="263525" y="53975"/>
                    </a:lnTo>
                    <a:lnTo>
                      <a:pt x="187325" y="53975"/>
                    </a:lnTo>
                    <a:lnTo>
                      <a:pt x="187325" y="38100"/>
                    </a:lnTo>
                    <a:lnTo>
                      <a:pt x="133350" y="38100"/>
                    </a:lnTo>
                    <a:lnTo>
                      <a:pt x="133350" y="28575"/>
                    </a:lnTo>
                    <a:lnTo>
                      <a:pt x="133350" y="28575"/>
                    </a:lnTo>
                    <a:lnTo>
                      <a:pt x="107950" y="28575"/>
                    </a:lnTo>
                    <a:lnTo>
                      <a:pt x="107950" y="15875"/>
                    </a:lnTo>
                    <a:lnTo>
                      <a:pt x="0" y="15875"/>
                    </a:lnTo>
                    <a:lnTo>
                      <a:pt x="0" y="0"/>
                    </a:ln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x-none" sz="2400">
                  <a:solidFill>
                    <a:prstClr val="white"/>
                  </a:solidFill>
                  <a:latin typeface="Arial"/>
                </a:endParaRPr>
              </a:p>
            </p:txBody>
          </p:sp>
          <p:sp>
            <p:nvSpPr>
              <p:cNvPr id="106" name="Freeform 105">
                <a:extLst>
                  <a:ext uri="{FF2B5EF4-FFF2-40B4-BE49-F238E27FC236}">
                    <a16:creationId xmlns:a16="http://schemas.microsoft.com/office/drawing/2014/main" id="{57A89F3F-9AF4-B23C-E042-382138997FFD}"/>
                  </a:ext>
                </a:extLst>
              </p:cNvPr>
              <p:cNvSpPr/>
              <p:nvPr/>
            </p:nvSpPr>
            <p:spPr>
              <a:xfrm>
                <a:off x="1098550" y="2501900"/>
                <a:ext cx="1539875" cy="895350"/>
              </a:xfrm>
              <a:custGeom>
                <a:avLst/>
                <a:gdLst>
                  <a:gd name="connsiteX0" fmla="*/ 0 w 1539875"/>
                  <a:gd name="connsiteY0" fmla="*/ 0 h 895350"/>
                  <a:gd name="connsiteX1" fmla="*/ 114300 w 1539875"/>
                  <a:gd name="connsiteY1" fmla="*/ 0 h 895350"/>
                  <a:gd name="connsiteX2" fmla="*/ 114300 w 1539875"/>
                  <a:gd name="connsiteY2" fmla="*/ 19050 h 895350"/>
                  <a:gd name="connsiteX3" fmla="*/ 136525 w 1539875"/>
                  <a:gd name="connsiteY3" fmla="*/ 19050 h 895350"/>
                  <a:gd name="connsiteX4" fmla="*/ 136525 w 1539875"/>
                  <a:gd name="connsiteY4" fmla="*/ 41275 h 895350"/>
                  <a:gd name="connsiteX5" fmla="*/ 149225 w 1539875"/>
                  <a:gd name="connsiteY5" fmla="*/ 41275 h 895350"/>
                  <a:gd name="connsiteX6" fmla="*/ 149225 w 1539875"/>
                  <a:gd name="connsiteY6" fmla="*/ 60325 h 895350"/>
                  <a:gd name="connsiteX7" fmla="*/ 158750 w 1539875"/>
                  <a:gd name="connsiteY7" fmla="*/ 60325 h 895350"/>
                  <a:gd name="connsiteX8" fmla="*/ 158750 w 1539875"/>
                  <a:gd name="connsiteY8" fmla="*/ 101600 h 895350"/>
                  <a:gd name="connsiteX9" fmla="*/ 168275 w 1539875"/>
                  <a:gd name="connsiteY9" fmla="*/ 101600 h 895350"/>
                  <a:gd name="connsiteX10" fmla="*/ 168275 w 1539875"/>
                  <a:gd name="connsiteY10" fmla="*/ 133350 h 895350"/>
                  <a:gd name="connsiteX11" fmla="*/ 174625 w 1539875"/>
                  <a:gd name="connsiteY11" fmla="*/ 133350 h 895350"/>
                  <a:gd name="connsiteX12" fmla="*/ 174625 w 1539875"/>
                  <a:gd name="connsiteY12" fmla="*/ 149225 h 895350"/>
                  <a:gd name="connsiteX13" fmla="*/ 244475 w 1539875"/>
                  <a:gd name="connsiteY13" fmla="*/ 149225 h 895350"/>
                  <a:gd name="connsiteX14" fmla="*/ 244475 w 1539875"/>
                  <a:gd name="connsiteY14" fmla="*/ 161925 h 895350"/>
                  <a:gd name="connsiteX15" fmla="*/ 269875 w 1539875"/>
                  <a:gd name="connsiteY15" fmla="*/ 161925 h 895350"/>
                  <a:gd name="connsiteX16" fmla="*/ 269875 w 1539875"/>
                  <a:gd name="connsiteY16" fmla="*/ 180975 h 895350"/>
                  <a:gd name="connsiteX17" fmla="*/ 298450 w 1539875"/>
                  <a:gd name="connsiteY17" fmla="*/ 180975 h 895350"/>
                  <a:gd name="connsiteX18" fmla="*/ 298450 w 1539875"/>
                  <a:gd name="connsiteY18" fmla="*/ 196850 h 895350"/>
                  <a:gd name="connsiteX19" fmla="*/ 311150 w 1539875"/>
                  <a:gd name="connsiteY19" fmla="*/ 196850 h 895350"/>
                  <a:gd name="connsiteX20" fmla="*/ 311150 w 1539875"/>
                  <a:gd name="connsiteY20" fmla="*/ 234950 h 895350"/>
                  <a:gd name="connsiteX21" fmla="*/ 327025 w 1539875"/>
                  <a:gd name="connsiteY21" fmla="*/ 234950 h 895350"/>
                  <a:gd name="connsiteX22" fmla="*/ 327025 w 1539875"/>
                  <a:gd name="connsiteY22" fmla="*/ 266700 h 895350"/>
                  <a:gd name="connsiteX23" fmla="*/ 349250 w 1539875"/>
                  <a:gd name="connsiteY23" fmla="*/ 266700 h 895350"/>
                  <a:gd name="connsiteX24" fmla="*/ 349250 w 1539875"/>
                  <a:gd name="connsiteY24" fmla="*/ 285750 h 895350"/>
                  <a:gd name="connsiteX25" fmla="*/ 409575 w 1539875"/>
                  <a:gd name="connsiteY25" fmla="*/ 285750 h 895350"/>
                  <a:gd name="connsiteX26" fmla="*/ 409575 w 1539875"/>
                  <a:gd name="connsiteY26" fmla="*/ 304800 h 895350"/>
                  <a:gd name="connsiteX27" fmla="*/ 457200 w 1539875"/>
                  <a:gd name="connsiteY27" fmla="*/ 304800 h 895350"/>
                  <a:gd name="connsiteX28" fmla="*/ 457200 w 1539875"/>
                  <a:gd name="connsiteY28" fmla="*/ 317500 h 895350"/>
                  <a:gd name="connsiteX29" fmla="*/ 466725 w 1539875"/>
                  <a:gd name="connsiteY29" fmla="*/ 317500 h 895350"/>
                  <a:gd name="connsiteX30" fmla="*/ 466725 w 1539875"/>
                  <a:gd name="connsiteY30" fmla="*/ 349250 h 895350"/>
                  <a:gd name="connsiteX31" fmla="*/ 479425 w 1539875"/>
                  <a:gd name="connsiteY31" fmla="*/ 349250 h 895350"/>
                  <a:gd name="connsiteX32" fmla="*/ 479425 w 1539875"/>
                  <a:gd name="connsiteY32" fmla="*/ 361950 h 895350"/>
                  <a:gd name="connsiteX33" fmla="*/ 558800 w 1539875"/>
                  <a:gd name="connsiteY33" fmla="*/ 361950 h 895350"/>
                  <a:gd name="connsiteX34" fmla="*/ 558800 w 1539875"/>
                  <a:gd name="connsiteY34" fmla="*/ 374650 h 895350"/>
                  <a:gd name="connsiteX35" fmla="*/ 593725 w 1539875"/>
                  <a:gd name="connsiteY35" fmla="*/ 374650 h 895350"/>
                  <a:gd name="connsiteX36" fmla="*/ 593725 w 1539875"/>
                  <a:gd name="connsiteY36" fmla="*/ 384175 h 895350"/>
                  <a:gd name="connsiteX37" fmla="*/ 612775 w 1539875"/>
                  <a:gd name="connsiteY37" fmla="*/ 384175 h 895350"/>
                  <a:gd name="connsiteX38" fmla="*/ 612775 w 1539875"/>
                  <a:gd name="connsiteY38" fmla="*/ 412750 h 895350"/>
                  <a:gd name="connsiteX39" fmla="*/ 622300 w 1539875"/>
                  <a:gd name="connsiteY39" fmla="*/ 412750 h 895350"/>
                  <a:gd name="connsiteX40" fmla="*/ 622300 w 1539875"/>
                  <a:gd name="connsiteY40" fmla="*/ 422275 h 895350"/>
                  <a:gd name="connsiteX41" fmla="*/ 657225 w 1539875"/>
                  <a:gd name="connsiteY41" fmla="*/ 422275 h 895350"/>
                  <a:gd name="connsiteX42" fmla="*/ 657225 w 1539875"/>
                  <a:gd name="connsiteY42" fmla="*/ 434975 h 895350"/>
                  <a:gd name="connsiteX43" fmla="*/ 676275 w 1539875"/>
                  <a:gd name="connsiteY43" fmla="*/ 434975 h 895350"/>
                  <a:gd name="connsiteX44" fmla="*/ 676275 w 1539875"/>
                  <a:gd name="connsiteY44" fmla="*/ 444500 h 895350"/>
                  <a:gd name="connsiteX45" fmla="*/ 717550 w 1539875"/>
                  <a:gd name="connsiteY45" fmla="*/ 444500 h 895350"/>
                  <a:gd name="connsiteX46" fmla="*/ 717550 w 1539875"/>
                  <a:gd name="connsiteY46" fmla="*/ 457200 h 895350"/>
                  <a:gd name="connsiteX47" fmla="*/ 749300 w 1539875"/>
                  <a:gd name="connsiteY47" fmla="*/ 457200 h 895350"/>
                  <a:gd name="connsiteX48" fmla="*/ 749300 w 1539875"/>
                  <a:gd name="connsiteY48" fmla="*/ 476250 h 895350"/>
                  <a:gd name="connsiteX49" fmla="*/ 765175 w 1539875"/>
                  <a:gd name="connsiteY49" fmla="*/ 476250 h 895350"/>
                  <a:gd name="connsiteX50" fmla="*/ 765175 w 1539875"/>
                  <a:gd name="connsiteY50" fmla="*/ 517525 h 895350"/>
                  <a:gd name="connsiteX51" fmla="*/ 781050 w 1539875"/>
                  <a:gd name="connsiteY51" fmla="*/ 517525 h 895350"/>
                  <a:gd name="connsiteX52" fmla="*/ 781050 w 1539875"/>
                  <a:gd name="connsiteY52" fmla="*/ 523875 h 895350"/>
                  <a:gd name="connsiteX53" fmla="*/ 819150 w 1539875"/>
                  <a:gd name="connsiteY53" fmla="*/ 523875 h 895350"/>
                  <a:gd name="connsiteX54" fmla="*/ 819150 w 1539875"/>
                  <a:gd name="connsiteY54" fmla="*/ 542925 h 895350"/>
                  <a:gd name="connsiteX55" fmla="*/ 850900 w 1539875"/>
                  <a:gd name="connsiteY55" fmla="*/ 542925 h 895350"/>
                  <a:gd name="connsiteX56" fmla="*/ 844550 w 1539875"/>
                  <a:gd name="connsiteY56" fmla="*/ 549275 h 895350"/>
                  <a:gd name="connsiteX57" fmla="*/ 869950 w 1539875"/>
                  <a:gd name="connsiteY57" fmla="*/ 549275 h 895350"/>
                  <a:gd name="connsiteX58" fmla="*/ 869950 w 1539875"/>
                  <a:gd name="connsiteY58" fmla="*/ 565150 h 895350"/>
                  <a:gd name="connsiteX59" fmla="*/ 917575 w 1539875"/>
                  <a:gd name="connsiteY59" fmla="*/ 565150 h 895350"/>
                  <a:gd name="connsiteX60" fmla="*/ 917575 w 1539875"/>
                  <a:gd name="connsiteY60" fmla="*/ 590550 h 895350"/>
                  <a:gd name="connsiteX61" fmla="*/ 939800 w 1539875"/>
                  <a:gd name="connsiteY61" fmla="*/ 590550 h 895350"/>
                  <a:gd name="connsiteX62" fmla="*/ 939800 w 1539875"/>
                  <a:gd name="connsiteY62" fmla="*/ 603250 h 895350"/>
                  <a:gd name="connsiteX63" fmla="*/ 971550 w 1539875"/>
                  <a:gd name="connsiteY63" fmla="*/ 603250 h 895350"/>
                  <a:gd name="connsiteX64" fmla="*/ 971550 w 1539875"/>
                  <a:gd name="connsiteY64" fmla="*/ 603250 h 895350"/>
                  <a:gd name="connsiteX65" fmla="*/ 971550 w 1539875"/>
                  <a:gd name="connsiteY65" fmla="*/ 619125 h 895350"/>
                  <a:gd name="connsiteX66" fmla="*/ 1057275 w 1539875"/>
                  <a:gd name="connsiteY66" fmla="*/ 619125 h 895350"/>
                  <a:gd name="connsiteX67" fmla="*/ 1057275 w 1539875"/>
                  <a:gd name="connsiteY67" fmla="*/ 619125 h 895350"/>
                  <a:gd name="connsiteX68" fmla="*/ 1057275 w 1539875"/>
                  <a:gd name="connsiteY68" fmla="*/ 635000 h 895350"/>
                  <a:gd name="connsiteX69" fmla="*/ 1076325 w 1539875"/>
                  <a:gd name="connsiteY69" fmla="*/ 635000 h 895350"/>
                  <a:gd name="connsiteX70" fmla="*/ 1076325 w 1539875"/>
                  <a:gd name="connsiteY70" fmla="*/ 644525 h 895350"/>
                  <a:gd name="connsiteX71" fmla="*/ 1095375 w 1539875"/>
                  <a:gd name="connsiteY71" fmla="*/ 644525 h 895350"/>
                  <a:gd name="connsiteX72" fmla="*/ 1095375 w 1539875"/>
                  <a:gd name="connsiteY72" fmla="*/ 660400 h 895350"/>
                  <a:gd name="connsiteX73" fmla="*/ 1162050 w 1539875"/>
                  <a:gd name="connsiteY73" fmla="*/ 660400 h 895350"/>
                  <a:gd name="connsiteX74" fmla="*/ 1162050 w 1539875"/>
                  <a:gd name="connsiteY74" fmla="*/ 682625 h 895350"/>
                  <a:gd name="connsiteX75" fmla="*/ 1203325 w 1539875"/>
                  <a:gd name="connsiteY75" fmla="*/ 682625 h 895350"/>
                  <a:gd name="connsiteX76" fmla="*/ 1203325 w 1539875"/>
                  <a:gd name="connsiteY76" fmla="*/ 717550 h 895350"/>
                  <a:gd name="connsiteX77" fmla="*/ 1219200 w 1539875"/>
                  <a:gd name="connsiteY77" fmla="*/ 717550 h 895350"/>
                  <a:gd name="connsiteX78" fmla="*/ 1219200 w 1539875"/>
                  <a:gd name="connsiteY78" fmla="*/ 736600 h 895350"/>
                  <a:gd name="connsiteX79" fmla="*/ 1241425 w 1539875"/>
                  <a:gd name="connsiteY79" fmla="*/ 736600 h 895350"/>
                  <a:gd name="connsiteX80" fmla="*/ 1241425 w 1539875"/>
                  <a:gd name="connsiteY80" fmla="*/ 755650 h 895350"/>
                  <a:gd name="connsiteX81" fmla="*/ 1362075 w 1539875"/>
                  <a:gd name="connsiteY81" fmla="*/ 755650 h 895350"/>
                  <a:gd name="connsiteX82" fmla="*/ 1362075 w 1539875"/>
                  <a:gd name="connsiteY82" fmla="*/ 787400 h 895350"/>
                  <a:gd name="connsiteX83" fmla="*/ 1371600 w 1539875"/>
                  <a:gd name="connsiteY83" fmla="*/ 787400 h 895350"/>
                  <a:gd name="connsiteX84" fmla="*/ 1371600 w 1539875"/>
                  <a:gd name="connsiteY84" fmla="*/ 809625 h 895350"/>
                  <a:gd name="connsiteX85" fmla="*/ 1393825 w 1539875"/>
                  <a:gd name="connsiteY85" fmla="*/ 809625 h 895350"/>
                  <a:gd name="connsiteX86" fmla="*/ 1393825 w 1539875"/>
                  <a:gd name="connsiteY86" fmla="*/ 847725 h 895350"/>
                  <a:gd name="connsiteX87" fmla="*/ 1479550 w 1539875"/>
                  <a:gd name="connsiteY87" fmla="*/ 847725 h 895350"/>
                  <a:gd name="connsiteX88" fmla="*/ 1479550 w 1539875"/>
                  <a:gd name="connsiteY88" fmla="*/ 860425 h 895350"/>
                  <a:gd name="connsiteX89" fmla="*/ 1517650 w 1539875"/>
                  <a:gd name="connsiteY89" fmla="*/ 860425 h 895350"/>
                  <a:gd name="connsiteX90" fmla="*/ 1517650 w 1539875"/>
                  <a:gd name="connsiteY90" fmla="*/ 879475 h 895350"/>
                  <a:gd name="connsiteX91" fmla="*/ 1539875 w 1539875"/>
                  <a:gd name="connsiteY91" fmla="*/ 879475 h 895350"/>
                  <a:gd name="connsiteX92" fmla="*/ 1539875 w 1539875"/>
                  <a:gd name="connsiteY92" fmla="*/ 895350 h 895350"/>
                  <a:gd name="connsiteX93" fmla="*/ 1539875 w 1539875"/>
                  <a:gd name="connsiteY93" fmla="*/ 895350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539875" h="895350">
                    <a:moveTo>
                      <a:pt x="0" y="0"/>
                    </a:moveTo>
                    <a:lnTo>
                      <a:pt x="114300" y="0"/>
                    </a:lnTo>
                    <a:lnTo>
                      <a:pt x="114300" y="19050"/>
                    </a:lnTo>
                    <a:lnTo>
                      <a:pt x="136525" y="19050"/>
                    </a:lnTo>
                    <a:lnTo>
                      <a:pt x="136525" y="41275"/>
                    </a:lnTo>
                    <a:lnTo>
                      <a:pt x="149225" y="41275"/>
                    </a:lnTo>
                    <a:lnTo>
                      <a:pt x="149225" y="60325"/>
                    </a:lnTo>
                    <a:lnTo>
                      <a:pt x="158750" y="60325"/>
                    </a:lnTo>
                    <a:lnTo>
                      <a:pt x="158750" y="101600"/>
                    </a:lnTo>
                    <a:lnTo>
                      <a:pt x="168275" y="101600"/>
                    </a:lnTo>
                    <a:lnTo>
                      <a:pt x="168275" y="133350"/>
                    </a:lnTo>
                    <a:lnTo>
                      <a:pt x="174625" y="133350"/>
                    </a:lnTo>
                    <a:lnTo>
                      <a:pt x="174625" y="149225"/>
                    </a:lnTo>
                    <a:lnTo>
                      <a:pt x="244475" y="149225"/>
                    </a:lnTo>
                    <a:lnTo>
                      <a:pt x="244475" y="161925"/>
                    </a:lnTo>
                    <a:lnTo>
                      <a:pt x="269875" y="161925"/>
                    </a:lnTo>
                    <a:lnTo>
                      <a:pt x="269875" y="180975"/>
                    </a:lnTo>
                    <a:lnTo>
                      <a:pt x="298450" y="180975"/>
                    </a:lnTo>
                    <a:lnTo>
                      <a:pt x="298450" y="196850"/>
                    </a:lnTo>
                    <a:lnTo>
                      <a:pt x="311150" y="196850"/>
                    </a:lnTo>
                    <a:lnTo>
                      <a:pt x="311150" y="234950"/>
                    </a:lnTo>
                    <a:lnTo>
                      <a:pt x="327025" y="234950"/>
                    </a:lnTo>
                    <a:lnTo>
                      <a:pt x="327025" y="266700"/>
                    </a:lnTo>
                    <a:lnTo>
                      <a:pt x="349250" y="266700"/>
                    </a:lnTo>
                    <a:lnTo>
                      <a:pt x="349250" y="285750"/>
                    </a:lnTo>
                    <a:lnTo>
                      <a:pt x="409575" y="285750"/>
                    </a:lnTo>
                    <a:lnTo>
                      <a:pt x="409575" y="304800"/>
                    </a:lnTo>
                    <a:lnTo>
                      <a:pt x="457200" y="304800"/>
                    </a:lnTo>
                    <a:lnTo>
                      <a:pt x="457200" y="317500"/>
                    </a:lnTo>
                    <a:lnTo>
                      <a:pt x="466725" y="317500"/>
                    </a:lnTo>
                    <a:lnTo>
                      <a:pt x="466725" y="349250"/>
                    </a:lnTo>
                    <a:lnTo>
                      <a:pt x="479425" y="349250"/>
                    </a:lnTo>
                    <a:lnTo>
                      <a:pt x="479425" y="361950"/>
                    </a:lnTo>
                    <a:lnTo>
                      <a:pt x="558800" y="361950"/>
                    </a:lnTo>
                    <a:lnTo>
                      <a:pt x="558800" y="374650"/>
                    </a:lnTo>
                    <a:lnTo>
                      <a:pt x="593725" y="374650"/>
                    </a:lnTo>
                    <a:lnTo>
                      <a:pt x="593725" y="384175"/>
                    </a:lnTo>
                    <a:lnTo>
                      <a:pt x="612775" y="384175"/>
                    </a:lnTo>
                    <a:lnTo>
                      <a:pt x="612775" y="412750"/>
                    </a:lnTo>
                    <a:lnTo>
                      <a:pt x="622300" y="412750"/>
                    </a:lnTo>
                    <a:lnTo>
                      <a:pt x="622300" y="422275"/>
                    </a:lnTo>
                    <a:lnTo>
                      <a:pt x="657225" y="422275"/>
                    </a:lnTo>
                    <a:lnTo>
                      <a:pt x="657225" y="434975"/>
                    </a:lnTo>
                    <a:lnTo>
                      <a:pt x="676275" y="434975"/>
                    </a:lnTo>
                    <a:lnTo>
                      <a:pt x="676275" y="444500"/>
                    </a:lnTo>
                    <a:lnTo>
                      <a:pt x="717550" y="444500"/>
                    </a:lnTo>
                    <a:lnTo>
                      <a:pt x="717550" y="457200"/>
                    </a:lnTo>
                    <a:lnTo>
                      <a:pt x="749300" y="457200"/>
                    </a:lnTo>
                    <a:lnTo>
                      <a:pt x="749300" y="476250"/>
                    </a:lnTo>
                    <a:lnTo>
                      <a:pt x="765175" y="476250"/>
                    </a:lnTo>
                    <a:lnTo>
                      <a:pt x="765175" y="517525"/>
                    </a:lnTo>
                    <a:lnTo>
                      <a:pt x="781050" y="517525"/>
                    </a:lnTo>
                    <a:lnTo>
                      <a:pt x="781050" y="523875"/>
                    </a:lnTo>
                    <a:lnTo>
                      <a:pt x="819150" y="523875"/>
                    </a:lnTo>
                    <a:lnTo>
                      <a:pt x="819150" y="542925"/>
                    </a:lnTo>
                    <a:lnTo>
                      <a:pt x="850900" y="542925"/>
                    </a:lnTo>
                    <a:lnTo>
                      <a:pt x="844550" y="549275"/>
                    </a:lnTo>
                    <a:lnTo>
                      <a:pt x="869950" y="549275"/>
                    </a:lnTo>
                    <a:lnTo>
                      <a:pt x="869950" y="565150"/>
                    </a:lnTo>
                    <a:lnTo>
                      <a:pt x="917575" y="565150"/>
                    </a:lnTo>
                    <a:lnTo>
                      <a:pt x="917575" y="590550"/>
                    </a:lnTo>
                    <a:lnTo>
                      <a:pt x="939800" y="590550"/>
                    </a:lnTo>
                    <a:lnTo>
                      <a:pt x="939800" y="603250"/>
                    </a:lnTo>
                    <a:lnTo>
                      <a:pt x="971550" y="603250"/>
                    </a:lnTo>
                    <a:lnTo>
                      <a:pt x="971550" y="603250"/>
                    </a:lnTo>
                    <a:lnTo>
                      <a:pt x="971550" y="619125"/>
                    </a:lnTo>
                    <a:lnTo>
                      <a:pt x="1057275" y="619125"/>
                    </a:lnTo>
                    <a:lnTo>
                      <a:pt x="1057275" y="619125"/>
                    </a:lnTo>
                    <a:lnTo>
                      <a:pt x="1057275" y="635000"/>
                    </a:lnTo>
                    <a:lnTo>
                      <a:pt x="1076325" y="635000"/>
                    </a:lnTo>
                    <a:lnTo>
                      <a:pt x="1076325" y="644525"/>
                    </a:lnTo>
                    <a:lnTo>
                      <a:pt x="1095375" y="644525"/>
                    </a:lnTo>
                    <a:lnTo>
                      <a:pt x="1095375" y="660400"/>
                    </a:lnTo>
                    <a:lnTo>
                      <a:pt x="1162050" y="660400"/>
                    </a:lnTo>
                    <a:lnTo>
                      <a:pt x="1162050" y="682625"/>
                    </a:lnTo>
                    <a:lnTo>
                      <a:pt x="1203325" y="682625"/>
                    </a:lnTo>
                    <a:lnTo>
                      <a:pt x="1203325" y="717550"/>
                    </a:lnTo>
                    <a:lnTo>
                      <a:pt x="1219200" y="717550"/>
                    </a:lnTo>
                    <a:lnTo>
                      <a:pt x="1219200" y="736600"/>
                    </a:lnTo>
                    <a:lnTo>
                      <a:pt x="1241425" y="736600"/>
                    </a:lnTo>
                    <a:lnTo>
                      <a:pt x="1241425" y="755650"/>
                    </a:lnTo>
                    <a:lnTo>
                      <a:pt x="1362075" y="755650"/>
                    </a:lnTo>
                    <a:lnTo>
                      <a:pt x="1362075" y="787400"/>
                    </a:lnTo>
                    <a:lnTo>
                      <a:pt x="1371600" y="787400"/>
                    </a:lnTo>
                    <a:lnTo>
                      <a:pt x="1371600" y="809625"/>
                    </a:lnTo>
                    <a:lnTo>
                      <a:pt x="1393825" y="809625"/>
                    </a:lnTo>
                    <a:lnTo>
                      <a:pt x="1393825" y="847725"/>
                    </a:lnTo>
                    <a:lnTo>
                      <a:pt x="1479550" y="847725"/>
                    </a:lnTo>
                    <a:lnTo>
                      <a:pt x="1479550" y="860425"/>
                    </a:lnTo>
                    <a:lnTo>
                      <a:pt x="1517650" y="860425"/>
                    </a:lnTo>
                    <a:lnTo>
                      <a:pt x="1517650" y="879475"/>
                    </a:lnTo>
                    <a:lnTo>
                      <a:pt x="1539875" y="879475"/>
                    </a:lnTo>
                    <a:lnTo>
                      <a:pt x="1539875" y="895350"/>
                    </a:lnTo>
                    <a:lnTo>
                      <a:pt x="1539875" y="89535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x-none" sz="2400">
                  <a:solidFill>
                    <a:prstClr val="white"/>
                  </a:solidFill>
                  <a:latin typeface="Arial"/>
                </a:endParaRPr>
              </a:p>
            </p:txBody>
          </p:sp>
          <p:sp>
            <p:nvSpPr>
              <p:cNvPr id="107" name="Freeform 106">
                <a:extLst>
                  <a:ext uri="{FF2B5EF4-FFF2-40B4-BE49-F238E27FC236}">
                    <a16:creationId xmlns:a16="http://schemas.microsoft.com/office/drawing/2014/main" id="{B02135DE-16A2-4DBB-CEFD-6C83E8149BA5}"/>
                  </a:ext>
                </a:extLst>
              </p:cNvPr>
              <p:cNvSpPr/>
              <p:nvPr/>
            </p:nvSpPr>
            <p:spPr>
              <a:xfrm>
                <a:off x="2634633" y="3377996"/>
                <a:ext cx="19579" cy="31954"/>
              </a:xfrm>
              <a:custGeom>
                <a:avLst/>
                <a:gdLst>
                  <a:gd name="connsiteX0" fmla="*/ 617 w 19579"/>
                  <a:gd name="connsiteY0" fmla="*/ 204 h 31954"/>
                  <a:gd name="connsiteX1" fmla="*/ 3792 w 19579"/>
                  <a:gd name="connsiteY1" fmla="*/ 19254 h 31954"/>
                  <a:gd name="connsiteX2" fmla="*/ 6967 w 19579"/>
                  <a:gd name="connsiteY2" fmla="*/ 28779 h 31954"/>
                  <a:gd name="connsiteX3" fmla="*/ 16492 w 19579"/>
                  <a:gd name="connsiteY3" fmla="*/ 31954 h 31954"/>
                  <a:gd name="connsiteX4" fmla="*/ 617 w 19579"/>
                  <a:gd name="connsiteY4" fmla="*/ 204 h 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9" h="31954">
                    <a:moveTo>
                      <a:pt x="617" y="204"/>
                    </a:moveTo>
                    <a:cubicBezTo>
                      <a:pt x="-1500" y="-1913"/>
                      <a:pt x="2395" y="12970"/>
                      <a:pt x="3792" y="19254"/>
                    </a:cubicBezTo>
                    <a:cubicBezTo>
                      <a:pt x="4518" y="22521"/>
                      <a:pt x="4600" y="26412"/>
                      <a:pt x="6967" y="28779"/>
                    </a:cubicBezTo>
                    <a:cubicBezTo>
                      <a:pt x="9334" y="31146"/>
                      <a:pt x="13317" y="30896"/>
                      <a:pt x="16492" y="31954"/>
                    </a:cubicBezTo>
                    <a:cubicBezTo>
                      <a:pt x="28262" y="28031"/>
                      <a:pt x="2734" y="2321"/>
                      <a:pt x="617" y="204"/>
                    </a:cubicBezTo>
                    <a:close/>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x-none" sz="2400">
                  <a:solidFill>
                    <a:prstClr val="white"/>
                  </a:solidFill>
                  <a:latin typeface="Arial"/>
                </a:endParaRPr>
              </a:p>
            </p:txBody>
          </p:sp>
        </p:grpSp>
        <p:cxnSp>
          <p:nvCxnSpPr>
            <p:cNvPr id="79" name="Straight Connector 78">
              <a:extLst>
                <a:ext uri="{FF2B5EF4-FFF2-40B4-BE49-F238E27FC236}">
                  <a16:creationId xmlns:a16="http://schemas.microsoft.com/office/drawing/2014/main" id="{991BD8C4-C3C8-0F23-A637-28D7C347D801}"/>
                </a:ext>
              </a:extLst>
            </p:cNvPr>
            <p:cNvCxnSpPr/>
            <p:nvPr/>
          </p:nvCxnSpPr>
          <p:spPr>
            <a:xfrm>
              <a:off x="1412875" y="2701925"/>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199E7C6-6240-ADE2-ED94-A88D8A2057C1}"/>
                </a:ext>
              </a:extLst>
            </p:cNvPr>
            <p:cNvCxnSpPr>
              <a:cxnSpLocks/>
            </p:cNvCxnSpPr>
            <p:nvPr/>
          </p:nvCxnSpPr>
          <p:spPr>
            <a:xfrm>
              <a:off x="1390650" y="2733675"/>
              <a:ext cx="508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107E41D-E763-0624-90FF-A55422A4E5F0}"/>
                </a:ext>
              </a:extLst>
            </p:cNvPr>
            <p:cNvCxnSpPr/>
            <p:nvPr/>
          </p:nvCxnSpPr>
          <p:spPr>
            <a:xfrm>
              <a:off x="1508125" y="2771775"/>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4E0C419-574B-A3D5-6F6F-AECE7E268F5E}"/>
                </a:ext>
              </a:extLst>
            </p:cNvPr>
            <p:cNvCxnSpPr>
              <a:cxnSpLocks/>
            </p:cNvCxnSpPr>
            <p:nvPr/>
          </p:nvCxnSpPr>
          <p:spPr>
            <a:xfrm>
              <a:off x="1479550" y="2800350"/>
              <a:ext cx="571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BE75BD4-4813-F347-656D-D58AB0E74E1D}"/>
                </a:ext>
              </a:extLst>
            </p:cNvPr>
            <p:cNvCxnSpPr/>
            <p:nvPr/>
          </p:nvCxnSpPr>
          <p:spPr>
            <a:xfrm>
              <a:off x="1546225" y="2778125"/>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E43DA2C-A101-3097-C16A-44E44E500528}"/>
                </a:ext>
              </a:extLst>
            </p:cNvPr>
            <p:cNvCxnSpPr/>
            <p:nvPr/>
          </p:nvCxnSpPr>
          <p:spPr>
            <a:xfrm>
              <a:off x="1616075" y="2828925"/>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EE82F63-140E-40BB-3FF5-3867BA024736}"/>
                </a:ext>
              </a:extLst>
            </p:cNvPr>
            <p:cNvCxnSpPr/>
            <p:nvPr/>
          </p:nvCxnSpPr>
          <p:spPr>
            <a:xfrm>
              <a:off x="2320925" y="3209925"/>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2DF438F-DE6C-7A14-AE14-833748FD98B4}"/>
                </a:ext>
              </a:extLst>
            </p:cNvPr>
            <p:cNvCxnSpPr/>
            <p:nvPr/>
          </p:nvCxnSpPr>
          <p:spPr>
            <a:xfrm>
              <a:off x="2435225" y="3238500"/>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45943D2-5A14-FACA-E25D-9F8C0228DDF0}"/>
                </a:ext>
              </a:extLst>
            </p:cNvPr>
            <p:cNvCxnSpPr/>
            <p:nvPr/>
          </p:nvCxnSpPr>
          <p:spPr>
            <a:xfrm>
              <a:off x="2701925" y="3378200"/>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5BD75D6-6F3B-B77C-1272-BA81980E453E}"/>
                </a:ext>
              </a:extLst>
            </p:cNvPr>
            <p:cNvCxnSpPr/>
            <p:nvPr/>
          </p:nvCxnSpPr>
          <p:spPr>
            <a:xfrm>
              <a:off x="3057525" y="3467100"/>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9353A8E-1122-E697-C4BA-59CC965A3753}"/>
                </a:ext>
              </a:extLst>
            </p:cNvPr>
            <p:cNvCxnSpPr/>
            <p:nvPr/>
          </p:nvCxnSpPr>
          <p:spPr>
            <a:xfrm>
              <a:off x="2809875" y="3409950"/>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504647D-C8CA-0FD9-4AA8-255D18C31CBE}"/>
                </a:ext>
              </a:extLst>
            </p:cNvPr>
            <p:cNvCxnSpPr>
              <a:cxnSpLocks/>
            </p:cNvCxnSpPr>
            <p:nvPr/>
          </p:nvCxnSpPr>
          <p:spPr>
            <a:xfrm flipH="1">
              <a:off x="3063875" y="3498850"/>
              <a:ext cx="50800" cy="317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7722929-25B0-78E9-62FE-21AB3642E37F}"/>
                </a:ext>
              </a:extLst>
            </p:cNvPr>
            <p:cNvCxnSpPr/>
            <p:nvPr/>
          </p:nvCxnSpPr>
          <p:spPr>
            <a:xfrm>
              <a:off x="3089275" y="3506787"/>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7901FC96-9EEE-344F-C888-71AB1541C610}"/>
                </a:ext>
              </a:extLst>
            </p:cNvPr>
            <p:cNvCxnSpPr/>
            <p:nvPr/>
          </p:nvCxnSpPr>
          <p:spPr>
            <a:xfrm>
              <a:off x="3146425" y="3516312"/>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F9E99CF-A08C-830A-2675-BEB41C6B2484}"/>
                </a:ext>
              </a:extLst>
            </p:cNvPr>
            <p:cNvCxnSpPr/>
            <p:nvPr/>
          </p:nvCxnSpPr>
          <p:spPr>
            <a:xfrm>
              <a:off x="3209925" y="3544887"/>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C0AD1CA-E0D8-B928-79FE-B2462CB3B750}"/>
                </a:ext>
              </a:extLst>
            </p:cNvPr>
            <p:cNvCxnSpPr/>
            <p:nvPr/>
          </p:nvCxnSpPr>
          <p:spPr>
            <a:xfrm>
              <a:off x="3251200" y="3543299"/>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8FA6F3A-C40A-F553-58FF-1EB38699FBD8}"/>
                </a:ext>
              </a:extLst>
            </p:cNvPr>
            <p:cNvCxnSpPr/>
            <p:nvPr/>
          </p:nvCxnSpPr>
          <p:spPr>
            <a:xfrm>
              <a:off x="3336925" y="3546474"/>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F7142D5-439B-E9A8-DDDB-6BDDF84395C9}"/>
                </a:ext>
              </a:extLst>
            </p:cNvPr>
            <p:cNvCxnSpPr/>
            <p:nvPr/>
          </p:nvCxnSpPr>
          <p:spPr>
            <a:xfrm>
              <a:off x="3365500" y="3546474"/>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5330EC3-53F3-78DB-64F3-0A73D86B8C22}"/>
                </a:ext>
              </a:extLst>
            </p:cNvPr>
            <p:cNvCxnSpPr/>
            <p:nvPr/>
          </p:nvCxnSpPr>
          <p:spPr>
            <a:xfrm>
              <a:off x="3397250" y="3549649"/>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3A5CCE6-C179-92AA-B672-F393BC64356B}"/>
                </a:ext>
              </a:extLst>
            </p:cNvPr>
            <p:cNvCxnSpPr/>
            <p:nvPr/>
          </p:nvCxnSpPr>
          <p:spPr>
            <a:xfrm>
              <a:off x="3438525" y="3549649"/>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AF7EC08-0EF5-DF6C-1C54-01AB2E216353}"/>
                </a:ext>
              </a:extLst>
            </p:cNvPr>
            <p:cNvCxnSpPr/>
            <p:nvPr/>
          </p:nvCxnSpPr>
          <p:spPr>
            <a:xfrm>
              <a:off x="3540125" y="3549649"/>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481006E-ECD3-D217-7DDC-5B2335433966}"/>
                </a:ext>
              </a:extLst>
            </p:cNvPr>
            <p:cNvCxnSpPr/>
            <p:nvPr/>
          </p:nvCxnSpPr>
          <p:spPr>
            <a:xfrm>
              <a:off x="3479800" y="3551236"/>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B8150CD-3513-9F3D-5D0C-5700E9818270}"/>
                </a:ext>
              </a:extLst>
            </p:cNvPr>
            <p:cNvCxnSpPr/>
            <p:nvPr/>
          </p:nvCxnSpPr>
          <p:spPr>
            <a:xfrm>
              <a:off x="3784600" y="3644900"/>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6981789-94F2-F51E-88B0-CD3183D24D52}"/>
                </a:ext>
              </a:extLst>
            </p:cNvPr>
            <p:cNvCxnSpPr/>
            <p:nvPr/>
          </p:nvCxnSpPr>
          <p:spPr>
            <a:xfrm>
              <a:off x="3816350" y="3644900"/>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4502639-06D8-0620-EC42-DB5B6999E8EA}"/>
                </a:ext>
              </a:extLst>
            </p:cNvPr>
            <p:cNvCxnSpPr/>
            <p:nvPr/>
          </p:nvCxnSpPr>
          <p:spPr>
            <a:xfrm>
              <a:off x="4000500" y="3638549"/>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6FDFE6C-EABD-BBE2-5F24-B9376F8765F4}"/>
                </a:ext>
              </a:extLst>
            </p:cNvPr>
            <p:cNvCxnSpPr/>
            <p:nvPr/>
          </p:nvCxnSpPr>
          <p:spPr>
            <a:xfrm>
              <a:off x="4283075" y="3644900"/>
              <a:ext cx="0" cy="571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08" name="TextBox 107">
            <a:extLst>
              <a:ext uri="{FF2B5EF4-FFF2-40B4-BE49-F238E27FC236}">
                <a16:creationId xmlns:a16="http://schemas.microsoft.com/office/drawing/2014/main" id="{BF87ACE7-5DE0-3A39-F851-5CF4C96AE1DA}"/>
              </a:ext>
            </a:extLst>
          </p:cNvPr>
          <p:cNvSpPr txBox="1"/>
          <p:nvPr/>
        </p:nvSpPr>
        <p:spPr>
          <a:xfrm>
            <a:off x="1251993" y="4020197"/>
            <a:ext cx="580608" cy="235898"/>
          </a:xfrm>
          <a:prstGeom prst="rect">
            <a:avLst/>
          </a:prstGeom>
          <a:noFill/>
        </p:spPr>
        <p:txBody>
          <a:bodyPr wrap="none" rtlCol="0">
            <a:spAutoFit/>
          </a:bodyPr>
          <a:lstStyle/>
          <a:p>
            <a:pPr defTabSz="1219170"/>
            <a:r>
              <a:rPr lang="x-none" sz="933" dirty="0">
                <a:solidFill>
                  <a:srgbClr val="000000"/>
                </a:solidFill>
                <a:latin typeface="Arial"/>
              </a:rPr>
              <a:t>Median</a:t>
            </a:r>
          </a:p>
        </p:txBody>
      </p:sp>
      <p:grpSp>
        <p:nvGrpSpPr>
          <p:cNvPr id="109" name="Group 108">
            <a:extLst>
              <a:ext uri="{FF2B5EF4-FFF2-40B4-BE49-F238E27FC236}">
                <a16:creationId xmlns:a16="http://schemas.microsoft.com/office/drawing/2014/main" id="{EDA2C003-F274-2022-AE76-2529D18E88D1}"/>
              </a:ext>
            </a:extLst>
          </p:cNvPr>
          <p:cNvGrpSpPr/>
          <p:nvPr/>
        </p:nvGrpSpPr>
        <p:grpSpPr>
          <a:xfrm>
            <a:off x="7016397" y="3357350"/>
            <a:ext cx="4053385" cy="1272273"/>
            <a:chOff x="5070143" y="2518012"/>
            <a:chExt cx="3040039" cy="954205"/>
          </a:xfrm>
        </p:grpSpPr>
        <p:sp>
          <p:nvSpPr>
            <p:cNvPr id="110" name="Freeform 109">
              <a:extLst>
                <a:ext uri="{FF2B5EF4-FFF2-40B4-BE49-F238E27FC236}">
                  <a16:creationId xmlns:a16="http://schemas.microsoft.com/office/drawing/2014/main" id="{FFA8BC5B-373B-A10D-051E-2D3E55703EB4}"/>
                </a:ext>
              </a:extLst>
            </p:cNvPr>
            <p:cNvSpPr/>
            <p:nvPr/>
          </p:nvSpPr>
          <p:spPr>
            <a:xfrm>
              <a:off x="5070143" y="2518012"/>
              <a:ext cx="3040039" cy="917812"/>
            </a:xfrm>
            <a:custGeom>
              <a:avLst/>
              <a:gdLst>
                <a:gd name="connsiteX0" fmla="*/ 3040039 w 3040039"/>
                <a:gd name="connsiteY0" fmla="*/ 917812 h 917812"/>
                <a:gd name="connsiteX1" fmla="*/ 2446361 w 3040039"/>
                <a:gd name="connsiteY1" fmla="*/ 917812 h 917812"/>
                <a:gd name="connsiteX2" fmla="*/ 2446361 w 3040039"/>
                <a:gd name="connsiteY2" fmla="*/ 852985 h 917812"/>
                <a:gd name="connsiteX3" fmla="*/ 2364475 w 3040039"/>
                <a:gd name="connsiteY3" fmla="*/ 852985 h 917812"/>
                <a:gd name="connsiteX4" fmla="*/ 2364475 w 3040039"/>
                <a:gd name="connsiteY4" fmla="*/ 805218 h 917812"/>
                <a:gd name="connsiteX5" fmla="*/ 2149523 w 3040039"/>
                <a:gd name="connsiteY5" fmla="*/ 805218 h 917812"/>
                <a:gd name="connsiteX6" fmla="*/ 2149523 w 3040039"/>
                <a:gd name="connsiteY6" fmla="*/ 716507 h 917812"/>
                <a:gd name="connsiteX7" fmla="*/ 1624084 w 3040039"/>
                <a:gd name="connsiteY7" fmla="*/ 716507 h 917812"/>
                <a:gd name="connsiteX8" fmla="*/ 1624084 w 3040039"/>
                <a:gd name="connsiteY8" fmla="*/ 675564 h 917812"/>
                <a:gd name="connsiteX9" fmla="*/ 1531961 w 3040039"/>
                <a:gd name="connsiteY9" fmla="*/ 675564 h 917812"/>
                <a:gd name="connsiteX10" fmla="*/ 1531961 w 3040039"/>
                <a:gd name="connsiteY10" fmla="*/ 641445 h 917812"/>
                <a:gd name="connsiteX11" fmla="*/ 1340893 w 3040039"/>
                <a:gd name="connsiteY11" fmla="*/ 641445 h 917812"/>
                <a:gd name="connsiteX12" fmla="*/ 1340893 w 3040039"/>
                <a:gd name="connsiteY12" fmla="*/ 641445 h 917812"/>
                <a:gd name="connsiteX13" fmla="*/ 1340893 w 3040039"/>
                <a:gd name="connsiteY13" fmla="*/ 617561 h 917812"/>
                <a:gd name="connsiteX14" fmla="*/ 1180532 w 3040039"/>
                <a:gd name="connsiteY14" fmla="*/ 617561 h 917812"/>
                <a:gd name="connsiteX15" fmla="*/ 1180532 w 3040039"/>
                <a:gd name="connsiteY15" fmla="*/ 586854 h 917812"/>
                <a:gd name="connsiteX16" fmla="*/ 1091821 w 3040039"/>
                <a:gd name="connsiteY16" fmla="*/ 586854 h 917812"/>
                <a:gd name="connsiteX17" fmla="*/ 1091821 w 3040039"/>
                <a:gd name="connsiteY17" fmla="*/ 556146 h 917812"/>
                <a:gd name="connsiteX18" fmla="*/ 999699 w 3040039"/>
                <a:gd name="connsiteY18" fmla="*/ 556146 h 917812"/>
                <a:gd name="connsiteX19" fmla="*/ 999699 w 3040039"/>
                <a:gd name="connsiteY19" fmla="*/ 535675 h 917812"/>
                <a:gd name="connsiteX20" fmla="*/ 955344 w 3040039"/>
                <a:gd name="connsiteY20" fmla="*/ 535675 h 917812"/>
                <a:gd name="connsiteX21" fmla="*/ 955344 w 3040039"/>
                <a:gd name="connsiteY21" fmla="*/ 494731 h 917812"/>
                <a:gd name="connsiteX22" fmla="*/ 931460 w 3040039"/>
                <a:gd name="connsiteY22" fmla="*/ 494731 h 917812"/>
                <a:gd name="connsiteX23" fmla="*/ 931460 w 3040039"/>
                <a:gd name="connsiteY23" fmla="*/ 477672 h 917812"/>
                <a:gd name="connsiteX24" fmla="*/ 798394 w 3040039"/>
                <a:gd name="connsiteY24" fmla="*/ 477672 h 917812"/>
                <a:gd name="connsiteX25" fmla="*/ 798394 w 3040039"/>
                <a:gd name="connsiteY25" fmla="*/ 443552 h 917812"/>
                <a:gd name="connsiteX26" fmla="*/ 624385 w 3040039"/>
                <a:gd name="connsiteY26" fmla="*/ 443552 h 917812"/>
                <a:gd name="connsiteX27" fmla="*/ 624385 w 3040039"/>
                <a:gd name="connsiteY27" fmla="*/ 443552 h 917812"/>
                <a:gd name="connsiteX28" fmla="*/ 624385 w 3040039"/>
                <a:gd name="connsiteY28" fmla="*/ 416257 h 917812"/>
                <a:gd name="connsiteX29" fmla="*/ 562970 w 3040039"/>
                <a:gd name="connsiteY29" fmla="*/ 416257 h 917812"/>
                <a:gd name="connsiteX30" fmla="*/ 562970 w 3040039"/>
                <a:gd name="connsiteY30" fmla="*/ 388961 h 917812"/>
                <a:gd name="connsiteX31" fmla="*/ 542499 w 3040039"/>
                <a:gd name="connsiteY31" fmla="*/ 388961 h 917812"/>
                <a:gd name="connsiteX32" fmla="*/ 542499 w 3040039"/>
                <a:gd name="connsiteY32" fmla="*/ 365078 h 917812"/>
                <a:gd name="connsiteX33" fmla="*/ 528851 w 3040039"/>
                <a:gd name="connsiteY33" fmla="*/ 365078 h 917812"/>
                <a:gd name="connsiteX34" fmla="*/ 528851 w 3040039"/>
                <a:gd name="connsiteY34" fmla="*/ 337782 h 917812"/>
                <a:gd name="connsiteX35" fmla="*/ 477672 w 3040039"/>
                <a:gd name="connsiteY35" fmla="*/ 337782 h 917812"/>
                <a:gd name="connsiteX36" fmla="*/ 477672 w 3040039"/>
                <a:gd name="connsiteY36" fmla="*/ 303663 h 917812"/>
                <a:gd name="connsiteX37" fmla="*/ 467436 w 3040039"/>
                <a:gd name="connsiteY37" fmla="*/ 303663 h 917812"/>
                <a:gd name="connsiteX38" fmla="*/ 467436 w 3040039"/>
                <a:gd name="connsiteY38" fmla="*/ 276367 h 917812"/>
                <a:gd name="connsiteX39" fmla="*/ 450376 w 3040039"/>
                <a:gd name="connsiteY39" fmla="*/ 276367 h 917812"/>
                <a:gd name="connsiteX40" fmla="*/ 450376 w 3040039"/>
                <a:gd name="connsiteY40" fmla="*/ 252484 h 917812"/>
                <a:gd name="connsiteX41" fmla="*/ 440141 w 3040039"/>
                <a:gd name="connsiteY41" fmla="*/ 252484 h 917812"/>
                <a:gd name="connsiteX42" fmla="*/ 440141 w 3040039"/>
                <a:gd name="connsiteY42" fmla="*/ 225188 h 917812"/>
                <a:gd name="connsiteX43" fmla="*/ 429905 w 3040039"/>
                <a:gd name="connsiteY43" fmla="*/ 225188 h 917812"/>
                <a:gd name="connsiteX44" fmla="*/ 429905 w 3040039"/>
                <a:gd name="connsiteY44" fmla="*/ 197892 h 917812"/>
                <a:gd name="connsiteX45" fmla="*/ 385550 w 3040039"/>
                <a:gd name="connsiteY45" fmla="*/ 197892 h 917812"/>
                <a:gd name="connsiteX46" fmla="*/ 385550 w 3040039"/>
                <a:gd name="connsiteY46" fmla="*/ 197892 h 917812"/>
                <a:gd name="connsiteX47" fmla="*/ 361666 w 3040039"/>
                <a:gd name="connsiteY47" fmla="*/ 197892 h 917812"/>
                <a:gd name="connsiteX48" fmla="*/ 361666 w 3040039"/>
                <a:gd name="connsiteY48" fmla="*/ 163773 h 917812"/>
                <a:gd name="connsiteX49" fmla="*/ 327547 w 3040039"/>
                <a:gd name="connsiteY49" fmla="*/ 163773 h 917812"/>
                <a:gd name="connsiteX50" fmla="*/ 327547 w 3040039"/>
                <a:gd name="connsiteY50" fmla="*/ 136478 h 917812"/>
                <a:gd name="connsiteX51" fmla="*/ 317311 w 3040039"/>
                <a:gd name="connsiteY51" fmla="*/ 136478 h 917812"/>
                <a:gd name="connsiteX52" fmla="*/ 317311 w 3040039"/>
                <a:gd name="connsiteY52" fmla="*/ 112594 h 917812"/>
                <a:gd name="connsiteX53" fmla="*/ 293427 w 3040039"/>
                <a:gd name="connsiteY53" fmla="*/ 112594 h 917812"/>
                <a:gd name="connsiteX54" fmla="*/ 293427 w 3040039"/>
                <a:gd name="connsiteY54" fmla="*/ 85298 h 917812"/>
                <a:gd name="connsiteX55" fmla="*/ 174009 w 3040039"/>
                <a:gd name="connsiteY55" fmla="*/ 85298 h 917812"/>
                <a:gd name="connsiteX56" fmla="*/ 174009 w 3040039"/>
                <a:gd name="connsiteY56" fmla="*/ 58003 h 917812"/>
                <a:gd name="connsiteX57" fmla="*/ 160361 w 3040039"/>
                <a:gd name="connsiteY57" fmla="*/ 58003 h 917812"/>
                <a:gd name="connsiteX58" fmla="*/ 160361 w 3040039"/>
                <a:gd name="connsiteY58" fmla="*/ 0 h 917812"/>
                <a:gd name="connsiteX59" fmla="*/ 0 w 3040039"/>
                <a:gd name="connsiteY59" fmla="*/ 0 h 91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040039" h="917812">
                  <a:moveTo>
                    <a:pt x="3040039" y="917812"/>
                  </a:moveTo>
                  <a:lnTo>
                    <a:pt x="2446361" y="917812"/>
                  </a:lnTo>
                  <a:lnTo>
                    <a:pt x="2446361" y="852985"/>
                  </a:lnTo>
                  <a:lnTo>
                    <a:pt x="2364475" y="852985"/>
                  </a:lnTo>
                  <a:lnTo>
                    <a:pt x="2364475" y="805218"/>
                  </a:lnTo>
                  <a:lnTo>
                    <a:pt x="2149523" y="805218"/>
                  </a:lnTo>
                  <a:lnTo>
                    <a:pt x="2149523" y="716507"/>
                  </a:lnTo>
                  <a:lnTo>
                    <a:pt x="1624084" y="716507"/>
                  </a:lnTo>
                  <a:lnTo>
                    <a:pt x="1624084" y="675564"/>
                  </a:lnTo>
                  <a:lnTo>
                    <a:pt x="1531961" y="675564"/>
                  </a:lnTo>
                  <a:lnTo>
                    <a:pt x="1531961" y="641445"/>
                  </a:lnTo>
                  <a:lnTo>
                    <a:pt x="1340893" y="641445"/>
                  </a:lnTo>
                  <a:lnTo>
                    <a:pt x="1340893" y="641445"/>
                  </a:lnTo>
                  <a:lnTo>
                    <a:pt x="1340893" y="617561"/>
                  </a:lnTo>
                  <a:lnTo>
                    <a:pt x="1180532" y="617561"/>
                  </a:lnTo>
                  <a:lnTo>
                    <a:pt x="1180532" y="586854"/>
                  </a:lnTo>
                  <a:lnTo>
                    <a:pt x="1091821" y="586854"/>
                  </a:lnTo>
                  <a:lnTo>
                    <a:pt x="1091821" y="556146"/>
                  </a:lnTo>
                  <a:lnTo>
                    <a:pt x="999699" y="556146"/>
                  </a:lnTo>
                  <a:lnTo>
                    <a:pt x="999699" y="535675"/>
                  </a:lnTo>
                  <a:lnTo>
                    <a:pt x="955344" y="535675"/>
                  </a:lnTo>
                  <a:lnTo>
                    <a:pt x="955344" y="494731"/>
                  </a:lnTo>
                  <a:lnTo>
                    <a:pt x="931460" y="494731"/>
                  </a:lnTo>
                  <a:lnTo>
                    <a:pt x="931460" y="477672"/>
                  </a:lnTo>
                  <a:lnTo>
                    <a:pt x="798394" y="477672"/>
                  </a:lnTo>
                  <a:lnTo>
                    <a:pt x="798394" y="443552"/>
                  </a:lnTo>
                  <a:lnTo>
                    <a:pt x="624385" y="443552"/>
                  </a:lnTo>
                  <a:lnTo>
                    <a:pt x="624385" y="443552"/>
                  </a:lnTo>
                  <a:lnTo>
                    <a:pt x="624385" y="416257"/>
                  </a:lnTo>
                  <a:lnTo>
                    <a:pt x="562970" y="416257"/>
                  </a:lnTo>
                  <a:lnTo>
                    <a:pt x="562970" y="388961"/>
                  </a:lnTo>
                  <a:lnTo>
                    <a:pt x="542499" y="388961"/>
                  </a:lnTo>
                  <a:lnTo>
                    <a:pt x="542499" y="365078"/>
                  </a:lnTo>
                  <a:lnTo>
                    <a:pt x="528851" y="365078"/>
                  </a:lnTo>
                  <a:lnTo>
                    <a:pt x="528851" y="337782"/>
                  </a:lnTo>
                  <a:lnTo>
                    <a:pt x="477672" y="337782"/>
                  </a:lnTo>
                  <a:lnTo>
                    <a:pt x="477672" y="303663"/>
                  </a:lnTo>
                  <a:lnTo>
                    <a:pt x="467436" y="303663"/>
                  </a:lnTo>
                  <a:lnTo>
                    <a:pt x="467436" y="276367"/>
                  </a:lnTo>
                  <a:lnTo>
                    <a:pt x="450376" y="276367"/>
                  </a:lnTo>
                  <a:lnTo>
                    <a:pt x="450376" y="252484"/>
                  </a:lnTo>
                  <a:lnTo>
                    <a:pt x="440141" y="252484"/>
                  </a:lnTo>
                  <a:lnTo>
                    <a:pt x="440141" y="225188"/>
                  </a:lnTo>
                  <a:lnTo>
                    <a:pt x="429905" y="225188"/>
                  </a:lnTo>
                  <a:lnTo>
                    <a:pt x="429905" y="197892"/>
                  </a:lnTo>
                  <a:lnTo>
                    <a:pt x="385550" y="197892"/>
                  </a:lnTo>
                  <a:lnTo>
                    <a:pt x="385550" y="197892"/>
                  </a:lnTo>
                  <a:lnTo>
                    <a:pt x="361666" y="197892"/>
                  </a:lnTo>
                  <a:lnTo>
                    <a:pt x="361666" y="163773"/>
                  </a:lnTo>
                  <a:lnTo>
                    <a:pt x="327547" y="163773"/>
                  </a:lnTo>
                  <a:lnTo>
                    <a:pt x="327547" y="136478"/>
                  </a:lnTo>
                  <a:lnTo>
                    <a:pt x="317311" y="136478"/>
                  </a:lnTo>
                  <a:lnTo>
                    <a:pt x="317311" y="112594"/>
                  </a:lnTo>
                  <a:lnTo>
                    <a:pt x="293427" y="112594"/>
                  </a:lnTo>
                  <a:lnTo>
                    <a:pt x="293427" y="85298"/>
                  </a:lnTo>
                  <a:lnTo>
                    <a:pt x="174009" y="85298"/>
                  </a:lnTo>
                  <a:lnTo>
                    <a:pt x="174009" y="58003"/>
                  </a:lnTo>
                  <a:lnTo>
                    <a:pt x="160361" y="58003"/>
                  </a:lnTo>
                  <a:lnTo>
                    <a:pt x="160361" y="0"/>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x-none" sz="2400">
                <a:solidFill>
                  <a:prstClr val="white"/>
                </a:solidFill>
                <a:latin typeface="Arial"/>
              </a:endParaRPr>
            </a:p>
          </p:txBody>
        </p:sp>
        <p:cxnSp>
          <p:nvCxnSpPr>
            <p:cNvPr id="111" name="Straight Connector 110">
              <a:extLst>
                <a:ext uri="{FF2B5EF4-FFF2-40B4-BE49-F238E27FC236}">
                  <a16:creationId xmlns:a16="http://schemas.microsoft.com/office/drawing/2014/main" id="{8C1C1901-1667-D40E-284D-761EBB7F1A50}"/>
                </a:ext>
              </a:extLst>
            </p:cNvPr>
            <p:cNvCxnSpPr/>
            <p:nvPr/>
          </p:nvCxnSpPr>
          <p:spPr>
            <a:xfrm>
              <a:off x="5401101" y="2644253"/>
              <a:ext cx="0" cy="648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365B193-39CD-C41D-C1F0-9465AD29CB12}"/>
                </a:ext>
              </a:extLst>
            </p:cNvPr>
            <p:cNvCxnSpPr/>
            <p:nvPr/>
          </p:nvCxnSpPr>
          <p:spPr>
            <a:xfrm>
              <a:off x="5826456" y="2916639"/>
              <a:ext cx="0" cy="648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2FD3163-6DDC-946C-4F31-A8CD2E5C3E4F}"/>
                </a:ext>
              </a:extLst>
            </p:cNvPr>
            <p:cNvCxnSpPr/>
            <p:nvPr/>
          </p:nvCxnSpPr>
          <p:spPr>
            <a:xfrm>
              <a:off x="6255224" y="3091217"/>
              <a:ext cx="0" cy="648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6EE1ABC-47E4-6A3F-DFAE-3F06826DAE57}"/>
                </a:ext>
              </a:extLst>
            </p:cNvPr>
            <p:cNvCxnSpPr/>
            <p:nvPr/>
          </p:nvCxnSpPr>
          <p:spPr>
            <a:xfrm>
              <a:off x="6660107" y="3159456"/>
              <a:ext cx="0" cy="648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443FC10-5DF1-971E-F12E-93B970D975B5}"/>
                </a:ext>
              </a:extLst>
            </p:cNvPr>
            <p:cNvCxnSpPr/>
            <p:nvPr/>
          </p:nvCxnSpPr>
          <p:spPr>
            <a:xfrm>
              <a:off x="6611202" y="3156044"/>
              <a:ext cx="0" cy="648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51F3331-DD2A-BE9D-75E3-02D961760F8C}"/>
                </a:ext>
              </a:extLst>
            </p:cNvPr>
            <p:cNvCxnSpPr/>
            <p:nvPr/>
          </p:nvCxnSpPr>
          <p:spPr>
            <a:xfrm>
              <a:off x="6832978" y="3195850"/>
              <a:ext cx="0" cy="648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4B51DA57-9D38-4142-0CE1-CFEA2415C730}"/>
                </a:ext>
              </a:extLst>
            </p:cNvPr>
            <p:cNvCxnSpPr/>
            <p:nvPr/>
          </p:nvCxnSpPr>
          <p:spPr>
            <a:xfrm>
              <a:off x="6900080" y="3198693"/>
              <a:ext cx="0" cy="648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F65A417-B963-6C87-90CD-BD45DDFA008C}"/>
                </a:ext>
              </a:extLst>
            </p:cNvPr>
            <p:cNvCxnSpPr/>
            <p:nvPr/>
          </p:nvCxnSpPr>
          <p:spPr>
            <a:xfrm>
              <a:off x="6917139" y="3195850"/>
              <a:ext cx="0" cy="648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E860FD1D-695A-CA66-1881-7EA795D14408}"/>
                </a:ext>
              </a:extLst>
            </p:cNvPr>
            <p:cNvCxnSpPr/>
            <p:nvPr/>
          </p:nvCxnSpPr>
          <p:spPr>
            <a:xfrm>
              <a:off x="6863686" y="3195850"/>
              <a:ext cx="0" cy="648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419359C5-4349-FCF9-F759-7D5338C00C93}"/>
                </a:ext>
              </a:extLst>
            </p:cNvPr>
            <p:cNvCxnSpPr/>
            <p:nvPr/>
          </p:nvCxnSpPr>
          <p:spPr>
            <a:xfrm>
              <a:off x="6974005" y="3192438"/>
              <a:ext cx="0" cy="648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8E607C25-1297-DBDB-CECC-580B05460DAD}"/>
                </a:ext>
              </a:extLst>
            </p:cNvPr>
            <p:cNvCxnSpPr/>
            <p:nvPr/>
          </p:nvCxnSpPr>
          <p:spPr>
            <a:xfrm>
              <a:off x="7054754" y="3193575"/>
              <a:ext cx="0" cy="648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7D5A98D-3C10-C11E-2EA7-F6F565940AC8}"/>
                </a:ext>
              </a:extLst>
            </p:cNvPr>
            <p:cNvCxnSpPr/>
            <p:nvPr/>
          </p:nvCxnSpPr>
          <p:spPr>
            <a:xfrm>
              <a:off x="7367515" y="3287973"/>
              <a:ext cx="0" cy="648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5C47EE3E-9093-34FA-ADAF-F076F8F6458F}"/>
                </a:ext>
              </a:extLst>
            </p:cNvPr>
            <p:cNvCxnSpPr/>
            <p:nvPr/>
          </p:nvCxnSpPr>
          <p:spPr>
            <a:xfrm>
              <a:off x="7482384" y="3335740"/>
              <a:ext cx="0" cy="648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C377087-8D15-52C9-7578-BBDDCDEF10AA}"/>
                </a:ext>
              </a:extLst>
            </p:cNvPr>
            <p:cNvCxnSpPr/>
            <p:nvPr/>
          </p:nvCxnSpPr>
          <p:spPr>
            <a:xfrm>
              <a:off x="7498305" y="3335740"/>
              <a:ext cx="0" cy="648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816329D-13ED-F02E-ACE1-51D4F883FFE1}"/>
                </a:ext>
              </a:extLst>
            </p:cNvPr>
            <p:cNvCxnSpPr/>
            <p:nvPr/>
          </p:nvCxnSpPr>
          <p:spPr>
            <a:xfrm>
              <a:off x="7551760" y="3403978"/>
              <a:ext cx="0" cy="648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10F78574-14FD-B314-2A0B-6C003C618C0E}"/>
                </a:ext>
              </a:extLst>
            </p:cNvPr>
            <p:cNvCxnSpPr/>
            <p:nvPr/>
          </p:nvCxnSpPr>
          <p:spPr>
            <a:xfrm>
              <a:off x="7567682" y="3403978"/>
              <a:ext cx="0" cy="648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A4BB024-E174-7673-FA04-C4119CFED7CC}"/>
                </a:ext>
              </a:extLst>
            </p:cNvPr>
            <p:cNvCxnSpPr/>
            <p:nvPr/>
          </p:nvCxnSpPr>
          <p:spPr>
            <a:xfrm>
              <a:off x="7890679" y="3403978"/>
              <a:ext cx="0" cy="648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771DD24-086A-F9A3-F50C-CB8B11261C7E}"/>
                </a:ext>
              </a:extLst>
            </p:cNvPr>
            <p:cNvCxnSpPr/>
            <p:nvPr/>
          </p:nvCxnSpPr>
          <p:spPr>
            <a:xfrm>
              <a:off x="8008960" y="3403978"/>
              <a:ext cx="0" cy="648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30744A0-4D7F-19FE-4EE4-A7B42A4B8997}"/>
                </a:ext>
              </a:extLst>
            </p:cNvPr>
            <p:cNvCxnSpPr/>
            <p:nvPr/>
          </p:nvCxnSpPr>
          <p:spPr>
            <a:xfrm>
              <a:off x="7744298" y="3406253"/>
              <a:ext cx="0" cy="648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F8F1E2B-D9BC-1747-ADAF-396AE9BC387A}"/>
                </a:ext>
              </a:extLst>
            </p:cNvPr>
            <p:cNvCxnSpPr/>
            <p:nvPr/>
          </p:nvCxnSpPr>
          <p:spPr>
            <a:xfrm>
              <a:off x="8076062" y="3407390"/>
              <a:ext cx="0" cy="648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1898FB53-6531-3315-E105-D03C6F850216}"/>
              </a:ext>
            </a:extLst>
          </p:cNvPr>
          <p:cNvGrpSpPr/>
          <p:nvPr/>
        </p:nvGrpSpPr>
        <p:grpSpPr>
          <a:xfrm>
            <a:off x="7020946" y="3298715"/>
            <a:ext cx="4312693" cy="1651124"/>
            <a:chOff x="5073555" y="2474036"/>
            <a:chExt cx="3234520" cy="1238343"/>
          </a:xfrm>
        </p:grpSpPr>
        <p:cxnSp>
          <p:nvCxnSpPr>
            <p:cNvPr id="132" name="Straight Connector 131">
              <a:extLst>
                <a:ext uri="{FF2B5EF4-FFF2-40B4-BE49-F238E27FC236}">
                  <a16:creationId xmlns:a16="http://schemas.microsoft.com/office/drawing/2014/main" id="{14816B5D-0A99-70EA-0079-E9F139713B3E}"/>
                </a:ext>
              </a:extLst>
            </p:cNvPr>
            <p:cNvCxnSpPr/>
            <p:nvPr/>
          </p:nvCxnSpPr>
          <p:spPr>
            <a:xfrm>
              <a:off x="5087203" y="2474036"/>
              <a:ext cx="0" cy="716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2BC3264-DE66-51A8-C517-DC5C5D82F75D}"/>
                </a:ext>
              </a:extLst>
            </p:cNvPr>
            <p:cNvCxnSpPr/>
            <p:nvPr/>
          </p:nvCxnSpPr>
          <p:spPr>
            <a:xfrm>
              <a:off x="6315502" y="3318681"/>
              <a:ext cx="0" cy="716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85EF433A-3DD4-50B7-F441-839EF453D438}"/>
                </a:ext>
              </a:extLst>
            </p:cNvPr>
            <p:cNvCxnSpPr/>
            <p:nvPr/>
          </p:nvCxnSpPr>
          <p:spPr>
            <a:xfrm>
              <a:off x="6920551" y="3570406"/>
              <a:ext cx="0" cy="716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3FA12CF-747B-97B3-DD6E-BE56A9FC0CF8}"/>
                </a:ext>
              </a:extLst>
            </p:cNvPr>
            <p:cNvCxnSpPr/>
            <p:nvPr/>
          </p:nvCxnSpPr>
          <p:spPr>
            <a:xfrm>
              <a:off x="6690815" y="3465393"/>
              <a:ext cx="0" cy="716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84FE652-3375-521B-147F-A628C40349F9}"/>
                </a:ext>
              </a:extLst>
            </p:cNvPr>
            <p:cNvCxnSpPr/>
            <p:nvPr/>
          </p:nvCxnSpPr>
          <p:spPr>
            <a:xfrm>
              <a:off x="6416723" y="3318681"/>
              <a:ext cx="0" cy="716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4768686-B654-88F3-DB6B-12FC794FBFDE}"/>
                </a:ext>
              </a:extLst>
            </p:cNvPr>
            <p:cNvCxnSpPr/>
            <p:nvPr/>
          </p:nvCxnSpPr>
          <p:spPr>
            <a:xfrm>
              <a:off x="7148014" y="3601492"/>
              <a:ext cx="0" cy="716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27C0449B-FCBA-CD44-3174-59EE4AD1467E}"/>
                </a:ext>
              </a:extLst>
            </p:cNvPr>
            <p:cNvCxnSpPr/>
            <p:nvPr/>
          </p:nvCxnSpPr>
          <p:spPr>
            <a:xfrm>
              <a:off x="7540386" y="3640729"/>
              <a:ext cx="0" cy="716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7CCFF704-2816-4775-F589-BFDF9B00F4F3}"/>
                </a:ext>
              </a:extLst>
            </p:cNvPr>
            <p:cNvCxnSpPr/>
            <p:nvPr/>
          </p:nvCxnSpPr>
          <p:spPr>
            <a:xfrm>
              <a:off x="7394811" y="3637317"/>
              <a:ext cx="0" cy="716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AD7299A-7E96-A6E8-0D65-FC71DC7925B8}"/>
                </a:ext>
              </a:extLst>
            </p:cNvPr>
            <p:cNvCxnSpPr/>
            <p:nvPr/>
          </p:nvCxnSpPr>
          <p:spPr>
            <a:xfrm>
              <a:off x="7788321" y="3637317"/>
              <a:ext cx="0" cy="716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9A4E698-B10F-E381-4D4D-1492777E835C}"/>
                </a:ext>
              </a:extLst>
            </p:cNvPr>
            <p:cNvCxnSpPr/>
            <p:nvPr/>
          </p:nvCxnSpPr>
          <p:spPr>
            <a:xfrm>
              <a:off x="8291015" y="3637317"/>
              <a:ext cx="0" cy="716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40931FF8-D38C-692B-378D-C54D3C5B8C79}"/>
                </a:ext>
              </a:extLst>
            </p:cNvPr>
            <p:cNvGrpSpPr/>
            <p:nvPr/>
          </p:nvGrpSpPr>
          <p:grpSpPr>
            <a:xfrm>
              <a:off x="5073555" y="2518012"/>
              <a:ext cx="3234520" cy="1156648"/>
              <a:chOff x="5073555" y="2518012"/>
              <a:chExt cx="3234520" cy="1156648"/>
            </a:xfrm>
          </p:grpSpPr>
          <p:sp>
            <p:nvSpPr>
              <p:cNvPr id="143" name="Freeform 142">
                <a:extLst>
                  <a:ext uri="{FF2B5EF4-FFF2-40B4-BE49-F238E27FC236}">
                    <a16:creationId xmlns:a16="http://schemas.microsoft.com/office/drawing/2014/main" id="{E0037CC5-2354-5875-B8BB-1B60CA502CD4}"/>
                  </a:ext>
                </a:extLst>
              </p:cNvPr>
              <p:cNvSpPr/>
              <p:nvPr/>
            </p:nvSpPr>
            <p:spPr>
              <a:xfrm>
                <a:off x="6254087" y="3309582"/>
                <a:ext cx="2053988" cy="365078"/>
              </a:xfrm>
              <a:custGeom>
                <a:avLst/>
                <a:gdLst>
                  <a:gd name="connsiteX0" fmla="*/ 2053988 w 2053988"/>
                  <a:gd name="connsiteY0" fmla="*/ 365078 h 365078"/>
                  <a:gd name="connsiteX1" fmla="*/ 897340 w 2053988"/>
                  <a:gd name="connsiteY1" fmla="*/ 365078 h 365078"/>
                  <a:gd name="connsiteX2" fmla="*/ 897340 w 2053988"/>
                  <a:gd name="connsiteY2" fmla="*/ 330958 h 365078"/>
                  <a:gd name="connsiteX3" fmla="*/ 672152 w 2053988"/>
                  <a:gd name="connsiteY3" fmla="*/ 330958 h 365078"/>
                  <a:gd name="connsiteX4" fmla="*/ 672152 w 2053988"/>
                  <a:gd name="connsiteY4" fmla="*/ 293427 h 365078"/>
                  <a:gd name="connsiteX5" fmla="*/ 593677 w 2053988"/>
                  <a:gd name="connsiteY5" fmla="*/ 293427 h 365078"/>
                  <a:gd name="connsiteX6" fmla="*/ 593677 w 2053988"/>
                  <a:gd name="connsiteY6" fmla="*/ 259308 h 365078"/>
                  <a:gd name="connsiteX7" fmla="*/ 545910 w 2053988"/>
                  <a:gd name="connsiteY7" fmla="*/ 259308 h 365078"/>
                  <a:gd name="connsiteX8" fmla="*/ 545910 w 2053988"/>
                  <a:gd name="connsiteY8" fmla="*/ 232012 h 365078"/>
                  <a:gd name="connsiteX9" fmla="*/ 518614 w 2053988"/>
                  <a:gd name="connsiteY9" fmla="*/ 232012 h 365078"/>
                  <a:gd name="connsiteX10" fmla="*/ 518614 w 2053988"/>
                  <a:gd name="connsiteY10" fmla="*/ 197893 h 365078"/>
                  <a:gd name="connsiteX11" fmla="*/ 388961 w 2053988"/>
                  <a:gd name="connsiteY11" fmla="*/ 197893 h 365078"/>
                  <a:gd name="connsiteX12" fmla="*/ 388961 w 2053988"/>
                  <a:gd name="connsiteY12" fmla="*/ 170597 h 365078"/>
                  <a:gd name="connsiteX13" fmla="*/ 361665 w 2053988"/>
                  <a:gd name="connsiteY13" fmla="*/ 170597 h 365078"/>
                  <a:gd name="connsiteX14" fmla="*/ 361665 w 2053988"/>
                  <a:gd name="connsiteY14" fmla="*/ 143302 h 365078"/>
                  <a:gd name="connsiteX15" fmla="*/ 232012 w 2053988"/>
                  <a:gd name="connsiteY15" fmla="*/ 143302 h 365078"/>
                  <a:gd name="connsiteX16" fmla="*/ 232012 w 2053988"/>
                  <a:gd name="connsiteY16" fmla="*/ 116006 h 365078"/>
                  <a:gd name="connsiteX17" fmla="*/ 211540 w 2053988"/>
                  <a:gd name="connsiteY17" fmla="*/ 116006 h 365078"/>
                  <a:gd name="connsiteX18" fmla="*/ 211540 w 2053988"/>
                  <a:gd name="connsiteY18" fmla="*/ 88711 h 365078"/>
                  <a:gd name="connsiteX19" fmla="*/ 201304 w 2053988"/>
                  <a:gd name="connsiteY19" fmla="*/ 88711 h 365078"/>
                  <a:gd name="connsiteX20" fmla="*/ 201304 w 2053988"/>
                  <a:gd name="connsiteY20" fmla="*/ 54591 h 365078"/>
                  <a:gd name="connsiteX21" fmla="*/ 54591 w 2053988"/>
                  <a:gd name="connsiteY21" fmla="*/ 54591 h 365078"/>
                  <a:gd name="connsiteX22" fmla="*/ 54591 w 2053988"/>
                  <a:gd name="connsiteY22" fmla="*/ 23884 h 365078"/>
                  <a:gd name="connsiteX23" fmla="*/ 40943 w 2053988"/>
                  <a:gd name="connsiteY23" fmla="*/ 23884 h 365078"/>
                  <a:gd name="connsiteX24" fmla="*/ 40943 w 2053988"/>
                  <a:gd name="connsiteY24" fmla="*/ 0 h 365078"/>
                  <a:gd name="connsiteX25" fmla="*/ 0 w 2053988"/>
                  <a:gd name="connsiteY25" fmla="*/ 0 h 36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53988" h="365078">
                    <a:moveTo>
                      <a:pt x="2053988" y="365078"/>
                    </a:moveTo>
                    <a:lnTo>
                      <a:pt x="897340" y="365078"/>
                    </a:lnTo>
                    <a:lnTo>
                      <a:pt x="897340" y="330958"/>
                    </a:lnTo>
                    <a:lnTo>
                      <a:pt x="672152" y="330958"/>
                    </a:lnTo>
                    <a:lnTo>
                      <a:pt x="672152" y="293427"/>
                    </a:lnTo>
                    <a:lnTo>
                      <a:pt x="593677" y="293427"/>
                    </a:lnTo>
                    <a:lnTo>
                      <a:pt x="593677" y="259308"/>
                    </a:lnTo>
                    <a:lnTo>
                      <a:pt x="545910" y="259308"/>
                    </a:lnTo>
                    <a:lnTo>
                      <a:pt x="545910" y="232012"/>
                    </a:lnTo>
                    <a:lnTo>
                      <a:pt x="518614" y="232012"/>
                    </a:lnTo>
                    <a:lnTo>
                      <a:pt x="518614" y="197893"/>
                    </a:lnTo>
                    <a:lnTo>
                      <a:pt x="388961" y="197893"/>
                    </a:lnTo>
                    <a:lnTo>
                      <a:pt x="388961" y="170597"/>
                    </a:lnTo>
                    <a:lnTo>
                      <a:pt x="361665" y="170597"/>
                    </a:lnTo>
                    <a:lnTo>
                      <a:pt x="361665" y="143302"/>
                    </a:lnTo>
                    <a:lnTo>
                      <a:pt x="232012" y="143302"/>
                    </a:lnTo>
                    <a:lnTo>
                      <a:pt x="232012" y="116006"/>
                    </a:lnTo>
                    <a:lnTo>
                      <a:pt x="211540" y="116006"/>
                    </a:lnTo>
                    <a:lnTo>
                      <a:pt x="211540" y="88711"/>
                    </a:lnTo>
                    <a:lnTo>
                      <a:pt x="201304" y="88711"/>
                    </a:lnTo>
                    <a:lnTo>
                      <a:pt x="201304" y="54591"/>
                    </a:lnTo>
                    <a:lnTo>
                      <a:pt x="54591" y="54591"/>
                    </a:lnTo>
                    <a:lnTo>
                      <a:pt x="54591" y="23884"/>
                    </a:lnTo>
                    <a:lnTo>
                      <a:pt x="40943" y="23884"/>
                    </a:lnTo>
                    <a:lnTo>
                      <a:pt x="40943" y="0"/>
                    </a:ln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x-none" sz="2400">
                  <a:solidFill>
                    <a:prstClr val="white"/>
                  </a:solidFill>
                  <a:latin typeface="Arial"/>
                </a:endParaRPr>
              </a:p>
            </p:txBody>
          </p:sp>
          <p:sp>
            <p:nvSpPr>
              <p:cNvPr id="144" name="Freeform 143">
                <a:extLst>
                  <a:ext uri="{FF2B5EF4-FFF2-40B4-BE49-F238E27FC236}">
                    <a16:creationId xmlns:a16="http://schemas.microsoft.com/office/drawing/2014/main" id="{B2B3EACB-274F-475A-BF95-877F57B48E58}"/>
                  </a:ext>
                </a:extLst>
              </p:cNvPr>
              <p:cNvSpPr/>
              <p:nvPr/>
            </p:nvSpPr>
            <p:spPr>
              <a:xfrm>
                <a:off x="5073555" y="2518012"/>
                <a:ext cx="1221475" cy="788158"/>
              </a:xfrm>
              <a:custGeom>
                <a:avLst/>
                <a:gdLst>
                  <a:gd name="connsiteX0" fmla="*/ 1221475 w 1221475"/>
                  <a:gd name="connsiteY0" fmla="*/ 788158 h 788158"/>
                  <a:gd name="connsiteX1" fmla="*/ 1173708 w 1221475"/>
                  <a:gd name="connsiteY1" fmla="*/ 788158 h 788158"/>
                  <a:gd name="connsiteX2" fmla="*/ 1173708 w 1221475"/>
                  <a:gd name="connsiteY2" fmla="*/ 764275 h 788158"/>
                  <a:gd name="connsiteX3" fmla="*/ 1108881 w 1221475"/>
                  <a:gd name="connsiteY3" fmla="*/ 764275 h 788158"/>
                  <a:gd name="connsiteX4" fmla="*/ 1108881 w 1221475"/>
                  <a:gd name="connsiteY4" fmla="*/ 747215 h 788158"/>
                  <a:gd name="connsiteX5" fmla="*/ 1095233 w 1221475"/>
                  <a:gd name="connsiteY5" fmla="*/ 747215 h 788158"/>
                  <a:gd name="connsiteX6" fmla="*/ 1095233 w 1221475"/>
                  <a:gd name="connsiteY6" fmla="*/ 716507 h 788158"/>
                  <a:gd name="connsiteX7" fmla="*/ 958755 w 1221475"/>
                  <a:gd name="connsiteY7" fmla="*/ 716507 h 788158"/>
                  <a:gd name="connsiteX8" fmla="*/ 958755 w 1221475"/>
                  <a:gd name="connsiteY8" fmla="*/ 689212 h 788158"/>
                  <a:gd name="connsiteX9" fmla="*/ 931460 w 1221475"/>
                  <a:gd name="connsiteY9" fmla="*/ 689212 h 788158"/>
                  <a:gd name="connsiteX10" fmla="*/ 931460 w 1221475"/>
                  <a:gd name="connsiteY10" fmla="*/ 661916 h 788158"/>
                  <a:gd name="connsiteX11" fmla="*/ 856397 w 1221475"/>
                  <a:gd name="connsiteY11" fmla="*/ 661916 h 788158"/>
                  <a:gd name="connsiteX12" fmla="*/ 856397 w 1221475"/>
                  <a:gd name="connsiteY12" fmla="*/ 644857 h 788158"/>
                  <a:gd name="connsiteX13" fmla="*/ 801806 w 1221475"/>
                  <a:gd name="connsiteY13" fmla="*/ 644857 h 788158"/>
                  <a:gd name="connsiteX14" fmla="*/ 801806 w 1221475"/>
                  <a:gd name="connsiteY14" fmla="*/ 617561 h 788158"/>
                  <a:gd name="connsiteX15" fmla="*/ 774511 w 1221475"/>
                  <a:gd name="connsiteY15" fmla="*/ 617561 h 788158"/>
                  <a:gd name="connsiteX16" fmla="*/ 774511 w 1221475"/>
                  <a:gd name="connsiteY16" fmla="*/ 597089 h 788158"/>
                  <a:gd name="connsiteX17" fmla="*/ 764275 w 1221475"/>
                  <a:gd name="connsiteY17" fmla="*/ 597089 h 788158"/>
                  <a:gd name="connsiteX18" fmla="*/ 764275 w 1221475"/>
                  <a:gd name="connsiteY18" fmla="*/ 569794 h 788158"/>
                  <a:gd name="connsiteX19" fmla="*/ 689212 w 1221475"/>
                  <a:gd name="connsiteY19" fmla="*/ 569794 h 788158"/>
                  <a:gd name="connsiteX20" fmla="*/ 689212 w 1221475"/>
                  <a:gd name="connsiteY20" fmla="*/ 539087 h 788158"/>
                  <a:gd name="connsiteX21" fmla="*/ 627797 w 1221475"/>
                  <a:gd name="connsiteY21" fmla="*/ 539087 h 788158"/>
                  <a:gd name="connsiteX22" fmla="*/ 627797 w 1221475"/>
                  <a:gd name="connsiteY22" fmla="*/ 487907 h 788158"/>
                  <a:gd name="connsiteX23" fmla="*/ 474260 w 1221475"/>
                  <a:gd name="connsiteY23" fmla="*/ 487907 h 788158"/>
                  <a:gd name="connsiteX24" fmla="*/ 474260 w 1221475"/>
                  <a:gd name="connsiteY24" fmla="*/ 467436 h 788158"/>
                  <a:gd name="connsiteX25" fmla="*/ 358254 w 1221475"/>
                  <a:gd name="connsiteY25" fmla="*/ 467436 h 788158"/>
                  <a:gd name="connsiteX26" fmla="*/ 358254 w 1221475"/>
                  <a:gd name="connsiteY26" fmla="*/ 436728 h 788158"/>
                  <a:gd name="connsiteX27" fmla="*/ 337782 w 1221475"/>
                  <a:gd name="connsiteY27" fmla="*/ 436728 h 788158"/>
                  <a:gd name="connsiteX28" fmla="*/ 337782 w 1221475"/>
                  <a:gd name="connsiteY28" fmla="*/ 382137 h 788158"/>
                  <a:gd name="connsiteX29" fmla="*/ 317311 w 1221475"/>
                  <a:gd name="connsiteY29" fmla="*/ 382137 h 788158"/>
                  <a:gd name="connsiteX30" fmla="*/ 317311 w 1221475"/>
                  <a:gd name="connsiteY30" fmla="*/ 361666 h 788158"/>
                  <a:gd name="connsiteX31" fmla="*/ 303663 w 1221475"/>
                  <a:gd name="connsiteY31" fmla="*/ 361666 h 788158"/>
                  <a:gd name="connsiteX32" fmla="*/ 303663 w 1221475"/>
                  <a:gd name="connsiteY32" fmla="*/ 327546 h 788158"/>
                  <a:gd name="connsiteX33" fmla="*/ 300251 w 1221475"/>
                  <a:gd name="connsiteY33" fmla="*/ 327546 h 788158"/>
                  <a:gd name="connsiteX34" fmla="*/ 290015 w 1221475"/>
                  <a:gd name="connsiteY34" fmla="*/ 327546 h 788158"/>
                  <a:gd name="connsiteX35" fmla="*/ 290015 w 1221475"/>
                  <a:gd name="connsiteY35" fmla="*/ 307075 h 788158"/>
                  <a:gd name="connsiteX36" fmla="*/ 279779 w 1221475"/>
                  <a:gd name="connsiteY36" fmla="*/ 307075 h 788158"/>
                  <a:gd name="connsiteX37" fmla="*/ 279779 w 1221475"/>
                  <a:gd name="connsiteY37" fmla="*/ 279779 h 788158"/>
                  <a:gd name="connsiteX38" fmla="*/ 180833 w 1221475"/>
                  <a:gd name="connsiteY38" fmla="*/ 279779 h 788158"/>
                  <a:gd name="connsiteX39" fmla="*/ 180833 w 1221475"/>
                  <a:gd name="connsiteY39" fmla="*/ 235424 h 788158"/>
                  <a:gd name="connsiteX40" fmla="*/ 170597 w 1221475"/>
                  <a:gd name="connsiteY40" fmla="*/ 235424 h 788158"/>
                  <a:gd name="connsiteX41" fmla="*/ 170597 w 1221475"/>
                  <a:gd name="connsiteY41" fmla="*/ 204716 h 788158"/>
                  <a:gd name="connsiteX42" fmla="*/ 163773 w 1221475"/>
                  <a:gd name="connsiteY42" fmla="*/ 204716 h 788158"/>
                  <a:gd name="connsiteX43" fmla="*/ 163773 w 1221475"/>
                  <a:gd name="connsiteY43" fmla="*/ 146713 h 788158"/>
                  <a:gd name="connsiteX44" fmla="*/ 153538 w 1221475"/>
                  <a:gd name="connsiteY44" fmla="*/ 146713 h 788158"/>
                  <a:gd name="connsiteX45" fmla="*/ 153538 w 1221475"/>
                  <a:gd name="connsiteY45" fmla="*/ 78475 h 788158"/>
                  <a:gd name="connsiteX46" fmla="*/ 139890 w 1221475"/>
                  <a:gd name="connsiteY46" fmla="*/ 78475 h 788158"/>
                  <a:gd name="connsiteX47" fmla="*/ 139890 w 1221475"/>
                  <a:gd name="connsiteY47" fmla="*/ 51179 h 788158"/>
                  <a:gd name="connsiteX48" fmla="*/ 119418 w 1221475"/>
                  <a:gd name="connsiteY48" fmla="*/ 51179 h 788158"/>
                  <a:gd name="connsiteX49" fmla="*/ 119418 w 1221475"/>
                  <a:gd name="connsiteY49" fmla="*/ 30707 h 788158"/>
                  <a:gd name="connsiteX50" fmla="*/ 37532 w 1221475"/>
                  <a:gd name="connsiteY50" fmla="*/ 30707 h 788158"/>
                  <a:gd name="connsiteX51" fmla="*/ 37532 w 1221475"/>
                  <a:gd name="connsiteY51" fmla="*/ 0 h 788158"/>
                  <a:gd name="connsiteX52" fmla="*/ 0 w 1221475"/>
                  <a:gd name="connsiteY52" fmla="*/ 0 h 788158"/>
                  <a:gd name="connsiteX53" fmla="*/ 0 w 1221475"/>
                  <a:gd name="connsiteY53" fmla="*/ 3412 h 78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21475" h="788158">
                    <a:moveTo>
                      <a:pt x="1221475" y="788158"/>
                    </a:moveTo>
                    <a:lnTo>
                      <a:pt x="1173708" y="788158"/>
                    </a:lnTo>
                    <a:lnTo>
                      <a:pt x="1173708" y="764275"/>
                    </a:lnTo>
                    <a:lnTo>
                      <a:pt x="1108881" y="764275"/>
                    </a:lnTo>
                    <a:lnTo>
                      <a:pt x="1108881" y="747215"/>
                    </a:lnTo>
                    <a:lnTo>
                      <a:pt x="1095233" y="747215"/>
                    </a:lnTo>
                    <a:lnTo>
                      <a:pt x="1095233" y="716507"/>
                    </a:lnTo>
                    <a:lnTo>
                      <a:pt x="958755" y="716507"/>
                    </a:lnTo>
                    <a:lnTo>
                      <a:pt x="958755" y="689212"/>
                    </a:lnTo>
                    <a:lnTo>
                      <a:pt x="931460" y="689212"/>
                    </a:lnTo>
                    <a:lnTo>
                      <a:pt x="931460" y="661916"/>
                    </a:lnTo>
                    <a:lnTo>
                      <a:pt x="856397" y="661916"/>
                    </a:lnTo>
                    <a:lnTo>
                      <a:pt x="856397" y="644857"/>
                    </a:lnTo>
                    <a:lnTo>
                      <a:pt x="801806" y="644857"/>
                    </a:lnTo>
                    <a:lnTo>
                      <a:pt x="801806" y="617561"/>
                    </a:lnTo>
                    <a:lnTo>
                      <a:pt x="774511" y="617561"/>
                    </a:lnTo>
                    <a:lnTo>
                      <a:pt x="774511" y="597089"/>
                    </a:lnTo>
                    <a:lnTo>
                      <a:pt x="764275" y="597089"/>
                    </a:lnTo>
                    <a:lnTo>
                      <a:pt x="764275" y="569794"/>
                    </a:lnTo>
                    <a:lnTo>
                      <a:pt x="689212" y="569794"/>
                    </a:lnTo>
                    <a:lnTo>
                      <a:pt x="689212" y="539087"/>
                    </a:lnTo>
                    <a:lnTo>
                      <a:pt x="627797" y="539087"/>
                    </a:lnTo>
                    <a:lnTo>
                      <a:pt x="627797" y="487907"/>
                    </a:lnTo>
                    <a:lnTo>
                      <a:pt x="474260" y="487907"/>
                    </a:lnTo>
                    <a:lnTo>
                      <a:pt x="474260" y="467436"/>
                    </a:lnTo>
                    <a:lnTo>
                      <a:pt x="358254" y="467436"/>
                    </a:lnTo>
                    <a:lnTo>
                      <a:pt x="358254" y="436728"/>
                    </a:lnTo>
                    <a:lnTo>
                      <a:pt x="337782" y="436728"/>
                    </a:lnTo>
                    <a:lnTo>
                      <a:pt x="337782" y="382137"/>
                    </a:lnTo>
                    <a:lnTo>
                      <a:pt x="317311" y="382137"/>
                    </a:lnTo>
                    <a:lnTo>
                      <a:pt x="317311" y="361666"/>
                    </a:lnTo>
                    <a:lnTo>
                      <a:pt x="303663" y="361666"/>
                    </a:lnTo>
                    <a:lnTo>
                      <a:pt x="303663" y="327546"/>
                    </a:lnTo>
                    <a:lnTo>
                      <a:pt x="300251" y="327546"/>
                    </a:lnTo>
                    <a:lnTo>
                      <a:pt x="290015" y="327546"/>
                    </a:lnTo>
                    <a:lnTo>
                      <a:pt x="290015" y="307075"/>
                    </a:lnTo>
                    <a:lnTo>
                      <a:pt x="279779" y="307075"/>
                    </a:lnTo>
                    <a:lnTo>
                      <a:pt x="279779" y="279779"/>
                    </a:lnTo>
                    <a:lnTo>
                      <a:pt x="180833" y="279779"/>
                    </a:lnTo>
                    <a:lnTo>
                      <a:pt x="180833" y="235424"/>
                    </a:lnTo>
                    <a:lnTo>
                      <a:pt x="170597" y="235424"/>
                    </a:lnTo>
                    <a:lnTo>
                      <a:pt x="170597" y="204716"/>
                    </a:lnTo>
                    <a:lnTo>
                      <a:pt x="163773" y="204716"/>
                    </a:lnTo>
                    <a:lnTo>
                      <a:pt x="163773" y="146713"/>
                    </a:lnTo>
                    <a:lnTo>
                      <a:pt x="153538" y="146713"/>
                    </a:lnTo>
                    <a:lnTo>
                      <a:pt x="153538" y="78475"/>
                    </a:lnTo>
                    <a:lnTo>
                      <a:pt x="139890" y="78475"/>
                    </a:lnTo>
                    <a:lnTo>
                      <a:pt x="139890" y="51179"/>
                    </a:lnTo>
                    <a:lnTo>
                      <a:pt x="119418" y="51179"/>
                    </a:lnTo>
                    <a:lnTo>
                      <a:pt x="119418" y="30707"/>
                    </a:lnTo>
                    <a:lnTo>
                      <a:pt x="37532" y="30707"/>
                    </a:lnTo>
                    <a:lnTo>
                      <a:pt x="37532" y="0"/>
                    </a:lnTo>
                    <a:lnTo>
                      <a:pt x="0" y="0"/>
                    </a:lnTo>
                    <a:lnTo>
                      <a:pt x="0" y="3412"/>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x-none" sz="2400">
                  <a:solidFill>
                    <a:prstClr val="white"/>
                  </a:solidFill>
                  <a:latin typeface="Arial"/>
                </a:endParaRPr>
              </a:p>
            </p:txBody>
          </p:sp>
        </p:grpSp>
      </p:grpSp>
      <p:sp>
        <p:nvSpPr>
          <p:cNvPr id="145" name="TextBox 144">
            <a:extLst>
              <a:ext uri="{FF2B5EF4-FFF2-40B4-BE49-F238E27FC236}">
                <a16:creationId xmlns:a16="http://schemas.microsoft.com/office/drawing/2014/main" id="{CA100639-BFD4-4EF6-D32C-2482F2AA09F8}"/>
              </a:ext>
            </a:extLst>
          </p:cNvPr>
          <p:cNvSpPr txBox="1"/>
          <p:nvPr/>
        </p:nvSpPr>
        <p:spPr>
          <a:xfrm>
            <a:off x="6941019" y="4029576"/>
            <a:ext cx="580608" cy="235898"/>
          </a:xfrm>
          <a:prstGeom prst="rect">
            <a:avLst/>
          </a:prstGeom>
          <a:noFill/>
        </p:spPr>
        <p:txBody>
          <a:bodyPr wrap="none" rtlCol="0">
            <a:spAutoFit/>
          </a:bodyPr>
          <a:lstStyle/>
          <a:p>
            <a:pPr defTabSz="1219170"/>
            <a:r>
              <a:rPr lang="x-none" sz="933" dirty="0">
                <a:solidFill>
                  <a:srgbClr val="000000"/>
                </a:solidFill>
                <a:latin typeface="Arial"/>
              </a:rPr>
              <a:t>Median</a:t>
            </a:r>
          </a:p>
        </p:txBody>
      </p:sp>
      <p:grpSp>
        <p:nvGrpSpPr>
          <p:cNvPr id="146" name="Group 145">
            <a:extLst>
              <a:ext uri="{FF2B5EF4-FFF2-40B4-BE49-F238E27FC236}">
                <a16:creationId xmlns:a16="http://schemas.microsoft.com/office/drawing/2014/main" id="{2298F423-D0AB-85A6-8686-D46FD19543A9}"/>
              </a:ext>
            </a:extLst>
          </p:cNvPr>
          <p:cNvGrpSpPr/>
          <p:nvPr/>
        </p:nvGrpSpPr>
        <p:grpSpPr>
          <a:xfrm>
            <a:off x="7111821" y="4731269"/>
            <a:ext cx="2003627" cy="338554"/>
            <a:chOff x="5188094" y="3602960"/>
            <a:chExt cx="1502720" cy="253916"/>
          </a:xfrm>
          <a:noFill/>
        </p:grpSpPr>
        <p:sp>
          <p:nvSpPr>
            <p:cNvPr id="147" name="TextBox 146">
              <a:extLst>
                <a:ext uri="{FF2B5EF4-FFF2-40B4-BE49-F238E27FC236}">
                  <a16:creationId xmlns:a16="http://schemas.microsoft.com/office/drawing/2014/main" id="{D10A885B-1850-5905-EFF9-D41D74E6C1C8}"/>
                </a:ext>
              </a:extLst>
            </p:cNvPr>
            <p:cNvSpPr txBox="1"/>
            <p:nvPr/>
          </p:nvSpPr>
          <p:spPr>
            <a:xfrm>
              <a:off x="5291553" y="3602960"/>
              <a:ext cx="1399261" cy="253916"/>
            </a:xfrm>
            <a:prstGeom prst="rect">
              <a:avLst/>
            </a:prstGeom>
            <a:grpFill/>
          </p:spPr>
          <p:txBody>
            <a:bodyPr wrap="square" rtlCol="0">
              <a:spAutoFit/>
            </a:bodyPr>
            <a:lstStyle/>
            <a:p>
              <a:pPr defTabSz="1219170"/>
              <a:r>
                <a:rPr lang="en-US" sz="800" dirty="0">
                  <a:solidFill>
                    <a:srgbClr val="000000"/>
                  </a:solidFill>
                  <a:latin typeface="Arial"/>
                </a:rPr>
                <a:t>Pertuzumab + trastuzumab</a:t>
              </a:r>
            </a:p>
            <a:p>
              <a:pPr defTabSz="1219170"/>
              <a:r>
                <a:rPr lang="en-US" sz="800" dirty="0">
                  <a:solidFill>
                    <a:srgbClr val="000000"/>
                  </a:solidFill>
                  <a:latin typeface="Arial"/>
                </a:rPr>
                <a:t>Trastuzumab</a:t>
              </a:r>
            </a:p>
          </p:txBody>
        </p:sp>
        <p:cxnSp>
          <p:nvCxnSpPr>
            <p:cNvPr id="148" name="Straight Connector 147">
              <a:extLst>
                <a:ext uri="{FF2B5EF4-FFF2-40B4-BE49-F238E27FC236}">
                  <a16:creationId xmlns:a16="http://schemas.microsoft.com/office/drawing/2014/main" id="{7B3073A3-62E7-C1EE-15DA-50F32F5A35D8}"/>
                </a:ext>
              </a:extLst>
            </p:cNvPr>
            <p:cNvCxnSpPr/>
            <p:nvPr/>
          </p:nvCxnSpPr>
          <p:spPr>
            <a:xfrm>
              <a:off x="5188094" y="3682495"/>
              <a:ext cx="144000"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02300505-DEF8-2B82-EB13-0B6FC5F770C6}"/>
                </a:ext>
              </a:extLst>
            </p:cNvPr>
            <p:cNvCxnSpPr/>
            <p:nvPr/>
          </p:nvCxnSpPr>
          <p:spPr>
            <a:xfrm>
              <a:off x="5188094" y="3787420"/>
              <a:ext cx="144000" cy="0"/>
            </a:xfrm>
            <a:prstGeom prst="line">
              <a:avLst/>
            </a:prstGeom>
            <a:grpFill/>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7E12C040-5DC3-E517-F3B3-32B164A4891C}"/>
              </a:ext>
            </a:extLst>
          </p:cNvPr>
          <p:cNvGrpSpPr/>
          <p:nvPr/>
        </p:nvGrpSpPr>
        <p:grpSpPr>
          <a:xfrm>
            <a:off x="1355689" y="4769197"/>
            <a:ext cx="2003627" cy="338554"/>
            <a:chOff x="5188094" y="3602960"/>
            <a:chExt cx="1502720" cy="253916"/>
          </a:xfrm>
          <a:noFill/>
        </p:grpSpPr>
        <p:sp>
          <p:nvSpPr>
            <p:cNvPr id="151" name="TextBox 150">
              <a:extLst>
                <a:ext uri="{FF2B5EF4-FFF2-40B4-BE49-F238E27FC236}">
                  <a16:creationId xmlns:a16="http://schemas.microsoft.com/office/drawing/2014/main" id="{AC67EF9B-381F-CFEC-FBB3-F355FE5A1D11}"/>
                </a:ext>
              </a:extLst>
            </p:cNvPr>
            <p:cNvSpPr txBox="1"/>
            <p:nvPr/>
          </p:nvSpPr>
          <p:spPr>
            <a:xfrm>
              <a:off x="5291553" y="3602960"/>
              <a:ext cx="1399261" cy="253916"/>
            </a:xfrm>
            <a:prstGeom prst="rect">
              <a:avLst/>
            </a:prstGeom>
            <a:grpFill/>
          </p:spPr>
          <p:txBody>
            <a:bodyPr wrap="square" rtlCol="0">
              <a:spAutoFit/>
            </a:bodyPr>
            <a:lstStyle/>
            <a:p>
              <a:pPr defTabSz="1219170"/>
              <a:r>
                <a:rPr lang="en-US" sz="800" dirty="0">
                  <a:solidFill>
                    <a:srgbClr val="000000"/>
                  </a:solidFill>
                  <a:latin typeface="Arial"/>
                </a:rPr>
                <a:t>Pertuzumab + trastuzumab</a:t>
              </a:r>
            </a:p>
            <a:p>
              <a:pPr defTabSz="1219170"/>
              <a:r>
                <a:rPr lang="en-US" sz="800" dirty="0">
                  <a:solidFill>
                    <a:srgbClr val="000000"/>
                  </a:solidFill>
                  <a:latin typeface="Arial"/>
                </a:rPr>
                <a:t>Trastuzumab</a:t>
              </a:r>
            </a:p>
          </p:txBody>
        </p:sp>
        <p:cxnSp>
          <p:nvCxnSpPr>
            <p:cNvPr id="152" name="Straight Connector 151">
              <a:extLst>
                <a:ext uri="{FF2B5EF4-FFF2-40B4-BE49-F238E27FC236}">
                  <a16:creationId xmlns:a16="http://schemas.microsoft.com/office/drawing/2014/main" id="{33F4F305-3B82-34B4-B104-DD2F9CC448C0}"/>
                </a:ext>
              </a:extLst>
            </p:cNvPr>
            <p:cNvCxnSpPr/>
            <p:nvPr/>
          </p:nvCxnSpPr>
          <p:spPr>
            <a:xfrm>
              <a:off x="5188094" y="3682495"/>
              <a:ext cx="144000"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33A67DD-8AED-9A2B-6974-463E132BF272}"/>
                </a:ext>
              </a:extLst>
            </p:cNvPr>
            <p:cNvCxnSpPr/>
            <p:nvPr/>
          </p:nvCxnSpPr>
          <p:spPr>
            <a:xfrm>
              <a:off x="5188094" y="3787420"/>
              <a:ext cx="144000" cy="0"/>
            </a:xfrm>
            <a:prstGeom prst="line">
              <a:avLst/>
            </a:prstGeom>
            <a:grpFill/>
            <a:ln w="190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89100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950D34-D8FB-EB59-422D-519A13142468}"/>
              </a:ext>
            </a:extLst>
          </p:cNvPr>
          <p:cNvSpPr>
            <a:spLocks noGrp="1"/>
          </p:cNvSpPr>
          <p:nvPr>
            <p:ph type="title"/>
          </p:nvPr>
        </p:nvSpPr>
        <p:spPr>
          <a:xfrm>
            <a:off x="838200" y="365126"/>
            <a:ext cx="10972800" cy="894270"/>
          </a:xfrm>
        </p:spPr>
        <p:txBody>
          <a:bodyPr>
            <a:noAutofit/>
          </a:bodyPr>
          <a:lstStyle/>
          <a:p>
            <a:r>
              <a:rPr lang="en-US" sz="3200" dirty="0"/>
              <a:t>EMILIA and TH3RESA: 2nd-line Therapy With T-DM1 After Progression on HER2-Targeted Agents for HER2+ MBC </a:t>
            </a:r>
          </a:p>
        </p:txBody>
      </p:sp>
      <p:sp>
        <p:nvSpPr>
          <p:cNvPr id="15" name="Content Placeholder 14">
            <a:extLst>
              <a:ext uri="{FF2B5EF4-FFF2-40B4-BE49-F238E27FC236}">
                <a16:creationId xmlns:a16="http://schemas.microsoft.com/office/drawing/2014/main" id="{F87C4167-4C95-CD5A-6E3F-0E68D29DF85A}"/>
              </a:ext>
            </a:extLst>
          </p:cNvPr>
          <p:cNvSpPr>
            <a:spLocks noGrp="1"/>
          </p:cNvSpPr>
          <p:nvPr>
            <p:ph sz="half" idx="1"/>
          </p:nvPr>
        </p:nvSpPr>
        <p:spPr>
          <a:xfrm>
            <a:off x="838200" y="1330590"/>
            <a:ext cx="5181600" cy="1194410"/>
          </a:xfrm>
        </p:spPr>
        <p:txBody>
          <a:bodyPr>
            <a:normAutofit/>
          </a:bodyPr>
          <a:lstStyle/>
          <a:p>
            <a:pPr marL="0" indent="0">
              <a:buNone/>
            </a:pPr>
            <a:r>
              <a:rPr lang="en-US" sz="1600" b="1" dirty="0"/>
              <a:t>EMILIA: </a:t>
            </a:r>
            <a:r>
              <a:rPr lang="en-US" sz="1600" dirty="0"/>
              <a:t>Randomized phase 3 study of lapatinib + capecitabine vs T-DM1 for HER2+ MBC with progression on trastuzumab + taxane (N=991)</a:t>
            </a:r>
          </a:p>
          <a:p>
            <a:endParaRPr lang="en-US" sz="1600" dirty="0"/>
          </a:p>
        </p:txBody>
      </p:sp>
      <p:sp>
        <p:nvSpPr>
          <p:cNvPr id="16" name="Content Placeholder 15">
            <a:extLst>
              <a:ext uri="{FF2B5EF4-FFF2-40B4-BE49-F238E27FC236}">
                <a16:creationId xmlns:a16="http://schemas.microsoft.com/office/drawing/2014/main" id="{5B6A4119-4D9C-0098-92A3-E726B0DCFAEA}"/>
              </a:ext>
            </a:extLst>
          </p:cNvPr>
          <p:cNvSpPr>
            <a:spLocks noGrp="1"/>
          </p:cNvSpPr>
          <p:nvPr>
            <p:ph sz="half" idx="2"/>
          </p:nvPr>
        </p:nvSpPr>
        <p:spPr>
          <a:xfrm>
            <a:off x="6172200" y="1330590"/>
            <a:ext cx="5181600" cy="1194410"/>
          </a:xfrm>
        </p:spPr>
        <p:txBody>
          <a:bodyPr>
            <a:normAutofit/>
          </a:bodyPr>
          <a:lstStyle/>
          <a:p>
            <a:pPr marL="0" indent="0">
              <a:buNone/>
            </a:pPr>
            <a:r>
              <a:rPr lang="en-US" sz="1600" b="1" dirty="0"/>
              <a:t>TH3RESA: </a:t>
            </a:r>
            <a:r>
              <a:rPr lang="en-US" sz="1600" dirty="0"/>
              <a:t>Randomized phase 3 study of physician’s choice vs T-DM1 for HER2+ MBC with progression on a taxane, lapatinib, and ≥2 HER2-targeted regimens including trastuzumab (N=602)</a:t>
            </a:r>
          </a:p>
          <a:p>
            <a:endParaRPr lang="en-US" sz="1600" dirty="0"/>
          </a:p>
        </p:txBody>
      </p:sp>
      <p:sp>
        <p:nvSpPr>
          <p:cNvPr id="14" name="Text Placeholder 13">
            <a:extLst>
              <a:ext uri="{FF2B5EF4-FFF2-40B4-BE49-F238E27FC236}">
                <a16:creationId xmlns:a16="http://schemas.microsoft.com/office/drawing/2014/main" id="{B89E8A9E-FDB6-FEA1-CB75-0781ABB64A07}"/>
              </a:ext>
            </a:extLst>
          </p:cNvPr>
          <p:cNvSpPr>
            <a:spLocks noGrp="1"/>
          </p:cNvSpPr>
          <p:nvPr>
            <p:ph type="body" sz="quarter" idx="12"/>
          </p:nvPr>
        </p:nvSpPr>
        <p:spPr>
          <a:xfrm>
            <a:off x="1525306" y="6369664"/>
            <a:ext cx="8597900" cy="447675"/>
          </a:xfrm>
        </p:spPr>
        <p:txBody>
          <a:bodyPr/>
          <a:lstStyle/>
          <a:p>
            <a:r>
              <a:rPr lang="en-US" dirty="0"/>
              <a:t>*Efficacy stopping boundary: HR of 0.73 or </a:t>
            </a:r>
            <a:r>
              <a:rPr lang="en-US" i="1" dirty="0"/>
              <a:t>P</a:t>
            </a:r>
            <a:r>
              <a:rPr lang="en-US" dirty="0"/>
              <a:t>=.0037. </a:t>
            </a:r>
            <a:br>
              <a:rPr lang="en-US" dirty="0"/>
            </a:br>
            <a:r>
              <a:rPr lang="en-CA" dirty="0"/>
              <a:t>Cape, capecitabine.</a:t>
            </a:r>
            <a:br>
              <a:rPr lang="en-CA" dirty="0"/>
            </a:br>
            <a:r>
              <a:rPr lang="en-CA" dirty="0"/>
              <a:t>Verma et al. </a:t>
            </a:r>
            <a:r>
              <a:rPr lang="en-CA" i="1" dirty="0"/>
              <a:t>N </a:t>
            </a:r>
            <a:r>
              <a:rPr lang="en-CA" i="1" dirty="0" err="1"/>
              <a:t>Engl</a:t>
            </a:r>
            <a:r>
              <a:rPr lang="en-CA" i="1" dirty="0"/>
              <a:t> J Med. </a:t>
            </a:r>
            <a:r>
              <a:rPr lang="en-CA" dirty="0"/>
              <a:t>2012;367:1783-1791; </a:t>
            </a:r>
            <a:r>
              <a:rPr lang="en-CA" dirty="0" err="1"/>
              <a:t>Krop</a:t>
            </a:r>
            <a:r>
              <a:rPr lang="en-CA" dirty="0"/>
              <a:t> et al. </a:t>
            </a:r>
            <a:r>
              <a:rPr lang="en-CA" i="1" dirty="0"/>
              <a:t>Lancet Oncol. </a:t>
            </a:r>
            <a:r>
              <a:rPr lang="en-CA" dirty="0"/>
              <a:t>2017;18:743-754.</a:t>
            </a:r>
          </a:p>
        </p:txBody>
      </p:sp>
      <p:grpSp>
        <p:nvGrpSpPr>
          <p:cNvPr id="21" name="Group 20">
            <a:extLst>
              <a:ext uri="{FF2B5EF4-FFF2-40B4-BE49-F238E27FC236}">
                <a16:creationId xmlns:a16="http://schemas.microsoft.com/office/drawing/2014/main" id="{41CD284E-28D6-47B9-8743-E907BA4F76C0}"/>
              </a:ext>
            </a:extLst>
          </p:cNvPr>
          <p:cNvGrpSpPr/>
          <p:nvPr/>
        </p:nvGrpSpPr>
        <p:grpSpPr>
          <a:xfrm>
            <a:off x="6939622" y="2956077"/>
            <a:ext cx="4271558" cy="1400783"/>
            <a:chOff x="6741622" y="3075709"/>
            <a:chExt cx="4275513" cy="1402080"/>
          </a:xfrm>
        </p:grpSpPr>
        <p:sp>
          <p:nvSpPr>
            <p:cNvPr id="22" name="Freeform: Shape 2231">
              <a:extLst>
                <a:ext uri="{FF2B5EF4-FFF2-40B4-BE49-F238E27FC236}">
                  <a16:creationId xmlns:a16="http://schemas.microsoft.com/office/drawing/2014/main" id="{815A8020-5278-1F60-5DCE-AEAA5F2135B3}"/>
                </a:ext>
              </a:extLst>
            </p:cNvPr>
            <p:cNvSpPr/>
            <p:nvPr/>
          </p:nvSpPr>
          <p:spPr bwMode="auto">
            <a:xfrm>
              <a:off x="6741622" y="3075709"/>
              <a:ext cx="953193" cy="288175"/>
            </a:xfrm>
            <a:custGeom>
              <a:avLst/>
              <a:gdLst>
                <a:gd name="connsiteX0" fmla="*/ 0 w 953193"/>
                <a:gd name="connsiteY0" fmla="*/ 0 h 288175"/>
                <a:gd name="connsiteX1" fmla="*/ 124691 w 953193"/>
                <a:gd name="connsiteY1" fmla="*/ 0 h 288175"/>
                <a:gd name="connsiteX2" fmla="*/ 124691 w 953193"/>
                <a:gd name="connsiteY2" fmla="*/ 22167 h 288175"/>
                <a:gd name="connsiteX3" fmla="*/ 213360 w 953193"/>
                <a:gd name="connsiteY3" fmla="*/ 22167 h 288175"/>
                <a:gd name="connsiteX4" fmla="*/ 213360 w 953193"/>
                <a:gd name="connsiteY4" fmla="*/ 36022 h 288175"/>
                <a:gd name="connsiteX5" fmla="*/ 266007 w 953193"/>
                <a:gd name="connsiteY5" fmla="*/ 36022 h 288175"/>
                <a:gd name="connsiteX6" fmla="*/ 266007 w 953193"/>
                <a:gd name="connsiteY6" fmla="*/ 49876 h 288175"/>
                <a:gd name="connsiteX7" fmla="*/ 326967 w 953193"/>
                <a:gd name="connsiteY7" fmla="*/ 49876 h 288175"/>
                <a:gd name="connsiteX8" fmla="*/ 326967 w 953193"/>
                <a:gd name="connsiteY8" fmla="*/ 63731 h 288175"/>
                <a:gd name="connsiteX9" fmla="*/ 387927 w 953193"/>
                <a:gd name="connsiteY9" fmla="*/ 63731 h 288175"/>
                <a:gd name="connsiteX10" fmla="*/ 387927 w 953193"/>
                <a:gd name="connsiteY10" fmla="*/ 80356 h 288175"/>
                <a:gd name="connsiteX11" fmla="*/ 482138 w 953193"/>
                <a:gd name="connsiteY11" fmla="*/ 80356 h 288175"/>
                <a:gd name="connsiteX12" fmla="*/ 482138 w 953193"/>
                <a:gd name="connsiteY12" fmla="*/ 102524 h 288175"/>
                <a:gd name="connsiteX13" fmla="*/ 529243 w 953193"/>
                <a:gd name="connsiteY13" fmla="*/ 102524 h 288175"/>
                <a:gd name="connsiteX14" fmla="*/ 529243 w 953193"/>
                <a:gd name="connsiteY14" fmla="*/ 102524 h 288175"/>
                <a:gd name="connsiteX15" fmla="*/ 529243 w 953193"/>
                <a:gd name="connsiteY15" fmla="*/ 130233 h 288175"/>
                <a:gd name="connsiteX16" fmla="*/ 590203 w 953193"/>
                <a:gd name="connsiteY16" fmla="*/ 130233 h 288175"/>
                <a:gd name="connsiteX17" fmla="*/ 590203 w 953193"/>
                <a:gd name="connsiteY17" fmla="*/ 149629 h 288175"/>
                <a:gd name="connsiteX18" fmla="*/ 714894 w 953193"/>
                <a:gd name="connsiteY18" fmla="*/ 149629 h 288175"/>
                <a:gd name="connsiteX19" fmla="*/ 714894 w 953193"/>
                <a:gd name="connsiteY19" fmla="*/ 177338 h 288175"/>
                <a:gd name="connsiteX20" fmla="*/ 778625 w 953193"/>
                <a:gd name="connsiteY20" fmla="*/ 177338 h 288175"/>
                <a:gd name="connsiteX21" fmla="*/ 778625 w 953193"/>
                <a:gd name="connsiteY21" fmla="*/ 196735 h 288175"/>
                <a:gd name="connsiteX22" fmla="*/ 842356 w 953193"/>
                <a:gd name="connsiteY22" fmla="*/ 196735 h 288175"/>
                <a:gd name="connsiteX23" fmla="*/ 842356 w 953193"/>
                <a:gd name="connsiteY23" fmla="*/ 210589 h 288175"/>
                <a:gd name="connsiteX24" fmla="*/ 864523 w 953193"/>
                <a:gd name="connsiteY24" fmla="*/ 210589 h 288175"/>
                <a:gd name="connsiteX25" fmla="*/ 864523 w 953193"/>
                <a:gd name="connsiteY25" fmla="*/ 249382 h 288175"/>
                <a:gd name="connsiteX26" fmla="*/ 897774 w 953193"/>
                <a:gd name="connsiteY26" fmla="*/ 249382 h 288175"/>
                <a:gd name="connsiteX27" fmla="*/ 897774 w 953193"/>
                <a:gd name="connsiteY27" fmla="*/ 266007 h 288175"/>
                <a:gd name="connsiteX28" fmla="*/ 953193 w 953193"/>
                <a:gd name="connsiteY28" fmla="*/ 266007 h 288175"/>
                <a:gd name="connsiteX29" fmla="*/ 953193 w 953193"/>
                <a:gd name="connsiteY29" fmla="*/ 288175 h 28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53193" h="288175">
                  <a:moveTo>
                    <a:pt x="0" y="0"/>
                  </a:moveTo>
                  <a:lnTo>
                    <a:pt x="124691" y="0"/>
                  </a:lnTo>
                  <a:lnTo>
                    <a:pt x="124691" y="22167"/>
                  </a:lnTo>
                  <a:lnTo>
                    <a:pt x="213360" y="22167"/>
                  </a:lnTo>
                  <a:lnTo>
                    <a:pt x="213360" y="36022"/>
                  </a:lnTo>
                  <a:lnTo>
                    <a:pt x="266007" y="36022"/>
                  </a:lnTo>
                  <a:lnTo>
                    <a:pt x="266007" y="49876"/>
                  </a:lnTo>
                  <a:lnTo>
                    <a:pt x="326967" y="49876"/>
                  </a:lnTo>
                  <a:lnTo>
                    <a:pt x="326967" y="63731"/>
                  </a:lnTo>
                  <a:lnTo>
                    <a:pt x="387927" y="63731"/>
                  </a:lnTo>
                  <a:lnTo>
                    <a:pt x="387927" y="80356"/>
                  </a:lnTo>
                  <a:lnTo>
                    <a:pt x="482138" y="80356"/>
                  </a:lnTo>
                  <a:lnTo>
                    <a:pt x="482138" y="102524"/>
                  </a:lnTo>
                  <a:lnTo>
                    <a:pt x="529243" y="102524"/>
                  </a:lnTo>
                  <a:lnTo>
                    <a:pt x="529243" y="102524"/>
                  </a:lnTo>
                  <a:lnTo>
                    <a:pt x="529243" y="130233"/>
                  </a:lnTo>
                  <a:lnTo>
                    <a:pt x="590203" y="130233"/>
                  </a:lnTo>
                  <a:lnTo>
                    <a:pt x="590203" y="149629"/>
                  </a:lnTo>
                  <a:lnTo>
                    <a:pt x="714894" y="149629"/>
                  </a:lnTo>
                  <a:lnTo>
                    <a:pt x="714894" y="177338"/>
                  </a:lnTo>
                  <a:lnTo>
                    <a:pt x="778625" y="177338"/>
                  </a:lnTo>
                  <a:lnTo>
                    <a:pt x="778625" y="196735"/>
                  </a:lnTo>
                  <a:lnTo>
                    <a:pt x="842356" y="196735"/>
                  </a:lnTo>
                  <a:lnTo>
                    <a:pt x="842356" y="210589"/>
                  </a:lnTo>
                  <a:lnTo>
                    <a:pt x="864523" y="210589"/>
                  </a:lnTo>
                  <a:lnTo>
                    <a:pt x="864523" y="249382"/>
                  </a:lnTo>
                  <a:lnTo>
                    <a:pt x="897774" y="249382"/>
                  </a:lnTo>
                  <a:lnTo>
                    <a:pt x="897774" y="266007"/>
                  </a:lnTo>
                  <a:lnTo>
                    <a:pt x="953193" y="266007"/>
                  </a:lnTo>
                  <a:lnTo>
                    <a:pt x="953193" y="288175"/>
                  </a:lnTo>
                </a:path>
              </a:pathLst>
            </a:custGeom>
            <a:noFill/>
            <a:ln w="28575">
              <a:solidFill>
                <a:schemeClr val="accent1"/>
              </a:solidFill>
              <a:miter lim="800000"/>
              <a:headEnd/>
              <a:tailEnd/>
            </a:ln>
          </p:spPr>
          <p:txBody>
            <a:bodyPr rtlCol="0" anchor="ctr"/>
            <a:lstStyle/>
            <a:p>
              <a:pPr algn="ctr" defTabSz="608792">
                <a:defRPr/>
              </a:pPr>
              <a:endParaRPr lang="en-US" sz="2396" dirty="0">
                <a:solidFill>
                  <a:srgbClr val="FFFFFF"/>
                </a:solidFill>
                <a:latin typeface="Arial"/>
                <a:ea typeface="ＭＳ Ｐゴシック" charset="0"/>
                <a:cs typeface="Calibri" panose="020F0502020204030204" pitchFamily="34" charset="0"/>
              </a:endParaRPr>
            </a:p>
          </p:txBody>
        </p:sp>
        <p:sp>
          <p:nvSpPr>
            <p:cNvPr id="23" name="Freeform: Shape 2232">
              <a:extLst>
                <a:ext uri="{FF2B5EF4-FFF2-40B4-BE49-F238E27FC236}">
                  <a16:creationId xmlns:a16="http://schemas.microsoft.com/office/drawing/2014/main" id="{01B0407A-F849-7696-1463-1EEDB910A3C2}"/>
                </a:ext>
              </a:extLst>
            </p:cNvPr>
            <p:cNvSpPr/>
            <p:nvPr/>
          </p:nvSpPr>
          <p:spPr bwMode="auto">
            <a:xfrm>
              <a:off x="7678189" y="3352800"/>
              <a:ext cx="376844" cy="121920"/>
            </a:xfrm>
            <a:custGeom>
              <a:avLst/>
              <a:gdLst>
                <a:gd name="connsiteX0" fmla="*/ 0 w 376844"/>
                <a:gd name="connsiteY0" fmla="*/ 0 h 121920"/>
                <a:gd name="connsiteX1" fmla="*/ 55418 w 376844"/>
                <a:gd name="connsiteY1" fmla="*/ 0 h 121920"/>
                <a:gd name="connsiteX2" fmla="*/ 55418 w 376844"/>
                <a:gd name="connsiteY2" fmla="*/ 30480 h 121920"/>
                <a:gd name="connsiteX3" fmla="*/ 94211 w 376844"/>
                <a:gd name="connsiteY3" fmla="*/ 30480 h 121920"/>
                <a:gd name="connsiteX4" fmla="*/ 94211 w 376844"/>
                <a:gd name="connsiteY4" fmla="*/ 58189 h 121920"/>
                <a:gd name="connsiteX5" fmla="*/ 141316 w 376844"/>
                <a:gd name="connsiteY5" fmla="*/ 58189 h 121920"/>
                <a:gd name="connsiteX6" fmla="*/ 141316 w 376844"/>
                <a:gd name="connsiteY6" fmla="*/ 69273 h 121920"/>
                <a:gd name="connsiteX7" fmla="*/ 227215 w 376844"/>
                <a:gd name="connsiteY7" fmla="*/ 69273 h 121920"/>
                <a:gd name="connsiteX8" fmla="*/ 227215 w 376844"/>
                <a:gd name="connsiteY8" fmla="*/ 94211 h 121920"/>
                <a:gd name="connsiteX9" fmla="*/ 318655 w 376844"/>
                <a:gd name="connsiteY9" fmla="*/ 94211 h 121920"/>
                <a:gd name="connsiteX10" fmla="*/ 318655 w 376844"/>
                <a:gd name="connsiteY10" fmla="*/ 121920 h 121920"/>
                <a:gd name="connsiteX11" fmla="*/ 376844 w 376844"/>
                <a:gd name="connsiteY11" fmla="*/ 12192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6844" h="121920">
                  <a:moveTo>
                    <a:pt x="0" y="0"/>
                  </a:moveTo>
                  <a:lnTo>
                    <a:pt x="55418" y="0"/>
                  </a:lnTo>
                  <a:lnTo>
                    <a:pt x="55418" y="30480"/>
                  </a:lnTo>
                  <a:lnTo>
                    <a:pt x="94211" y="30480"/>
                  </a:lnTo>
                  <a:lnTo>
                    <a:pt x="94211" y="58189"/>
                  </a:lnTo>
                  <a:lnTo>
                    <a:pt x="141316" y="58189"/>
                  </a:lnTo>
                  <a:lnTo>
                    <a:pt x="141316" y="69273"/>
                  </a:lnTo>
                  <a:lnTo>
                    <a:pt x="227215" y="69273"/>
                  </a:lnTo>
                  <a:lnTo>
                    <a:pt x="227215" y="94211"/>
                  </a:lnTo>
                  <a:lnTo>
                    <a:pt x="318655" y="94211"/>
                  </a:lnTo>
                  <a:lnTo>
                    <a:pt x="318655" y="121920"/>
                  </a:lnTo>
                  <a:lnTo>
                    <a:pt x="376844" y="121920"/>
                  </a:lnTo>
                </a:path>
              </a:pathLst>
            </a:custGeom>
            <a:noFill/>
            <a:ln w="28575">
              <a:solidFill>
                <a:schemeClr val="accent1"/>
              </a:solidFill>
              <a:miter lim="800000"/>
              <a:headEnd/>
              <a:tailEnd/>
            </a:ln>
          </p:spPr>
          <p:txBody>
            <a:bodyPr rtlCol="0" anchor="ctr"/>
            <a:lstStyle/>
            <a:p>
              <a:pPr algn="ctr" defTabSz="608792">
                <a:defRPr/>
              </a:pPr>
              <a:endParaRPr lang="en-US" sz="2396" dirty="0">
                <a:solidFill>
                  <a:srgbClr val="FFFFFF"/>
                </a:solidFill>
                <a:latin typeface="Arial"/>
                <a:ea typeface="ＭＳ Ｐゴシック" charset="0"/>
                <a:cs typeface="Calibri" panose="020F0502020204030204" pitchFamily="34" charset="0"/>
              </a:endParaRPr>
            </a:p>
          </p:txBody>
        </p:sp>
        <p:sp>
          <p:nvSpPr>
            <p:cNvPr id="24" name="Freeform: Shape 2233">
              <a:extLst>
                <a:ext uri="{FF2B5EF4-FFF2-40B4-BE49-F238E27FC236}">
                  <a16:creationId xmlns:a16="http://schemas.microsoft.com/office/drawing/2014/main" id="{BDC5420F-8ECD-E2AC-7CE5-9F9024D3D14C}"/>
                </a:ext>
              </a:extLst>
            </p:cNvPr>
            <p:cNvSpPr/>
            <p:nvPr/>
          </p:nvSpPr>
          <p:spPr bwMode="auto">
            <a:xfrm>
              <a:off x="8027324" y="3488575"/>
              <a:ext cx="387927" cy="224443"/>
            </a:xfrm>
            <a:custGeom>
              <a:avLst/>
              <a:gdLst>
                <a:gd name="connsiteX0" fmla="*/ 0 w 387927"/>
                <a:gd name="connsiteY0" fmla="*/ 0 h 224443"/>
                <a:gd name="connsiteX1" fmla="*/ 52647 w 387927"/>
                <a:gd name="connsiteY1" fmla="*/ 0 h 224443"/>
                <a:gd name="connsiteX2" fmla="*/ 52647 w 387927"/>
                <a:gd name="connsiteY2" fmla="*/ 30480 h 224443"/>
                <a:gd name="connsiteX3" fmla="*/ 102523 w 387927"/>
                <a:gd name="connsiteY3" fmla="*/ 30480 h 224443"/>
                <a:gd name="connsiteX4" fmla="*/ 102523 w 387927"/>
                <a:gd name="connsiteY4" fmla="*/ 63730 h 224443"/>
                <a:gd name="connsiteX5" fmla="*/ 157941 w 387927"/>
                <a:gd name="connsiteY5" fmla="*/ 63730 h 224443"/>
                <a:gd name="connsiteX6" fmla="*/ 157941 w 387927"/>
                <a:gd name="connsiteY6" fmla="*/ 102523 h 224443"/>
                <a:gd name="connsiteX7" fmla="*/ 210589 w 387927"/>
                <a:gd name="connsiteY7" fmla="*/ 102523 h 224443"/>
                <a:gd name="connsiteX8" fmla="*/ 210589 w 387927"/>
                <a:gd name="connsiteY8" fmla="*/ 133003 h 224443"/>
                <a:gd name="connsiteX9" fmla="*/ 266007 w 387927"/>
                <a:gd name="connsiteY9" fmla="*/ 133003 h 224443"/>
                <a:gd name="connsiteX10" fmla="*/ 266007 w 387927"/>
                <a:gd name="connsiteY10" fmla="*/ 157941 h 224443"/>
                <a:gd name="connsiteX11" fmla="*/ 307571 w 387927"/>
                <a:gd name="connsiteY11" fmla="*/ 157941 h 224443"/>
                <a:gd name="connsiteX12" fmla="*/ 307571 w 387927"/>
                <a:gd name="connsiteY12" fmla="*/ 185650 h 224443"/>
                <a:gd name="connsiteX13" fmla="*/ 351905 w 387927"/>
                <a:gd name="connsiteY13" fmla="*/ 185650 h 224443"/>
                <a:gd name="connsiteX14" fmla="*/ 351905 w 387927"/>
                <a:gd name="connsiteY14" fmla="*/ 213360 h 224443"/>
                <a:gd name="connsiteX15" fmla="*/ 387927 w 387927"/>
                <a:gd name="connsiteY15" fmla="*/ 213360 h 224443"/>
                <a:gd name="connsiteX16" fmla="*/ 387927 w 387927"/>
                <a:gd name="connsiteY16" fmla="*/ 224443 h 22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927" h="224443">
                  <a:moveTo>
                    <a:pt x="0" y="0"/>
                  </a:moveTo>
                  <a:lnTo>
                    <a:pt x="52647" y="0"/>
                  </a:lnTo>
                  <a:lnTo>
                    <a:pt x="52647" y="30480"/>
                  </a:lnTo>
                  <a:lnTo>
                    <a:pt x="102523" y="30480"/>
                  </a:lnTo>
                  <a:lnTo>
                    <a:pt x="102523" y="63730"/>
                  </a:lnTo>
                  <a:lnTo>
                    <a:pt x="157941" y="63730"/>
                  </a:lnTo>
                  <a:lnTo>
                    <a:pt x="157941" y="102523"/>
                  </a:lnTo>
                  <a:lnTo>
                    <a:pt x="210589" y="102523"/>
                  </a:lnTo>
                  <a:lnTo>
                    <a:pt x="210589" y="133003"/>
                  </a:lnTo>
                  <a:lnTo>
                    <a:pt x="266007" y="133003"/>
                  </a:lnTo>
                  <a:lnTo>
                    <a:pt x="266007" y="157941"/>
                  </a:lnTo>
                  <a:lnTo>
                    <a:pt x="307571" y="157941"/>
                  </a:lnTo>
                  <a:lnTo>
                    <a:pt x="307571" y="185650"/>
                  </a:lnTo>
                  <a:lnTo>
                    <a:pt x="351905" y="185650"/>
                  </a:lnTo>
                  <a:lnTo>
                    <a:pt x="351905" y="213360"/>
                  </a:lnTo>
                  <a:lnTo>
                    <a:pt x="387927" y="213360"/>
                  </a:lnTo>
                  <a:lnTo>
                    <a:pt x="387927" y="224443"/>
                  </a:lnTo>
                </a:path>
              </a:pathLst>
            </a:custGeom>
            <a:noFill/>
            <a:ln w="28575">
              <a:solidFill>
                <a:schemeClr val="accent1"/>
              </a:solidFill>
              <a:miter lim="800000"/>
              <a:headEnd/>
              <a:tailEnd/>
            </a:ln>
          </p:spPr>
          <p:txBody>
            <a:bodyPr rtlCol="0" anchor="ctr"/>
            <a:lstStyle/>
            <a:p>
              <a:pPr algn="ctr" defTabSz="608792">
                <a:defRPr/>
              </a:pPr>
              <a:endParaRPr lang="en-US" sz="2396" dirty="0">
                <a:solidFill>
                  <a:srgbClr val="FFFFFF"/>
                </a:solidFill>
                <a:latin typeface="Arial"/>
                <a:ea typeface="ＭＳ Ｐゴシック" charset="0"/>
                <a:cs typeface="Calibri" panose="020F0502020204030204" pitchFamily="34" charset="0"/>
              </a:endParaRPr>
            </a:p>
          </p:txBody>
        </p:sp>
        <p:sp>
          <p:nvSpPr>
            <p:cNvPr id="25" name="Freeform: Shape 2234">
              <a:extLst>
                <a:ext uri="{FF2B5EF4-FFF2-40B4-BE49-F238E27FC236}">
                  <a16:creationId xmlns:a16="http://schemas.microsoft.com/office/drawing/2014/main" id="{9CC21352-10BE-1FA6-8532-04486A4C287E}"/>
                </a:ext>
              </a:extLst>
            </p:cNvPr>
            <p:cNvSpPr/>
            <p:nvPr/>
          </p:nvSpPr>
          <p:spPr bwMode="auto">
            <a:xfrm>
              <a:off x="8420793" y="3707476"/>
              <a:ext cx="340822" cy="146859"/>
            </a:xfrm>
            <a:custGeom>
              <a:avLst/>
              <a:gdLst>
                <a:gd name="connsiteX0" fmla="*/ 0 w 340822"/>
                <a:gd name="connsiteY0" fmla="*/ 0 h 146859"/>
                <a:gd name="connsiteX1" fmla="*/ 66502 w 340822"/>
                <a:gd name="connsiteY1" fmla="*/ 0 h 146859"/>
                <a:gd name="connsiteX2" fmla="*/ 66502 w 340822"/>
                <a:gd name="connsiteY2" fmla="*/ 33251 h 146859"/>
                <a:gd name="connsiteX3" fmla="*/ 127462 w 340822"/>
                <a:gd name="connsiteY3" fmla="*/ 33251 h 146859"/>
                <a:gd name="connsiteX4" fmla="*/ 127462 w 340822"/>
                <a:gd name="connsiteY4" fmla="*/ 58189 h 146859"/>
                <a:gd name="connsiteX5" fmla="*/ 202276 w 340822"/>
                <a:gd name="connsiteY5" fmla="*/ 58189 h 146859"/>
                <a:gd name="connsiteX6" fmla="*/ 202276 w 340822"/>
                <a:gd name="connsiteY6" fmla="*/ 77586 h 146859"/>
                <a:gd name="connsiteX7" fmla="*/ 249382 w 340822"/>
                <a:gd name="connsiteY7" fmla="*/ 77586 h 146859"/>
                <a:gd name="connsiteX8" fmla="*/ 249382 w 340822"/>
                <a:gd name="connsiteY8" fmla="*/ 91440 h 146859"/>
                <a:gd name="connsiteX9" fmla="*/ 296487 w 340822"/>
                <a:gd name="connsiteY9" fmla="*/ 91440 h 146859"/>
                <a:gd name="connsiteX10" fmla="*/ 296487 w 340822"/>
                <a:gd name="connsiteY10" fmla="*/ 124691 h 146859"/>
                <a:gd name="connsiteX11" fmla="*/ 340822 w 340822"/>
                <a:gd name="connsiteY11" fmla="*/ 124691 h 146859"/>
                <a:gd name="connsiteX12" fmla="*/ 340822 w 340822"/>
                <a:gd name="connsiteY12" fmla="*/ 146859 h 14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822" h="146859">
                  <a:moveTo>
                    <a:pt x="0" y="0"/>
                  </a:moveTo>
                  <a:lnTo>
                    <a:pt x="66502" y="0"/>
                  </a:lnTo>
                  <a:lnTo>
                    <a:pt x="66502" y="33251"/>
                  </a:lnTo>
                  <a:lnTo>
                    <a:pt x="127462" y="33251"/>
                  </a:lnTo>
                  <a:lnTo>
                    <a:pt x="127462" y="58189"/>
                  </a:lnTo>
                  <a:lnTo>
                    <a:pt x="202276" y="58189"/>
                  </a:lnTo>
                  <a:lnTo>
                    <a:pt x="202276" y="77586"/>
                  </a:lnTo>
                  <a:lnTo>
                    <a:pt x="249382" y="77586"/>
                  </a:lnTo>
                  <a:lnTo>
                    <a:pt x="249382" y="91440"/>
                  </a:lnTo>
                  <a:lnTo>
                    <a:pt x="296487" y="91440"/>
                  </a:lnTo>
                  <a:lnTo>
                    <a:pt x="296487" y="124691"/>
                  </a:lnTo>
                  <a:lnTo>
                    <a:pt x="340822" y="124691"/>
                  </a:lnTo>
                  <a:lnTo>
                    <a:pt x="340822" y="146859"/>
                  </a:lnTo>
                </a:path>
              </a:pathLst>
            </a:custGeom>
            <a:noFill/>
            <a:ln w="28575">
              <a:solidFill>
                <a:schemeClr val="accent1"/>
              </a:solidFill>
              <a:miter lim="800000"/>
              <a:headEnd/>
              <a:tailEnd/>
            </a:ln>
          </p:spPr>
          <p:txBody>
            <a:bodyPr rtlCol="0" anchor="ctr"/>
            <a:lstStyle/>
            <a:p>
              <a:pPr algn="ctr" defTabSz="608792">
                <a:defRPr/>
              </a:pPr>
              <a:endParaRPr lang="en-US" sz="2396" dirty="0">
                <a:solidFill>
                  <a:srgbClr val="FFFFFF"/>
                </a:solidFill>
                <a:latin typeface="Arial"/>
                <a:ea typeface="ＭＳ Ｐゴシック" charset="0"/>
                <a:cs typeface="Calibri" panose="020F0502020204030204" pitchFamily="34" charset="0"/>
              </a:endParaRPr>
            </a:p>
          </p:txBody>
        </p:sp>
        <p:sp>
          <p:nvSpPr>
            <p:cNvPr id="26" name="Freeform: Shape 2235">
              <a:extLst>
                <a:ext uri="{FF2B5EF4-FFF2-40B4-BE49-F238E27FC236}">
                  <a16:creationId xmlns:a16="http://schemas.microsoft.com/office/drawing/2014/main" id="{24D6B641-35C3-E605-CD52-D72872A196EC}"/>
                </a:ext>
              </a:extLst>
            </p:cNvPr>
            <p:cNvSpPr/>
            <p:nvPr/>
          </p:nvSpPr>
          <p:spPr bwMode="auto">
            <a:xfrm>
              <a:off x="8758844" y="3851564"/>
              <a:ext cx="986443" cy="207818"/>
            </a:xfrm>
            <a:custGeom>
              <a:avLst/>
              <a:gdLst>
                <a:gd name="connsiteX0" fmla="*/ 0 w 986443"/>
                <a:gd name="connsiteY0" fmla="*/ 0 h 207818"/>
                <a:gd name="connsiteX1" fmla="*/ 72043 w 986443"/>
                <a:gd name="connsiteY1" fmla="*/ 0 h 207818"/>
                <a:gd name="connsiteX2" fmla="*/ 72043 w 986443"/>
                <a:gd name="connsiteY2" fmla="*/ 24938 h 207818"/>
                <a:gd name="connsiteX3" fmla="*/ 141316 w 986443"/>
                <a:gd name="connsiteY3" fmla="*/ 24938 h 207818"/>
                <a:gd name="connsiteX4" fmla="*/ 141316 w 986443"/>
                <a:gd name="connsiteY4" fmla="*/ 49876 h 207818"/>
                <a:gd name="connsiteX5" fmla="*/ 235527 w 986443"/>
                <a:gd name="connsiteY5" fmla="*/ 49876 h 207818"/>
                <a:gd name="connsiteX6" fmla="*/ 235527 w 986443"/>
                <a:gd name="connsiteY6" fmla="*/ 74814 h 207818"/>
                <a:gd name="connsiteX7" fmla="*/ 326967 w 986443"/>
                <a:gd name="connsiteY7" fmla="*/ 74814 h 207818"/>
                <a:gd name="connsiteX8" fmla="*/ 326967 w 986443"/>
                <a:gd name="connsiteY8" fmla="*/ 91440 h 207818"/>
                <a:gd name="connsiteX9" fmla="*/ 382385 w 986443"/>
                <a:gd name="connsiteY9" fmla="*/ 91440 h 207818"/>
                <a:gd name="connsiteX10" fmla="*/ 382385 w 986443"/>
                <a:gd name="connsiteY10" fmla="*/ 113607 h 207818"/>
                <a:gd name="connsiteX11" fmla="*/ 487680 w 986443"/>
                <a:gd name="connsiteY11" fmla="*/ 113607 h 207818"/>
                <a:gd name="connsiteX12" fmla="*/ 487680 w 986443"/>
                <a:gd name="connsiteY12" fmla="*/ 135774 h 207818"/>
                <a:gd name="connsiteX13" fmla="*/ 562494 w 986443"/>
                <a:gd name="connsiteY13" fmla="*/ 135774 h 207818"/>
                <a:gd name="connsiteX14" fmla="*/ 562494 w 986443"/>
                <a:gd name="connsiteY14" fmla="*/ 160712 h 207818"/>
                <a:gd name="connsiteX15" fmla="*/ 617912 w 986443"/>
                <a:gd name="connsiteY15" fmla="*/ 160712 h 207818"/>
                <a:gd name="connsiteX16" fmla="*/ 617912 w 986443"/>
                <a:gd name="connsiteY16" fmla="*/ 185651 h 207818"/>
                <a:gd name="connsiteX17" fmla="*/ 881149 w 986443"/>
                <a:gd name="connsiteY17" fmla="*/ 185651 h 207818"/>
                <a:gd name="connsiteX18" fmla="*/ 881149 w 986443"/>
                <a:gd name="connsiteY18" fmla="*/ 207818 h 207818"/>
                <a:gd name="connsiteX19" fmla="*/ 986443 w 986443"/>
                <a:gd name="connsiteY19" fmla="*/ 207818 h 20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6443" h="207818">
                  <a:moveTo>
                    <a:pt x="0" y="0"/>
                  </a:moveTo>
                  <a:lnTo>
                    <a:pt x="72043" y="0"/>
                  </a:lnTo>
                  <a:lnTo>
                    <a:pt x="72043" y="24938"/>
                  </a:lnTo>
                  <a:lnTo>
                    <a:pt x="141316" y="24938"/>
                  </a:lnTo>
                  <a:lnTo>
                    <a:pt x="141316" y="49876"/>
                  </a:lnTo>
                  <a:lnTo>
                    <a:pt x="235527" y="49876"/>
                  </a:lnTo>
                  <a:lnTo>
                    <a:pt x="235527" y="74814"/>
                  </a:lnTo>
                  <a:lnTo>
                    <a:pt x="326967" y="74814"/>
                  </a:lnTo>
                  <a:lnTo>
                    <a:pt x="326967" y="91440"/>
                  </a:lnTo>
                  <a:lnTo>
                    <a:pt x="382385" y="91440"/>
                  </a:lnTo>
                  <a:lnTo>
                    <a:pt x="382385" y="113607"/>
                  </a:lnTo>
                  <a:lnTo>
                    <a:pt x="487680" y="113607"/>
                  </a:lnTo>
                  <a:lnTo>
                    <a:pt x="487680" y="135774"/>
                  </a:lnTo>
                  <a:lnTo>
                    <a:pt x="562494" y="135774"/>
                  </a:lnTo>
                  <a:lnTo>
                    <a:pt x="562494" y="160712"/>
                  </a:lnTo>
                  <a:lnTo>
                    <a:pt x="617912" y="160712"/>
                  </a:lnTo>
                  <a:lnTo>
                    <a:pt x="617912" y="185651"/>
                  </a:lnTo>
                  <a:lnTo>
                    <a:pt x="881149" y="185651"/>
                  </a:lnTo>
                  <a:lnTo>
                    <a:pt x="881149" y="207818"/>
                  </a:lnTo>
                  <a:lnTo>
                    <a:pt x="986443" y="207818"/>
                  </a:lnTo>
                </a:path>
              </a:pathLst>
            </a:custGeom>
            <a:noFill/>
            <a:ln w="28575">
              <a:solidFill>
                <a:schemeClr val="accent1"/>
              </a:solidFill>
              <a:miter lim="800000"/>
              <a:headEnd/>
              <a:tailEnd/>
            </a:ln>
          </p:spPr>
          <p:txBody>
            <a:bodyPr rtlCol="0" anchor="ctr"/>
            <a:lstStyle/>
            <a:p>
              <a:pPr algn="ctr" defTabSz="608792">
                <a:defRPr/>
              </a:pPr>
              <a:endParaRPr lang="en-US" sz="2396" dirty="0">
                <a:solidFill>
                  <a:srgbClr val="FFFFFF"/>
                </a:solidFill>
                <a:latin typeface="Arial"/>
                <a:ea typeface="ＭＳ Ｐゴシック" charset="0"/>
                <a:cs typeface="Calibri" panose="020F0502020204030204" pitchFamily="34" charset="0"/>
              </a:endParaRPr>
            </a:p>
          </p:txBody>
        </p:sp>
        <p:sp>
          <p:nvSpPr>
            <p:cNvPr id="27" name="Freeform: Shape 2236">
              <a:extLst>
                <a:ext uri="{FF2B5EF4-FFF2-40B4-BE49-F238E27FC236}">
                  <a16:creationId xmlns:a16="http://schemas.microsoft.com/office/drawing/2014/main" id="{BB201020-668C-7E09-3BFE-F6C9B3532B39}"/>
                </a:ext>
              </a:extLst>
            </p:cNvPr>
            <p:cNvSpPr/>
            <p:nvPr/>
          </p:nvSpPr>
          <p:spPr bwMode="auto">
            <a:xfrm>
              <a:off x="9725891" y="4076007"/>
              <a:ext cx="728749" cy="149629"/>
            </a:xfrm>
            <a:custGeom>
              <a:avLst/>
              <a:gdLst>
                <a:gd name="connsiteX0" fmla="*/ 0 w 728749"/>
                <a:gd name="connsiteY0" fmla="*/ 0 h 149629"/>
                <a:gd name="connsiteX1" fmla="*/ 58189 w 728749"/>
                <a:gd name="connsiteY1" fmla="*/ 0 h 149629"/>
                <a:gd name="connsiteX2" fmla="*/ 58189 w 728749"/>
                <a:gd name="connsiteY2" fmla="*/ 24938 h 149629"/>
                <a:gd name="connsiteX3" fmla="*/ 130233 w 728749"/>
                <a:gd name="connsiteY3" fmla="*/ 24938 h 149629"/>
                <a:gd name="connsiteX4" fmla="*/ 130233 w 728749"/>
                <a:gd name="connsiteY4" fmla="*/ 41564 h 149629"/>
                <a:gd name="connsiteX5" fmla="*/ 227214 w 728749"/>
                <a:gd name="connsiteY5" fmla="*/ 41564 h 149629"/>
                <a:gd name="connsiteX6" fmla="*/ 227214 w 728749"/>
                <a:gd name="connsiteY6" fmla="*/ 58189 h 149629"/>
                <a:gd name="connsiteX7" fmla="*/ 329738 w 728749"/>
                <a:gd name="connsiteY7" fmla="*/ 58189 h 149629"/>
                <a:gd name="connsiteX8" fmla="*/ 329738 w 728749"/>
                <a:gd name="connsiteY8" fmla="*/ 85898 h 149629"/>
                <a:gd name="connsiteX9" fmla="*/ 534785 w 728749"/>
                <a:gd name="connsiteY9" fmla="*/ 85898 h 149629"/>
                <a:gd name="connsiteX10" fmla="*/ 534785 w 728749"/>
                <a:gd name="connsiteY10" fmla="*/ 113608 h 149629"/>
                <a:gd name="connsiteX11" fmla="*/ 576349 w 728749"/>
                <a:gd name="connsiteY11" fmla="*/ 113608 h 149629"/>
                <a:gd name="connsiteX12" fmla="*/ 576349 w 728749"/>
                <a:gd name="connsiteY12" fmla="*/ 135775 h 149629"/>
                <a:gd name="connsiteX13" fmla="*/ 637309 w 728749"/>
                <a:gd name="connsiteY13" fmla="*/ 135775 h 149629"/>
                <a:gd name="connsiteX14" fmla="*/ 637309 w 728749"/>
                <a:gd name="connsiteY14" fmla="*/ 149629 h 149629"/>
                <a:gd name="connsiteX15" fmla="*/ 728749 w 728749"/>
                <a:gd name="connsiteY15" fmla="*/ 149629 h 1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749" h="149629">
                  <a:moveTo>
                    <a:pt x="0" y="0"/>
                  </a:moveTo>
                  <a:lnTo>
                    <a:pt x="58189" y="0"/>
                  </a:lnTo>
                  <a:lnTo>
                    <a:pt x="58189" y="24938"/>
                  </a:lnTo>
                  <a:lnTo>
                    <a:pt x="130233" y="24938"/>
                  </a:lnTo>
                  <a:lnTo>
                    <a:pt x="130233" y="41564"/>
                  </a:lnTo>
                  <a:lnTo>
                    <a:pt x="227214" y="41564"/>
                  </a:lnTo>
                  <a:lnTo>
                    <a:pt x="227214" y="58189"/>
                  </a:lnTo>
                  <a:lnTo>
                    <a:pt x="329738" y="58189"/>
                  </a:lnTo>
                  <a:lnTo>
                    <a:pt x="329738" y="85898"/>
                  </a:lnTo>
                  <a:lnTo>
                    <a:pt x="534785" y="85898"/>
                  </a:lnTo>
                  <a:lnTo>
                    <a:pt x="534785" y="113608"/>
                  </a:lnTo>
                  <a:lnTo>
                    <a:pt x="576349" y="113608"/>
                  </a:lnTo>
                  <a:lnTo>
                    <a:pt x="576349" y="135775"/>
                  </a:lnTo>
                  <a:lnTo>
                    <a:pt x="637309" y="135775"/>
                  </a:lnTo>
                  <a:lnTo>
                    <a:pt x="637309" y="149629"/>
                  </a:lnTo>
                  <a:lnTo>
                    <a:pt x="728749" y="149629"/>
                  </a:lnTo>
                </a:path>
              </a:pathLst>
            </a:custGeom>
            <a:noFill/>
            <a:ln w="28575">
              <a:solidFill>
                <a:schemeClr val="accent1"/>
              </a:solidFill>
              <a:miter lim="800000"/>
              <a:headEnd/>
              <a:tailEnd/>
            </a:ln>
          </p:spPr>
          <p:txBody>
            <a:bodyPr rtlCol="0" anchor="ctr"/>
            <a:lstStyle/>
            <a:p>
              <a:pPr algn="ctr" defTabSz="608792">
                <a:defRPr/>
              </a:pPr>
              <a:endParaRPr lang="en-US" sz="2396" dirty="0">
                <a:solidFill>
                  <a:srgbClr val="FFFFFF"/>
                </a:solidFill>
                <a:latin typeface="Arial"/>
                <a:ea typeface="ＭＳ Ｐゴシック" charset="0"/>
                <a:cs typeface="Calibri" panose="020F0502020204030204" pitchFamily="34" charset="0"/>
              </a:endParaRPr>
            </a:p>
          </p:txBody>
        </p:sp>
        <p:sp>
          <p:nvSpPr>
            <p:cNvPr id="28" name="Freeform: Shape 2238">
              <a:extLst>
                <a:ext uri="{FF2B5EF4-FFF2-40B4-BE49-F238E27FC236}">
                  <a16:creationId xmlns:a16="http://schemas.microsoft.com/office/drawing/2014/main" id="{C973D1A2-77A6-6CEA-011B-9331DC92B44E}"/>
                </a:ext>
              </a:extLst>
            </p:cNvPr>
            <p:cNvSpPr/>
            <p:nvPr/>
          </p:nvSpPr>
          <p:spPr bwMode="auto">
            <a:xfrm>
              <a:off x="10451869" y="4220095"/>
              <a:ext cx="565266" cy="257694"/>
            </a:xfrm>
            <a:custGeom>
              <a:avLst/>
              <a:gdLst>
                <a:gd name="connsiteX0" fmla="*/ 0 w 565266"/>
                <a:gd name="connsiteY0" fmla="*/ 0 h 257694"/>
                <a:gd name="connsiteX1" fmla="*/ 0 w 565266"/>
                <a:gd name="connsiteY1" fmla="*/ 52647 h 257694"/>
                <a:gd name="connsiteX2" fmla="*/ 484909 w 565266"/>
                <a:gd name="connsiteY2" fmla="*/ 52647 h 257694"/>
                <a:gd name="connsiteX3" fmla="*/ 484909 w 565266"/>
                <a:gd name="connsiteY3" fmla="*/ 257694 h 257694"/>
                <a:gd name="connsiteX4" fmla="*/ 565266 w 565266"/>
                <a:gd name="connsiteY4" fmla="*/ 257694 h 257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266" h="257694">
                  <a:moveTo>
                    <a:pt x="0" y="0"/>
                  </a:moveTo>
                  <a:lnTo>
                    <a:pt x="0" y="52647"/>
                  </a:lnTo>
                  <a:lnTo>
                    <a:pt x="484909" y="52647"/>
                  </a:lnTo>
                  <a:lnTo>
                    <a:pt x="484909" y="257694"/>
                  </a:lnTo>
                  <a:lnTo>
                    <a:pt x="565266" y="257694"/>
                  </a:lnTo>
                </a:path>
              </a:pathLst>
            </a:custGeom>
            <a:noFill/>
            <a:ln w="28575">
              <a:solidFill>
                <a:schemeClr val="accent1"/>
              </a:solidFill>
              <a:miter lim="800000"/>
              <a:headEnd/>
              <a:tailEnd/>
            </a:ln>
          </p:spPr>
          <p:txBody>
            <a:bodyPr rtlCol="0" anchor="ctr"/>
            <a:lstStyle/>
            <a:p>
              <a:pPr algn="ctr" defTabSz="608792">
                <a:defRPr/>
              </a:pPr>
              <a:endParaRPr lang="en-US" sz="2396" dirty="0">
                <a:solidFill>
                  <a:srgbClr val="FFFFFF"/>
                </a:solidFill>
                <a:latin typeface="Arial"/>
                <a:ea typeface="ＭＳ Ｐゴシック" charset="0"/>
                <a:cs typeface="Calibri" panose="020F0502020204030204" pitchFamily="34" charset="0"/>
              </a:endParaRPr>
            </a:p>
          </p:txBody>
        </p:sp>
      </p:grpSp>
      <p:sp>
        <p:nvSpPr>
          <p:cNvPr id="30" name="Freeform: Shape 2240">
            <a:extLst>
              <a:ext uri="{FF2B5EF4-FFF2-40B4-BE49-F238E27FC236}">
                <a16:creationId xmlns:a16="http://schemas.microsoft.com/office/drawing/2014/main" id="{592702C3-9CF7-79AC-CB5D-0462AE97BB78}"/>
              </a:ext>
            </a:extLst>
          </p:cNvPr>
          <p:cNvSpPr/>
          <p:nvPr/>
        </p:nvSpPr>
        <p:spPr bwMode="auto">
          <a:xfrm>
            <a:off x="6945158" y="2972688"/>
            <a:ext cx="2832018" cy="1179315"/>
          </a:xfrm>
          <a:custGeom>
            <a:avLst/>
            <a:gdLst>
              <a:gd name="connsiteX0" fmla="*/ 0 w 2834640"/>
              <a:gd name="connsiteY0" fmla="*/ 0 h 1180407"/>
              <a:gd name="connsiteX1" fmla="*/ 77585 w 2834640"/>
              <a:gd name="connsiteY1" fmla="*/ 0 h 1180407"/>
              <a:gd name="connsiteX2" fmla="*/ 77585 w 2834640"/>
              <a:gd name="connsiteY2" fmla="*/ 19396 h 1180407"/>
              <a:gd name="connsiteX3" fmla="*/ 185651 w 2834640"/>
              <a:gd name="connsiteY3" fmla="*/ 19396 h 1180407"/>
              <a:gd name="connsiteX4" fmla="*/ 185651 w 2834640"/>
              <a:gd name="connsiteY4" fmla="*/ 41563 h 1180407"/>
              <a:gd name="connsiteX5" fmla="*/ 238298 w 2834640"/>
              <a:gd name="connsiteY5" fmla="*/ 41563 h 1180407"/>
              <a:gd name="connsiteX6" fmla="*/ 238298 w 2834640"/>
              <a:gd name="connsiteY6" fmla="*/ 80356 h 1180407"/>
              <a:gd name="connsiteX7" fmla="*/ 296487 w 2834640"/>
              <a:gd name="connsiteY7" fmla="*/ 80356 h 1180407"/>
              <a:gd name="connsiteX8" fmla="*/ 296487 w 2834640"/>
              <a:gd name="connsiteY8" fmla="*/ 102523 h 1180407"/>
              <a:gd name="connsiteX9" fmla="*/ 362989 w 2834640"/>
              <a:gd name="connsiteY9" fmla="*/ 102523 h 1180407"/>
              <a:gd name="connsiteX10" fmla="*/ 362989 w 2834640"/>
              <a:gd name="connsiteY10" fmla="*/ 133003 h 1180407"/>
              <a:gd name="connsiteX11" fmla="*/ 362989 w 2834640"/>
              <a:gd name="connsiteY11" fmla="*/ 133003 h 1180407"/>
              <a:gd name="connsiteX12" fmla="*/ 385156 w 2834640"/>
              <a:gd name="connsiteY12" fmla="*/ 155170 h 1180407"/>
              <a:gd name="connsiteX13" fmla="*/ 426720 w 2834640"/>
              <a:gd name="connsiteY13" fmla="*/ 155170 h 1180407"/>
              <a:gd name="connsiteX14" fmla="*/ 426720 w 2834640"/>
              <a:gd name="connsiteY14" fmla="*/ 196734 h 1180407"/>
              <a:gd name="connsiteX15" fmla="*/ 451658 w 2834640"/>
              <a:gd name="connsiteY15" fmla="*/ 196734 h 1180407"/>
              <a:gd name="connsiteX16" fmla="*/ 454429 w 2834640"/>
              <a:gd name="connsiteY16" fmla="*/ 199505 h 1180407"/>
              <a:gd name="connsiteX17" fmla="*/ 454429 w 2834640"/>
              <a:gd name="connsiteY17" fmla="*/ 235527 h 1180407"/>
              <a:gd name="connsiteX18" fmla="*/ 518160 w 2834640"/>
              <a:gd name="connsiteY18" fmla="*/ 235527 h 1180407"/>
              <a:gd name="connsiteX19" fmla="*/ 518160 w 2834640"/>
              <a:gd name="connsiteY19" fmla="*/ 277090 h 1180407"/>
              <a:gd name="connsiteX20" fmla="*/ 562494 w 2834640"/>
              <a:gd name="connsiteY20" fmla="*/ 277090 h 1180407"/>
              <a:gd name="connsiteX21" fmla="*/ 562494 w 2834640"/>
              <a:gd name="connsiteY21" fmla="*/ 302029 h 1180407"/>
              <a:gd name="connsiteX22" fmla="*/ 590203 w 2834640"/>
              <a:gd name="connsiteY22" fmla="*/ 302029 h 1180407"/>
              <a:gd name="connsiteX23" fmla="*/ 590203 w 2834640"/>
              <a:gd name="connsiteY23" fmla="*/ 326967 h 1180407"/>
              <a:gd name="connsiteX24" fmla="*/ 634538 w 2834640"/>
              <a:gd name="connsiteY24" fmla="*/ 326967 h 1180407"/>
              <a:gd name="connsiteX25" fmla="*/ 634538 w 2834640"/>
              <a:gd name="connsiteY25" fmla="*/ 365760 h 1180407"/>
              <a:gd name="connsiteX26" fmla="*/ 734291 w 2834640"/>
              <a:gd name="connsiteY26" fmla="*/ 365760 h 1180407"/>
              <a:gd name="connsiteX27" fmla="*/ 734291 w 2834640"/>
              <a:gd name="connsiteY27" fmla="*/ 385156 h 1180407"/>
              <a:gd name="connsiteX28" fmla="*/ 759229 w 2834640"/>
              <a:gd name="connsiteY28" fmla="*/ 385156 h 1180407"/>
              <a:gd name="connsiteX29" fmla="*/ 759229 w 2834640"/>
              <a:gd name="connsiteY29" fmla="*/ 393469 h 1180407"/>
              <a:gd name="connsiteX30" fmla="*/ 809105 w 2834640"/>
              <a:gd name="connsiteY30" fmla="*/ 393469 h 1180407"/>
              <a:gd name="connsiteX31" fmla="*/ 809105 w 2834640"/>
              <a:gd name="connsiteY31" fmla="*/ 435032 h 1180407"/>
              <a:gd name="connsiteX32" fmla="*/ 856211 w 2834640"/>
              <a:gd name="connsiteY32" fmla="*/ 435032 h 1180407"/>
              <a:gd name="connsiteX33" fmla="*/ 856211 w 2834640"/>
              <a:gd name="connsiteY33" fmla="*/ 454429 h 1180407"/>
              <a:gd name="connsiteX34" fmla="*/ 919941 w 2834640"/>
              <a:gd name="connsiteY34" fmla="*/ 454429 h 1180407"/>
              <a:gd name="connsiteX35" fmla="*/ 919941 w 2834640"/>
              <a:gd name="connsiteY35" fmla="*/ 471054 h 1180407"/>
              <a:gd name="connsiteX36" fmla="*/ 980901 w 2834640"/>
              <a:gd name="connsiteY36" fmla="*/ 471054 h 1180407"/>
              <a:gd name="connsiteX37" fmla="*/ 980901 w 2834640"/>
              <a:gd name="connsiteY37" fmla="*/ 487680 h 1180407"/>
              <a:gd name="connsiteX38" fmla="*/ 1030778 w 2834640"/>
              <a:gd name="connsiteY38" fmla="*/ 487680 h 1180407"/>
              <a:gd name="connsiteX39" fmla="*/ 1030778 w 2834640"/>
              <a:gd name="connsiteY39" fmla="*/ 509847 h 1180407"/>
              <a:gd name="connsiteX40" fmla="*/ 1083425 w 2834640"/>
              <a:gd name="connsiteY40" fmla="*/ 509847 h 1180407"/>
              <a:gd name="connsiteX41" fmla="*/ 1083425 w 2834640"/>
              <a:gd name="connsiteY41" fmla="*/ 537556 h 1180407"/>
              <a:gd name="connsiteX42" fmla="*/ 1147156 w 2834640"/>
              <a:gd name="connsiteY42" fmla="*/ 537556 h 1180407"/>
              <a:gd name="connsiteX43" fmla="*/ 1147156 w 2834640"/>
              <a:gd name="connsiteY43" fmla="*/ 554181 h 1180407"/>
              <a:gd name="connsiteX44" fmla="*/ 1197032 w 2834640"/>
              <a:gd name="connsiteY44" fmla="*/ 554181 h 1180407"/>
              <a:gd name="connsiteX45" fmla="*/ 1197032 w 2834640"/>
              <a:gd name="connsiteY45" fmla="*/ 568036 h 1180407"/>
              <a:gd name="connsiteX46" fmla="*/ 1246909 w 2834640"/>
              <a:gd name="connsiteY46" fmla="*/ 568036 h 1180407"/>
              <a:gd name="connsiteX47" fmla="*/ 1246909 w 2834640"/>
              <a:gd name="connsiteY47" fmla="*/ 592974 h 1180407"/>
              <a:gd name="connsiteX48" fmla="*/ 1280160 w 2834640"/>
              <a:gd name="connsiteY48" fmla="*/ 592974 h 1180407"/>
              <a:gd name="connsiteX49" fmla="*/ 1280160 w 2834640"/>
              <a:gd name="connsiteY49" fmla="*/ 606829 h 1180407"/>
              <a:gd name="connsiteX50" fmla="*/ 1335578 w 2834640"/>
              <a:gd name="connsiteY50" fmla="*/ 606829 h 1180407"/>
              <a:gd name="connsiteX51" fmla="*/ 1335578 w 2834640"/>
              <a:gd name="connsiteY51" fmla="*/ 626225 h 1180407"/>
              <a:gd name="connsiteX52" fmla="*/ 1360516 w 2834640"/>
              <a:gd name="connsiteY52" fmla="*/ 626225 h 1180407"/>
              <a:gd name="connsiteX53" fmla="*/ 1360516 w 2834640"/>
              <a:gd name="connsiteY53" fmla="*/ 656705 h 1180407"/>
              <a:gd name="connsiteX54" fmla="*/ 1377141 w 2834640"/>
              <a:gd name="connsiteY54" fmla="*/ 656705 h 1180407"/>
              <a:gd name="connsiteX55" fmla="*/ 1377141 w 2834640"/>
              <a:gd name="connsiteY55" fmla="*/ 681643 h 1180407"/>
              <a:gd name="connsiteX56" fmla="*/ 1410392 w 2834640"/>
              <a:gd name="connsiteY56" fmla="*/ 681643 h 1180407"/>
              <a:gd name="connsiteX57" fmla="*/ 1410392 w 2834640"/>
              <a:gd name="connsiteY57" fmla="*/ 712123 h 1180407"/>
              <a:gd name="connsiteX58" fmla="*/ 1468581 w 2834640"/>
              <a:gd name="connsiteY58" fmla="*/ 712123 h 1180407"/>
              <a:gd name="connsiteX59" fmla="*/ 1468581 w 2834640"/>
              <a:gd name="connsiteY59" fmla="*/ 739832 h 1180407"/>
              <a:gd name="connsiteX60" fmla="*/ 1499061 w 2834640"/>
              <a:gd name="connsiteY60" fmla="*/ 739832 h 1180407"/>
              <a:gd name="connsiteX61" fmla="*/ 1499061 w 2834640"/>
              <a:gd name="connsiteY61" fmla="*/ 750916 h 1180407"/>
              <a:gd name="connsiteX62" fmla="*/ 1543396 w 2834640"/>
              <a:gd name="connsiteY62" fmla="*/ 750916 h 1180407"/>
              <a:gd name="connsiteX63" fmla="*/ 1543396 w 2834640"/>
              <a:gd name="connsiteY63" fmla="*/ 781396 h 1180407"/>
              <a:gd name="connsiteX64" fmla="*/ 1571105 w 2834640"/>
              <a:gd name="connsiteY64" fmla="*/ 781396 h 1180407"/>
              <a:gd name="connsiteX65" fmla="*/ 1571105 w 2834640"/>
              <a:gd name="connsiteY65" fmla="*/ 792480 h 1180407"/>
              <a:gd name="connsiteX66" fmla="*/ 1640378 w 2834640"/>
              <a:gd name="connsiteY66" fmla="*/ 792480 h 1180407"/>
              <a:gd name="connsiteX67" fmla="*/ 1640378 w 2834640"/>
              <a:gd name="connsiteY67" fmla="*/ 814647 h 1180407"/>
              <a:gd name="connsiteX68" fmla="*/ 1712421 w 2834640"/>
              <a:gd name="connsiteY68" fmla="*/ 814647 h 1180407"/>
              <a:gd name="connsiteX69" fmla="*/ 1712421 w 2834640"/>
              <a:gd name="connsiteY69" fmla="*/ 853440 h 1180407"/>
              <a:gd name="connsiteX70" fmla="*/ 1745672 w 2834640"/>
              <a:gd name="connsiteY70" fmla="*/ 853440 h 1180407"/>
              <a:gd name="connsiteX71" fmla="*/ 1745672 w 2834640"/>
              <a:gd name="connsiteY71" fmla="*/ 892232 h 1180407"/>
              <a:gd name="connsiteX72" fmla="*/ 1776152 w 2834640"/>
              <a:gd name="connsiteY72" fmla="*/ 892232 h 1180407"/>
              <a:gd name="connsiteX73" fmla="*/ 1776152 w 2834640"/>
              <a:gd name="connsiteY73" fmla="*/ 922712 h 1180407"/>
              <a:gd name="connsiteX74" fmla="*/ 1814945 w 2834640"/>
              <a:gd name="connsiteY74" fmla="*/ 922712 h 1180407"/>
              <a:gd name="connsiteX75" fmla="*/ 1814945 w 2834640"/>
              <a:gd name="connsiteY75" fmla="*/ 944880 h 1180407"/>
              <a:gd name="connsiteX76" fmla="*/ 1878676 w 2834640"/>
              <a:gd name="connsiteY76" fmla="*/ 944880 h 1180407"/>
              <a:gd name="connsiteX77" fmla="*/ 1878676 w 2834640"/>
              <a:gd name="connsiteY77" fmla="*/ 969818 h 1180407"/>
              <a:gd name="connsiteX78" fmla="*/ 1956261 w 2834640"/>
              <a:gd name="connsiteY78" fmla="*/ 969818 h 1180407"/>
              <a:gd name="connsiteX79" fmla="*/ 1956261 w 2834640"/>
              <a:gd name="connsiteY79" fmla="*/ 1014152 h 1180407"/>
              <a:gd name="connsiteX80" fmla="*/ 2006138 w 2834640"/>
              <a:gd name="connsiteY80" fmla="*/ 1014152 h 1180407"/>
              <a:gd name="connsiteX81" fmla="*/ 2006138 w 2834640"/>
              <a:gd name="connsiteY81" fmla="*/ 1028007 h 1180407"/>
              <a:gd name="connsiteX82" fmla="*/ 2308167 w 2834640"/>
              <a:gd name="connsiteY82" fmla="*/ 1028007 h 1180407"/>
              <a:gd name="connsiteX83" fmla="*/ 2308167 w 2834640"/>
              <a:gd name="connsiteY83" fmla="*/ 1050174 h 1180407"/>
              <a:gd name="connsiteX84" fmla="*/ 2419003 w 2834640"/>
              <a:gd name="connsiteY84" fmla="*/ 1050174 h 1180407"/>
              <a:gd name="connsiteX85" fmla="*/ 2419003 w 2834640"/>
              <a:gd name="connsiteY85" fmla="*/ 1069570 h 1180407"/>
              <a:gd name="connsiteX86" fmla="*/ 2452254 w 2834640"/>
              <a:gd name="connsiteY86" fmla="*/ 1069570 h 1180407"/>
              <a:gd name="connsiteX87" fmla="*/ 2452254 w 2834640"/>
              <a:gd name="connsiteY87" fmla="*/ 1086196 h 1180407"/>
              <a:gd name="connsiteX88" fmla="*/ 2499360 w 2834640"/>
              <a:gd name="connsiteY88" fmla="*/ 1086196 h 1180407"/>
              <a:gd name="connsiteX89" fmla="*/ 2499360 w 2834640"/>
              <a:gd name="connsiteY89" fmla="*/ 1105592 h 1180407"/>
              <a:gd name="connsiteX90" fmla="*/ 2676698 w 2834640"/>
              <a:gd name="connsiteY90" fmla="*/ 1105592 h 1180407"/>
              <a:gd name="connsiteX91" fmla="*/ 2676698 w 2834640"/>
              <a:gd name="connsiteY91" fmla="*/ 1124989 h 1180407"/>
              <a:gd name="connsiteX92" fmla="*/ 2726574 w 2834640"/>
              <a:gd name="connsiteY92" fmla="*/ 1124989 h 1180407"/>
              <a:gd name="connsiteX93" fmla="*/ 2726574 w 2834640"/>
              <a:gd name="connsiteY93" fmla="*/ 1136072 h 1180407"/>
              <a:gd name="connsiteX94" fmla="*/ 2798618 w 2834640"/>
              <a:gd name="connsiteY94" fmla="*/ 1136072 h 1180407"/>
              <a:gd name="connsiteX95" fmla="*/ 2798618 w 2834640"/>
              <a:gd name="connsiteY95" fmla="*/ 1155469 h 1180407"/>
              <a:gd name="connsiteX96" fmla="*/ 2834640 w 2834640"/>
              <a:gd name="connsiteY96" fmla="*/ 1155469 h 1180407"/>
              <a:gd name="connsiteX97" fmla="*/ 2834640 w 2834640"/>
              <a:gd name="connsiteY97" fmla="*/ 1180407 h 118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834640" h="1180407">
                <a:moveTo>
                  <a:pt x="0" y="0"/>
                </a:moveTo>
                <a:lnTo>
                  <a:pt x="77585" y="0"/>
                </a:lnTo>
                <a:lnTo>
                  <a:pt x="77585" y="19396"/>
                </a:lnTo>
                <a:lnTo>
                  <a:pt x="185651" y="19396"/>
                </a:lnTo>
                <a:lnTo>
                  <a:pt x="185651" y="41563"/>
                </a:lnTo>
                <a:lnTo>
                  <a:pt x="238298" y="41563"/>
                </a:lnTo>
                <a:lnTo>
                  <a:pt x="238298" y="80356"/>
                </a:lnTo>
                <a:lnTo>
                  <a:pt x="296487" y="80356"/>
                </a:lnTo>
                <a:lnTo>
                  <a:pt x="296487" y="102523"/>
                </a:lnTo>
                <a:lnTo>
                  <a:pt x="362989" y="102523"/>
                </a:lnTo>
                <a:lnTo>
                  <a:pt x="362989" y="133003"/>
                </a:lnTo>
                <a:lnTo>
                  <a:pt x="362989" y="133003"/>
                </a:lnTo>
                <a:lnTo>
                  <a:pt x="385156" y="155170"/>
                </a:lnTo>
                <a:lnTo>
                  <a:pt x="426720" y="155170"/>
                </a:lnTo>
                <a:lnTo>
                  <a:pt x="426720" y="196734"/>
                </a:lnTo>
                <a:lnTo>
                  <a:pt x="451658" y="196734"/>
                </a:lnTo>
                <a:lnTo>
                  <a:pt x="454429" y="199505"/>
                </a:lnTo>
                <a:lnTo>
                  <a:pt x="454429" y="235527"/>
                </a:lnTo>
                <a:lnTo>
                  <a:pt x="518160" y="235527"/>
                </a:lnTo>
                <a:lnTo>
                  <a:pt x="518160" y="277090"/>
                </a:lnTo>
                <a:lnTo>
                  <a:pt x="562494" y="277090"/>
                </a:lnTo>
                <a:lnTo>
                  <a:pt x="562494" y="302029"/>
                </a:lnTo>
                <a:lnTo>
                  <a:pt x="590203" y="302029"/>
                </a:lnTo>
                <a:lnTo>
                  <a:pt x="590203" y="326967"/>
                </a:lnTo>
                <a:lnTo>
                  <a:pt x="634538" y="326967"/>
                </a:lnTo>
                <a:lnTo>
                  <a:pt x="634538" y="365760"/>
                </a:lnTo>
                <a:lnTo>
                  <a:pt x="734291" y="365760"/>
                </a:lnTo>
                <a:lnTo>
                  <a:pt x="734291" y="385156"/>
                </a:lnTo>
                <a:lnTo>
                  <a:pt x="759229" y="385156"/>
                </a:lnTo>
                <a:lnTo>
                  <a:pt x="759229" y="393469"/>
                </a:lnTo>
                <a:lnTo>
                  <a:pt x="809105" y="393469"/>
                </a:lnTo>
                <a:lnTo>
                  <a:pt x="809105" y="435032"/>
                </a:lnTo>
                <a:lnTo>
                  <a:pt x="856211" y="435032"/>
                </a:lnTo>
                <a:lnTo>
                  <a:pt x="856211" y="454429"/>
                </a:lnTo>
                <a:lnTo>
                  <a:pt x="919941" y="454429"/>
                </a:lnTo>
                <a:lnTo>
                  <a:pt x="919941" y="471054"/>
                </a:lnTo>
                <a:lnTo>
                  <a:pt x="980901" y="471054"/>
                </a:lnTo>
                <a:lnTo>
                  <a:pt x="980901" y="487680"/>
                </a:lnTo>
                <a:lnTo>
                  <a:pt x="1030778" y="487680"/>
                </a:lnTo>
                <a:lnTo>
                  <a:pt x="1030778" y="509847"/>
                </a:lnTo>
                <a:lnTo>
                  <a:pt x="1083425" y="509847"/>
                </a:lnTo>
                <a:lnTo>
                  <a:pt x="1083425" y="537556"/>
                </a:lnTo>
                <a:lnTo>
                  <a:pt x="1147156" y="537556"/>
                </a:lnTo>
                <a:lnTo>
                  <a:pt x="1147156" y="554181"/>
                </a:lnTo>
                <a:lnTo>
                  <a:pt x="1197032" y="554181"/>
                </a:lnTo>
                <a:lnTo>
                  <a:pt x="1197032" y="568036"/>
                </a:lnTo>
                <a:lnTo>
                  <a:pt x="1246909" y="568036"/>
                </a:lnTo>
                <a:lnTo>
                  <a:pt x="1246909" y="592974"/>
                </a:lnTo>
                <a:lnTo>
                  <a:pt x="1280160" y="592974"/>
                </a:lnTo>
                <a:lnTo>
                  <a:pt x="1280160" y="606829"/>
                </a:lnTo>
                <a:lnTo>
                  <a:pt x="1335578" y="606829"/>
                </a:lnTo>
                <a:lnTo>
                  <a:pt x="1335578" y="626225"/>
                </a:lnTo>
                <a:lnTo>
                  <a:pt x="1360516" y="626225"/>
                </a:lnTo>
                <a:lnTo>
                  <a:pt x="1360516" y="656705"/>
                </a:lnTo>
                <a:lnTo>
                  <a:pt x="1377141" y="656705"/>
                </a:lnTo>
                <a:lnTo>
                  <a:pt x="1377141" y="681643"/>
                </a:lnTo>
                <a:lnTo>
                  <a:pt x="1410392" y="681643"/>
                </a:lnTo>
                <a:lnTo>
                  <a:pt x="1410392" y="712123"/>
                </a:lnTo>
                <a:lnTo>
                  <a:pt x="1468581" y="712123"/>
                </a:lnTo>
                <a:lnTo>
                  <a:pt x="1468581" y="739832"/>
                </a:lnTo>
                <a:lnTo>
                  <a:pt x="1499061" y="739832"/>
                </a:lnTo>
                <a:lnTo>
                  <a:pt x="1499061" y="750916"/>
                </a:lnTo>
                <a:lnTo>
                  <a:pt x="1543396" y="750916"/>
                </a:lnTo>
                <a:lnTo>
                  <a:pt x="1543396" y="781396"/>
                </a:lnTo>
                <a:lnTo>
                  <a:pt x="1571105" y="781396"/>
                </a:lnTo>
                <a:lnTo>
                  <a:pt x="1571105" y="792480"/>
                </a:lnTo>
                <a:lnTo>
                  <a:pt x="1640378" y="792480"/>
                </a:lnTo>
                <a:lnTo>
                  <a:pt x="1640378" y="814647"/>
                </a:lnTo>
                <a:lnTo>
                  <a:pt x="1712421" y="814647"/>
                </a:lnTo>
                <a:lnTo>
                  <a:pt x="1712421" y="853440"/>
                </a:lnTo>
                <a:lnTo>
                  <a:pt x="1745672" y="853440"/>
                </a:lnTo>
                <a:lnTo>
                  <a:pt x="1745672" y="892232"/>
                </a:lnTo>
                <a:lnTo>
                  <a:pt x="1776152" y="892232"/>
                </a:lnTo>
                <a:lnTo>
                  <a:pt x="1776152" y="922712"/>
                </a:lnTo>
                <a:lnTo>
                  <a:pt x="1814945" y="922712"/>
                </a:lnTo>
                <a:lnTo>
                  <a:pt x="1814945" y="944880"/>
                </a:lnTo>
                <a:lnTo>
                  <a:pt x="1878676" y="944880"/>
                </a:lnTo>
                <a:lnTo>
                  <a:pt x="1878676" y="969818"/>
                </a:lnTo>
                <a:lnTo>
                  <a:pt x="1956261" y="969818"/>
                </a:lnTo>
                <a:lnTo>
                  <a:pt x="1956261" y="1014152"/>
                </a:lnTo>
                <a:lnTo>
                  <a:pt x="2006138" y="1014152"/>
                </a:lnTo>
                <a:lnTo>
                  <a:pt x="2006138" y="1028007"/>
                </a:lnTo>
                <a:lnTo>
                  <a:pt x="2308167" y="1028007"/>
                </a:lnTo>
                <a:lnTo>
                  <a:pt x="2308167" y="1050174"/>
                </a:lnTo>
                <a:lnTo>
                  <a:pt x="2419003" y="1050174"/>
                </a:lnTo>
                <a:lnTo>
                  <a:pt x="2419003" y="1069570"/>
                </a:lnTo>
                <a:lnTo>
                  <a:pt x="2452254" y="1069570"/>
                </a:lnTo>
                <a:lnTo>
                  <a:pt x="2452254" y="1086196"/>
                </a:lnTo>
                <a:lnTo>
                  <a:pt x="2499360" y="1086196"/>
                </a:lnTo>
                <a:lnTo>
                  <a:pt x="2499360" y="1105592"/>
                </a:lnTo>
                <a:lnTo>
                  <a:pt x="2676698" y="1105592"/>
                </a:lnTo>
                <a:lnTo>
                  <a:pt x="2676698" y="1124989"/>
                </a:lnTo>
                <a:lnTo>
                  <a:pt x="2726574" y="1124989"/>
                </a:lnTo>
                <a:lnTo>
                  <a:pt x="2726574" y="1136072"/>
                </a:lnTo>
                <a:lnTo>
                  <a:pt x="2798618" y="1136072"/>
                </a:lnTo>
                <a:lnTo>
                  <a:pt x="2798618" y="1155469"/>
                </a:lnTo>
                <a:lnTo>
                  <a:pt x="2834640" y="1155469"/>
                </a:lnTo>
                <a:lnTo>
                  <a:pt x="2834640" y="1180407"/>
                </a:lnTo>
              </a:path>
            </a:pathLst>
          </a:custGeom>
          <a:noFill/>
          <a:ln w="28575">
            <a:solidFill>
              <a:schemeClr val="accent3"/>
            </a:solidFill>
            <a:miter lim="800000"/>
            <a:headEnd/>
            <a:tailEnd/>
          </a:ln>
        </p:spPr>
        <p:txBody>
          <a:bodyPr rtlCol="0" anchor="ctr"/>
          <a:lstStyle/>
          <a:p>
            <a:pPr algn="ctr" defTabSz="608792">
              <a:defRPr/>
            </a:pPr>
            <a:endParaRPr lang="en-US" sz="2396" dirty="0">
              <a:solidFill>
                <a:srgbClr val="FFFFFF"/>
              </a:solidFill>
              <a:latin typeface="Arial"/>
              <a:ea typeface="ＭＳ Ｐゴシック" charset="0"/>
              <a:cs typeface="Calibri" panose="020F0502020204030204" pitchFamily="34" charset="0"/>
            </a:endParaRPr>
          </a:p>
        </p:txBody>
      </p:sp>
      <p:sp>
        <p:nvSpPr>
          <p:cNvPr id="31" name="Freeform: Shape 2243">
            <a:extLst>
              <a:ext uri="{FF2B5EF4-FFF2-40B4-BE49-F238E27FC236}">
                <a16:creationId xmlns:a16="http://schemas.microsoft.com/office/drawing/2014/main" id="{6897D606-DD2F-B008-BBF9-A5B9A6DB0CA2}"/>
              </a:ext>
            </a:extLst>
          </p:cNvPr>
          <p:cNvSpPr/>
          <p:nvPr/>
        </p:nvSpPr>
        <p:spPr bwMode="auto">
          <a:xfrm>
            <a:off x="9779945" y="4121551"/>
            <a:ext cx="232541" cy="80282"/>
          </a:xfrm>
          <a:custGeom>
            <a:avLst/>
            <a:gdLst>
              <a:gd name="connsiteX0" fmla="*/ 0 w 232756"/>
              <a:gd name="connsiteY0" fmla="*/ 0 h 80356"/>
              <a:gd name="connsiteX1" fmla="*/ 0 w 232756"/>
              <a:gd name="connsiteY1" fmla="*/ 66502 h 80356"/>
              <a:gd name="connsiteX2" fmla="*/ 110836 w 232756"/>
              <a:gd name="connsiteY2" fmla="*/ 66502 h 80356"/>
              <a:gd name="connsiteX3" fmla="*/ 110836 w 232756"/>
              <a:gd name="connsiteY3" fmla="*/ 80356 h 80356"/>
              <a:gd name="connsiteX4" fmla="*/ 232756 w 232756"/>
              <a:gd name="connsiteY4" fmla="*/ 80356 h 8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56" h="80356">
                <a:moveTo>
                  <a:pt x="0" y="0"/>
                </a:moveTo>
                <a:lnTo>
                  <a:pt x="0" y="66502"/>
                </a:lnTo>
                <a:lnTo>
                  <a:pt x="110836" y="66502"/>
                </a:lnTo>
                <a:lnTo>
                  <a:pt x="110836" y="80356"/>
                </a:lnTo>
                <a:lnTo>
                  <a:pt x="232756" y="80356"/>
                </a:lnTo>
              </a:path>
            </a:pathLst>
          </a:custGeom>
          <a:noFill/>
          <a:ln w="28575">
            <a:solidFill>
              <a:schemeClr val="accent3"/>
            </a:solidFill>
            <a:miter lim="800000"/>
            <a:headEnd/>
            <a:tailEnd/>
          </a:ln>
        </p:spPr>
        <p:txBody>
          <a:bodyPr rtlCol="0" anchor="ctr"/>
          <a:lstStyle/>
          <a:p>
            <a:pPr algn="ctr" defTabSz="608792">
              <a:defRPr/>
            </a:pPr>
            <a:endParaRPr lang="en-US" sz="2396" dirty="0">
              <a:solidFill>
                <a:srgbClr val="FFFFFF"/>
              </a:solidFill>
              <a:latin typeface="Arial"/>
              <a:ea typeface="ＭＳ Ｐゴシック" charset="0"/>
              <a:cs typeface="Calibri" panose="020F0502020204030204" pitchFamily="34" charset="0"/>
            </a:endParaRPr>
          </a:p>
        </p:txBody>
      </p:sp>
      <p:sp>
        <p:nvSpPr>
          <p:cNvPr id="32" name="Freeform: Shape 2245">
            <a:extLst>
              <a:ext uri="{FF2B5EF4-FFF2-40B4-BE49-F238E27FC236}">
                <a16:creationId xmlns:a16="http://schemas.microsoft.com/office/drawing/2014/main" id="{A8023117-9506-C626-DB0E-C872C0F19808}"/>
              </a:ext>
            </a:extLst>
          </p:cNvPr>
          <p:cNvSpPr/>
          <p:nvPr/>
        </p:nvSpPr>
        <p:spPr bwMode="auto">
          <a:xfrm>
            <a:off x="9976497" y="4210138"/>
            <a:ext cx="1154400" cy="138417"/>
          </a:xfrm>
          <a:custGeom>
            <a:avLst/>
            <a:gdLst>
              <a:gd name="connsiteX0" fmla="*/ 0 w 1155469"/>
              <a:gd name="connsiteY0" fmla="*/ 0 h 138545"/>
              <a:gd name="connsiteX1" fmla="*/ 573578 w 1155469"/>
              <a:gd name="connsiteY1" fmla="*/ 0 h 138545"/>
              <a:gd name="connsiteX2" fmla="*/ 573578 w 1155469"/>
              <a:gd name="connsiteY2" fmla="*/ 58189 h 138545"/>
              <a:gd name="connsiteX3" fmla="*/ 612371 w 1155469"/>
              <a:gd name="connsiteY3" fmla="*/ 58189 h 138545"/>
              <a:gd name="connsiteX4" fmla="*/ 612371 w 1155469"/>
              <a:gd name="connsiteY4" fmla="*/ 138545 h 138545"/>
              <a:gd name="connsiteX5" fmla="*/ 1155469 w 1155469"/>
              <a:gd name="connsiteY5" fmla="*/ 138545 h 138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469" h="138545">
                <a:moveTo>
                  <a:pt x="0" y="0"/>
                </a:moveTo>
                <a:lnTo>
                  <a:pt x="573578" y="0"/>
                </a:lnTo>
                <a:lnTo>
                  <a:pt x="573578" y="58189"/>
                </a:lnTo>
                <a:lnTo>
                  <a:pt x="612371" y="58189"/>
                </a:lnTo>
                <a:lnTo>
                  <a:pt x="612371" y="138545"/>
                </a:lnTo>
                <a:lnTo>
                  <a:pt x="1155469" y="138545"/>
                </a:lnTo>
              </a:path>
            </a:pathLst>
          </a:custGeom>
          <a:noFill/>
          <a:ln w="28575">
            <a:solidFill>
              <a:schemeClr val="accent3"/>
            </a:solidFill>
            <a:miter lim="800000"/>
            <a:headEnd/>
            <a:tailEnd/>
          </a:ln>
        </p:spPr>
        <p:txBody>
          <a:bodyPr rtlCol="0" anchor="ctr"/>
          <a:lstStyle/>
          <a:p>
            <a:pPr algn="ctr" defTabSz="608792">
              <a:defRPr/>
            </a:pPr>
            <a:endParaRPr lang="en-US" sz="2396" dirty="0">
              <a:solidFill>
                <a:srgbClr val="FFFFFF"/>
              </a:solidFill>
              <a:latin typeface="Arial"/>
              <a:ea typeface="ＭＳ Ｐゴシック" charset="0"/>
              <a:cs typeface="Calibri" panose="020F0502020204030204" pitchFamily="34" charset="0"/>
            </a:endParaRPr>
          </a:p>
        </p:txBody>
      </p:sp>
      <p:sp>
        <p:nvSpPr>
          <p:cNvPr id="33" name="TextBox 32">
            <a:extLst>
              <a:ext uri="{FF2B5EF4-FFF2-40B4-BE49-F238E27FC236}">
                <a16:creationId xmlns:a16="http://schemas.microsoft.com/office/drawing/2014/main" id="{8A169319-82CB-F87B-61EE-3DE50367555C}"/>
              </a:ext>
            </a:extLst>
          </p:cNvPr>
          <p:cNvSpPr txBox="1"/>
          <p:nvPr/>
        </p:nvSpPr>
        <p:spPr bwMode="auto">
          <a:xfrm>
            <a:off x="6884637" y="4426715"/>
            <a:ext cx="3366371" cy="307648"/>
          </a:xfrm>
          <a:prstGeom prst="rect">
            <a:avLst/>
          </a:prstGeom>
          <a:noFill/>
          <a:ln>
            <a:noFill/>
          </a:ln>
        </p:spPr>
        <p:txBody>
          <a:bodyPr wrap="none" rtlCol="0">
            <a:spAutoFit/>
          </a:bodyPr>
          <a:lstStyle/>
          <a:p>
            <a:pPr algn="ctr" defTabSz="913554" eaLnBrk="0" fontAlgn="base" hangingPunct="0">
              <a:spcBef>
                <a:spcPts val="599"/>
              </a:spcBef>
              <a:spcAft>
                <a:spcPct val="0"/>
              </a:spcAft>
              <a:defRPr/>
            </a:pPr>
            <a:r>
              <a:rPr lang="en-US" sz="1399" dirty="0">
                <a:solidFill>
                  <a:srgbClr val="000000"/>
                </a:solidFill>
                <a:latin typeface="Arial"/>
                <a:ea typeface="ＭＳ Ｐゴシック" charset="0"/>
                <a:cs typeface="Calibri" panose="020F0502020204030204" pitchFamily="34" charset="0"/>
              </a:rPr>
              <a:t>HR: 0.68 (95% CI: 0.54-0.85; </a:t>
            </a:r>
            <a:r>
              <a:rPr lang="en-US" sz="1399" i="1" dirty="0">
                <a:solidFill>
                  <a:srgbClr val="000000"/>
                </a:solidFill>
                <a:latin typeface="Arial"/>
                <a:ea typeface="ＭＳ Ｐゴシック" charset="0"/>
                <a:cs typeface="Calibri" panose="020F0502020204030204" pitchFamily="34" charset="0"/>
              </a:rPr>
              <a:t>P</a:t>
            </a:r>
            <a:r>
              <a:rPr lang="en-US" sz="1399" dirty="0">
                <a:solidFill>
                  <a:srgbClr val="000000"/>
                </a:solidFill>
                <a:latin typeface="Arial"/>
                <a:ea typeface="ＭＳ Ｐゴシック" charset="0"/>
                <a:cs typeface="Calibri" panose="020F0502020204030204" pitchFamily="34" charset="0"/>
              </a:rPr>
              <a:t>=.0007)</a:t>
            </a:r>
          </a:p>
        </p:txBody>
      </p:sp>
      <p:grpSp>
        <p:nvGrpSpPr>
          <p:cNvPr id="34" name="Group 33">
            <a:extLst>
              <a:ext uri="{FF2B5EF4-FFF2-40B4-BE49-F238E27FC236}">
                <a16:creationId xmlns:a16="http://schemas.microsoft.com/office/drawing/2014/main" id="{13A4799B-556E-7183-FD8B-478A34E85DD0}"/>
              </a:ext>
            </a:extLst>
          </p:cNvPr>
          <p:cNvGrpSpPr/>
          <p:nvPr/>
        </p:nvGrpSpPr>
        <p:grpSpPr>
          <a:xfrm>
            <a:off x="9341902" y="2252217"/>
            <a:ext cx="2396789" cy="940871"/>
            <a:chOff x="9173000" y="2835617"/>
            <a:chExt cx="2399008" cy="941743"/>
          </a:xfrm>
        </p:grpSpPr>
        <p:sp>
          <p:nvSpPr>
            <p:cNvPr id="35" name="TextBox 34">
              <a:extLst>
                <a:ext uri="{FF2B5EF4-FFF2-40B4-BE49-F238E27FC236}">
                  <a16:creationId xmlns:a16="http://schemas.microsoft.com/office/drawing/2014/main" id="{6A51B1DB-7786-9D1A-A042-9E54620D5DE2}"/>
                </a:ext>
              </a:extLst>
            </p:cNvPr>
            <p:cNvSpPr txBox="1"/>
            <p:nvPr/>
          </p:nvSpPr>
          <p:spPr bwMode="auto">
            <a:xfrm>
              <a:off x="10798101" y="3247930"/>
              <a:ext cx="533011" cy="5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3554" eaLnBrk="0" fontAlgn="base" hangingPunct="0">
                <a:spcAft>
                  <a:spcPct val="0"/>
                </a:spcAft>
                <a:defRPr/>
              </a:pPr>
              <a:r>
                <a:rPr lang="en-US" sz="1399" dirty="0">
                  <a:solidFill>
                    <a:schemeClr val="accent3"/>
                  </a:solidFill>
                  <a:latin typeface="Arial"/>
                  <a:ea typeface="ＭＳ Ｐゴシック" charset="0"/>
                  <a:cs typeface="Calibri" panose="020F0502020204030204" pitchFamily="34" charset="0"/>
                </a:rPr>
                <a:t>15.8</a:t>
              </a:r>
              <a:br>
                <a:rPr lang="en-US" sz="1399" dirty="0">
                  <a:solidFill>
                    <a:srgbClr val="660033">
                      <a:lumMod val="60000"/>
                      <a:lumOff val="40000"/>
                    </a:srgbClr>
                  </a:solidFill>
                  <a:latin typeface="Arial"/>
                  <a:ea typeface="ＭＳ Ｐゴシック" charset="0"/>
                  <a:cs typeface="Calibri" panose="020F0502020204030204" pitchFamily="34" charset="0"/>
                </a:rPr>
              </a:br>
              <a:r>
                <a:rPr lang="en-US" sz="1399" b="1" dirty="0">
                  <a:solidFill>
                    <a:schemeClr val="accent1"/>
                  </a:solidFill>
                  <a:latin typeface="Arial"/>
                  <a:ea typeface="ＭＳ Ｐゴシック" charset="0"/>
                  <a:cs typeface="Calibri" panose="020F0502020204030204" pitchFamily="34" charset="0"/>
                </a:rPr>
                <a:t>22.7</a:t>
              </a:r>
            </a:p>
          </p:txBody>
        </p:sp>
        <p:sp>
          <p:nvSpPr>
            <p:cNvPr id="36" name="TextBox 35">
              <a:extLst>
                <a:ext uri="{FF2B5EF4-FFF2-40B4-BE49-F238E27FC236}">
                  <a16:creationId xmlns:a16="http://schemas.microsoft.com/office/drawing/2014/main" id="{21438F88-D1F0-906E-AE5D-261FC069CB86}"/>
                </a:ext>
              </a:extLst>
            </p:cNvPr>
            <p:cNvSpPr txBox="1"/>
            <p:nvPr/>
          </p:nvSpPr>
          <p:spPr bwMode="auto">
            <a:xfrm>
              <a:off x="10503098" y="2835617"/>
              <a:ext cx="1068910" cy="46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3554" eaLnBrk="0" fontAlgn="base" hangingPunct="0">
                <a:spcBef>
                  <a:spcPct val="50000"/>
                </a:spcBef>
                <a:spcAft>
                  <a:spcPct val="0"/>
                </a:spcAft>
                <a:defRPr/>
              </a:pPr>
              <a:r>
                <a:rPr lang="en-US" sz="1199" b="1" dirty="0">
                  <a:solidFill>
                    <a:srgbClr val="000000"/>
                  </a:solidFill>
                  <a:latin typeface="Arial"/>
                  <a:ea typeface="ＭＳ Ｐゴシック" charset="0"/>
                  <a:cs typeface="Calibri" panose="020F0502020204030204" pitchFamily="34" charset="0"/>
                </a:rPr>
                <a:t>Median OS, </a:t>
              </a:r>
              <a:br>
                <a:rPr lang="en-US" sz="1199" b="1" dirty="0">
                  <a:solidFill>
                    <a:srgbClr val="000000"/>
                  </a:solidFill>
                  <a:latin typeface="Arial"/>
                  <a:ea typeface="ＭＳ Ｐゴシック" charset="0"/>
                  <a:cs typeface="Calibri" panose="020F0502020204030204" pitchFamily="34" charset="0"/>
                </a:rPr>
              </a:br>
              <a:r>
                <a:rPr lang="en-US" sz="1199" b="1" dirty="0">
                  <a:solidFill>
                    <a:srgbClr val="000000"/>
                  </a:solidFill>
                  <a:latin typeface="Arial"/>
                  <a:ea typeface="ＭＳ Ｐゴシック" charset="0"/>
                  <a:cs typeface="Calibri" panose="020F0502020204030204" pitchFamily="34" charset="0"/>
                </a:rPr>
                <a:t>Months</a:t>
              </a:r>
            </a:p>
          </p:txBody>
        </p:sp>
        <p:sp>
          <p:nvSpPr>
            <p:cNvPr id="37" name="TextBox 36">
              <a:extLst>
                <a:ext uri="{FF2B5EF4-FFF2-40B4-BE49-F238E27FC236}">
                  <a16:creationId xmlns:a16="http://schemas.microsoft.com/office/drawing/2014/main" id="{65BEF11B-FAA3-251A-F07E-72B052DB1D31}"/>
                </a:ext>
              </a:extLst>
            </p:cNvPr>
            <p:cNvSpPr txBox="1"/>
            <p:nvPr/>
          </p:nvSpPr>
          <p:spPr bwMode="auto">
            <a:xfrm>
              <a:off x="9173000" y="3253911"/>
              <a:ext cx="1648064" cy="523449"/>
            </a:xfrm>
            <a:prstGeom prst="rect">
              <a:avLst/>
            </a:prstGeom>
            <a:noFill/>
            <a:ln>
              <a:noFill/>
            </a:ln>
          </p:spPr>
          <p:txBody>
            <a:bodyPr wrap="none" rtlCol="0">
              <a:spAutoFit/>
            </a:bodyPr>
            <a:lstStyle/>
            <a:p>
              <a:pPr algn="r" defTabSz="913554" eaLnBrk="0" fontAlgn="base" hangingPunct="0">
                <a:spcBef>
                  <a:spcPct val="50000"/>
                </a:spcBef>
                <a:spcAft>
                  <a:spcPct val="0"/>
                </a:spcAft>
                <a:defRPr/>
              </a:pPr>
              <a:r>
                <a:rPr lang="en-US" sz="1399" dirty="0">
                  <a:solidFill>
                    <a:schemeClr val="accent3"/>
                  </a:solidFill>
                  <a:latin typeface="Arial"/>
                  <a:ea typeface="ＭＳ Ｐゴシック" charset="0"/>
                  <a:cs typeface="Calibri" panose="020F0502020204030204" pitchFamily="34" charset="0"/>
                </a:rPr>
                <a:t>Physician’s choice</a:t>
              </a:r>
              <a:br>
                <a:rPr lang="en-US" sz="1399" b="1" dirty="0">
                  <a:solidFill>
                    <a:srgbClr val="E1471D"/>
                  </a:solidFill>
                  <a:latin typeface="Arial"/>
                  <a:ea typeface="ＭＳ Ｐゴシック" charset="0"/>
                  <a:cs typeface="Calibri" panose="020F0502020204030204" pitchFamily="34" charset="0"/>
                </a:rPr>
              </a:br>
              <a:r>
                <a:rPr lang="en-US" sz="1399" b="1" dirty="0">
                  <a:solidFill>
                    <a:schemeClr val="accent1"/>
                  </a:solidFill>
                  <a:latin typeface="Arial"/>
                  <a:ea typeface="ＭＳ Ｐゴシック" charset="0"/>
                  <a:cs typeface="Calibri" panose="020F0502020204030204" pitchFamily="34" charset="0"/>
                </a:rPr>
                <a:t>T-DM1</a:t>
              </a:r>
            </a:p>
          </p:txBody>
        </p:sp>
      </p:grpSp>
      <p:grpSp>
        <p:nvGrpSpPr>
          <p:cNvPr id="38" name="Group 37">
            <a:extLst>
              <a:ext uri="{FF2B5EF4-FFF2-40B4-BE49-F238E27FC236}">
                <a16:creationId xmlns:a16="http://schemas.microsoft.com/office/drawing/2014/main" id="{9F6B4EC6-B19D-8A71-552F-A569340F21A8}"/>
              </a:ext>
            </a:extLst>
          </p:cNvPr>
          <p:cNvGrpSpPr/>
          <p:nvPr/>
        </p:nvGrpSpPr>
        <p:grpSpPr>
          <a:xfrm>
            <a:off x="3463492" y="2209816"/>
            <a:ext cx="2297019" cy="956438"/>
            <a:chOff x="3504323" y="2696945"/>
            <a:chExt cx="2299146" cy="957323"/>
          </a:xfrm>
        </p:grpSpPr>
        <p:sp>
          <p:nvSpPr>
            <p:cNvPr id="39" name="TextBox 38">
              <a:extLst>
                <a:ext uri="{FF2B5EF4-FFF2-40B4-BE49-F238E27FC236}">
                  <a16:creationId xmlns:a16="http://schemas.microsoft.com/office/drawing/2014/main" id="{90260A6D-FDB0-5D3C-4000-AC57D73459AE}"/>
                </a:ext>
              </a:extLst>
            </p:cNvPr>
            <p:cNvSpPr txBox="1"/>
            <p:nvPr/>
          </p:nvSpPr>
          <p:spPr bwMode="auto">
            <a:xfrm>
              <a:off x="5035144" y="3128673"/>
              <a:ext cx="533011" cy="52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3554" eaLnBrk="0" fontAlgn="base" hangingPunct="0">
                <a:spcAft>
                  <a:spcPct val="0"/>
                </a:spcAft>
                <a:defRPr/>
              </a:pPr>
              <a:r>
                <a:rPr lang="en-US" sz="1399" dirty="0">
                  <a:solidFill>
                    <a:schemeClr val="accent3"/>
                  </a:solidFill>
                  <a:latin typeface="Arial"/>
                  <a:ea typeface="ＭＳ Ｐゴシック" charset="0"/>
                  <a:cs typeface="Calibri" panose="020F0502020204030204" pitchFamily="34" charset="0"/>
                </a:rPr>
                <a:t>25.1</a:t>
              </a:r>
            </a:p>
            <a:p>
              <a:pPr algn="r" defTabSz="913554" eaLnBrk="0" fontAlgn="base" hangingPunct="0">
                <a:spcAft>
                  <a:spcPct val="0"/>
                </a:spcAft>
                <a:defRPr/>
              </a:pPr>
              <a:r>
                <a:rPr lang="en-US" sz="1399" b="1" dirty="0">
                  <a:solidFill>
                    <a:schemeClr val="accent1"/>
                  </a:solidFill>
                  <a:latin typeface="Arial"/>
                  <a:ea typeface="ＭＳ Ｐゴシック" charset="0"/>
                  <a:cs typeface="Calibri" panose="020F0502020204030204" pitchFamily="34" charset="0"/>
                </a:rPr>
                <a:t>30.9</a:t>
              </a:r>
            </a:p>
          </p:txBody>
        </p:sp>
        <p:sp>
          <p:nvSpPr>
            <p:cNvPr id="40" name="TextBox 39">
              <a:extLst>
                <a:ext uri="{FF2B5EF4-FFF2-40B4-BE49-F238E27FC236}">
                  <a16:creationId xmlns:a16="http://schemas.microsoft.com/office/drawing/2014/main" id="{9C3F26FA-2DA5-5481-1251-FB1FCA89F3FB}"/>
                </a:ext>
              </a:extLst>
            </p:cNvPr>
            <p:cNvSpPr txBox="1"/>
            <p:nvPr/>
          </p:nvSpPr>
          <p:spPr bwMode="auto">
            <a:xfrm>
              <a:off x="4734559" y="2696945"/>
              <a:ext cx="1068910" cy="46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3554" eaLnBrk="0" fontAlgn="base" hangingPunct="0">
                <a:spcBef>
                  <a:spcPct val="50000"/>
                </a:spcBef>
                <a:spcAft>
                  <a:spcPct val="0"/>
                </a:spcAft>
                <a:defRPr/>
              </a:pPr>
              <a:r>
                <a:rPr lang="en-US" sz="1199" b="1" dirty="0">
                  <a:solidFill>
                    <a:srgbClr val="000000"/>
                  </a:solidFill>
                  <a:latin typeface="Arial"/>
                  <a:ea typeface="ＭＳ Ｐゴシック" charset="0"/>
                  <a:cs typeface="Calibri" panose="020F0502020204030204" pitchFamily="34" charset="0"/>
                </a:rPr>
                <a:t>Median OS, </a:t>
              </a:r>
              <a:br>
                <a:rPr lang="en-US" sz="1199" b="1" dirty="0">
                  <a:solidFill>
                    <a:srgbClr val="000000"/>
                  </a:solidFill>
                  <a:latin typeface="Arial"/>
                  <a:ea typeface="ＭＳ Ｐゴシック" charset="0"/>
                  <a:cs typeface="Calibri" panose="020F0502020204030204" pitchFamily="34" charset="0"/>
                </a:rPr>
              </a:br>
              <a:r>
                <a:rPr lang="en-US" sz="1199" b="1" dirty="0">
                  <a:solidFill>
                    <a:srgbClr val="000000"/>
                  </a:solidFill>
                  <a:latin typeface="Arial"/>
                  <a:ea typeface="ＭＳ Ｐゴシック" charset="0"/>
                  <a:cs typeface="Calibri" panose="020F0502020204030204" pitchFamily="34" charset="0"/>
                </a:rPr>
                <a:t>Months</a:t>
              </a:r>
            </a:p>
          </p:txBody>
        </p:sp>
        <p:sp>
          <p:nvSpPr>
            <p:cNvPr id="41" name="TextBox 40">
              <a:extLst>
                <a:ext uri="{FF2B5EF4-FFF2-40B4-BE49-F238E27FC236}">
                  <a16:creationId xmlns:a16="http://schemas.microsoft.com/office/drawing/2014/main" id="{795B102A-BC13-5302-6A9A-3446016FEC34}"/>
                </a:ext>
              </a:extLst>
            </p:cNvPr>
            <p:cNvSpPr txBox="1"/>
            <p:nvPr/>
          </p:nvSpPr>
          <p:spPr bwMode="auto">
            <a:xfrm>
              <a:off x="3504323" y="3130820"/>
              <a:ext cx="1543838" cy="523448"/>
            </a:xfrm>
            <a:prstGeom prst="rect">
              <a:avLst/>
            </a:prstGeom>
            <a:noFill/>
            <a:ln>
              <a:noFill/>
            </a:ln>
          </p:spPr>
          <p:txBody>
            <a:bodyPr wrap="none" rtlCol="0">
              <a:spAutoFit/>
            </a:bodyPr>
            <a:lstStyle/>
            <a:p>
              <a:pPr algn="r" defTabSz="913554" eaLnBrk="0" fontAlgn="base" hangingPunct="0">
                <a:spcBef>
                  <a:spcPct val="50000"/>
                </a:spcBef>
                <a:spcAft>
                  <a:spcPct val="0"/>
                </a:spcAft>
                <a:defRPr/>
              </a:pPr>
              <a:r>
                <a:rPr lang="en-US" sz="1399" dirty="0">
                  <a:solidFill>
                    <a:schemeClr val="accent3"/>
                  </a:solidFill>
                  <a:latin typeface="Arial"/>
                  <a:ea typeface="ＭＳ Ｐゴシック" charset="0"/>
                  <a:cs typeface="Calibri" panose="020F0502020204030204" pitchFamily="34" charset="0"/>
                </a:rPr>
                <a:t>Lapatinib + Cape</a:t>
              </a:r>
              <a:br>
                <a:rPr lang="en-US" sz="1399" b="1" dirty="0">
                  <a:solidFill>
                    <a:srgbClr val="660033">
                      <a:lumMod val="60000"/>
                      <a:lumOff val="40000"/>
                    </a:srgbClr>
                  </a:solidFill>
                  <a:latin typeface="Arial"/>
                  <a:ea typeface="ＭＳ Ｐゴシック" charset="0"/>
                  <a:cs typeface="Calibri" panose="020F0502020204030204" pitchFamily="34" charset="0"/>
                </a:rPr>
              </a:br>
              <a:r>
                <a:rPr lang="en-US" sz="1399" b="1" dirty="0">
                  <a:solidFill>
                    <a:schemeClr val="accent1"/>
                  </a:solidFill>
                  <a:latin typeface="Arial"/>
                  <a:ea typeface="ＭＳ Ｐゴシック" charset="0"/>
                  <a:cs typeface="Calibri" panose="020F0502020204030204" pitchFamily="34" charset="0"/>
                </a:rPr>
                <a:t>T-DM1</a:t>
              </a:r>
            </a:p>
          </p:txBody>
        </p:sp>
      </p:grpSp>
      <p:cxnSp>
        <p:nvCxnSpPr>
          <p:cNvPr id="42" name="Straight Connector 41">
            <a:extLst>
              <a:ext uri="{FF2B5EF4-FFF2-40B4-BE49-F238E27FC236}">
                <a16:creationId xmlns:a16="http://schemas.microsoft.com/office/drawing/2014/main" id="{B940522A-7879-ED0F-E02A-3AD042B024D2}"/>
              </a:ext>
            </a:extLst>
          </p:cNvPr>
          <p:cNvCxnSpPr>
            <a:cxnSpLocks/>
          </p:cNvCxnSpPr>
          <p:nvPr/>
        </p:nvCxnSpPr>
        <p:spPr bwMode="auto">
          <a:xfrm>
            <a:off x="2505494" y="3129890"/>
            <a:ext cx="0" cy="1657732"/>
          </a:xfrm>
          <a:prstGeom prst="line">
            <a:avLst/>
          </a:prstGeom>
          <a:noFill/>
          <a:ln w="19050" cap="flat" cmpd="sng" algn="ctr">
            <a:solidFill>
              <a:schemeClr val="tx1">
                <a:lumMod val="65000"/>
              </a:schemeClr>
            </a:solidFill>
            <a:prstDash val="sysDash"/>
            <a:round/>
            <a:headEnd type="none" w="med" len="med"/>
            <a:tailEnd type="none" w="med" len="med"/>
          </a:ln>
          <a:effectLst/>
        </p:spPr>
      </p:cxnSp>
      <p:cxnSp>
        <p:nvCxnSpPr>
          <p:cNvPr id="43" name="Straight Connector 42">
            <a:extLst>
              <a:ext uri="{FF2B5EF4-FFF2-40B4-BE49-F238E27FC236}">
                <a16:creationId xmlns:a16="http://schemas.microsoft.com/office/drawing/2014/main" id="{328AD189-7830-7332-ED4D-BDB9E62CF845}"/>
              </a:ext>
            </a:extLst>
          </p:cNvPr>
          <p:cNvCxnSpPr>
            <a:cxnSpLocks/>
          </p:cNvCxnSpPr>
          <p:nvPr/>
        </p:nvCxnSpPr>
        <p:spPr bwMode="auto">
          <a:xfrm>
            <a:off x="3830648" y="3525592"/>
            <a:ext cx="0" cy="1285020"/>
          </a:xfrm>
          <a:prstGeom prst="line">
            <a:avLst/>
          </a:prstGeom>
          <a:noFill/>
          <a:ln w="19050" cap="flat" cmpd="sng" algn="ctr">
            <a:solidFill>
              <a:schemeClr val="tx1">
                <a:lumMod val="65000"/>
              </a:schemeClr>
            </a:solidFill>
            <a:prstDash val="sysDash"/>
            <a:round/>
            <a:headEnd type="none" w="med" len="med"/>
            <a:tailEnd type="none" w="med" len="med"/>
          </a:ln>
          <a:effectLst/>
        </p:spPr>
      </p:cxnSp>
      <p:sp>
        <p:nvSpPr>
          <p:cNvPr id="44" name="TextBox 43">
            <a:extLst>
              <a:ext uri="{FF2B5EF4-FFF2-40B4-BE49-F238E27FC236}">
                <a16:creationId xmlns:a16="http://schemas.microsoft.com/office/drawing/2014/main" id="{3FC2FBA0-9A50-2B71-7303-5EF09206402C}"/>
              </a:ext>
            </a:extLst>
          </p:cNvPr>
          <p:cNvSpPr txBox="1"/>
          <p:nvPr/>
        </p:nvSpPr>
        <p:spPr bwMode="auto">
          <a:xfrm>
            <a:off x="1239819" y="4496178"/>
            <a:ext cx="2896947" cy="276871"/>
          </a:xfrm>
          <a:prstGeom prst="rect">
            <a:avLst/>
          </a:prstGeom>
          <a:noFill/>
          <a:ln>
            <a:noFill/>
          </a:ln>
        </p:spPr>
        <p:txBody>
          <a:bodyPr wrap="none" rtlCol="0">
            <a:spAutoFit/>
          </a:bodyPr>
          <a:lstStyle/>
          <a:p>
            <a:pPr algn="ctr" defTabSz="913554" eaLnBrk="0" fontAlgn="base" hangingPunct="0">
              <a:spcBef>
                <a:spcPts val="599"/>
              </a:spcBef>
              <a:spcAft>
                <a:spcPct val="0"/>
              </a:spcAft>
              <a:defRPr/>
            </a:pPr>
            <a:r>
              <a:rPr lang="en-US" sz="1199" dirty="0">
                <a:solidFill>
                  <a:srgbClr val="000000"/>
                </a:solidFill>
                <a:latin typeface="Arial"/>
                <a:ea typeface="ＭＳ Ｐゴシック" charset="0"/>
                <a:cs typeface="Calibri" panose="020F0502020204030204" pitchFamily="34" charset="0"/>
              </a:rPr>
              <a:t>HR: 0.68 (95% CI: 0.55-0.85; </a:t>
            </a:r>
            <a:r>
              <a:rPr lang="en-US" sz="1199" i="1" dirty="0">
                <a:solidFill>
                  <a:srgbClr val="000000"/>
                </a:solidFill>
                <a:latin typeface="Arial"/>
                <a:ea typeface="ＭＳ Ｐゴシック" charset="0"/>
                <a:cs typeface="Calibri" panose="020F0502020204030204" pitchFamily="34" charset="0"/>
              </a:rPr>
              <a:t>P</a:t>
            </a:r>
            <a:r>
              <a:rPr lang="en-US" sz="1199" dirty="0">
                <a:solidFill>
                  <a:srgbClr val="000000"/>
                </a:solidFill>
                <a:latin typeface="Arial"/>
                <a:ea typeface="ＭＳ Ｐゴシック" charset="0"/>
                <a:cs typeface="Calibri" panose="020F0502020204030204" pitchFamily="34" charset="0"/>
              </a:rPr>
              <a:t>&lt;.001)*</a:t>
            </a:r>
          </a:p>
        </p:txBody>
      </p:sp>
      <p:sp>
        <p:nvSpPr>
          <p:cNvPr id="45" name="Freeform: Shape 21">
            <a:extLst>
              <a:ext uri="{FF2B5EF4-FFF2-40B4-BE49-F238E27FC236}">
                <a16:creationId xmlns:a16="http://schemas.microsoft.com/office/drawing/2014/main" id="{05020B3A-C1A2-2A01-52C3-C01561D884F3}"/>
              </a:ext>
            </a:extLst>
          </p:cNvPr>
          <p:cNvSpPr/>
          <p:nvPr/>
        </p:nvSpPr>
        <p:spPr bwMode="auto">
          <a:xfrm>
            <a:off x="1187885" y="2976079"/>
            <a:ext cx="3984857" cy="1823573"/>
          </a:xfrm>
          <a:custGeom>
            <a:avLst/>
            <a:gdLst>
              <a:gd name="connsiteX0" fmla="*/ 0 w 6212909"/>
              <a:gd name="connsiteY0" fmla="*/ 0 h 2505205"/>
              <a:gd name="connsiteX1" fmla="*/ 0 w 6212909"/>
              <a:gd name="connsiteY1" fmla="*/ 2505205 h 2505205"/>
              <a:gd name="connsiteX2" fmla="*/ 6212909 w 6212909"/>
              <a:gd name="connsiteY2" fmla="*/ 2505205 h 2505205"/>
            </a:gdLst>
            <a:ahLst/>
            <a:cxnLst>
              <a:cxn ang="0">
                <a:pos x="connsiteX0" y="connsiteY0"/>
              </a:cxn>
              <a:cxn ang="0">
                <a:pos x="connsiteX1" y="connsiteY1"/>
              </a:cxn>
              <a:cxn ang="0">
                <a:pos x="connsiteX2" y="connsiteY2"/>
              </a:cxn>
            </a:cxnLst>
            <a:rect l="l" t="t" r="r" b="b"/>
            <a:pathLst>
              <a:path w="6212909" h="2505205">
                <a:moveTo>
                  <a:pt x="0" y="0"/>
                </a:moveTo>
                <a:lnTo>
                  <a:pt x="0" y="2505205"/>
                </a:lnTo>
                <a:lnTo>
                  <a:pt x="6212909" y="2505205"/>
                </a:lnTo>
              </a:path>
            </a:pathLst>
          </a:custGeom>
          <a:noFill/>
          <a:ln w="28575">
            <a:solidFill>
              <a:schemeClr val="tx1"/>
            </a:solidFill>
            <a:miter lim="800000"/>
            <a:headEnd/>
            <a:tailEnd/>
          </a:ln>
        </p:spPr>
        <p:txBody>
          <a:bodyPr rtlCol="0" anchor="ctr"/>
          <a:lstStyle/>
          <a:p>
            <a:pPr algn="ctr" defTabSz="608792">
              <a:defRPr/>
            </a:pPr>
            <a:endParaRPr lang="en-US" sz="1399" dirty="0">
              <a:solidFill>
                <a:srgbClr val="FFFFFF"/>
              </a:solidFill>
              <a:latin typeface="Arial"/>
              <a:ea typeface="ＭＳ Ｐゴシック" charset="0"/>
              <a:cs typeface="Calibri" panose="020F0502020204030204" pitchFamily="34" charset="0"/>
            </a:endParaRPr>
          </a:p>
        </p:txBody>
      </p:sp>
      <p:grpSp>
        <p:nvGrpSpPr>
          <p:cNvPr id="46" name="Group 45">
            <a:extLst>
              <a:ext uri="{FF2B5EF4-FFF2-40B4-BE49-F238E27FC236}">
                <a16:creationId xmlns:a16="http://schemas.microsoft.com/office/drawing/2014/main" id="{C512C485-A3A3-4145-50C6-534CDB00D062}"/>
              </a:ext>
            </a:extLst>
          </p:cNvPr>
          <p:cNvGrpSpPr/>
          <p:nvPr/>
        </p:nvGrpSpPr>
        <p:grpSpPr>
          <a:xfrm>
            <a:off x="1116196" y="2983662"/>
            <a:ext cx="71688" cy="1815989"/>
            <a:chOff x="2424699" y="2221261"/>
            <a:chExt cx="93033" cy="2494788"/>
          </a:xfrm>
        </p:grpSpPr>
        <p:cxnSp>
          <p:nvCxnSpPr>
            <p:cNvPr id="47" name="Straight Connector 46">
              <a:extLst>
                <a:ext uri="{FF2B5EF4-FFF2-40B4-BE49-F238E27FC236}">
                  <a16:creationId xmlns:a16="http://schemas.microsoft.com/office/drawing/2014/main" id="{50E8F8EF-AC65-7133-E1F3-3561A8DD960B}"/>
                </a:ext>
              </a:extLst>
            </p:cNvPr>
            <p:cNvCxnSpPr/>
            <p:nvPr/>
          </p:nvCxnSpPr>
          <p:spPr bwMode="auto">
            <a:xfrm>
              <a:off x="2424699" y="2221261"/>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56334DF9-2AB9-3142-0238-58ED826141B5}"/>
                </a:ext>
              </a:extLst>
            </p:cNvPr>
            <p:cNvCxnSpPr/>
            <p:nvPr/>
          </p:nvCxnSpPr>
          <p:spPr bwMode="auto">
            <a:xfrm>
              <a:off x="2424699" y="2720219"/>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7BADD9EA-CC42-6812-6EBF-5B2110FCC21A}"/>
                </a:ext>
              </a:extLst>
            </p:cNvPr>
            <p:cNvCxnSpPr/>
            <p:nvPr/>
          </p:nvCxnSpPr>
          <p:spPr bwMode="auto">
            <a:xfrm>
              <a:off x="2424699" y="3219177"/>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82DFD449-6008-2EA1-2597-D9BE6C0C4DB1}"/>
                </a:ext>
              </a:extLst>
            </p:cNvPr>
            <p:cNvCxnSpPr/>
            <p:nvPr/>
          </p:nvCxnSpPr>
          <p:spPr bwMode="auto">
            <a:xfrm>
              <a:off x="2424699" y="3718135"/>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358BDBE5-F1B4-FF0C-7C45-4F7BECDDE057}"/>
                </a:ext>
              </a:extLst>
            </p:cNvPr>
            <p:cNvCxnSpPr/>
            <p:nvPr/>
          </p:nvCxnSpPr>
          <p:spPr bwMode="auto">
            <a:xfrm>
              <a:off x="2424699" y="4217093"/>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C1742E0D-51FA-79F6-BF8B-764EDE62C2BF}"/>
                </a:ext>
              </a:extLst>
            </p:cNvPr>
            <p:cNvCxnSpPr/>
            <p:nvPr/>
          </p:nvCxnSpPr>
          <p:spPr bwMode="auto">
            <a:xfrm>
              <a:off x="2424699" y="4716049"/>
              <a:ext cx="93033" cy="0"/>
            </a:xfrm>
            <a:prstGeom prst="line">
              <a:avLst/>
            </a:prstGeom>
            <a:noFill/>
            <a:ln w="28575" cap="flat" cmpd="sng" algn="ctr">
              <a:solidFill>
                <a:schemeClr val="tx1"/>
              </a:solidFill>
              <a:prstDash val="solid"/>
              <a:round/>
              <a:headEnd type="none" w="med" len="med"/>
              <a:tailEnd type="none" w="med" len="med"/>
            </a:ln>
            <a:effectLst/>
          </p:spPr>
        </p:cxnSp>
      </p:grpSp>
      <p:grpSp>
        <p:nvGrpSpPr>
          <p:cNvPr id="53" name="Group 52">
            <a:extLst>
              <a:ext uri="{FF2B5EF4-FFF2-40B4-BE49-F238E27FC236}">
                <a16:creationId xmlns:a16="http://schemas.microsoft.com/office/drawing/2014/main" id="{9E3D0597-AE1F-370B-6B6C-E80B08294BDC}"/>
              </a:ext>
            </a:extLst>
          </p:cNvPr>
          <p:cNvGrpSpPr/>
          <p:nvPr/>
        </p:nvGrpSpPr>
        <p:grpSpPr>
          <a:xfrm>
            <a:off x="1186329" y="4792564"/>
            <a:ext cx="2864181" cy="75477"/>
            <a:chOff x="1035198" y="5140921"/>
            <a:chExt cx="4137356" cy="68397"/>
          </a:xfrm>
        </p:grpSpPr>
        <p:grpSp>
          <p:nvGrpSpPr>
            <p:cNvPr id="54" name="Group 53">
              <a:extLst>
                <a:ext uri="{FF2B5EF4-FFF2-40B4-BE49-F238E27FC236}">
                  <a16:creationId xmlns:a16="http://schemas.microsoft.com/office/drawing/2014/main" id="{347A221F-80A4-2CB4-02BD-D87C190A4778}"/>
                </a:ext>
              </a:extLst>
            </p:cNvPr>
            <p:cNvGrpSpPr/>
            <p:nvPr/>
          </p:nvGrpSpPr>
          <p:grpSpPr>
            <a:xfrm rot="5400000">
              <a:off x="1796727" y="4382883"/>
              <a:ext cx="64906" cy="1587963"/>
              <a:chOff x="2424699" y="2221261"/>
              <a:chExt cx="93033" cy="2494788"/>
            </a:xfrm>
          </p:grpSpPr>
          <p:cxnSp>
            <p:nvCxnSpPr>
              <p:cNvPr id="65" name="Straight Connector 64">
                <a:extLst>
                  <a:ext uri="{FF2B5EF4-FFF2-40B4-BE49-F238E27FC236}">
                    <a16:creationId xmlns:a16="http://schemas.microsoft.com/office/drawing/2014/main" id="{24F8E896-CECA-0092-79F8-9C425B55F302}"/>
                  </a:ext>
                </a:extLst>
              </p:cNvPr>
              <p:cNvCxnSpPr/>
              <p:nvPr/>
            </p:nvCxnSpPr>
            <p:spPr bwMode="auto">
              <a:xfrm>
                <a:off x="2424699" y="2221261"/>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1711CCD1-7156-05B7-D785-111B0BB4E906}"/>
                  </a:ext>
                </a:extLst>
              </p:cNvPr>
              <p:cNvCxnSpPr/>
              <p:nvPr/>
            </p:nvCxnSpPr>
            <p:spPr bwMode="auto">
              <a:xfrm>
                <a:off x="2424699" y="2720219"/>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7CECFF4C-8877-BB98-547C-11FFD4788C76}"/>
                  </a:ext>
                </a:extLst>
              </p:cNvPr>
              <p:cNvCxnSpPr/>
              <p:nvPr/>
            </p:nvCxnSpPr>
            <p:spPr bwMode="auto">
              <a:xfrm>
                <a:off x="2424699" y="3219177"/>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1BF6E2FE-8F6A-6AA4-88AA-9AA0DC8C7D9A}"/>
                  </a:ext>
                </a:extLst>
              </p:cNvPr>
              <p:cNvCxnSpPr/>
              <p:nvPr/>
            </p:nvCxnSpPr>
            <p:spPr bwMode="auto">
              <a:xfrm>
                <a:off x="2424699" y="3718135"/>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389854B6-08D0-766C-27F9-74BBE015C957}"/>
                  </a:ext>
                </a:extLst>
              </p:cNvPr>
              <p:cNvCxnSpPr/>
              <p:nvPr/>
            </p:nvCxnSpPr>
            <p:spPr bwMode="auto">
              <a:xfrm>
                <a:off x="2424699" y="4217093"/>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EC567EDA-33F3-034C-4B05-4C8858C292FF}"/>
                  </a:ext>
                </a:extLst>
              </p:cNvPr>
              <p:cNvCxnSpPr/>
              <p:nvPr/>
            </p:nvCxnSpPr>
            <p:spPr bwMode="auto">
              <a:xfrm>
                <a:off x="2424699" y="4716049"/>
                <a:ext cx="93033" cy="0"/>
              </a:xfrm>
              <a:prstGeom prst="line">
                <a:avLst/>
              </a:prstGeom>
              <a:noFill/>
              <a:ln w="28575" cap="flat" cmpd="sng" algn="ctr">
                <a:solidFill>
                  <a:schemeClr val="tx1"/>
                </a:solidFill>
                <a:prstDash val="solid"/>
                <a:round/>
                <a:headEnd type="none" w="med" len="med"/>
                <a:tailEnd type="none" w="med" len="med"/>
              </a:ln>
              <a:effectLst/>
            </p:spPr>
          </p:cxnSp>
        </p:grpSp>
        <p:grpSp>
          <p:nvGrpSpPr>
            <p:cNvPr id="55" name="Group 54">
              <a:extLst>
                <a:ext uri="{FF2B5EF4-FFF2-40B4-BE49-F238E27FC236}">
                  <a16:creationId xmlns:a16="http://schemas.microsoft.com/office/drawing/2014/main" id="{3AAEE822-A807-E77E-3A30-D365741BC6CB}"/>
                </a:ext>
              </a:extLst>
            </p:cNvPr>
            <p:cNvGrpSpPr/>
            <p:nvPr/>
          </p:nvGrpSpPr>
          <p:grpSpPr>
            <a:xfrm rot="5400000">
              <a:off x="3702282" y="4379392"/>
              <a:ext cx="64906" cy="1587963"/>
              <a:chOff x="2424699" y="2221261"/>
              <a:chExt cx="93033" cy="2494788"/>
            </a:xfrm>
          </p:grpSpPr>
          <p:cxnSp>
            <p:nvCxnSpPr>
              <p:cNvPr id="59" name="Straight Connector 58">
                <a:extLst>
                  <a:ext uri="{FF2B5EF4-FFF2-40B4-BE49-F238E27FC236}">
                    <a16:creationId xmlns:a16="http://schemas.microsoft.com/office/drawing/2014/main" id="{20EDCC4D-F6EF-7919-0D08-4066AA176D90}"/>
                  </a:ext>
                </a:extLst>
              </p:cNvPr>
              <p:cNvCxnSpPr/>
              <p:nvPr/>
            </p:nvCxnSpPr>
            <p:spPr bwMode="auto">
              <a:xfrm>
                <a:off x="2424699" y="2221261"/>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B0ED20E5-A28A-6369-0BF0-5DC700AE99F4}"/>
                  </a:ext>
                </a:extLst>
              </p:cNvPr>
              <p:cNvCxnSpPr/>
              <p:nvPr/>
            </p:nvCxnSpPr>
            <p:spPr bwMode="auto">
              <a:xfrm>
                <a:off x="2424699" y="2720219"/>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013A7526-1799-4A50-1065-D27EF315FFD7}"/>
                  </a:ext>
                </a:extLst>
              </p:cNvPr>
              <p:cNvCxnSpPr/>
              <p:nvPr/>
            </p:nvCxnSpPr>
            <p:spPr bwMode="auto">
              <a:xfrm>
                <a:off x="2424699" y="3219177"/>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9F4A3D94-E841-E9DC-E037-3C32A21B3689}"/>
                  </a:ext>
                </a:extLst>
              </p:cNvPr>
              <p:cNvCxnSpPr/>
              <p:nvPr/>
            </p:nvCxnSpPr>
            <p:spPr bwMode="auto">
              <a:xfrm>
                <a:off x="2424699" y="3718135"/>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FB1A26F6-C428-88D1-2FCB-5F3426FF033D}"/>
                  </a:ext>
                </a:extLst>
              </p:cNvPr>
              <p:cNvCxnSpPr/>
              <p:nvPr/>
            </p:nvCxnSpPr>
            <p:spPr bwMode="auto">
              <a:xfrm>
                <a:off x="2424699" y="4217093"/>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C191AABB-A245-B50B-B0A0-94A808263E93}"/>
                  </a:ext>
                </a:extLst>
              </p:cNvPr>
              <p:cNvCxnSpPr/>
              <p:nvPr/>
            </p:nvCxnSpPr>
            <p:spPr bwMode="auto">
              <a:xfrm>
                <a:off x="2424699" y="4716049"/>
                <a:ext cx="93033" cy="0"/>
              </a:xfrm>
              <a:prstGeom prst="line">
                <a:avLst/>
              </a:prstGeom>
              <a:noFill/>
              <a:ln w="28575" cap="flat" cmpd="sng" algn="ctr">
                <a:solidFill>
                  <a:schemeClr val="tx1"/>
                </a:solidFill>
                <a:prstDash val="solid"/>
                <a:round/>
                <a:headEnd type="none" w="med" len="med"/>
                <a:tailEnd type="none" w="med" len="med"/>
              </a:ln>
              <a:effectLst/>
            </p:spPr>
          </p:cxnSp>
        </p:grpSp>
        <p:grpSp>
          <p:nvGrpSpPr>
            <p:cNvPr id="56" name="Group 55">
              <a:extLst>
                <a:ext uri="{FF2B5EF4-FFF2-40B4-BE49-F238E27FC236}">
                  <a16:creationId xmlns:a16="http://schemas.microsoft.com/office/drawing/2014/main" id="{9BA31DED-3ADC-A66A-FF8D-133C1246A588}"/>
                </a:ext>
              </a:extLst>
            </p:cNvPr>
            <p:cNvGrpSpPr/>
            <p:nvPr/>
          </p:nvGrpSpPr>
          <p:grpSpPr>
            <a:xfrm rot="5400000">
              <a:off x="4981305" y="5014694"/>
              <a:ext cx="64906" cy="317593"/>
              <a:chOff x="2424699" y="2221261"/>
              <a:chExt cx="93033" cy="498958"/>
            </a:xfrm>
          </p:grpSpPr>
          <p:cxnSp>
            <p:nvCxnSpPr>
              <p:cNvPr id="57" name="Straight Connector 56">
                <a:extLst>
                  <a:ext uri="{FF2B5EF4-FFF2-40B4-BE49-F238E27FC236}">
                    <a16:creationId xmlns:a16="http://schemas.microsoft.com/office/drawing/2014/main" id="{59F14A14-E75C-961C-0B94-A8E87B45CDA9}"/>
                  </a:ext>
                </a:extLst>
              </p:cNvPr>
              <p:cNvCxnSpPr/>
              <p:nvPr/>
            </p:nvCxnSpPr>
            <p:spPr bwMode="auto">
              <a:xfrm>
                <a:off x="2424699" y="2221261"/>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87B9AA95-BBB2-ED9E-57BA-1649D499390D}"/>
                  </a:ext>
                </a:extLst>
              </p:cNvPr>
              <p:cNvCxnSpPr/>
              <p:nvPr/>
            </p:nvCxnSpPr>
            <p:spPr bwMode="auto">
              <a:xfrm>
                <a:off x="2424699" y="2720219"/>
                <a:ext cx="93033" cy="0"/>
              </a:xfrm>
              <a:prstGeom prst="line">
                <a:avLst/>
              </a:prstGeom>
              <a:noFill/>
              <a:ln w="28575" cap="flat" cmpd="sng" algn="ctr">
                <a:solidFill>
                  <a:schemeClr val="tx1"/>
                </a:solidFill>
                <a:prstDash val="solid"/>
                <a:round/>
                <a:headEnd type="none" w="med" len="med"/>
                <a:tailEnd type="none" w="med" len="med"/>
              </a:ln>
              <a:effectLst/>
            </p:spPr>
          </p:cxnSp>
        </p:grpSp>
      </p:grpSp>
      <p:sp>
        <p:nvSpPr>
          <p:cNvPr id="71" name="TextBox 70">
            <a:extLst>
              <a:ext uri="{FF2B5EF4-FFF2-40B4-BE49-F238E27FC236}">
                <a16:creationId xmlns:a16="http://schemas.microsoft.com/office/drawing/2014/main" id="{ED29114F-4D9C-1C46-48AE-5654C4C1EE67}"/>
              </a:ext>
            </a:extLst>
          </p:cNvPr>
          <p:cNvSpPr txBox="1"/>
          <p:nvPr/>
        </p:nvSpPr>
        <p:spPr bwMode="auto">
          <a:xfrm>
            <a:off x="684143" y="2844316"/>
            <a:ext cx="482824"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608792">
              <a:spcBef>
                <a:spcPct val="50000"/>
              </a:spcBef>
              <a:spcAft>
                <a:spcPct val="0"/>
              </a:spcAft>
              <a:defRPr/>
            </a:pPr>
            <a:r>
              <a:rPr lang="en-US" sz="1399" dirty="0">
                <a:solidFill>
                  <a:srgbClr val="000000"/>
                </a:solidFill>
                <a:latin typeface="Arial"/>
                <a:ea typeface="ＭＳ Ｐゴシック" charset="0"/>
                <a:cs typeface="Calibri" panose="020F0502020204030204" pitchFamily="34" charset="0"/>
              </a:rPr>
              <a:t>100</a:t>
            </a:r>
          </a:p>
        </p:txBody>
      </p:sp>
      <p:sp>
        <p:nvSpPr>
          <p:cNvPr id="72" name="TextBox 71">
            <a:extLst>
              <a:ext uri="{FF2B5EF4-FFF2-40B4-BE49-F238E27FC236}">
                <a16:creationId xmlns:a16="http://schemas.microsoft.com/office/drawing/2014/main" id="{7A873DCA-8538-C9C8-5381-14455B747698}"/>
              </a:ext>
            </a:extLst>
          </p:cNvPr>
          <p:cNvSpPr txBox="1"/>
          <p:nvPr/>
        </p:nvSpPr>
        <p:spPr bwMode="auto">
          <a:xfrm>
            <a:off x="783526" y="3205418"/>
            <a:ext cx="383438"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608792">
              <a:spcBef>
                <a:spcPct val="50000"/>
              </a:spcBef>
              <a:spcAft>
                <a:spcPct val="0"/>
              </a:spcAft>
              <a:defRPr/>
            </a:pPr>
            <a:r>
              <a:rPr lang="en-US" sz="1399" dirty="0">
                <a:solidFill>
                  <a:srgbClr val="000000"/>
                </a:solidFill>
                <a:latin typeface="Arial"/>
                <a:ea typeface="ＭＳ Ｐゴシック" charset="0"/>
                <a:cs typeface="Calibri" panose="020F0502020204030204" pitchFamily="34" charset="0"/>
              </a:rPr>
              <a:t>80</a:t>
            </a:r>
          </a:p>
        </p:txBody>
      </p:sp>
      <p:sp>
        <p:nvSpPr>
          <p:cNvPr id="73" name="TextBox 72">
            <a:extLst>
              <a:ext uri="{FF2B5EF4-FFF2-40B4-BE49-F238E27FC236}">
                <a16:creationId xmlns:a16="http://schemas.microsoft.com/office/drawing/2014/main" id="{C1F9559E-3B45-BD15-7A33-9F158EDCCBCC}"/>
              </a:ext>
            </a:extLst>
          </p:cNvPr>
          <p:cNvSpPr txBox="1"/>
          <p:nvPr/>
        </p:nvSpPr>
        <p:spPr bwMode="auto">
          <a:xfrm>
            <a:off x="783526" y="3580534"/>
            <a:ext cx="383438"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608792">
              <a:spcBef>
                <a:spcPct val="50000"/>
              </a:spcBef>
              <a:spcAft>
                <a:spcPct val="0"/>
              </a:spcAft>
              <a:defRPr/>
            </a:pPr>
            <a:r>
              <a:rPr lang="en-US" sz="1399" dirty="0">
                <a:solidFill>
                  <a:srgbClr val="000000"/>
                </a:solidFill>
                <a:latin typeface="Arial"/>
                <a:ea typeface="ＭＳ Ｐゴシック" charset="0"/>
                <a:cs typeface="Calibri" panose="020F0502020204030204" pitchFamily="34" charset="0"/>
              </a:rPr>
              <a:t>60</a:t>
            </a:r>
          </a:p>
        </p:txBody>
      </p:sp>
      <p:sp>
        <p:nvSpPr>
          <p:cNvPr id="74" name="TextBox 73">
            <a:extLst>
              <a:ext uri="{FF2B5EF4-FFF2-40B4-BE49-F238E27FC236}">
                <a16:creationId xmlns:a16="http://schemas.microsoft.com/office/drawing/2014/main" id="{7230DEF7-C120-1C9E-8018-2996E545F090}"/>
              </a:ext>
            </a:extLst>
          </p:cNvPr>
          <p:cNvSpPr txBox="1"/>
          <p:nvPr/>
        </p:nvSpPr>
        <p:spPr bwMode="auto">
          <a:xfrm>
            <a:off x="783526" y="3941631"/>
            <a:ext cx="383438"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608792">
              <a:spcBef>
                <a:spcPct val="50000"/>
              </a:spcBef>
              <a:spcAft>
                <a:spcPct val="0"/>
              </a:spcAft>
              <a:defRPr/>
            </a:pPr>
            <a:r>
              <a:rPr lang="en-US" sz="1399" dirty="0">
                <a:solidFill>
                  <a:srgbClr val="000000"/>
                </a:solidFill>
                <a:latin typeface="Arial"/>
                <a:ea typeface="ＭＳ Ｐゴシック" charset="0"/>
                <a:cs typeface="Calibri" panose="020F0502020204030204" pitchFamily="34" charset="0"/>
              </a:rPr>
              <a:t>40</a:t>
            </a:r>
          </a:p>
        </p:txBody>
      </p:sp>
      <p:sp>
        <p:nvSpPr>
          <p:cNvPr id="75" name="TextBox 74">
            <a:extLst>
              <a:ext uri="{FF2B5EF4-FFF2-40B4-BE49-F238E27FC236}">
                <a16:creationId xmlns:a16="http://schemas.microsoft.com/office/drawing/2014/main" id="{583C9B72-DCA0-DB26-0C7F-9892DD5244E7}"/>
              </a:ext>
            </a:extLst>
          </p:cNvPr>
          <p:cNvSpPr txBox="1"/>
          <p:nvPr/>
        </p:nvSpPr>
        <p:spPr bwMode="auto">
          <a:xfrm>
            <a:off x="783526" y="4302901"/>
            <a:ext cx="383438"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608792">
              <a:spcBef>
                <a:spcPct val="50000"/>
              </a:spcBef>
              <a:spcAft>
                <a:spcPct val="0"/>
              </a:spcAft>
              <a:defRPr/>
            </a:pPr>
            <a:r>
              <a:rPr lang="en-US" sz="1399" dirty="0">
                <a:solidFill>
                  <a:srgbClr val="000000"/>
                </a:solidFill>
                <a:latin typeface="Arial"/>
                <a:ea typeface="ＭＳ Ｐゴシック" charset="0"/>
                <a:cs typeface="Calibri" panose="020F0502020204030204" pitchFamily="34" charset="0"/>
              </a:rPr>
              <a:t>20</a:t>
            </a:r>
          </a:p>
        </p:txBody>
      </p:sp>
      <p:sp>
        <p:nvSpPr>
          <p:cNvPr id="76" name="TextBox 75">
            <a:extLst>
              <a:ext uri="{FF2B5EF4-FFF2-40B4-BE49-F238E27FC236}">
                <a16:creationId xmlns:a16="http://schemas.microsoft.com/office/drawing/2014/main" id="{0BF79944-727B-1FA0-D8F3-44AD5221F710}"/>
              </a:ext>
            </a:extLst>
          </p:cNvPr>
          <p:cNvSpPr txBox="1"/>
          <p:nvPr/>
        </p:nvSpPr>
        <p:spPr bwMode="auto">
          <a:xfrm>
            <a:off x="882913" y="4663999"/>
            <a:ext cx="284052"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608792">
              <a:spcBef>
                <a:spcPct val="50000"/>
              </a:spcBef>
              <a:spcAft>
                <a:spcPct val="0"/>
              </a:spcAft>
              <a:defRPr/>
            </a:pPr>
            <a:r>
              <a:rPr lang="en-US" sz="1399" dirty="0">
                <a:solidFill>
                  <a:srgbClr val="000000"/>
                </a:solidFill>
                <a:latin typeface="Arial"/>
                <a:ea typeface="ＭＳ Ｐゴシック" charset="0"/>
                <a:cs typeface="Calibri" panose="020F0502020204030204" pitchFamily="34" charset="0"/>
              </a:rPr>
              <a:t>0</a:t>
            </a:r>
          </a:p>
        </p:txBody>
      </p:sp>
      <p:grpSp>
        <p:nvGrpSpPr>
          <p:cNvPr id="77" name="Group 76">
            <a:extLst>
              <a:ext uri="{FF2B5EF4-FFF2-40B4-BE49-F238E27FC236}">
                <a16:creationId xmlns:a16="http://schemas.microsoft.com/office/drawing/2014/main" id="{64F0C3E4-98B8-8BB2-1DC6-978C3CC4063A}"/>
              </a:ext>
            </a:extLst>
          </p:cNvPr>
          <p:cNvGrpSpPr/>
          <p:nvPr/>
        </p:nvGrpSpPr>
        <p:grpSpPr>
          <a:xfrm>
            <a:off x="1045425" y="4806667"/>
            <a:ext cx="3194766" cy="287260"/>
            <a:chOff x="841344" y="5151077"/>
            <a:chExt cx="4593913" cy="272638"/>
          </a:xfrm>
        </p:grpSpPr>
        <p:sp>
          <p:nvSpPr>
            <p:cNvPr id="78" name="TextBox 77">
              <a:extLst>
                <a:ext uri="{FF2B5EF4-FFF2-40B4-BE49-F238E27FC236}">
                  <a16:creationId xmlns:a16="http://schemas.microsoft.com/office/drawing/2014/main" id="{BF607009-C09B-A070-F1C4-AFAC0C3175BD}"/>
                </a:ext>
              </a:extLst>
            </p:cNvPr>
            <p:cNvSpPr txBox="1"/>
            <p:nvPr/>
          </p:nvSpPr>
          <p:spPr bwMode="auto">
            <a:xfrm>
              <a:off x="841344" y="5154986"/>
              <a:ext cx="387707"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0</a:t>
              </a:r>
            </a:p>
          </p:txBody>
        </p:sp>
        <p:sp>
          <p:nvSpPr>
            <p:cNvPr id="79" name="TextBox 78">
              <a:extLst>
                <a:ext uri="{FF2B5EF4-FFF2-40B4-BE49-F238E27FC236}">
                  <a16:creationId xmlns:a16="http://schemas.microsoft.com/office/drawing/2014/main" id="{FBBBA846-774E-8749-C51F-E0425AC451EC}"/>
                </a:ext>
              </a:extLst>
            </p:cNvPr>
            <p:cNvSpPr txBox="1"/>
            <p:nvPr/>
          </p:nvSpPr>
          <p:spPr bwMode="auto">
            <a:xfrm>
              <a:off x="1163722" y="5157752"/>
              <a:ext cx="387707"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2</a:t>
              </a:r>
            </a:p>
          </p:txBody>
        </p:sp>
        <p:sp>
          <p:nvSpPr>
            <p:cNvPr id="80" name="TextBox 79">
              <a:extLst>
                <a:ext uri="{FF2B5EF4-FFF2-40B4-BE49-F238E27FC236}">
                  <a16:creationId xmlns:a16="http://schemas.microsoft.com/office/drawing/2014/main" id="{5A8AEE19-723F-89B1-FBFE-4BFCBBA4A03B}"/>
                </a:ext>
              </a:extLst>
            </p:cNvPr>
            <p:cNvSpPr txBox="1"/>
            <p:nvPr/>
          </p:nvSpPr>
          <p:spPr bwMode="auto">
            <a:xfrm>
              <a:off x="1486365" y="5154986"/>
              <a:ext cx="387707"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4</a:t>
              </a:r>
            </a:p>
          </p:txBody>
        </p:sp>
        <p:sp>
          <p:nvSpPr>
            <p:cNvPr id="81" name="TextBox 80">
              <a:extLst>
                <a:ext uri="{FF2B5EF4-FFF2-40B4-BE49-F238E27FC236}">
                  <a16:creationId xmlns:a16="http://schemas.microsoft.com/office/drawing/2014/main" id="{7A849DB6-51ED-A44B-3B37-D256465F1FEA}"/>
                </a:ext>
              </a:extLst>
            </p:cNvPr>
            <p:cNvSpPr txBox="1"/>
            <p:nvPr/>
          </p:nvSpPr>
          <p:spPr bwMode="auto">
            <a:xfrm>
              <a:off x="1784285" y="5158171"/>
              <a:ext cx="387707"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6</a:t>
              </a:r>
            </a:p>
          </p:txBody>
        </p:sp>
        <p:sp>
          <p:nvSpPr>
            <p:cNvPr id="82" name="TextBox 81">
              <a:extLst>
                <a:ext uri="{FF2B5EF4-FFF2-40B4-BE49-F238E27FC236}">
                  <a16:creationId xmlns:a16="http://schemas.microsoft.com/office/drawing/2014/main" id="{0A2DE121-DF0C-9153-4638-852890653FCA}"/>
                </a:ext>
              </a:extLst>
            </p:cNvPr>
            <p:cNvSpPr txBox="1"/>
            <p:nvPr/>
          </p:nvSpPr>
          <p:spPr bwMode="auto">
            <a:xfrm>
              <a:off x="2106665" y="5160937"/>
              <a:ext cx="387707"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8</a:t>
              </a:r>
            </a:p>
          </p:txBody>
        </p:sp>
        <p:sp>
          <p:nvSpPr>
            <p:cNvPr id="83" name="TextBox 82">
              <a:extLst>
                <a:ext uri="{FF2B5EF4-FFF2-40B4-BE49-F238E27FC236}">
                  <a16:creationId xmlns:a16="http://schemas.microsoft.com/office/drawing/2014/main" id="{612665AA-AA39-8652-2681-102883F62EF0}"/>
                </a:ext>
              </a:extLst>
            </p:cNvPr>
            <p:cNvSpPr txBox="1"/>
            <p:nvPr/>
          </p:nvSpPr>
          <p:spPr bwMode="auto">
            <a:xfrm>
              <a:off x="2368222" y="5158171"/>
              <a:ext cx="509874"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10</a:t>
              </a:r>
            </a:p>
          </p:txBody>
        </p:sp>
        <p:sp>
          <p:nvSpPr>
            <p:cNvPr id="84" name="TextBox 83">
              <a:extLst>
                <a:ext uri="{FF2B5EF4-FFF2-40B4-BE49-F238E27FC236}">
                  <a16:creationId xmlns:a16="http://schemas.microsoft.com/office/drawing/2014/main" id="{45707362-85D3-031C-0F38-26A2634781C6}"/>
                </a:ext>
              </a:extLst>
            </p:cNvPr>
            <p:cNvSpPr txBox="1"/>
            <p:nvPr/>
          </p:nvSpPr>
          <p:spPr bwMode="auto">
            <a:xfrm>
              <a:off x="2694467" y="5156439"/>
              <a:ext cx="509874"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12</a:t>
              </a:r>
            </a:p>
          </p:txBody>
        </p:sp>
        <p:sp>
          <p:nvSpPr>
            <p:cNvPr id="85" name="TextBox 84">
              <a:extLst>
                <a:ext uri="{FF2B5EF4-FFF2-40B4-BE49-F238E27FC236}">
                  <a16:creationId xmlns:a16="http://schemas.microsoft.com/office/drawing/2014/main" id="{BD051509-7C8C-70CA-39B0-3EBB9F32E77A}"/>
                </a:ext>
              </a:extLst>
            </p:cNvPr>
            <p:cNvSpPr txBox="1"/>
            <p:nvPr/>
          </p:nvSpPr>
          <p:spPr bwMode="auto">
            <a:xfrm>
              <a:off x="3016847" y="5159203"/>
              <a:ext cx="509874"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14</a:t>
              </a:r>
            </a:p>
          </p:txBody>
        </p:sp>
        <p:sp>
          <p:nvSpPr>
            <p:cNvPr id="86" name="TextBox 85">
              <a:extLst>
                <a:ext uri="{FF2B5EF4-FFF2-40B4-BE49-F238E27FC236}">
                  <a16:creationId xmlns:a16="http://schemas.microsoft.com/office/drawing/2014/main" id="{928F8C65-5D4D-7707-525E-CCA4861E8F9B}"/>
                </a:ext>
              </a:extLst>
            </p:cNvPr>
            <p:cNvSpPr txBox="1"/>
            <p:nvPr/>
          </p:nvSpPr>
          <p:spPr bwMode="auto">
            <a:xfrm>
              <a:off x="3339488" y="5156439"/>
              <a:ext cx="509874"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16</a:t>
              </a:r>
            </a:p>
          </p:txBody>
        </p:sp>
        <p:sp>
          <p:nvSpPr>
            <p:cNvPr id="87" name="TextBox 86">
              <a:extLst>
                <a:ext uri="{FF2B5EF4-FFF2-40B4-BE49-F238E27FC236}">
                  <a16:creationId xmlns:a16="http://schemas.microsoft.com/office/drawing/2014/main" id="{930B51A7-3953-D195-0F39-1D014C8CC3FA}"/>
                </a:ext>
              </a:extLst>
            </p:cNvPr>
            <p:cNvSpPr txBox="1"/>
            <p:nvPr/>
          </p:nvSpPr>
          <p:spPr bwMode="auto">
            <a:xfrm>
              <a:off x="3637410" y="5159622"/>
              <a:ext cx="509874"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18</a:t>
              </a:r>
            </a:p>
          </p:txBody>
        </p:sp>
        <p:sp>
          <p:nvSpPr>
            <p:cNvPr id="88" name="TextBox 87">
              <a:extLst>
                <a:ext uri="{FF2B5EF4-FFF2-40B4-BE49-F238E27FC236}">
                  <a16:creationId xmlns:a16="http://schemas.microsoft.com/office/drawing/2014/main" id="{38A74611-EF11-8A3F-4738-22683C7FDC6F}"/>
                </a:ext>
              </a:extLst>
            </p:cNvPr>
            <p:cNvSpPr txBox="1"/>
            <p:nvPr/>
          </p:nvSpPr>
          <p:spPr bwMode="auto">
            <a:xfrm>
              <a:off x="3959788" y="5153845"/>
              <a:ext cx="509874"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20</a:t>
              </a:r>
            </a:p>
          </p:txBody>
        </p:sp>
        <p:sp>
          <p:nvSpPr>
            <p:cNvPr id="89" name="TextBox 88">
              <a:extLst>
                <a:ext uri="{FF2B5EF4-FFF2-40B4-BE49-F238E27FC236}">
                  <a16:creationId xmlns:a16="http://schemas.microsoft.com/office/drawing/2014/main" id="{B2AFAF44-6C65-4F5C-B31F-B5BE6C66FB40}"/>
                </a:ext>
              </a:extLst>
            </p:cNvPr>
            <p:cNvSpPr txBox="1"/>
            <p:nvPr/>
          </p:nvSpPr>
          <p:spPr bwMode="auto">
            <a:xfrm>
              <a:off x="4282431" y="5151077"/>
              <a:ext cx="509874"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22</a:t>
              </a:r>
            </a:p>
          </p:txBody>
        </p:sp>
        <p:sp>
          <p:nvSpPr>
            <p:cNvPr id="90" name="TextBox 89">
              <a:extLst>
                <a:ext uri="{FF2B5EF4-FFF2-40B4-BE49-F238E27FC236}">
                  <a16:creationId xmlns:a16="http://schemas.microsoft.com/office/drawing/2014/main" id="{2B6EBEB5-810A-ECF0-EC45-7EC16D52018A}"/>
                </a:ext>
              </a:extLst>
            </p:cNvPr>
            <p:cNvSpPr txBox="1"/>
            <p:nvPr/>
          </p:nvSpPr>
          <p:spPr bwMode="auto">
            <a:xfrm>
              <a:off x="4602740" y="5154812"/>
              <a:ext cx="509874"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24</a:t>
              </a:r>
            </a:p>
          </p:txBody>
        </p:sp>
        <p:sp>
          <p:nvSpPr>
            <p:cNvPr id="91" name="TextBox 90">
              <a:extLst>
                <a:ext uri="{FF2B5EF4-FFF2-40B4-BE49-F238E27FC236}">
                  <a16:creationId xmlns:a16="http://schemas.microsoft.com/office/drawing/2014/main" id="{C02E2C9F-D1AB-9661-CB57-A36F70164502}"/>
                </a:ext>
              </a:extLst>
            </p:cNvPr>
            <p:cNvSpPr txBox="1"/>
            <p:nvPr/>
          </p:nvSpPr>
          <p:spPr bwMode="auto">
            <a:xfrm>
              <a:off x="4925383" y="5152045"/>
              <a:ext cx="509874"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26</a:t>
              </a:r>
            </a:p>
          </p:txBody>
        </p:sp>
      </p:grpSp>
      <p:sp>
        <p:nvSpPr>
          <p:cNvPr id="92" name="TextBox 91">
            <a:extLst>
              <a:ext uri="{FF2B5EF4-FFF2-40B4-BE49-F238E27FC236}">
                <a16:creationId xmlns:a16="http://schemas.microsoft.com/office/drawing/2014/main" id="{B533E6A9-B771-D115-3104-D9628A55BC76}"/>
              </a:ext>
            </a:extLst>
          </p:cNvPr>
          <p:cNvSpPr txBox="1"/>
          <p:nvPr/>
        </p:nvSpPr>
        <p:spPr bwMode="auto">
          <a:xfrm rot="16200000">
            <a:off x="343719" y="3732734"/>
            <a:ext cx="772968"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399" b="1" dirty="0">
                <a:solidFill>
                  <a:srgbClr val="000000"/>
                </a:solidFill>
                <a:latin typeface="Arial"/>
                <a:ea typeface="ＭＳ Ｐゴシック" charset="0"/>
                <a:cs typeface="Calibri" panose="020F0502020204030204" pitchFamily="34" charset="0"/>
              </a:rPr>
              <a:t>OS (%)</a:t>
            </a:r>
          </a:p>
        </p:txBody>
      </p:sp>
      <p:sp>
        <p:nvSpPr>
          <p:cNvPr id="93" name="TextBox 92">
            <a:extLst>
              <a:ext uri="{FF2B5EF4-FFF2-40B4-BE49-F238E27FC236}">
                <a16:creationId xmlns:a16="http://schemas.microsoft.com/office/drawing/2014/main" id="{0F59C011-6CF8-2300-3837-486D875D2B51}"/>
              </a:ext>
            </a:extLst>
          </p:cNvPr>
          <p:cNvSpPr txBox="1"/>
          <p:nvPr/>
        </p:nvSpPr>
        <p:spPr bwMode="auto">
          <a:xfrm>
            <a:off x="2834549" y="5016926"/>
            <a:ext cx="819455"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399" b="1" dirty="0">
                <a:solidFill>
                  <a:srgbClr val="000000"/>
                </a:solidFill>
                <a:latin typeface="Arial"/>
                <a:ea typeface="ＭＳ Ｐゴシック" charset="0"/>
                <a:cs typeface="Calibri" panose="020F0502020204030204" pitchFamily="34" charset="0"/>
              </a:rPr>
              <a:t>Months</a:t>
            </a:r>
          </a:p>
        </p:txBody>
      </p:sp>
      <p:grpSp>
        <p:nvGrpSpPr>
          <p:cNvPr id="94" name="Group 93">
            <a:extLst>
              <a:ext uri="{FF2B5EF4-FFF2-40B4-BE49-F238E27FC236}">
                <a16:creationId xmlns:a16="http://schemas.microsoft.com/office/drawing/2014/main" id="{659DBF22-48AB-E97D-1460-5062842B2A81}"/>
              </a:ext>
            </a:extLst>
          </p:cNvPr>
          <p:cNvGrpSpPr/>
          <p:nvPr/>
        </p:nvGrpSpPr>
        <p:grpSpPr>
          <a:xfrm>
            <a:off x="4279397" y="4792063"/>
            <a:ext cx="879444" cy="71624"/>
            <a:chOff x="2466941" y="5662211"/>
            <a:chExt cx="788472" cy="67979"/>
          </a:xfrm>
        </p:grpSpPr>
        <p:cxnSp>
          <p:nvCxnSpPr>
            <p:cNvPr id="95" name="Straight Connector 94">
              <a:extLst>
                <a:ext uri="{FF2B5EF4-FFF2-40B4-BE49-F238E27FC236}">
                  <a16:creationId xmlns:a16="http://schemas.microsoft.com/office/drawing/2014/main" id="{4E7969C7-5A56-DC7B-3A52-69B6DDABBACA}"/>
                </a:ext>
              </a:extLst>
            </p:cNvPr>
            <p:cNvCxnSpPr/>
            <p:nvPr/>
          </p:nvCxnSpPr>
          <p:spPr bwMode="auto">
            <a:xfrm rot="5400000">
              <a:off x="3221423" y="5696201"/>
              <a:ext cx="67979" cy="0"/>
            </a:xfrm>
            <a:prstGeom prst="line">
              <a:avLst/>
            </a:prstGeom>
            <a:noFill/>
            <a:ln w="28575" cap="flat" cmpd="sng" algn="ctr">
              <a:solidFill>
                <a:schemeClr val="tx1"/>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D5747E5B-FB6A-DBF2-B877-5E8A59ACC720}"/>
                </a:ext>
              </a:extLst>
            </p:cNvPr>
            <p:cNvCxnSpPr/>
            <p:nvPr/>
          </p:nvCxnSpPr>
          <p:spPr bwMode="auto">
            <a:xfrm rot="5400000">
              <a:off x="3024305" y="5696201"/>
              <a:ext cx="67979" cy="0"/>
            </a:xfrm>
            <a:prstGeom prst="line">
              <a:avLst/>
            </a:prstGeom>
            <a:noFill/>
            <a:ln w="28575" cap="flat" cmpd="sng" algn="ctr">
              <a:solidFill>
                <a:schemeClr val="tx1"/>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D3C2A38D-771C-7A85-F992-23D3E283277C}"/>
                </a:ext>
              </a:extLst>
            </p:cNvPr>
            <p:cNvCxnSpPr/>
            <p:nvPr/>
          </p:nvCxnSpPr>
          <p:spPr bwMode="auto">
            <a:xfrm rot="5400000">
              <a:off x="2827187" y="5696201"/>
              <a:ext cx="67979" cy="0"/>
            </a:xfrm>
            <a:prstGeom prst="line">
              <a:avLst/>
            </a:prstGeom>
            <a:noFill/>
            <a:ln w="28575" cap="flat" cmpd="sng" algn="ctr">
              <a:solidFill>
                <a:schemeClr val="tx1"/>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53F3DEF0-0E3C-2BE4-A53F-87916C7CF21B}"/>
                </a:ext>
              </a:extLst>
            </p:cNvPr>
            <p:cNvCxnSpPr/>
            <p:nvPr/>
          </p:nvCxnSpPr>
          <p:spPr bwMode="auto">
            <a:xfrm rot="5400000">
              <a:off x="2630068" y="5696201"/>
              <a:ext cx="67979" cy="0"/>
            </a:xfrm>
            <a:prstGeom prst="line">
              <a:avLst/>
            </a:prstGeom>
            <a:noFill/>
            <a:ln w="28575" cap="flat" cmpd="sng" algn="ctr">
              <a:solidFill>
                <a:schemeClr val="tx1"/>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6F4A63B4-24C8-F7FD-51FF-91574F2EB763}"/>
                </a:ext>
              </a:extLst>
            </p:cNvPr>
            <p:cNvCxnSpPr/>
            <p:nvPr/>
          </p:nvCxnSpPr>
          <p:spPr bwMode="auto">
            <a:xfrm rot="5400000">
              <a:off x="2432951" y="5696201"/>
              <a:ext cx="67979" cy="0"/>
            </a:xfrm>
            <a:prstGeom prst="line">
              <a:avLst/>
            </a:prstGeom>
            <a:noFill/>
            <a:ln w="28575" cap="flat" cmpd="sng" algn="ctr">
              <a:solidFill>
                <a:schemeClr val="tx1"/>
              </a:solidFill>
              <a:prstDash val="solid"/>
              <a:round/>
              <a:headEnd type="none" w="med" len="med"/>
              <a:tailEnd type="none" w="med" len="med"/>
            </a:ln>
            <a:effectLst/>
          </p:spPr>
        </p:cxnSp>
      </p:grpSp>
      <p:grpSp>
        <p:nvGrpSpPr>
          <p:cNvPr id="100" name="Group 99">
            <a:extLst>
              <a:ext uri="{FF2B5EF4-FFF2-40B4-BE49-F238E27FC236}">
                <a16:creationId xmlns:a16="http://schemas.microsoft.com/office/drawing/2014/main" id="{EF25F96B-944E-2E4D-C4AB-3DF316C1AB35}"/>
              </a:ext>
            </a:extLst>
          </p:cNvPr>
          <p:cNvGrpSpPr/>
          <p:nvPr/>
        </p:nvGrpSpPr>
        <p:grpSpPr>
          <a:xfrm>
            <a:off x="4097964" y="4800697"/>
            <a:ext cx="1250286" cy="281373"/>
            <a:chOff x="3637409" y="5151077"/>
            <a:chExt cx="1797850" cy="267049"/>
          </a:xfrm>
        </p:grpSpPr>
        <p:sp>
          <p:nvSpPr>
            <p:cNvPr id="101" name="TextBox 100">
              <a:extLst>
                <a:ext uri="{FF2B5EF4-FFF2-40B4-BE49-F238E27FC236}">
                  <a16:creationId xmlns:a16="http://schemas.microsoft.com/office/drawing/2014/main" id="{BEF7C713-FA4C-3A19-561C-FDCB010384C6}"/>
                </a:ext>
              </a:extLst>
            </p:cNvPr>
            <p:cNvSpPr txBox="1"/>
            <p:nvPr/>
          </p:nvSpPr>
          <p:spPr bwMode="auto">
            <a:xfrm>
              <a:off x="3637409" y="5155350"/>
              <a:ext cx="509874" cy="26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28</a:t>
              </a:r>
            </a:p>
          </p:txBody>
        </p:sp>
        <p:sp>
          <p:nvSpPr>
            <p:cNvPr id="102" name="TextBox 101">
              <a:extLst>
                <a:ext uri="{FF2B5EF4-FFF2-40B4-BE49-F238E27FC236}">
                  <a16:creationId xmlns:a16="http://schemas.microsoft.com/office/drawing/2014/main" id="{5944E742-5695-AE03-688A-0C00A45FDB72}"/>
                </a:ext>
              </a:extLst>
            </p:cNvPr>
            <p:cNvSpPr txBox="1"/>
            <p:nvPr/>
          </p:nvSpPr>
          <p:spPr bwMode="auto">
            <a:xfrm>
              <a:off x="3959788" y="5153845"/>
              <a:ext cx="509874" cy="26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30</a:t>
              </a:r>
            </a:p>
          </p:txBody>
        </p:sp>
        <p:sp>
          <p:nvSpPr>
            <p:cNvPr id="103" name="TextBox 102">
              <a:extLst>
                <a:ext uri="{FF2B5EF4-FFF2-40B4-BE49-F238E27FC236}">
                  <a16:creationId xmlns:a16="http://schemas.microsoft.com/office/drawing/2014/main" id="{8F9EE0F5-AAB1-64A0-5A76-ACF1737DBF90}"/>
                </a:ext>
              </a:extLst>
            </p:cNvPr>
            <p:cNvSpPr txBox="1"/>
            <p:nvPr/>
          </p:nvSpPr>
          <p:spPr bwMode="auto">
            <a:xfrm>
              <a:off x="4282431" y="5151077"/>
              <a:ext cx="509874" cy="26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32</a:t>
              </a:r>
            </a:p>
          </p:txBody>
        </p:sp>
        <p:sp>
          <p:nvSpPr>
            <p:cNvPr id="104" name="TextBox 103">
              <a:extLst>
                <a:ext uri="{FF2B5EF4-FFF2-40B4-BE49-F238E27FC236}">
                  <a16:creationId xmlns:a16="http://schemas.microsoft.com/office/drawing/2014/main" id="{56C1C582-897B-A459-66D3-97E34C1F427B}"/>
                </a:ext>
              </a:extLst>
            </p:cNvPr>
            <p:cNvSpPr txBox="1"/>
            <p:nvPr/>
          </p:nvSpPr>
          <p:spPr bwMode="auto">
            <a:xfrm>
              <a:off x="4602741" y="5154812"/>
              <a:ext cx="509874" cy="26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34</a:t>
              </a:r>
            </a:p>
          </p:txBody>
        </p:sp>
        <p:sp>
          <p:nvSpPr>
            <p:cNvPr id="105" name="TextBox 104">
              <a:extLst>
                <a:ext uri="{FF2B5EF4-FFF2-40B4-BE49-F238E27FC236}">
                  <a16:creationId xmlns:a16="http://schemas.microsoft.com/office/drawing/2014/main" id="{8FD74381-36B9-5493-9E91-272B6B8A78B9}"/>
                </a:ext>
              </a:extLst>
            </p:cNvPr>
            <p:cNvSpPr txBox="1"/>
            <p:nvPr/>
          </p:nvSpPr>
          <p:spPr bwMode="auto">
            <a:xfrm>
              <a:off x="4925385" y="5152045"/>
              <a:ext cx="509874" cy="26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36</a:t>
              </a:r>
            </a:p>
          </p:txBody>
        </p:sp>
      </p:grpSp>
      <p:sp>
        <p:nvSpPr>
          <p:cNvPr id="106" name="TextBox 105">
            <a:extLst>
              <a:ext uri="{FF2B5EF4-FFF2-40B4-BE49-F238E27FC236}">
                <a16:creationId xmlns:a16="http://schemas.microsoft.com/office/drawing/2014/main" id="{73B78EFB-D2B8-13C7-85DC-C8073584F7E7}"/>
              </a:ext>
            </a:extLst>
          </p:cNvPr>
          <p:cNvSpPr txBox="1"/>
          <p:nvPr/>
        </p:nvSpPr>
        <p:spPr bwMode="auto">
          <a:xfrm>
            <a:off x="-94966" y="4995998"/>
            <a:ext cx="1136883" cy="85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nchorCtr="0">
            <a:spAutoFit/>
          </a:bodyPr>
          <a:lstStyle/>
          <a:p>
            <a:pPr algn="r" defTabSz="608792">
              <a:lnSpc>
                <a:spcPct val="90000"/>
              </a:lnSpc>
              <a:spcAft>
                <a:spcPct val="0"/>
              </a:spcAft>
              <a:defRPr/>
            </a:pPr>
            <a:r>
              <a:rPr lang="en-US" sz="1099" b="1" dirty="0">
                <a:solidFill>
                  <a:srgbClr val="000000"/>
                </a:solidFill>
                <a:latin typeface="Arial"/>
                <a:ea typeface="ＭＳ Ｐゴシック" charset="0"/>
                <a:cs typeface="Calibri" panose="020F0502020204030204" pitchFamily="34" charset="0"/>
              </a:rPr>
              <a:t>Patients at Risk, n</a:t>
            </a:r>
          </a:p>
          <a:p>
            <a:pPr algn="r" defTabSz="608792">
              <a:lnSpc>
                <a:spcPct val="90000"/>
              </a:lnSpc>
              <a:spcAft>
                <a:spcPct val="0"/>
              </a:spcAft>
              <a:defRPr/>
            </a:pPr>
            <a:r>
              <a:rPr lang="en-US" sz="1099" b="1" dirty="0">
                <a:solidFill>
                  <a:schemeClr val="accent3"/>
                </a:solidFill>
                <a:latin typeface="Arial"/>
                <a:ea typeface="ＭＳ Ｐゴシック" charset="0"/>
                <a:cs typeface="Calibri" panose="020F0502020204030204" pitchFamily="34" charset="0"/>
              </a:rPr>
              <a:t>Lapatinib</a:t>
            </a:r>
            <a:br>
              <a:rPr lang="en-US" sz="1099" b="1" dirty="0">
                <a:solidFill>
                  <a:schemeClr val="accent3"/>
                </a:solidFill>
                <a:latin typeface="Arial"/>
                <a:ea typeface="ＭＳ Ｐゴシック" charset="0"/>
                <a:cs typeface="Calibri" panose="020F0502020204030204" pitchFamily="34" charset="0"/>
              </a:rPr>
            </a:br>
            <a:r>
              <a:rPr lang="en-US" sz="1099" b="1" dirty="0">
                <a:solidFill>
                  <a:schemeClr val="accent3"/>
                </a:solidFill>
                <a:latin typeface="Arial"/>
                <a:ea typeface="ＭＳ Ｐゴシック" charset="0"/>
                <a:cs typeface="Calibri" panose="020F0502020204030204" pitchFamily="34" charset="0"/>
              </a:rPr>
              <a:t>+ cape</a:t>
            </a:r>
          </a:p>
          <a:p>
            <a:pPr algn="r" defTabSz="608792">
              <a:lnSpc>
                <a:spcPct val="90000"/>
              </a:lnSpc>
              <a:spcAft>
                <a:spcPct val="0"/>
              </a:spcAft>
              <a:defRPr/>
            </a:pPr>
            <a:r>
              <a:rPr lang="en-US" sz="1099" b="1" dirty="0">
                <a:solidFill>
                  <a:schemeClr val="accent1"/>
                </a:solidFill>
                <a:latin typeface="Arial"/>
                <a:ea typeface="ＭＳ Ｐゴシック" charset="0"/>
                <a:cs typeface="Calibri" panose="020F0502020204030204" pitchFamily="34" charset="0"/>
              </a:rPr>
              <a:t>T-DM1</a:t>
            </a:r>
          </a:p>
        </p:txBody>
      </p:sp>
      <p:sp>
        <p:nvSpPr>
          <p:cNvPr id="107" name="TextBox 106">
            <a:extLst>
              <a:ext uri="{FF2B5EF4-FFF2-40B4-BE49-F238E27FC236}">
                <a16:creationId xmlns:a16="http://schemas.microsoft.com/office/drawing/2014/main" id="{770CA2BE-4AC2-B211-B139-F623E1BB8A78}"/>
              </a:ext>
            </a:extLst>
          </p:cNvPr>
          <p:cNvSpPr txBox="1"/>
          <p:nvPr/>
        </p:nvSpPr>
        <p:spPr bwMode="auto">
          <a:xfrm>
            <a:off x="874883" y="5312740"/>
            <a:ext cx="469088"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496</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495</a:t>
            </a:r>
          </a:p>
        </p:txBody>
      </p:sp>
      <p:sp>
        <p:nvSpPr>
          <p:cNvPr id="108" name="TextBox 107">
            <a:extLst>
              <a:ext uri="{FF2B5EF4-FFF2-40B4-BE49-F238E27FC236}">
                <a16:creationId xmlns:a16="http://schemas.microsoft.com/office/drawing/2014/main" id="{C1E43FDE-3DA4-25C1-1723-60AC873F5D23}"/>
              </a:ext>
            </a:extLst>
          </p:cNvPr>
          <p:cNvSpPr txBox="1"/>
          <p:nvPr/>
        </p:nvSpPr>
        <p:spPr bwMode="auto">
          <a:xfrm>
            <a:off x="1118726" y="5314620"/>
            <a:ext cx="469088"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471</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485</a:t>
            </a:r>
          </a:p>
        </p:txBody>
      </p:sp>
      <p:sp>
        <p:nvSpPr>
          <p:cNvPr id="109" name="TextBox 108">
            <a:extLst>
              <a:ext uri="{FF2B5EF4-FFF2-40B4-BE49-F238E27FC236}">
                <a16:creationId xmlns:a16="http://schemas.microsoft.com/office/drawing/2014/main" id="{E832F893-4FB4-DE21-4352-D7E74BFD5EC2}"/>
              </a:ext>
            </a:extLst>
          </p:cNvPr>
          <p:cNvSpPr txBox="1"/>
          <p:nvPr/>
        </p:nvSpPr>
        <p:spPr bwMode="auto">
          <a:xfrm>
            <a:off x="1364439" y="5314045"/>
            <a:ext cx="469088"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453</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474</a:t>
            </a:r>
          </a:p>
        </p:txBody>
      </p:sp>
      <p:sp>
        <p:nvSpPr>
          <p:cNvPr id="110" name="TextBox 109">
            <a:extLst>
              <a:ext uri="{FF2B5EF4-FFF2-40B4-BE49-F238E27FC236}">
                <a16:creationId xmlns:a16="http://schemas.microsoft.com/office/drawing/2014/main" id="{C68623F5-73CB-7E78-72AA-84791D9F6C3F}"/>
              </a:ext>
            </a:extLst>
          </p:cNvPr>
          <p:cNvSpPr txBox="1"/>
          <p:nvPr/>
        </p:nvSpPr>
        <p:spPr bwMode="auto">
          <a:xfrm>
            <a:off x="1613022" y="5319099"/>
            <a:ext cx="469088"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435</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457</a:t>
            </a:r>
          </a:p>
        </p:txBody>
      </p:sp>
      <p:sp>
        <p:nvSpPr>
          <p:cNvPr id="111" name="TextBox 110">
            <a:extLst>
              <a:ext uri="{FF2B5EF4-FFF2-40B4-BE49-F238E27FC236}">
                <a16:creationId xmlns:a16="http://schemas.microsoft.com/office/drawing/2014/main" id="{BE3EF4AF-BE9E-DE68-DBD1-64A528BE82DF}"/>
              </a:ext>
            </a:extLst>
          </p:cNvPr>
          <p:cNvSpPr txBox="1"/>
          <p:nvPr/>
        </p:nvSpPr>
        <p:spPr bwMode="auto">
          <a:xfrm>
            <a:off x="1845911" y="5319433"/>
            <a:ext cx="469088"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403</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439</a:t>
            </a:r>
          </a:p>
        </p:txBody>
      </p:sp>
      <p:sp>
        <p:nvSpPr>
          <p:cNvPr id="112" name="TextBox 111">
            <a:extLst>
              <a:ext uri="{FF2B5EF4-FFF2-40B4-BE49-F238E27FC236}">
                <a16:creationId xmlns:a16="http://schemas.microsoft.com/office/drawing/2014/main" id="{B180AD6C-398A-9E7E-1F56-49D28D45A995}"/>
              </a:ext>
            </a:extLst>
          </p:cNvPr>
          <p:cNvSpPr txBox="1"/>
          <p:nvPr/>
        </p:nvSpPr>
        <p:spPr bwMode="auto">
          <a:xfrm>
            <a:off x="2079198" y="5322016"/>
            <a:ext cx="469088"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368</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418</a:t>
            </a:r>
          </a:p>
        </p:txBody>
      </p:sp>
      <p:sp>
        <p:nvSpPr>
          <p:cNvPr id="113" name="TextBox 112">
            <a:extLst>
              <a:ext uri="{FF2B5EF4-FFF2-40B4-BE49-F238E27FC236}">
                <a16:creationId xmlns:a16="http://schemas.microsoft.com/office/drawing/2014/main" id="{9FBD2F4A-1A01-8090-4909-E558BD8C6F96}"/>
              </a:ext>
            </a:extLst>
          </p:cNvPr>
          <p:cNvSpPr txBox="1"/>
          <p:nvPr/>
        </p:nvSpPr>
        <p:spPr bwMode="auto">
          <a:xfrm>
            <a:off x="2299272" y="5319434"/>
            <a:ext cx="469088"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297</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349</a:t>
            </a:r>
          </a:p>
        </p:txBody>
      </p:sp>
      <p:sp>
        <p:nvSpPr>
          <p:cNvPr id="114" name="TextBox 113">
            <a:extLst>
              <a:ext uri="{FF2B5EF4-FFF2-40B4-BE49-F238E27FC236}">
                <a16:creationId xmlns:a16="http://schemas.microsoft.com/office/drawing/2014/main" id="{09FCB5A4-3BD2-05E0-FBB9-4DB82BFF93FA}"/>
              </a:ext>
            </a:extLst>
          </p:cNvPr>
          <p:cNvSpPr txBox="1"/>
          <p:nvPr/>
        </p:nvSpPr>
        <p:spPr bwMode="auto">
          <a:xfrm>
            <a:off x="2541041" y="5319434"/>
            <a:ext cx="385369"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240</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293</a:t>
            </a:r>
          </a:p>
        </p:txBody>
      </p:sp>
      <p:sp>
        <p:nvSpPr>
          <p:cNvPr id="115" name="TextBox 114">
            <a:extLst>
              <a:ext uri="{FF2B5EF4-FFF2-40B4-BE49-F238E27FC236}">
                <a16:creationId xmlns:a16="http://schemas.microsoft.com/office/drawing/2014/main" id="{E9F60F47-5FF9-D1CC-4BB0-A38799338648}"/>
              </a:ext>
            </a:extLst>
          </p:cNvPr>
          <p:cNvSpPr txBox="1"/>
          <p:nvPr/>
        </p:nvSpPr>
        <p:spPr bwMode="auto">
          <a:xfrm>
            <a:off x="2751121" y="5314951"/>
            <a:ext cx="385369"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204</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242</a:t>
            </a:r>
          </a:p>
        </p:txBody>
      </p:sp>
      <p:sp>
        <p:nvSpPr>
          <p:cNvPr id="116" name="TextBox 115">
            <a:extLst>
              <a:ext uri="{FF2B5EF4-FFF2-40B4-BE49-F238E27FC236}">
                <a16:creationId xmlns:a16="http://schemas.microsoft.com/office/drawing/2014/main" id="{2A72DA17-F108-31C3-8A34-BFF6362FDA27}"/>
              </a:ext>
            </a:extLst>
          </p:cNvPr>
          <p:cNvSpPr txBox="1"/>
          <p:nvPr/>
        </p:nvSpPr>
        <p:spPr bwMode="auto">
          <a:xfrm>
            <a:off x="2974510" y="5313404"/>
            <a:ext cx="385369"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159</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197</a:t>
            </a:r>
          </a:p>
        </p:txBody>
      </p:sp>
      <p:sp>
        <p:nvSpPr>
          <p:cNvPr id="117" name="TextBox 116">
            <a:extLst>
              <a:ext uri="{FF2B5EF4-FFF2-40B4-BE49-F238E27FC236}">
                <a16:creationId xmlns:a16="http://schemas.microsoft.com/office/drawing/2014/main" id="{E3746FB3-14B9-09FA-A04D-788E015953CE}"/>
              </a:ext>
            </a:extLst>
          </p:cNvPr>
          <p:cNvSpPr txBox="1"/>
          <p:nvPr/>
        </p:nvSpPr>
        <p:spPr bwMode="auto">
          <a:xfrm>
            <a:off x="3195360" y="5313403"/>
            <a:ext cx="385369"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133</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164</a:t>
            </a:r>
          </a:p>
        </p:txBody>
      </p:sp>
      <p:sp>
        <p:nvSpPr>
          <p:cNvPr id="118" name="TextBox 117">
            <a:extLst>
              <a:ext uri="{FF2B5EF4-FFF2-40B4-BE49-F238E27FC236}">
                <a16:creationId xmlns:a16="http://schemas.microsoft.com/office/drawing/2014/main" id="{336A12B6-28CF-BD13-4102-264F4DBA67FA}"/>
              </a:ext>
            </a:extLst>
          </p:cNvPr>
          <p:cNvSpPr txBox="1"/>
          <p:nvPr/>
        </p:nvSpPr>
        <p:spPr bwMode="auto">
          <a:xfrm>
            <a:off x="3417845" y="5312738"/>
            <a:ext cx="385369"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110</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136</a:t>
            </a:r>
          </a:p>
        </p:txBody>
      </p:sp>
      <p:sp>
        <p:nvSpPr>
          <p:cNvPr id="119" name="TextBox 118">
            <a:extLst>
              <a:ext uri="{FF2B5EF4-FFF2-40B4-BE49-F238E27FC236}">
                <a16:creationId xmlns:a16="http://schemas.microsoft.com/office/drawing/2014/main" id="{891F4872-2BCA-3927-0AEF-8AE53CF577D5}"/>
              </a:ext>
            </a:extLst>
          </p:cNvPr>
          <p:cNvSpPr txBox="1"/>
          <p:nvPr/>
        </p:nvSpPr>
        <p:spPr bwMode="auto">
          <a:xfrm>
            <a:off x="3645879" y="5310614"/>
            <a:ext cx="385369"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86</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111</a:t>
            </a:r>
          </a:p>
        </p:txBody>
      </p:sp>
      <p:sp>
        <p:nvSpPr>
          <p:cNvPr id="120" name="TextBox 119">
            <a:extLst>
              <a:ext uri="{FF2B5EF4-FFF2-40B4-BE49-F238E27FC236}">
                <a16:creationId xmlns:a16="http://schemas.microsoft.com/office/drawing/2014/main" id="{7BAD2AC0-B411-15C4-7D96-23DFED782944}"/>
              </a:ext>
            </a:extLst>
          </p:cNvPr>
          <p:cNvSpPr txBox="1"/>
          <p:nvPr/>
        </p:nvSpPr>
        <p:spPr bwMode="auto">
          <a:xfrm>
            <a:off x="3866912" y="5307700"/>
            <a:ext cx="385369"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63</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86</a:t>
            </a:r>
          </a:p>
        </p:txBody>
      </p:sp>
      <p:sp>
        <p:nvSpPr>
          <p:cNvPr id="121" name="TextBox 120">
            <a:extLst>
              <a:ext uri="{FF2B5EF4-FFF2-40B4-BE49-F238E27FC236}">
                <a16:creationId xmlns:a16="http://schemas.microsoft.com/office/drawing/2014/main" id="{810C0765-03F1-B084-9D9A-62ECEB5F96A0}"/>
              </a:ext>
            </a:extLst>
          </p:cNvPr>
          <p:cNvSpPr txBox="1"/>
          <p:nvPr/>
        </p:nvSpPr>
        <p:spPr bwMode="auto">
          <a:xfrm>
            <a:off x="4087761" y="5310251"/>
            <a:ext cx="385369"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45</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62</a:t>
            </a:r>
          </a:p>
        </p:txBody>
      </p:sp>
      <p:sp>
        <p:nvSpPr>
          <p:cNvPr id="122" name="TextBox 121">
            <a:extLst>
              <a:ext uri="{FF2B5EF4-FFF2-40B4-BE49-F238E27FC236}">
                <a16:creationId xmlns:a16="http://schemas.microsoft.com/office/drawing/2014/main" id="{DD0B7DA6-6A33-9534-3DA1-D5DC5E562589}"/>
              </a:ext>
            </a:extLst>
          </p:cNvPr>
          <p:cNvSpPr txBox="1"/>
          <p:nvPr/>
        </p:nvSpPr>
        <p:spPr bwMode="auto">
          <a:xfrm>
            <a:off x="4306794" y="5306396"/>
            <a:ext cx="385369"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27</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38</a:t>
            </a:r>
          </a:p>
        </p:txBody>
      </p:sp>
      <p:sp>
        <p:nvSpPr>
          <p:cNvPr id="123" name="TextBox 122">
            <a:extLst>
              <a:ext uri="{FF2B5EF4-FFF2-40B4-BE49-F238E27FC236}">
                <a16:creationId xmlns:a16="http://schemas.microsoft.com/office/drawing/2014/main" id="{780CEF44-134D-31F6-6CFE-ADAAD6F8C0A0}"/>
              </a:ext>
            </a:extLst>
          </p:cNvPr>
          <p:cNvSpPr txBox="1"/>
          <p:nvPr/>
        </p:nvSpPr>
        <p:spPr bwMode="auto">
          <a:xfrm>
            <a:off x="4522397" y="5301230"/>
            <a:ext cx="385369"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17</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28</a:t>
            </a:r>
          </a:p>
        </p:txBody>
      </p:sp>
      <p:sp>
        <p:nvSpPr>
          <p:cNvPr id="124" name="TextBox 123">
            <a:extLst>
              <a:ext uri="{FF2B5EF4-FFF2-40B4-BE49-F238E27FC236}">
                <a16:creationId xmlns:a16="http://schemas.microsoft.com/office/drawing/2014/main" id="{FC59DA12-528C-66A7-9A96-04FD056E19E5}"/>
              </a:ext>
            </a:extLst>
          </p:cNvPr>
          <p:cNvSpPr txBox="1"/>
          <p:nvPr/>
        </p:nvSpPr>
        <p:spPr bwMode="auto">
          <a:xfrm>
            <a:off x="4743246" y="5301230"/>
            <a:ext cx="385369"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7</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13</a:t>
            </a:r>
          </a:p>
        </p:txBody>
      </p:sp>
      <p:sp>
        <p:nvSpPr>
          <p:cNvPr id="125" name="TextBox 124">
            <a:extLst>
              <a:ext uri="{FF2B5EF4-FFF2-40B4-BE49-F238E27FC236}">
                <a16:creationId xmlns:a16="http://schemas.microsoft.com/office/drawing/2014/main" id="{6AA95E65-7E9F-8C21-07A9-B8059A4BE654}"/>
              </a:ext>
            </a:extLst>
          </p:cNvPr>
          <p:cNvSpPr txBox="1"/>
          <p:nvPr/>
        </p:nvSpPr>
        <p:spPr bwMode="auto">
          <a:xfrm>
            <a:off x="4971462" y="5298314"/>
            <a:ext cx="385369"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4</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5</a:t>
            </a:r>
          </a:p>
        </p:txBody>
      </p:sp>
      <p:grpSp>
        <p:nvGrpSpPr>
          <p:cNvPr id="126" name="Group 1411">
            <a:extLst>
              <a:ext uri="{FF2B5EF4-FFF2-40B4-BE49-F238E27FC236}">
                <a16:creationId xmlns:a16="http://schemas.microsoft.com/office/drawing/2014/main" id="{2DE8F880-5005-5223-7055-F2E84C48440F}"/>
              </a:ext>
            </a:extLst>
          </p:cNvPr>
          <p:cNvGrpSpPr>
            <a:grpSpLocks/>
          </p:cNvGrpSpPr>
          <p:nvPr/>
        </p:nvGrpSpPr>
        <p:grpSpPr bwMode="auto">
          <a:xfrm>
            <a:off x="2484995" y="3368457"/>
            <a:ext cx="2662326" cy="762273"/>
            <a:chOff x="2087" y="1653"/>
            <a:chExt cx="2297" cy="696"/>
          </a:xfrm>
        </p:grpSpPr>
        <p:sp>
          <p:nvSpPr>
            <p:cNvPr id="127" name="Line 1211">
              <a:extLst>
                <a:ext uri="{FF2B5EF4-FFF2-40B4-BE49-F238E27FC236}">
                  <a16:creationId xmlns:a16="http://schemas.microsoft.com/office/drawing/2014/main" id="{3A32FCEA-83F4-9416-8E37-C6028FE4A160}"/>
                </a:ext>
              </a:extLst>
            </p:cNvPr>
            <p:cNvSpPr>
              <a:spLocks noChangeShapeType="1"/>
            </p:cNvSpPr>
            <p:nvPr/>
          </p:nvSpPr>
          <p:spPr bwMode="auto">
            <a:xfrm>
              <a:off x="2183" y="1719"/>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28" name="Line 1212">
              <a:extLst>
                <a:ext uri="{FF2B5EF4-FFF2-40B4-BE49-F238E27FC236}">
                  <a16:creationId xmlns:a16="http://schemas.microsoft.com/office/drawing/2014/main" id="{F85B2D9F-E4E1-2B21-FB41-27493532FE5D}"/>
                </a:ext>
              </a:extLst>
            </p:cNvPr>
            <p:cNvSpPr>
              <a:spLocks noChangeShapeType="1"/>
            </p:cNvSpPr>
            <p:nvPr/>
          </p:nvSpPr>
          <p:spPr bwMode="auto">
            <a:xfrm>
              <a:off x="2209" y="1706"/>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29" name="Line 1213">
              <a:extLst>
                <a:ext uri="{FF2B5EF4-FFF2-40B4-BE49-F238E27FC236}">
                  <a16:creationId xmlns:a16="http://schemas.microsoft.com/office/drawing/2014/main" id="{138C507D-894E-4BB9-FE11-7B334B330C8D}"/>
                </a:ext>
              </a:extLst>
            </p:cNvPr>
            <p:cNvSpPr>
              <a:spLocks noChangeShapeType="1"/>
            </p:cNvSpPr>
            <p:nvPr/>
          </p:nvSpPr>
          <p:spPr bwMode="auto">
            <a:xfrm>
              <a:off x="2216" y="1713"/>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30" name="Line 1214">
              <a:extLst>
                <a:ext uri="{FF2B5EF4-FFF2-40B4-BE49-F238E27FC236}">
                  <a16:creationId xmlns:a16="http://schemas.microsoft.com/office/drawing/2014/main" id="{C1C85353-668B-1B20-9B2F-E731339AC34C}"/>
                </a:ext>
              </a:extLst>
            </p:cNvPr>
            <p:cNvSpPr>
              <a:spLocks noChangeShapeType="1"/>
            </p:cNvSpPr>
            <p:nvPr/>
          </p:nvSpPr>
          <p:spPr bwMode="auto">
            <a:xfrm>
              <a:off x="2219" y="1713"/>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31" name="Line 1215">
              <a:extLst>
                <a:ext uri="{FF2B5EF4-FFF2-40B4-BE49-F238E27FC236}">
                  <a16:creationId xmlns:a16="http://schemas.microsoft.com/office/drawing/2014/main" id="{FC2D41A9-5D9B-B158-703B-564CF490C65C}"/>
                </a:ext>
              </a:extLst>
            </p:cNvPr>
            <p:cNvSpPr>
              <a:spLocks noChangeShapeType="1"/>
            </p:cNvSpPr>
            <p:nvPr/>
          </p:nvSpPr>
          <p:spPr bwMode="auto">
            <a:xfrm>
              <a:off x="2236" y="1726"/>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32" name="Line 1216">
              <a:extLst>
                <a:ext uri="{FF2B5EF4-FFF2-40B4-BE49-F238E27FC236}">
                  <a16:creationId xmlns:a16="http://schemas.microsoft.com/office/drawing/2014/main" id="{27DE520E-6D32-02AD-971E-920B0E09CEA2}"/>
                </a:ext>
              </a:extLst>
            </p:cNvPr>
            <p:cNvSpPr>
              <a:spLocks noChangeShapeType="1"/>
            </p:cNvSpPr>
            <p:nvPr/>
          </p:nvSpPr>
          <p:spPr bwMode="auto">
            <a:xfrm>
              <a:off x="2252" y="1726"/>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33" name="Line 1217">
              <a:extLst>
                <a:ext uri="{FF2B5EF4-FFF2-40B4-BE49-F238E27FC236}">
                  <a16:creationId xmlns:a16="http://schemas.microsoft.com/office/drawing/2014/main" id="{649520C2-A50A-B169-0BB8-2AEC0EC8377C}"/>
                </a:ext>
              </a:extLst>
            </p:cNvPr>
            <p:cNvSpPr>
              <a:spLocks noChangeShapeType="1"/>
            </p:cNvSpPr>
            <p:nvPr/>
          </p:nvSpPr>
          <p:spPr bwMode="auto">
            <a:xfrm>
              <a:off x="2229" y="1749"/>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34" name="Line 1218">
              <a:extLst>
                <a:ext uri="{FF2B5EF4-FFF2-40B4-BE49-F238E27FC236}">
                  <a16:creationId xmlns:a16="http://schemas.microsoft.com/office/drawing/2014/main" id="{2DA189D8-E697-0825-4CC8-A835280A7716}"/>
                </a:ext>
              </a:extLst>
            </p:cNvPr>
            <p:cNvSpPr>
              <a:spLocks noChangeShapeType="1"/>
            </p:cNvSpPr>
            <p:nvPr/>
          </p:nvSpPr>
          <p:spPr bwMode="auto">
            <a:xfrm>
              <a:off x="2256" y="1729"/>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35" name="Line 1219">
              <a:extLst>
                <a:ext uri="{FF2B5EF4-FFF2-40B4-BE49-F238E27FC236}">
                  <a16:creationId xmlns:a16="http://schemas.microsoft.com/office/drawing/2014/main" id="{B1919CBC-3F8E-C587-3C22-500845F665A7}"/>
                </a:ext>
              </a:extLst>
            </p:cNvPr>
            <p:cNvSpPr>
              <a:spLocks noChangeShapeType="1"/>
            </p:cNvSpPr>
            <p:nvPr/>
          </p:nvSpPr>
          <p:spPr bwMode="auto">
            <a:xfrm>
              <a:off x="2232" y="1752"/>
              <a:ext cx="47"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36" name="Line 1220">
              <a:extLst>
                <a:ext uri="{FF2B5EF4-FFF2-40B4-BE49-F238E27FC236}">
                  <a16:creationId xmlns:a16="http://schemas.microsoft.com/office/drawing/2014/main" id="{547F6954-FF0F-5D64-FEAF-1A4229CFCF36}"/>
                </a:ext>
              </a:extLst>
            </p:cNvPr>
            <p:cNvSpPr>
              <a:spLocks noChangeShapeType="1"/>
            </p:cNvSpPr>
            <p:nvPr/>
          </p:nvSpPr>
          <p:spPr bwMode="auto">
            <a:xfrm>
              <a:off x="2262" y="1729"/>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37" name="Line 1221">
              <a:extLst>
                <a:ext uri="{FF2B5EF4-FFF2-40B4-BE49-F238E27FC236}">
                  <a16:creationId xmlns:a16="http://schemas.microsoft.com/office/drawing/2014/main" id="{B84C034A-A5A8-C1E0-5352-C418091A7272}"/>
                </a:ext>
              </a:extLst>
            </p:cNvPr>
            <p:cNvSpPr>
              <a:spLocks noChangeShapeType="1"/>
            </p:cNvSpPr>
            <p:nvPr/>
          </p:nvSpPr>
          <p:spPr bwMode="auto">
            <a:xfrm>
              <a:off x="2239" y="1752"/>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38" name="Line 1222">
              <a:extLst>
                <a:ext uri="{FF2B5EF4-FFF2-40B4-BE49-F238E27FC236}">
                  <a16:creationId xmlns:a16="http://schemas.microsoft.com/office/drawing/2014/main" id="{4483989E-D67C-5B66-C7B0-A8CDC5655061}"/>
                </a:ext>
              </a:extLst>
            </p:cNvPr>
            <p:cNvSpPr>
              <a:spLocks noChangeShapeType="1"/>
            </p:cNvSpPr>
            <p:nvPr/>
          </p:nvSpPr>
          <p:spPr bwMode="auto">
            <a:xfrm>
              <a:off x="2265" y="1729"/>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39" name="Line 1223">
              <a:extLst>
                <a:ext uri="{FF2B5EF4-FFF2-40B4-BE49-F238E27FC236}">
                  <a16:creationId xmlns:a16="http://schemas.microsoft.com/office/drawing/2014/main" id="{9D479682-E292-5A13-F66F-62CF90201811}"/>
                </a:ext>
              </a:extLst>
            </p:cNvPr>
            <p:cNvSpPr>
              <a:spLocks noChangeShapeType="1"/>
            </p:cNvSpPr>
            <p:nvPr/>
          </p:nvSpPr>
          <p:spPr bwMode="auto">
            <a:xfrm>
              <a:off x="2242" y="1752"/>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40" name="Line 1224">
              <a:extLst>
                <a:ext uri="{FF2B5EF4-FFF2-40B4-BE49-F238E27FC236}">
                  <a16:creationId xmlns:a16="http://schemas.microsoft.com/office/drawing/2014/main" id="{ABAD62E8-1DA0-3DE7-6998-22D18EA98870}"/>
                </a:ext>
              </a:extLst>
            </p:cNvPr>
            <p:cNvSpPr>
              <a:spLocks noChangeShapeType="1"/>
            </p:cNvSpPr>
            <p:nvPr/>
          </p:nvSpPr>
          <p:spPr bwMode="auto">
            <a:xfrm>
              <a:off x="2265" y="1732"/>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41" name="Line 1225">
              <a:extLst>
                <a:ext uri="{FF2B5EF4-FFF2-40B4-BE49-F238E27FC236}">
                  <a16:creationId xmlns:a16="http://schemas.microsoft.com/office/drawing/2014/main" id="{9D21810A-5A51-7BF7-AC9B-C117D442039C}"/>
                </a:ext>
              </a:extLst>
            </p:cNvPr>
            <p:cNvSpPr>
              <a:spLocks noChangeShapeType="1"/>
            </p:cNvSpPr>
            <p:nvPr/>
          </p:nvSpPr>
          <p:spPr bwMode="auto">
            <a:xfrm>
              <a:off x="2242" y="1756"/>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42" name="Line 1226">
              <a:extLst>
                <a:ext uri="{FF2B5EF4-FFF2-40B4-BE49-F238E27FC236}">
                  <a16:creationId xmlns:a16="http://schemas.microsoft.com/office/drawing/2014/main" id="{7B17AF6C-4A7B-1713-6315-841B8080B5BB}"/>
                </a:ext>
              </a:extLst>
            </p:cNvPr>
            <p:cNvSpPr>
              <a:spLocks noChangeShapeType="1"/>
            </p:cNvSpPr>
            <p:nvPr/>
          </p:nvSpPr>
          <p:spPr bwMode="auto">
            <a:xfrm>
              <a:off x="2279" y="1739"/>
              <a:ext cx="1" cy="46"/>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43" name="Line 1227">
              <a:extLst>
                <a:ext uri="{FF2B5EF4-FFF2-40B4-BE49-F238E27FC236}">
                  <a16:creationId xmlns:a16="http://schemas.microsoft.com/office/drawing/2014/main" id="{3AB0C823-5D6B-87B7-01BA-1DFE28688646}"/>
                </a:ext>
              </a:extLst>
            </p:cNvPr>
            <p:cNvSpPr>
              <a:spLocks noChangeShapeType="1"/>
            </p:cNvSpPr>
            <p:nvPr/>
          </p:nvSpPr>
          <p:spPr bwMode="auto">
            <a:xfrm>
              <a:off x="2256" y="1762"/>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44" name="Line 1228">
              <a:extLst>
                <a:ext uri="{FF2B5EF4-FFF2-40B4-BE49-F238E27FC236}">
                  <a16:creationId xmlns:a16="http://schemas.microsoft.com/office/drawing/2014/main" id="{20C102CC-E7D2-7FCF-17D9-213F3295D1A6}"/>
                </a:ext>
              </a:extLst>
            </p:cNvPr>
            <p:cNvSpPr>
              <a:spLocks noChangeShapeType="1"/>
            </p:cNvSpPr>
            <p:nvPr/>
          </p:nvSpPr>
          <p:spPr bwMode="auto">
            <a:xfrm>
              <a:off x="2282" y="1746"/>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45" name="Line 1229">
              <a:extLst>
                <a:ext uri="{FF2B5EF4-FFF2-40B4-BE49-F238E27FC236}">
                  <a16:creationId xmlns:a16="http://schemas.microsoft.com/office/drawing/2014/main" id="{28B99523-08A0-8761-05E4-E29285AA2D84}"/>
                </a:ext>
              </a:extLst>
            </p:cNvPr>
            <p:cNvSpPr>
              <a:spLocks noChangeShapeType="1"/>
            </p:cNvSpPr>
            <p:nvPr/>
          </p:nvSpPr>
          <p:spPr bwMode="auto">
            <a:xfrm>
              <a:off x="2262" y="1766"/>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46" name="Line 1230">
              <a:extLst>
                <a:ext uri="{FF2B5EF4-FFF2-40B4-BE49-F238E27FC236}">
                  <a16:creationId xmlns:a16="http://schemas.microsoft.com/office/drawing/2014/main" id="{54D28BE9-71BE-88D2-CF36-C0B867B305C1}"/>
                </a:ext>
              </a:extLst>
            </p:cNvPr>
            <p:cNvSpPr>
              <a:spLocks noChangeShapeType="1"/>
            </p:cNvSpPr>
            <p:nvPr/>
          </p:nvSpPr>
          <p:spPr bwMode="auto">
            <a:xfrm>
              <a:off x="2289" y="1746"/>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47" name="Line 1231">
              <a:extLst>
                <a:ext uri="{FF2B5EF4-FFF2-40B4-BE49-F238E27FC236}">
                  <a16:creationId xmlns:a16="http://schemas.microsoft.com/office/drawing/2014/main" id="{B0DDF559-DDD1-A569-9A2C-577E25229E13}"/>
                </a:ext>
              </a:extLst>
            </p:cNvPr>
            <p:cNvSpPr>
              <a:spLocks noChangeShapeType="1"/>
            </p:cNvSpPr>
            <p:nvPr/>
          </p:nvSpPr>
          <p:spPr bwMode="auto">
            <a:xfrm>
              <a:off x="2265" y="1766"/>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48" name="Line 1232">
              <a:extLst>
                <a:ext uri="{FF2B5EF4-FFF2-40B4-BE49-F238E27FC236}">
                  <a16:creationId xmlns:a16="http://schemas.microsoft.com/office/drawing/2014/main" id="{62C42B21-10F2-7B2C-CF5F-25626009494D}"/>
                </a:ext>
              </a:extLst>
            </p:cNvPr>
            <p:cNvSpPr>
              <a:spLocks noChangeShapeType="1"/>
            </p:cNvSpPr>
            <p:nvPr/>
          </p:nvSpPr>
          <p:spPr bwMode="auto">
            <a:xfrm>
              <a:off x="2292" y="1746"/>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49" name="Line 1233">
              <a:extLst>
                <a:ext uri="{FF2B5EF4-FFF2-40B4-BE49-F238E27FC236}">
                  <a16:creationId xmlns:a16="http://schemas.microsoft.com/office/drawing/2014/main" id="{341FB2A4-D1EB-A3AE-6885-221EAB8FED10}"/>
                </a:ext>
              </a:extLst>
            </p:cNvPr>
            <p:cNvSpPr>
              <a:spLocks noChangeShapeType="1"/>
            </p:cNvSpPr>
            <p:nvPr/>
          </p:nvSpPr>
          <p:spPr bwMode="auto">
            <a:xfrm>
              <a:off x="2272" y="1766"/>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50" name="Line 1234">
              <a:extLst>
                <a:ext uri="{FF2B5EF4-FFF2-40B4-BE49-F238E27FC236}">
                  <a16:creationId xmlns:a16="http://schemas.microsoft.com/office/drawing/2014/main" id="{C3A593E3-2EB4-1315-520C-2366D5F5BCE0}"/>
                </a:ext>
              </a:extLst>
            </p:cNvPr>
            <p:cNvSpPr>
              <a:spLocks noChangeShapeType="1"/>
            </p:cNvSpPr>
            <p:nvPr/>
          </p:nvSpPr>
          <p:spPr bwMode="auto">
            <a:xfrm>
              <a:off x="2299" y="1746"/>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51" name="Line 1235">
              <a:extLst>
                <a:ext uri="{FF2B5EF4-FFF2-40B4-BE49-F238E27FC236}">
                  <a16:creationId xmlns:a16="http://schemas.microsoft.com/office/drawing/2014/main" id="{88EDFCB3-27F1-9373-6F2F-18B12CDE323B}"/>
                </a:ext>
              </a:extLst>
            </p:cNvPr>
            <p:cNvSpPr>
              <a:spLocks noChangeShapeType="1"/>
            </p:cNvSpPr>
            <p:nvPr/>
          </p:nvSpPr>
          <p:spPr bwMode="auto">
            <a:xfrm>
              <a:off x="2275" y="1766"/>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52" name="Line 1236">
              <a:extLst>
                <a:ext uri="{FF2B5EF4-FFF2-40B4-BE49-F238E27FC236}">
                  <a16:creationId xmlns:a16="http://schemas.microsoft.com/office/drawing/2014/main" id="{8E7DF637-3CA9-FA8D-411F-95B9D7660527}"/>
                </a:ext>
              </a:extLst>
            </p:cNvPr>
            <p:cNvSpPr>
              <a:spLocks noChangeShapeType="1"/>
            </p:cNvSpPr>
            <p:nvPr/>
          </p:nvSpPr>
          <p:spPr bwMode="auto">
            <a:xfrm>
              <a:off x="2312" y="1752"/>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53" name="Line 1237">
              <a:extLst>
                <a:ext uri="{FF2B5EF4-FFF2-40B4-BE49-F238E27FC236}">
                  <a16:creationId xmlns:a16="http://schemas.microsoft.com/office/drawing/2014/main" id="{013802D8-5A93-8C57-377F-7F152D53A1E5}"/>
                </a:ext>
              </a:extLst>
            </p:cNvPr>
            <p:cNvSpPr>
              <a:spLocks noChangeShapeType="1"/>
            </p:cNvSpPr>
            <p:nvPr/>
          </p:nvSpPr>
          <p:spPr bwMode="auto">
            <a:xfrm>
              <a:off x="2289" y="1772"/>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54" name="Line 1238">
              <a:extLst>
                <a:ext uri="{FF2B5EF4-FFF2-40B4-BE49-F238E27FC236}">
                  <a16:creationId xmlns:a16="http://schemas.microsoft.com/office/drawing/2014/main" id="{595ACAD7-EB14-D8C8-2DDF-88FF73F724E4}"/>
                </a:ext>
              </a:extLst>
            </p:cNvPr>
            <p:cNvSpPr>
              <a:spLocks noChangeShapeType="1"/>
            </p:cNvSpPr>
            <p:nvPr/>
          </p:nvSpPr>
          <p:spPr bwMode="auto">
            <a:xfrm>
              <a:off x="2325" y="1756"/>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55" name="Line 1239">
              <a:extLst>
                <a:ext uri="{FF2B5EF4-FFF2-40B4-BE49-F238E27FC236}">
                  <a16:creationId xmlns:a16="http://schemas.microsoft.com/office/drawing/2014/main" id="{4DE7352D-DA29-60AA-48CD-722466D4740C}"/>
                </a:ext>
              </a:extLst>
            </p:cNvPr>
            <p:cNvSpPr>
              <a:spLocks noChangeShapeType="1"/>
            </p:cNvSpPr>
            <p:nvPr/>
          </p:nvSpPr>
          <p:spPr bwMode="auto">
            <a:xfrm>
              <a:off x="2302" y="1775"/>
              <a:ext cx="46"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56" name="Line 1240">
              <a:extLst>
                <a:ext uri="{FF2B5EF4-FFF2-40B4-BE49-F238E27FC236}">
                  <a16:creationId xmlns:a16="http://schemas.microsoft.com/office/drawing/2014/main" id="{7C198262-F0D9-57E9-ED7A-11DB8C2C9E6A}"/>
                </a:ext>
              </a:extLst>
            </p:cNvPr>
            <p:cNvSpPr>
              <a:spLocks noChangeShapeType="1"/>
            </p:cNvSpPr>
            <p:nvPr/>
          </p:nvSpPr>
          <p:spPr bwMode="auto">
            <a:xfrm>
              <a:off x="2328" y="1756"/>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57" name="Line 1241">
              <a:extLst>
                <a:ext uri="{FF2B5EF4-FFF2-40B4-BE49-F238E27FC236}">
                  <a16:creationId xmlns:a16="http://schemas.microsoft.com/office/drawing/2014/main" id="{2C94D2C9-2DD8-68DE-922B-CC31B440EF5C}"/>
                </a:ext>
              </a:extLst>
            </p:cNvPr>
            <p:cNvSpPr>
              <a:spLocks noChangeShapeType="1"/>
            </p:cNvSpPr>
            <p:nvPr/>
          </p:nvSpPr>
          <p:spPr bwMode="auto">
            <a:xfrm>
              <a:off x="2308" y="1775"/>
              <a:ext cx="44"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58" name="Line 1242">
              <a:extLst>
                <a:ext uri="{FF2B5EF4-FFF2-40B4-BE49-F238E27FC236}">
                  <a16:creationId xmlns:a16="http://schemas.microsoft.com/office/drawing/2014/main" id="{2F45819F-9461-A3D7-6CD6-EAA2D50D8C7E}"/>
                </a:ext>
              </a:extLst>
            </p:cNvPr>
            <p:cNvSpPr>
              <a:spLocks noChangeShapeType="1"/>
            </p:cNvSpPr>
            <p:nvPr/>
          </p:nvSpPr>
          <p:spPr bwMode="auto">
            <a:xfrm>
              <a:off x="2332" y="1756"/>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59" name="Line 1243">
              <a:extLst>
                <a:ext uri="{FF2B5EF4-FFF2-40B4-BE49-F238E27FC236}">
                  <a16:creationId xmlns:a16="http://schemas.microsoft.com/office/drawing/2014/main" id="{789B52C5-7E91-98AA-AD98-FB2C788DB987}"/>
                </a:ext>
              </a:extLst>
            </p:cNvPr>
            <p:cNvSpPr>
              <a:spLocks noChangeShapeType="1"/>
            </p:cNvSpPr>
            <p:nvPr/>
          </p:nvSpPr>
          <p:spPr bwMode="auto">
            <a:xfrm>
              <a:off x="2312" y="1775"/>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60" name="Line 1244">
              <a:extLst>
                <a:ext uri="{FF2B5EF4-FFF2-40B4-BE49-F238E27FC236}">
                  <a16:creationId xmlns:a16="http://schemas.microsoft.com/office/drawing/2014/main" id="{CF249F46-C610-C0FE-51BA-5340D256EB6C}"/>
                </a:ext>
              </a:extLst>
            </p:cNvPr>
            <p:cNvSpPr>
              <a:spLocks noChangeShapeType="1"/>
            </p:cNvSpPr>
            <p:nvPr/>
          </p:nvSpPr>
          <p:spPr bwMode="auto">
            <a:xfrm>
              <a:off x="2338" y="1756"/>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61" name="Line 1245">
              <a:extLst>
                <a:ext uri="{FF2B5EF4-FFF2-40B4-BE49-F238E27FC236}">
                  <a16:creationId xmlns:a16="http://schemas.microsoft.com/office/drawing/2014/main" id="{24E4E333-97C0-44E2-0506-5431E75CEAA2}"/>
                </a:ext>
              </a:extLst>
            </p:cNvPr>
            <p:cNvSpPr>
              <a:spLocks noChangeShapeType="1"/>
            </p:cNvSpPr>
            <p:nvPr/>
          </p:nvSpPr>
          <p:spPr bwMode="auto">
            <a:xfrm>
              <a:off x="2315" y="1775"/>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62" name="Line 1246">
              <a:extLst>
                <a:ext uri="{FF2B5EF4-FFF2-40B4-BE49-F238E27FC236}">
                  <a16:creationId xmlns:a16="http://schemas.microsoft.com/office/drawing/2014/main" id="{10A81363-8AC4-BA0E-0391-6B51084BE6CC}"/>
                </a:ext>
              </a:extLst>
            </p:cNvPr>
            <p:cNvSpPr>
              <a:spLocks noChangeShapeType="1"/>
            </p:cNvSpPr>
            <p:nvPr/>
          </p:nvSpPr>
          <p:spPr bwMode="auto">
            <a:xfrm>
              <a:off x="2352" y="1766"/>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63" name="Line 1247">
              <a:extLst>
                <a:ext uri="{FF2B5EF4-FFF2-40B4-BE49-F238E27FC236}">
                  <a16:creationId xmlns:a16="http://schemas.microsoft.com/office/drawing/2014/main" id="{09CF5203-F86D-8317-23D9-D72D18734884}"/>
                </a:ext>
              </a:extLst>
            </p:cNvPr>
            <p:cNvSpPr>
              <a:spLocks noChangeShapeType="1"/>
            </p:cNvSpPr>
            <p:nvPr/>
          </p:nvSpPr>
          <p:spPr bwMode="auto">
            <a:xfrm>
              <a:off x="2385" y="1775"/>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64" name="Line 1248">
              <a:extLst>
                <a:ext uri="{FF2B5EF4-FFF2-40B4-BE49-F238E27FC236}">
                  <a16:creationId xmlns:a16="http://schemas.microsoft.com/office/drawing/2014/main" id="{7B19CB2E-6069-8C65-3BB2-B24FBEB66669}"/>
                </a:ext>
              </a:extLst>
            </p:cNvPr>
            <p:cNvSpPr>
              <a:spLocks noChangeShapeType="1"/>
            </p:cNvSpPr>
            <p:nvPr/>
          </p:nvSpPr>
          <p:spPr bwMode="auto">
            <a:xfrm>
              <a:off x="2361" y="1799"/>
              <a:ext cx="47"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65" name="Line 1249">
              <a:extLst>
                <a:ext uri="{FF2B5EF4-FFF2-40B4-BE49-F238E27FC236}">
                  <a16:creationId xmlns:a16="http://schemas.microsoft.com/office/drawing/2014/main" id="{7B577957-8D80-BC31-7019-4C13CF920C8F}"/>
                </a:ext>
              </a:extLst>
            </p:cNvPr>
            <p:cNvSpPr>
              <a:spLocks noChangeShapeType="1"/>
            </p:cNvSpPr>
            <p:nvPr/>
          </p:nvSpPr>
          <p:spPr bwMode="auto">
            <a:xfrm>
              <a:off x="2388" y="1775"/>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66" name="Line 1250">
              <a:extLst>
                <a:ext uri="{FF2B5EF4-FFF2-40B4-BE49-F238E27FC236}">
                  <a16:creationId xmlns:a16="http://schemas.microsoft.com/office/drawing/2014/main" id="{7FF5BB7B-B755-5B52-6C4B-4A34A83A4A61}"/>
                </a:ext>
              </a:extLst>
            </p:cNvPr>
            <p:cNvSpPr>
              <a:spLocks noChangeShapeType="1"/>
            </p:cNvSpPr>
            <p:nvPr/>
          </p:nvSpPr>
          <p:spPr bwMode="auto">
            <a:xfrm>
              <a:off x="2368" y="1799"/>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67" name="Line 1251">
              <a:extLst>
                <a:ext uri="{FF2B5EF4-FFF2-40B4-BE49-F238E27FC236}">
                  <a16:creationId xmlns:a16="http://schemas.microsoft.com/office/drawing/2014/main" id="{796ADC3F-AAF8-50C6-B2B1-72CD4294C352}"/>
                </a:ext>
              </a:extLst>
            </p:cNvPr>
            <p:cNvSpPr>
              <a:spLocks noChangeShapeType="1"/>
            </p:cNvSpPr>
            <p:nvPr/>
          </p:nvSpPr>
          <p:spPr bwMode="auto">
            <a:xfrm>
              <a:off x="2371" y="1799"/>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68" name="Line 1252">
              <a:extLst>
                <a:ext uri="{FF2B5EF4-FFF2-40B4-BE49-F238E27FC236}">
                  <a16:creationId xmlns:a16="http://schemas.microsoft.com/office/drawing/2014/main" id="{767CABB6-21E7-B262-0262-6E53D809402B}"/>
                </a:ext>
              </a:extLst>
            </p:cNvPr>
            <p:cNvSpPr>
              <a:spLocks noChangeShapeType="1"/>
            </p:cNvSpPr>
            <p:nvPr/>
          </p:nvSpPr>
          <p:spPr bwMode="auto">
            <a:xfrm>
              <a:off x="2375" y="1799"/>
              <a:ext cx="46"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69" name="Line 1253">
              <a:extLst>
                <a:ext uri="{FF2B5EF4-FFF2-40B4-BE49-F238E27FC236}">
                  <a16:creationId xmlns:a16="http://schemas.microsoft.com/office/drawing/2014/main" id="{F6D3D6F4-2966-695E-7FDD-CF20427B6908}"/>
                </a:ext>
              </a:extLst>
            </p:cNvPr>
            <p:cNvSpPr>
              <a:spLocks noChangeShapeType="1"/>
            </p:cNvSpPr>
            <p:nvPr/>
          </p:nvSpPr>
          <p:spPr bwMode="auto">
            <a:xfrm>
              <a:off x="2388" y="1799"/>
              <a:ext cx="46"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70" name="Line 1254">
              <a:extLst>
                <a:ext uri="{FF2B5EF4-FFF2-40B4-BE49-F238E27FC236}">
                  <a16:creationId xmlns:a16="http://schemas.microsoft.com/office/drawing/2014/main" id="{0408DA04-20C7-30B1-1BD4-96CE05C987A3}"/>
                </a:ext>
              </a:extLst>
            </p:cNvPr>
            <p:cNvSpPr>
              <a:spLocks noChangeShapeType="1"/>
            </p:cNvSpPr>
            <p:nvPr/>
          </p:nvSpPr>
          <p:spPr bwMode="auto">
            <a:xfrm>
              <a:off x="2451" y="1789"/>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71" name="Line 1255">
              <a:extLst>
                <a:ext uri="{FF2B5EF4-FFF2-40B4-BE49-F238E27FC236}">
                  <a16:creationId xmlns:a16="http://schemas.microsoft.com/office/drawing/2014/main" id="{578FDDC0-4A71-F9ED-D230-723A284040C7}"/>
                </a:ext>
              </a:extLst>
            </p:cNvPr>
            <p:cNvSpPr>
              <a:spLocks noChangeShapeType="1"/>
            </p:cNvSpPr>
            <p:nvPr/>
          </p:nvSpPr>
          <p:spPr bwMode="auto">
            <a:xfrm>
              <a:off x="2457" y="1799"/>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72" name="Line 1256">
              <a:extLst>
                <a:ext uri="{FF2B5EF4-FFF2-40B4-BE49-F238E27FC236}">
                  <a16:creationId xmlns:a16="http://schemas.microsoft.com/office/drawing/2014/main" id="{3C30F0D1-D6F0-2125-C756-AE22B2BDAC94}"/>
                </a:ext>
              </a:extLst>
            </p:cNvPr>
            <p:cNvSpPr>
              <a:spLocks noChangeShapeType="1"/>
            </p:cNvSpPr>
            <p:nvPr/>
          </p:nvSpPr>
          <p:spPr bwMode="auto">
            <a:xfrm>
              <a:off x="2464" y="1799"/>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73" name="Line 1257">
              <a:extLst>
                <a:ext uri="{FF2B5EF4-FFF2-40B4-BE49-F238E27FC236}">
                  <a16:creationId xmlns:a16="http://schemas.microsoft.com/office/drawing/2014/main" id="{595FD3E4-D272-4B80-C95F-4DAD905C27B2}"/>
                </a:ext>
              </a:extLst>
            </p:cNvPr>
            <p:cNvSpPr>
              <a:spLocks noChangeShapeType="1"/>
            </p:cNvSpPr>
            <p:nvPr/>
          </p:nvSpPr>
          <p:spPr bwMode="auto">
            <a:xfrm>
              <a:off x="2467" y="1799"/>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74" name="Line 1258">
              <a:extLst>
                <a:ext uri="{FF2B5EF4-FFF2-40B4-BE49-F238E27FC236}">
                  <a16:creationId xmlns:a16="http://schemas.microsoft.com/office/drawing/2014/main" id="{F8047B6D-F0B1-E094-CBA0-F3FA283A92D1}"/>
                </a:ext>
              </a:extLst>
            </p:cNvPr>
            <p:cNvSpPr>
              <a:spLocks noChangeShapeType="1"/>
            </p:cNvSpPr>
            <p:nvPr/>
          </p:nvSpPr>
          <p:spPr bwMode="auto">
            <a:xfrm>
              <a:off x="2474" y="1799"/>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75" name="Line 1259">
              <a:extLst>
                <a:ext uri="{FF2B5EF4-FFF2-40B4-BE49-F238E27FC236}">
                  <a16:creationId xmlns:a16="http://schemas.microsoft.com/office/drawing/2014/main" id="{BED129D9-497A-A041-C97F-20BE9AF11E00}"/>
                </a:ext>
              </a:extLst>
            </p:cNvPr>
            <p:cNvSpPr>
              <a:spLocks noChangeShapeType="1"/>
            </p:cNvSpPr>
            <p:nvPr/>
          </p:nvSpPr>
          <p:spPr bwMode="auto">
            <a:xfrm>
              <a:off x="2451" y="1818"/>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76" name="Line 1260">
              <a:extLst>
                <a:ext uri="{FF2B5EF4-FFF2-40B4-BE49-F238E27FC236}">
                  <a16:creationId xmlns:a16="http://schemas.microsoft.com/office/drawing/2014/main" id="{4C235F86-5214-6296-FD45-C8A4CFDD7800}"/>
                </a:ext>
              </a:extLst>
            </p:cNvPr>
            <p:cNvSpPr>
              <a:spLocks noChangeShapeType="1"/>
            </p:cNvSpPr>
            <p:nvPr/>
          </p:nvSpPr>
          <p:spPr bwMode="auto">
            <a:xfrm>
              <a:off x="2477" y="1799"/>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77" name="Line 1261">
              <a:extLst>
                <a:ext uri="{FF2B5EF4-FFF2-40B4-BE49-F238E27FC236}">
                  <a16:creationId xmlns:a16="http://schemas.microsoft.com/office/drawing/2014/main" id="{E9F53910-658A-C351-EFB5-4D69C9D14E33}"/>
                </a:ext>
              </a:extLst>
            </p:cNvPr>
            <p:cNvSpPr>
              <a:spLocks noChangeShapeType="1"/>
            </p:cNvSpPr>
            <p:nvPr/>
          </p:nvSpPr>
          <p:spPr bwMode="auto">
            <a:xfrm>
              <a:off x="2457" y="1818"/>
              <a:ext cx="44"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78" name="Line 1262">
              <a:extLst>
                <a:ext uri="{FF2B5EF4-FFF2-40B4-BE49-F238E27FC236}">
                  <a16:creationId xmlns:a16="http://schemas.microsoft.com/office/drawing/2014/main" id="{C3C7BE57-807A-5264-4535-D08A49D2AA72}"/>
                </a:ext>
              </a:extLst>
            </p:cNvPr>
            <p:cNvSpPr>
              <a:spLocks noChangeShapeType="1"/>
            </p:cNvSpPr>
            <p:nvPr/>
          </p:nvSpPr>
          <p:spPr bwMode="auto">
            <a:xfrm>
              <a:off x="2491" y="1809"/>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79" name="Line 1263">
              <a:extLst>
                <a:ext uri="{FF2B5EF4-FFF2-40B4-BE49-F238E27FC236}">
                  <a16:creationId xmlns:a16="http://schemas.microsoft.com/office/drawing/2014/main" id="{EACF1DBA-99BF-F282-6489-F12FDF9A6AA6}"/>
                </a:ext>
              </a:extLst>
            </p:cNvPr>
            <p:cNvSpPr>
              <a:spLocks noChangeShapeType="1"/>
            </p:cNvSpPr>
            <p:nvPr/>
          </p:nvSpPr>
          <p:spPr bwMode="auto">
            <a:xfrm>
              <a:off x="2471" y="1828"/>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80" name="Line 1264">
              <a:extLst>
                <a:ext uri="{FF2B5EF4-FFF2-40B4-BE49-F238E27FC236}">
                  <a16:creationId xmlns:a16="http://schemas.microsoft.com/office/drawing/2014/main" id="{00E9D62E-C699-CC3C-7E26-722C60535339}"/>
                </a:ext>
              </a:extLst>
            </p:cNvPr>
            <p:cNvSpPr>
              <a:spLocks noChangeShapeType="1"/>
            </p:cNvSpPr>
            <p:nvPr/>
          </p:nvSpPr>
          <p:spPr bwMode="auto">
            <a:xfrm>
              <a:off x="2524" y="1815"/>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81" name="Line 1265">
              <a:extLst>
                <a:ext uri="{FF2B5EF4-FFF2-40B4-BE49-F238E27FC236}">
                  <a16:creationId xmlns:a16="http://schemas.microsoft.com/office/drawing/2014/main" id="{1C14DF6D-44C4-444C-0AC8-68FC4F32A6EA}"/>
                </a:ext>
              </a:extLst>
            </p:cNvPr>
            <p:cNvSpPr>
              <a:spLocks noChangeShapeType="1"/>
            </p:cNvSpPr>
            <p:nvPr/>
          </p:nvSpPr>
          <p:spPr bwMode="auto">
            <a:xfrm>
              <a:off x="2504" y="1835"/>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82" name="Line 1266">
              <a:extLst>
                <a:ext uri="{FF2B5EF4-FFF2-40B4-BE49-F238E27FC236}">
                  <a16:creationId xmlns:a16="http://schemas.microsoft.com/office/drawing/2014/main" id="{999B3F15-23BB-8B19-80AB-8026B5213BF0}"/>
                </a:ext>
              </a:extLst>
            </p:cNvPr>
            <p:cNvSpPr>
              <a:spLocks noChangeShapeType="1"/>
            </p:cNvSpPr>
            <p:nvPr/>
          </p:nvSpPr>
          <p:spPr bwMode="auto">
            <a:xfrm>
              <a:off x="2530" y="1815"/>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83" name="Line 1267">
              <a:extLst>
                <a:ext uri="{FF2B5EF4-FFF2-40B4-BE49-F238E27FC236}">
                  <a16:creationId xmlns:a16="http://schemas.microsoft.com/office/drawing/2014/main" id="{D4D9756D-574F-6D4A-6052-4AB9176C82F3}"/>
                </a:ext>
              </a:extLst>
            </p:cNvPr>
            <p:cNvSpPr>
              <a:spLocks noChangeShapeType="1"/>
            </p:cNvSpPr>
            <p:nvPr/>
          </p:nvSpPr>
          <p:spPr bwMode="auto">
            <a:xfrm>
              <a:off x="2510" y="1835"/>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84" name="Line 1268">
              <a:extLst>
                <a:ext uri="{FF2B5EF4-FFF2-40B4-BE49-F238E27FC236}">
                  <a16:creationId xmlns:a16="http://schemas.microsoft.com/office/drawing/2014/main" id="{F43BFCBC-FF2D-8368-C627-F2B4AC5121E4}"/>
                </a:ext>
              </a:extLst>
            </p:cNvPr>
            <p:cNvSpPr>
              <a:spLocks noChangeShapeType="1"/>
            </p:cNvSpPr>
            <p:nvPr/>
          </p:nvSpPr>
          <p:spPr bwMode="auto">
            <a:xfrm>
              <a:off x="2530" y="1825"/>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85" name="Line 1269">
              <a:extLst>
                <a:ext uri="{FF2B5EF4-FFF2-40B4-BE49-F238E27FC236}">
                  <a16:creationId xmlns:a16="http://schemas.microsoft.com/office/drawing/2014/main" id="{8896E0B7-135B-4A81-A973-6B0330F883D2}"/>
                </a:ext>
              </a:extLst>
            </p:cNvPr>
            <p:cNvSpPr>
              <a:spLocks noChangeShapeType="1"/>
            </p:cNvSpPr>
            <p:nvPr/>
          </p:nvSpPr>
          <p:spPr bwMode="auto">
            <a:xfrm>
              <a:off x="2510" y="1848"/>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86" name="Line 1270">
              <a:extLst>
                <a:ext uri="{FF2B5EF4-FFF2-40B4-BE49-F238E27FC236}">
                  <a16:creationId xmlns:a16="http://schemas.microsoft.com/office/drawing/2014/main" id="{D936D816-AF34-EDCF-61A8-51C5319BA16A}"/>
                </a:ext>
              </a:extLst>
            </p:cNvPr>
            <p:cNvSpPr>
              <a:spLocks noChangeShapeType="1"/>
            </p:cNvSpPr>
            <p:nvPr/>
          </p:nvSpPr>
          <p:spPr bwMode="auto">
            <a:xfrm>
              <a:off x="2537" y="1825"/>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87" name="Line 1271">
              <a:extLst>
                <a:ext uri="{FF2B5EF4-FFF2-40B4-BE49-F238E27FC236}">
                  <a16:creationId xmlns:a16="http://schemas.microsoft.com/office/drawing/2014/main" id="{8A7AEA80-8A34-2DDD-1DE4-93E84019A4AB}"/>
                </a:ext>
              </a:extLst>
            </p:cNvPr>
            <p:cNvSpPr>
              <a:spLocks noChangeShapeType="1"/>
            </p:cNvSpPr>
            <p:nvPr/>
          </p:nvSpPr>
          <p:spPr bwMode="auto">
            <a:xfrm>
              <a:off x="2517" y="1848"/>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88" name="Line 1272">
              <a:extLst>
                <a:ext uri="{FF2B5EF4-FFF2-40B4-BE49-F238E27FC236}">
                  <a16:creationId xmlns:a16="http://schemas.microsoft.com/office/drawing/2014/main" id="{D0F918A3-6EE8-E08B-8FB2-B2C51F0C52EC}"/>
                </a:ext>
              </a:extLst>
            </p:cNvPr>
            <p:cNvSpPr>
              <a:spLocks noChangeShapeType="1"/>
            </p:cNvSpPr>
            <p:nvPr/>
          </p:nvSpPr>
          <p:spPr bwMode="auto">
            <a:xfrm>
              <a:off x="2544" y="1825"/>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89" name="Line 1273">
              <a:extLst>
                <a:ext uri="{FF2B5EF4-FFF2-40B4-BE49-F238E27FC236}">
                  <a16:creationId xmlns:a16="http://schemas.microsoft.com/office/drawing/2014/main" id="{A0126F79-960C-B3D8-BEF8-DFF2ACBD6DED}"/>
                </a:ext>
              </a:extLst>
            </p:cNvPr>
            <p:cNvSpPr>
              <a:spLocks noChangeShapeType="1"/>
            </p:cNvSpPr>
            <p:nvPr/>
          </p:nvSpPr>
          <p:spPr bwMode="auto">
            <a:xfrm>
              <a:off x="2520" y="1848"/>
              <a:ext cx="47"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90" name="Line 1274">
              <a:extLst>
                <a:ext uri="{FF2B5EF4-FFF2-40B4-BE49-F238E27FC236}">
                  <a16:creationId xmlns:a16="http://schemas.microsoft.com/office/drawing/2014/main" id="{D6C00427-A5C2-724F-A8D9-74CEF3FC67D4}"/>
                </a:ext>
              </a:extLst>
            </p:cNvPr>
            <p:cNvSpPr>
              <a:spLocks noChangeShapeType="1"/>
            </p:cNvSpPr>
            <p:nvPr/>
          </p:nvSpPr>
          <p:spPr bwMode="auto">
            <a:xfrm>
              <a:off x="2544" y="1832"/>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91" name="Line 1275">
              <a:extLst>
                <a:ext uri="{FF2B5EF4-FFF2-40B4-BE49-F238E27FC236}">
                  <a16:creationId xmlns:a16="http://schemas.microsoft.com/office/drawing/2014/main" id="{3BB3D4E2-A09E-7624-5ADB-76162EF7D4F5}"/>
                </a:ext>
              </a:extLst>
            </p:cNvPr>
            <p:cNvSpPr>
              <a:spLocks noChangeShapeType="1"/>
            </p:cNvSpPr>
            <p:nvPr/>
          </p:nvSpPr>
          <p:spPr bwMode="auto">
            <a:xfrm>
              <a:off x="2520" y="1855"/>
              <a:ext cx="47"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92" name="Line 1276">
              <a:extLst>
                <a:ext uri="{FF2B5EF4-FFF2-40B4-BE49-F238E27FC236}">
                  <a16:creationId xmlns:a16="http://schemas.microsoft.com/office/drawing/2014/main" id="{1CD4F4C4-DC88-98B5-CB05-5219427D8D35}"/>
                </a:ext>
              </a:extLst>
            </p:cNvPr>
            <p:cNvSpPr>
              <a:spLocks noChangeShapeType="1"/>
            </p:cNvSpPr>
            <p:nvPr/>
          </p:nvSpPr>
          <p:spPr bwMode="auto">
            <a:xfrm>
              <a:off x="2547" y="1832"/>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93" name="Line 1277">
              <a:extLst>
                <a:ext uri="{FF2B5EF4-FFF2-40B4-BE49-F238E27FC236}">
                  <a16:creationId xmlns:a16="http://schemas.microsoft.com/office/drawing/2014/main" id="{1F5872F3-4C26-D2DD-5E77-1DBB417DE38C}"/>
                </a:ext>
              </a:extLst>
            </p:cNvPr>
            <p:cNvSpPr>
              <a:spLocks noChangeShapeType="1"/>
            </p:cNvSpPr>
            <p:nvPr/>
          </p:nvSpPr>
          <p:spPr bwMode="auto">
            <a:xfrm>
              <a:off x="2527" y="1855"/>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94" name="Line 1278">
              <a:extLst>
                <a:ext uri="{FF2B5EF4-FFF2-40B4-BE49-F238E27FC236}">
                  <a16:creationId xmlns:a16="http://schemas.microsoft.com/office/drawing/2014/main" id="{A270CE2D-7D3C-C505-CCD3-420FA92EBB8E}"/>
                </a:ext>
              </a:extLst>
            </p:cNvPr>
            <p:cNvSpPr>
              <a:spLocks noChangeShapeType="1"/>
            </p:cNvSpPr>
            <p:nvPr/>
          </p:nvSpPr>
          <p:spPr bwMode="auto">
            <a:xfrm>
              <a:off x="2550" y="1832"/>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95" name="Line 1279">
              <a:extLst>
                <a:ext uri="{FF2B5EF4-FFF2-40B4-BE49-F238E27FC236}">
                  <a16:creationId xmlns:a16="http://schemas.microsoft.com/office/drawing/2014/main" id="{5C2A1FDE-B9FF-C4F2-71DB-8AED84EE29EE}"/>
                </a:ext>
              </a:extLst>
            </p:cNvPr>
            <p:cNvSpPr>
              <a:spLocks noChangeShapeType="1"/>
            </p:cNvSpPr>
            <p:nvPr/>
          </p:nvSpPr>
          <p:spPr bwMode="auto">
            <a:xfrm>
              <a:off x="2530" y="1855"/>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96" name="Line 1280">
              <a:extLst>
                <a:ext uri="{FF2B5EF4-FFF2-40B4-BE49-F238E27FC236}">
                  <a16:creationId xmlns:a16="http://schemas.microsoft.com/office/drawing/2014/main" id="{91486F9C-48B2-5B8B-C782-1FFC7532F099}"/>
                </a:ext>
              </a:extLst>
            </p:cNvPr>
            <p:cNvSpPr>
              <a:spLocks noChangeShapeType="1"/>
            </p:cNvSpPr>
            <p:nvPr/>
          </p:nvSpPr>
          <p:spPr bwMode="auto">
            <a:xfrm>
              <a:off x="2544" y="1855"/>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97" name="Line 1281">
              <a:extLst>
                <a:ext uri="{FF2B5EF4-FFF2-40B4-BE49-F238E27FC236}">
                  <a16:creationId xmlns:a16="http://schemas.microsoft.com/office/drawing/2014/main" id="{FC1FDF89-6236-3944-94DF-30C6B773D9D9}"/>
                </a:ext>
              </a:extLst>
            </p:cNvPr>
            <p:cNvSpPr>
              <a:spLocks noChangeShapeType="1"/>
            </p:cNvSpPr>
            <p:nvPr/>
          </p:nvSpPr>
          <p:spPr bwMode="auto">
            <a:xfrm>
              <a:off x="2087" y="1653"/>
              <a:ext cx="46"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98" name="Line 1282">
              <a:extLst>
                <a:ext uri="{FF2B5EF4-FFF2-40B4-BE49-F238E27FC236}">
                  <a16:creationId xmlns:a16="http://schemas.microsoft.com/office/drawing/2014/main" id="{B83D143E-640F-3315-801F-4E5AB9AAE17D}"/>
                </a:ext>
              </a:extLst>
            </p:cNvPr>
            <p:cNvSpPr>
              <a:spLocks noChangeShapeType="1"/>
            </p:cNvSpPr>
            <p:nvPr/>
          </p:nvSpPr>
          <p:spPr bwMode="auto">
            <a:xfrm>
              <a:off x="2567" y="1832"/>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99" name="Line 1283">
              <a:extLst>
                <a:ext uri="{FF2B5EF4-FFF2-40B4-BE49-F238E27FC236}">
                  <a16:creationId xmlns:a16="http://schemas.microsoft.com/office/drawing/2014/main" id="{AA1E0D77-5460-DA1F-5C54-CDAE88072548}"/>
                </a:ext>
              </a:extLst>
            </p:cNvPr>
            <p:cNvSpPr>
              <a:spLocks noChangeShapeType="1"/>
            </p:cNvSpPr>
            <p:nvPr/>
          </p:nvSpPr>
          <p:spPr bwMode="auto">
            <a:xfrm>
              <a:off x="2570" y="1842"/>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00" name="Line 1284">
              <a:extLst>
                <a:ext uri="{FF2B5EF4-FFF2-40B4-BE49-F238E27FC236}">
                  <a16:creationId xmlns:a16="http://schemas.microsoft.com/office/drawing/2014/main" id="{3C5D5A21-38E7-FE5D-15F8-122AEFEB463E}"/>
                </a:ext>
              </a:extLst>
            </p:cNvPr>
            <p:cNvSpPr>
              <a:spLocks noChangeShapeType="1"/>
            </p:cNvSpPr>
            <p:nvPr/>
          </p:nvSpPr>
          <p:spPr bwMode="auto">
            <a:xfrm>
              <a:off x="2550" y="1865"/>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01" name="Line 1285">
              <a:extLst>
                <a:ext uri="{FF2B5EF4-FFF2-40B4-BE49-F238E27FC236}">
                  <a16:creationId xmlns:a16="http://schemas.microsoft.com/office/drawing/2014/main" id="{0B99F73E-7FC4-7F9A-D678-8A30F784731D}"/>
                </a:ext>
              </a:extLst>
            </p:cNvPr>
            <p:cNvSpPr>
              <a:spLocks noChangeShapeType="1"/>
            </p:cNvSpPr>
            <p:nvPr/>
          </p:nvSpPr>
          <p:spPr bwMode="auto">
            <a:xfrm>
              <a:off x="2577" y="1842"/>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02" name="Line 1286">
              <a:extLst>
                <a:ext uri="{FF2B5EF4-FFF2-40B4-BE49-F238E27FC236}">
                  <a16:creationId xmlns:a16="http://schemas.microsoft.com/office/drawing/2014/main" id="{50DD355C-21AF-F36C-93A2-97F0BA4F7AA3}"/>
                </a:ext>
              </a:extLst>
            </p:cNvPr>
            <p:cNvSpPr>
              <a:spLocks noChangeShapeType="1"/>
            </p:cNvSpPr>
            <p:nvPr/>
          </p:nvSpPr>
          <p:spPr bwMode="auto">
            <a:xfrm>
              <a:off x="2553" y="1865"/>
              <a:ext cx="44"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03" name="Line 1287">
              <a:extLst>
                <a:ext uri="{FF2B5EF4-FFF2-40B4-BE49-F238E27FC236}">
                  <a16:creationId xmlns:a16="http://schemas.microsoft.com/office/drawing/2014/main" id="{3B1A0635-6510-991C-028F-3A97BAFD329C}"/>
                </a:ext>
              </a:extLst>
            </p:cNvPr>
            <p:cNvSpPr>
              <a:spLocks noChangeShapeType="1"/>
            </p:cNvSpPr>
            <p:nvPr/>
          </p:nvSpPr>
          <p:spPr bwMode="auto">
            <a:xfrm>
              <a:off x="2580" y="1842"/>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04" name="Line 1288">
              <a:extLst>
                <a:ext uri="{FF2B5EF4-FFF2-40B4-BE49-F238E27FC236}">
                  <a16:creationId xmlns:a16="http://schemas.microsoft.com/office/drawing/2014/main" id="{C332B436-E51C-995A-1505-E10ACC6B7219}"/>
                </a:ext>
              </a:extLst>
            </p:cNvPr>
            <p:cNvSpPr>
              <a:spLocks noChangeShapeType="1"/>
            </p:cNvSpPr>
            <p:nvPr/>
          </p:nvSpPr>
          <p:spPr bwMode="auto">
            <a:xfrm>
              <a:off x="2557" y="1865"/>
              <a:ext cx="46"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05" name="Line 1289">
              <a:extLst>
                <a:ext uri="{FF2B5EF4-FFF2-40B4-BE49-F238E27FC236}">
                  <a16:creationId xmlns:a16="http://schemas.microsoft.com/office/drawing/2014/main" id="{90046DB5-9C88-58CE-6596-F558E05624D9}"/>
                </a:ext>
              </a:extLst>
            </p:cNvPr>
            <p:cNvSpPr>
              <a:spLocks noChangeShapeType="1"/>
            </p:cNvSpPr>
            <p:nvPr/>
          </p:nvSpPr>
          <p:spPr bwMode="auto">
            <a:xfrm>
              <a:off x="2587" y="1842"/>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06" name="Line 1290">
              <a:extLst>
                <a:ext uri="{FF2B5EF4-FFF2-40B4-BE49-F238E27FC236}">
                  <a16:creationId xmlns:a16="http://schemas.microsoft.com/office/drawing/2014/main" id="{04CB3D7C-C729-D844-D7A0-07E7A9BB9F7E}"/>
                </a:ext>
              </a:extLst>
            </p:cNvPr>
            <p:cNvSpPr>
              <a:spLocks noChangeShapeType="1"/>
            </p:cNvSpPr>
            <p:nvPr/>
          </p:nvSpPr>
          <p:spPr bwMode="auto">
            <a:xfrm>
              <a:off x="2563" y="1865"/>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07" name="Line 1291">
              <a:extLst>
                <a:ext uri="{FF2B5EF4-FFF2-40B4-BE49-F238E27FC236}">
                  <a16:creationId xmlns:a16="http://schemas.microsoft.com/office/drawing/2014/main" id="{51D1D737-6235-9C46-9B9D-0B26F2E657D9}"/>
                </a:ext>
              </a:extLst>
            </p:cNvPr>
            <p:cNvSpPr>
              <a:spLocks noChangeShapeType="1"/>
            </p:cNvSpPr>
            <p:nvPr/>
          </p:nvSpPr>
          <p:spPr bwMode="auto">
            <a:xfrm>
              <a:off x="2606" y="1855"/>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08" name="Line 1292">
              <a:extLst>
                <a:ext uri="{FF2B5EF4-FFF2-40B4-BE49-F238E27FC236}">
                  <a16:creationId xmlns:a16="http://schemas.microsoft.com/office/drawing/2014/main" id="{591AE129-9017-7C34-AF60-DA0A6FAB6E14}"/>
                </a:ext>
              </a:extLst>
            </p:cNvPr>
            <p:cNvSpPr>
              <a:spLocks noChangeShapeType="1"/>
            </p:cNvSpPr>
            <p:nvPr/>
          </p:nvSpPr>
          <p:spPr bwMode="auto">
            <a:xfrm>
              <a:off x="2583" y="1875"/>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09" name="Line 1293">
              <a:extLst>
                <a:ext uri="{FF2B5EF4-FFF2-40B4-BE49-F238E27FC236}">
                  <a16:creationId xmlns:a16="http://schemas.microsoft.com/office/drawing/2014/main" id="{04E6EB5F-65F5-8C60-81B0-527B20E24DEA}"/>
                </a:ext>
              </a:extLst>
            </p:cNvPr>
            <p:cNvSpPr>
              <a:spLocks noChangeShapeType="1"/>
            </p:cNvSpPr>
            <p:nvPr/>
          </p:nvSpPr>
          <p:spPr bwMode="auto">
            <a:xfrm>
              <a:off x="2606" y="1855"/>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10" name="Line 1294">
              <a:extLst>
                <a:ext uri="{FF2B5EF4-FFF2-40B4-BE49-F238E27FC236}">
                  <a16:creationId xmlns:a16="http://schemas.microsoft.com/office/drawing/2014/main" id="{C4CA2EAA-6799-2D3F-7D62-8F3D0CD2A7C5}"/>
                </a:ext>
              </a:extLst>
            </p:cNvPr>
            <p:cNvSpPr>
              <a:spLocks noChangeShapeType="1"/>
            </p:cNvSpPr>
            <p:nvPr/>
          </p:nvSpPr>
          <p:spPr bwMode="auto">
            <a:xfrm>
              <a:off x="2587" y="1875"/>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11" name="Line 1295">
              <a:extLst>
                <a:ext uri="{FF2B5EF4-FFF2-40B4-BE49-F238E27FC236}">
                  <a16:creationId xmlns:a16="http://schemas.microsoft.com/office/drawing/2014/main" id="{0197DD6E-1F20-E03D-5196-D1F449D22B30}"/>
                </a:ext>
              </a:extLst>
            </p:cNvPr>
            <p:cNvSpPr>
              <a:spLocks noChangeShapeType="1"/>
            </p:cNvSpPr>
            <p:nvPr/>
          </p:nvSpPr>
          <p:spPr bwMode="auto">
            <a:xfrm>
              <a:off x="2613" y="1855"/>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12" name="Line 1296">
              <a:extLst>
                <a:ext uri="{FF2B5EF4-FFF2-40B4-BE49-F238E27FC236}">
                  <a16:creationId xmlns:a16="http://schemas.microsoft.com/office/drawing/2014/main" id="{1C355631-78D1-A526-0C27-14B312605B9C}"/>
                </a:ext>
              </a:extLst>
            </p:cNvPr>
            <p:cNvSpPr>
              <a:spLocks noChangeShapeType="1"/>
            </p:cNvSpPr>
            <p:nvPr/>
          </p:nvSpPr>
          <p:spPr bwMode="auto">
            <a:xfrm>
              <a:off x="2590" y="1875"/>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13" name="Line 1297">
              <a:extLst>
                <a:ext uri="{FF2B5EF4-FFF2-40B4-BE49-F238E27FC236}">
                  <a16:creationId xmlns:a16="http://schemas.microsoft.com/office/drawing/2014/main" id="{45325AB7-16E0-7C4E-27AE-7EA754023F70}"/>
                </a:ext>
              </a:extLst>
            </p:cNvPr>
            <p:cNvSpPr>
              <a:spLocks noChangeShapeType="1"/>
            </p:cNvSpPr>
            <p:nvPr/>
          </p:nvSpPr>
          <p:spPr bwMode="auto">
            <a:xfrm>
              <a:off x="2626" y="1868"/>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14" name="Line 1298">
              <a:extLst>
                <a:ext uri="{FF2B5EF4-FFF2-40B4-BE49-F238E27FC236}">
                  <a16:creationId xmlns:a16="http://schemas.microsoft.com/office/drawing/2014/main" id="{4422B868-7115-AB31-1000-453454C5D415}"/>
                </a:ext>
              </a:extLst>
            </p:cNvPr>
            <p:cNvSpPr>
              <a:spLocks noChangeShapeType="1"/>
            </p:cNvSpPr>
            <p:nvPr/>
          </p:nvSpPr>
          <p:spPr bwMode="auto">
            <a:xfrm>
              <a:off x="2603" y="1888"/>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15" name="Line 1299">
              <a:extLst>
                <a:ext uri="{FF2B5EF4-FFF2-40B4-BE49-F238E27FC236}">
                  <a16:creationId xmlns:a16="http://schemas.microsoft.com/office/drawing/2014/main" id="{B8D9EF08-9C72-B652-DFC2-C43790128DD5}"/>
                </a:ext>
              </a:extLst>
            </p:cNvPr>
            <p:cNvSpPr>
              <a:spLocks noChangeShapeType="1"/>
            </p:cNvSpPr>
            <p:nvPr/>
          </p:nvSpPr>
          <p:spPr bwMode="auto">
            <a:xfrm>
              <a:off x="2653" y="1885"/>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16" name="Line 1300">
              <a:extLst>
                <a:ext uri="{FF2B5EF4-FFF2-40B4-BE49-F238E27FC236}">
                  <a16:creationId xmlns:a16="http://schemas.microsoft.com/office/drawing/2014/main" id="{1C173239-19C9-E921-E77A-249F7B758DF2}"/>
                </a:ext>
              </a:extLst>
            </p:cNvPr>
            <p:cNvSpPr>
              <a:spLocks noChangeShapeType="1"/>
            </p:cNvSpPr>
            <p:nvPr/>
          </p:nvSpPr>
          <p:spPr bwMode="auto">
            <a:xfrm>
              <a:off x="2630" y="1908"/>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17" name="Line 1301">
              <a:extLst>
                <a:ext uri="{FF2B5EF4-FFF2-40B4-BE49-F238E27FC236}">
                  <a16:creationId xmlns:a16="http://schemas.microsoft.com/office/drawing/2014/main" id="{294B7F31-E111-AA5E-0D9D-5F5D20886B20}"/>
                </a:ext>
              </a:extLst>
            </p:cNvPr>
            <p:cNvSpPr>
              <a:spLocks noChangeShapeType="1"/>
            </p:cNvSpPr>
            <p:nvPr/>
          </p:nvSpPr>
          <p:spPr bwMode="auto">
            <a:xfrm>
              <a:off x="2659" y="1885"/>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18" name="Line 1302">
              <a:extLst>
                <a:ext uri="{FF2B5EF4-FFF2-40B4-BE49-F238E27FC236}">
                  <a16:creationId xmlns:a16="http://schemas.microsoft.com/office/drawing/2014/main" id="{94FDDC0B-857D-5C44-9265-8C895E239254}"/>
                </a:ext>
              </a:extLst>
            </p:cNvPr>
            <p:cNvSpPr>
              <a:spLocks noChangeShapeType="1"/>
            </p:cNvSpPr>
            <p:nvPr/>
          </p:nvSpPr>
          <p:spPr bwMode="auto">
            <a:xfrm>
              <a:off x="2636" y="1908"/>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19" name="Line 1303">
              <a:extLst>
                <a:ext uri="{FF2B5EF4-FFF2-40B4-BE49-F238E27FC236}">
                  <a16:creationId xmlns:a16="http://schemas.microsoft.com/office/drawing/2014/main" id="{2415EE5E-E698-172F-4796-18F92A056BB1}"/>
                </a:ext>
              </a:extLst>
            </p:cNvPr>
            <p:cNvSpPr>
              <a:spLocks noChangeShapeType="1"/>
            </p:cNvSpPr>
            <p:nvPr/>
          </p:nvSpPr>
          <p:spPr bwMode="auto">
            <a:xfrm>
              <a:off x="2673" y="1885"/>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20" name="Line 1304">
              <a:extLst>
                <a:ext uri="{FF2B5EF4-FFF2-40B4-BE49-F238E27FC236}">
                  <a16:creationId xmlns:a16="http://schemas.microsoft.com/office/drawing/2014/main" id="{8323A304-C3AA-8E82-7E97-2646CB031532}"/>
                </a:ext>
              </a:extLst>
            </p:cNvPr>
            <p:cNvSpPr>
              <a:spLocks noChangeShapeType="1"/>
            </p:cNvSpPr>
            <p:nvPr/>
          </p:nvSpPr>
          <p:spPr bwMode="auto">
            <a:xfrm>
              <a:off x="2649" y="1908"/>
              <a:ext cx="44"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21" name="Line 1305">
              <a:extLst>
                <a:ext uri="{FF2B5EF4-FFF2-40B4-BE49-F238E27FC236}">
                  <a16:creationId xmlns:a16="http://schemas.microsoft.com/office/drawing/2014/main" id="{42D33148-F08B-5BE8-A438-4B178A248511}"/>
                </a:ext>
              </a:extLst>
            </p:cNvPr>
            <p:cNvSpPr>
              <a:spLocks noChangeShapeType="1"/>
            </p:cNvSpPr>
            <p:nvPr/>
          </p:nvSpPr>
          <p:spPr bwMode="auto">
            <a:xfrm>
              <a:off x="2699" y="1885"/>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22" name="Line 1306">
              <a:extLst>
                <a:ext uri="{FF2B5EF4-FFF2-40B4-BE49-F238E27FC236}">
                  <a16:creationId xmlns:a16="http://schemas.microsoft.com/office/drawing/2014/main" id="{2822E3A9-EFC7-491A-8210-4F6C5B51A2BE}"/>
                </a:ext>
              </a:extLst>
            </p:cNvPr>
            <p:cNvSpPr>
              <a:spLocks noChangeShapeType="1"/>
            </p:cNvSpPr>
            <p:nvPr/>
          </p:nvSpPr>
          <p:spPr bwMode="auto">
            <a:xfrm>
              <a:off x="2676" y="1908"/>
              <a:ext cx="46"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23" name="Line 1307">
              <a:extLst>
                <a:ext uri="{FF2B5EF4-FFF2-40B4-BE49-F238E27FC236}">
                  <a16:creationId xmlns:a16="http://schemas.microsoft.com/office/drawing/2014/main" id="{EEF4378C-A647-A165-9A90-92D2CD57AF9D}"/>
                </a:ext>
              </a:extLst>
            </p:cNvPr>
            <p:cNvSpPr>
              <a:spLocks noChangeShapeType="1"/>
            </p:cNvSpPr>
            <p:nvPr/>
          </p:nvSpPr>
          <p:spPr bwMode="auto">
            <a:xfrm>
              <a:off x="2712" y="1885"/>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24" name="Line 1308">
              <a:extLst>
                <a:ext uri="{FF2B5EF4-FFF2-40B4-BE49-F238E27FC236}">
                  <a16:creationId xmlns:a16="http://schemas.microsoft.com/office/drawing/2014/main" id="{BFA8F1E7-8BF5-F0A1-E6DE-1E971E2957B5}"/>
                </a:ext>
              </a:extLst>
            </p:cNvPr>
            <p:cNvSpPr>
              <a:spLocks noChangeShapeType="1"/>
            </p:cNvSpPr>
            <p:nvPr/>
          </p:nvSpPr>
          <p:spPr bwMode="auto">
            <a:xfrm>
              <a:off x="2689" y="1908"/>
              <a:ext cx="47"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25" name="Line 1309">
              <a:extLst>
                <a:ext uri="{FF2B5EF4-FFF2-40B4-BE49-F238E27FC236}">
                  <a16:creationId xmlns:a16="http://schemas.microsoft.com/office/drawing/2014/main" id="{E2C3E928-B91B-8129-0F4C-80C24AEFDF5B}"/>
                </a:ext>
              </a:extLst>
            </p:cNvPr>
            <p:cNvSpPr>
              <a:spLocks noChangeShapeType="1"/>
            </p:cNvSpPr>
            <p:nvPr/>
          </p:nvSpPr>
          <p:spPr bwMode="auto">
            <a:xfrm>
              <a:off x="2716" y="1891"/>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26" name="Line 1310">
              <a:extLst>
                <a:ext uri="{FF2B5EF4-FFF2-40B4-BE49-F238E27FC236}">
                  <a16:creationId xmlns:a16="http://schemas.microsoft.com/office/drawing/2014/main" id="{5B576ECC-60BE-883E-A050-6F131BCDB0C1}"/>
                </a:ext>
              </a:extLst>
            </p:cNvPr>
            <p:cNvSpPr>
              <a:spLocks noChangeShapeType="1"/>
            </p:cNvSpPr>
            <p:nvPr/>
          </p:nvSpPr>
          <p:spPr bwMode="auto">
            <a:xfrm>
              <a:off x="2696" y="1911"/>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27" name="Line 1311">
              <a:extLst>
                <a:ext uri="{FF2B5EF4-FFF2-40B4-BE49-F238E27FC236}">
                  <a16:creationId xmlns:a16="http://schemas.microsoft.com/office/drawing/2014/main" id="{B967019F-396B-92CA-1C7B-6F721AC3FA7C}"/>
                </a:ext>
              </a:extLst>
            </p:cNvPr>
            <p:cNvSpPr>
              <a:spLocks noChangeShapeType="1"/>
            </p:cNvSpPr>
            <p:nvPr/>
          </p:nvSpPr>
          <p:spPr bwMode="auto">
            <a:xfrm>
              <a:off x="2722" y="1891"/>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28" name="Line 1312">
              <a:extLst>
                <a:ext uri="{FF2B5EF4-FFF2-40B4-BE49-F238E27FC236}">
                  <a16:creationId xmlns:a16="http://schemas.microsoft.com/office/drawing/2014/main" id="{D1A812F9-769D-C494-5549-DA23CDED7469}"/>
                </a:ext>
              </a:extLst>
            </p:cNvPr>
            <p:cNvSpPr>
              <a:spLocks noChangeShapeType="1"/>
            </p:cNvSpPr>
            <p:nvPr/>
          </p:nvSpPr>
          <p:spPr bwMode="auto">
            <a:xfrm>
              <a:off x="2726" y="1891"/>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29" name="Line 1313">
              <a:extLst>
                <a:ext uri="{FF2B5EF4-FFF2-40B4-BE49-F238E27FC236}">
                  <a16:creationId xmlns:a16="http://schemas.microsoft.com/office/drawing/2014/main" id="{B66800EE-97BE-42F2-EB25-0BB5E38430B7}"/>
                </a:ext>
              </a:extLst>
            </p:cNvPr>
            <p:cNvSpPr>
              <a:spLocks noChangeShapeType="1"/>
            </p:cNvSpPr>
            <p:nvPr/>
          </p:nvSpPr>
          <p:spPr bwMode="auto">
            <a:xfrm>
              <a:off x="2739" y="1908"/>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30" name="Line 1314">
              <a:extLst>
                <a:ext uri="{FF2B5EF4-FFF2-40B4-BE49-F238E27FC236}">
                  <a16:creationId xmlns:a16="http://schemas.microsoft.com/office/drawing/2014/main" id="{C27C7098-B697-E2F9-77CA-6BDE34EABFD3}"/>
                </a:ext>
              </a:extLst>
            </p:cNvPr>
            <p:cNvSpPr>
              <a:spLocks noChangeShapeType="1"/>
            </p:cNvSpPr>
            <p:nvPr/>
          </p:nvSpPr>
          <p:spPr bwMode="auto">
            <a:xfrm>
              <a:off x="4196" y="2348"/>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31" name="Line 1315">
              <a:extLst>
                <a:ext uri="{FF2B5EF4-FFF2-40B4-BE49-F238E27FC236}">
                  <a16:creationId xmlns:a16="http://schemas.microsoft.com/office/drawing/2014/main" id="{87348A86-8DD8-AE24-6717-4CDC994BA50E}"/>
                </a:ext>
              </a:extLst>
            </p:cNvPr>
            <p:cNvSpPr>
              <a:spLocks noChangeShapeType="1"/>
            </p:cNvSpPr>
            <p:nvPr/>
          </p:nvSpPr>
          <p:spPr bwMode="auto">
            <a:xfrm>
              <a:off x="4275" y="2348"/>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32" name="Line 1316">
              <a:extLst>
                <a:ext uri="{FF2B5EF4-FFF2-40B4-BE49-F238E27FC236}">
                  <a16:creationId xmlns:a16="http://schemas.microsoft.com/office/drawing/2014/main" id="{30E581BB-7644-C6FD-BD8F-7A536153B86B}"/>
                </a:ext>
              </a:extLst>
            </p:cNvPr>
            <p:cNvSpPr>
              <a:spLocks noChangeShapeType="1"/>
            </p:cNvSpPr>
            <p:nvPr/>
          </p:nvSpPr>
          <p:spPr bwMode="auto">
            <a:xfrm>
              <a:off x="4341" y="2348"/>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33" name="Line 1317">
              <a:extLst>
                <a:ext uri="{FF2B5EF4-FFF2-40B4-BE49-F238E27FC236}">
                  <a16:creationId xmlns:a16="http://schemas.microsoft.com/office/drawing/2014/main" id="{02D3ECE6-C06F-7E98-7BEC-1F8FFC15AE94}"/>
                </a:ext>
              </a:extLst>
            </p:cNvPr>
            <p:cNvSpPr>
              <a:spLocks noChangeShapeType="1"/>
            </p:cNvSpPr>
            <p:nvPr/>
          </p:nvSpPr>
          <p:spPr bwMode="auto">
            <a:xfrm>
              <a:off x="2699" y="1911"/>
              <a:ext cx="47"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34" name="Line 1318">
              <a:extLst>
                <a:ext uri="{FF2B5EF4-FFF2-40B4-BE49-F238E27FC236}">
                  <a16:creationId xmlns:a16="http://schemas.microsoft.com/office/drawing/2014/main" id="{A8324E8F-C64C-7DBB-FAA2-5D379C315186}"/>
                </a:ext>
              </a:extLst>
            </p:cNvPr>
            <p:cNvSpPr>
              <a:spLocks noChangeShapeType="1"/>
            </p:cNvSpPr>
            <p:nvPr/>
          </p:nvSpPr>
          <p:spPr bwMode="auto">
            <a:xfrm>
              <a:off x="2702" y="1911"/>
              <a:ext cx="47"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35" name="Line 1319">
              <a:extLst>
                <a:ext uri="{FF2B5EF4-FFF2-40B4-BE49-F238E27FC236}">
                  <a16:creationId xmlns:a16="http://schemas.microsoft.com/office/drawing/2014/main" id="{2C4B160E-D3DB-702C-93EB-8633A315AF57}"/>
                </a:ext>
              </a:extLst>
            </p:cNvPr>
            <p:cNvSpPr>
              <a:spLocks noChangeShapeType="1"/>
            </p:cNvSpPr>
            <p:nvPr/>
          </p:nvSpPr>
          <p:spPr bwMode="auto">
            <a:xfrm>
              <a:off x="2716" y="1928"/>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36" name="Line 1320">
              <a:extLst>
                <a:ext uri="{FF2B5EF4-FFF2-40B4-BE49-F238E27FC236}">
                  <a16:creationId xmlns:a16="http://schemas.microsoft.com/office/drawing/2014/main" id="{EA5DF1C8-2B00-A068-C78C-0908857A9206}"/>
                </a:ext>
              </a:extLst>
            </p:cNvPr>
            <p:cNvSpPr>
              <a:spLocks noChangeShapeType="1"/>
            </p:cNvSpPr>
            <p:nvPr/>
          </p:nvSpPr>
          <p:spPr bwMode="auto">
            <a:xfrm>
              <a:off x="2742" y="1908"/>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37" name="Line 1321">
              <a:extLst>
                <a:ext uri="{FF2B5EF4-FFF2-40B4-BE49-F238E27FC236}">
                  <a16:creationId xmlns:a16="http://schemas.microsoft.com/office/drawing/2014/main" id="{6D9408E1-40BB-B522-C922-8B7A82216738}"/>
                </a:ext>
              </a:extLst>
            </p:cNvPr>
            <p:cNvSpPr>
              <a:spLocks noChangeShapeType="1"/>
            </p:cNvSpPr>
            <p:nvPr/>
          </p:nvSpPr>
          <p:spPr bwMode="auto">
            <a:xfrm>
              <a:off x="2719" y="1928"/>
              <a:ext cx="46"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38" name="Line 1322">
              <a:extLst>
                <a:ext uri="{FF2B5EF4-FFF2-40B4-BE49-F238E27FC236}">
                  <a16:creationId xmlns:a16="http://schemas.microsoft.com/office/drawing/2014/main" id="{4E92C0A1-AFA8-035B-A549-16B514B2B46E}"/>
                </a:ext>
              </a:extLst>
            </p:cNvPr>
            <p:cNvSpPr>
              <a:spLocks noChangeShapeType="1"/>
            </p:cNvSpPr>
            <p:nvPr/>
          </p:nvSpPr>
          <p:spPr bwMode="auto">
            <a:xfrm>
              <a:off x="2746" y="1908"/>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39" name="Line 1323">
              <a:extLst>
                <a:ext uri="{FF2B5EF4-FFF2-40B4-BE49-F238E27FC236}">
                  <a16:creationId xmlns:a16="http://schemas.microsoft.com/office/drawing/2014/main" id="{EAE15140-48E3-7B58-9618-65BFCE6702D4}"/>
                </a:ext>
              </a:extLst>
            </p:cNvPr>
            <p:cNvSpPr>
              <a:spLocks noChangeShapeType="1"/>
            </p:cNvSpPr>
            <p:nvPr/>
          </p:nvSpPr>
          <p:spPr bwMode="auto">
            <a:xfrm>
              <a:off x="2722" y="1928"/>
              <a:ext cx="47"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40" name="Line 1324">
              <a:extLst>
                <a:ext uri="{FF2B5EF4-FFF2-40B4-BE49-F238E27FC236}">
                  <a16:creationId xmlns:a16="http://schemas.microsoft.com/office/drawing/2014/main" id="{5D160D8C-E733-B12B-EB2D-8775D14070D3}"/>
                </a:ext>
              </a:extLst>
            </p:cNvPr>
            <p:cNvSpPr>
              <a:spLocks noChangeShapeType="1"/>
            </p:cNvSpPr>
            <p:nvPr/>
          </p:nvSpPr>
          <p:spPr bwMode="auto">
            <a:xfrm>
              <a:off x="2759" y="1908"/>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41" name="Line 1325">
              <a:extLst>
                <a:ext uri="{FF2B5EF4-FFF2-40B4-BE49-F238E27FC236}">
                  <a16:creationId xmlns:a16="http://schemas.microsoft.com/office/drawing/2014/main" id="{12425393-FEE6-8416-BF1D-2503692E8DEA}"/>
                </a:ext>
              </a:extLst>
            </p:cNvPr>
            <p:cNvSpPr>
              <a:spLocks noChangeShapeType="1"/>
            </p:cNvSpPr>
            <p:nvPr/>
          </p:nvSpPr>
          <p:spPr bwMode="auto">
            <a:xfrm>
              <a:off x="2736" y="1928"/>
              <a:ext cx="46"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42" name="Line 1326">
              <a:extLst>
                <a:ext uri="{FF2B5EF4-FFF2-40B4-BE49-F238E27FC236}">
                  <a16:creationId xmlns:a16="http://schemas.microsoft.com/office/drawing/2014/main" id="{77F7861F-5B50-125E-D807-AA7CE0F5A108}"/>
                </a:ext>
              </a:extLst>
            </p:cNvPr>
            <p:cNvSpPr>
              <a:spLocks noChangeShapeType="1"/>
            </p:cNvSpPr>
            <p:nvPr/>
          </p:nvSpPr>
          <p:spPr bwMode="auto">
            <a:xfrm>
              <a:off x="2762" y="1908"/>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43" name="Line 1327">
              <a:extLst>
                <a:ext uri="{FF2B5EF4-FFF2-40B4-BE49-F238E27FC236}">
                  <a16:creationId xmlns:a16="http://schemas.microsoft.com/office/drawing/2014/main" id="{AE7B1880-6C5D-7466-EA5D-C3B9DDC359D0}"/>
                </a:ext>
              </a:extLst>
            </p:cNvPr>
            <p:cNvSpPr>
              <a:spLocks noChangeShapeType="1"/>
            </p:cNvSpPr>
            <p:nvPr/>
          </p:nvSpPr>
          <p:spPr bwMode="auto">
            <a:xfrm>
              <a:off x="2739" y="1928"/>
              <a:ext cx="46"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44" name="Line 1328">
              <a:extLst>
                <a:ext uri="{FF2B5EF4-FFF2-40B4-BE49-F238E27FC236}">
                  <a16:creationId xmlns:a16="http://schemas.microsoft.com/office/drawing/2014/main" id="{A08DD4DD-6531-7C47-DEEC-D0A797AC70DF}"/>
                </a:ext>
              </a:extLst>
            </p:cNvPr>
            <p:cNvSpPr>
              <a:spLocks noChangeShapeType="1"/>
            </p:cNvSpPr>
            <p:nvPr/>
          </p:nvSpPr>
          <p:spPr bwMode="auto">
            <a:xfrm>
              <a:off x="2765" y="1908"/>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45" name="Line 1329">
              <a:extLst>
                <a:ext uri="{FF2B5EF4-FFF2-40B4-BE49-F238E27FC236}">
                  <a16:creationId xmlns:a16="http://schemas.microsoft.com/office/drawing/2014/main" id="{CB0039E2-717D-C080-17A1-A5CD51BD1F65}"/>
                </a:ext>
              </a:extLst>
            </p:cNvPr>
            <p:cNvSpPr>
              <a:spLocks noChangeShapeType="1"/>
            </p:cNvSpPr>
            <p:nvPr/>
          </p:nvSpPr>
          <p:spPr bwMode="auto">
            <a:xfrm>
              <a:off x="2742" y="1928"/>
              <a:ext cx="47"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46" name="Line 1330">
              <a:extLst>
                <a:ext uri="{FF2B5EF4-FFF2-40B4-BE49-F238E27FC236}">
                  <a16:creationId xmlns:a16="http://schemas.microsoft.com/office/drawing/2014/main" id="{49575A52-E9BA-9908-A733-4D48218949B3}"/>
                </a:ext>
              </a:extLst>
            </p:cNvPr>
            <p:cNvSpPr>
              <a:spLocks noChangeShapeType="1"/>
            </p:cNvSpPr>
            <p:nvPr/>
          </p:nvSpPr>
          <p:spPr bwMode="auto">
            <a:xfrm>
              <a:off x="2772" y="1915"/>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47" name="Line 1331">
              <a:extLst>
                <a:ext uri="{FF2B5EF4-FFF2-40B4-BE49-F238E27FC236}">
                  <a16:creationId xmlns:a16="http://schemas.microsoft.com/office/drawing/2014/main" id="{B7534D0F-8D76-30C2-101B-D33A353417F7}"/>
                </a:ext>
              </a:extLst>
            </p:cNvPr>
            <p:cNvSpPr>
              <a:spLocks noChangeShapeType="1"/>
            </p:cNvSpPr>
            <p:nvPr/>
          </p:nvSpPr>
          <p:spPr bwMode="auto">
            <a:xfrm>
              <a:off x="2749" y="1938"/>
              <a:ext cx="46"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48" name="Line 1332">
              <a:extLst>
                <a:ext uri="{FF2B5EF4-FFF2-40B4-BE49-F238E27FC236}">
                  <a16:creationId xmlns:a16="http://schemas.microsoft.com/office/drawing/2014/main" id="{3A736B12-AE63-E38C-02F8-D90AB59A2B7C}"/>
                </a:ext>
              </a:extLst>
            </p:cNvPr>
            <p:cNvSpPr>
              <a:spLocks noChangeShapeType="1"/>
            </p:cNvSpPr>
            <p:nvPr/>
          </p:nvSpPr>
          <p:spPr bwMode="auto">
            <a:xfrm>
              <a:off x="2775" y="1915"/>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49" name="Line 1333">
              <a:extLst>
                <a:ext uri="{FF2B5EF4-FFF2-40B4-BE49-F238E27FC236}">
                  <a16:creationId xmlns:a16="http://schemas.microsoft.com/office/drawing/2014/main" id="{2F68EFEE-B16B-6F11-0D55-73EC6093EBA8}"/>
                </a:ext>
              </a:extLst>
            </p:cNvPr>
            <p:cNvSpPr>
              <a:spLocks noChangeShapeType="1"/>
            </p:cNvSpPr>
            <p:nvPr/>
          </p:nvSpPr>
          <p:spPr bwMode="auto">
            <a:xfrm>
              <a:off x="2752" y="1938"/>
              <a:ext cx="46"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50" name="Line 1334">
              <a:extLst>
                <a:ext uri="{FF2B5EF4-FFF2-40B4-BE49-F238E27FC236}">
                  <a16:creationId xmlns:a16="http://schemas.microsoft.com/office/drawing/2014/main" id="{0ACD7FEC-648A-143E-C72E-3528AB68E8D4}"/>
                </a:ext>
              </a:extLst>
            </p:cNvPr>
            <p:cNvSpPr>
              <a:spLocks noChangeShapeType="1"/>
            </p:cNvSpPr>
            <p:nvPr/>
          </p:nvSpPr>
          <p:spPr bwMode="auto">
            <a:xfrm>
              <a:off x="2779" y="1915"/>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51" name="Line 1335">
              <a:extLst>
                <a:ext uri="{FF2B5EF4-FFF2-40B4-BE49-F238E27FC236}">
                  <a16:creationId xmlns:a16="http://schemas.microsoft.com/office/drawing/2014/main" id="{CF50AE1E-A06B-5DD4-3493-3347F39248C5}"/>
                </a:ext>
              </a:extLst>
            </p:cNvPr>
            <p:cNvSpPr>
              <a:spLocks noChangeShapeType="1"/>
            </p:cNvSpPr>
            <p:nvPr/>
          </p:nvSpPr>
          <p:spPr bwMode="auto">
            <a:xfrm>
              <a:off x="2755" y="1938"/>
              <a:ext cx="47"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52" name="Line 1336">
              <a:extLst>
                <a:ext uri="{FF2B5EF4-FFF2-40B4-BE49-F238E27FC236}">
                  <a16:creationId xmlns:a16="http://schemas.microsoft.com/office/drawing/2014/main" id="{900E4E27-5065-868D-0CF8-59C52BC5A4E4}"/>
                </a:ext>
              </a:extLst>
            </p:cNvPr>
            <p:cNvSpPr>
              <a:spLocks noChangeShapeType="1"/>
            </p:cNvSpPr>
            <p:nvPr/>
          </p:nvSpPr>
          <p:spPr bwMode="auto">
            <a:xfrm>
              <a:off x="2805" y="1928"/>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53" name="Line 1337">
              <a:extLst>
                <a:ext uri="{FF2B5EF4-FFF2-40B4-BE49-F238E27FC236}">
                  <a16:creationId xmlns:a16="http://schemas.microsoft.com/office/drawing/2014/main" id="{9517703F-5D4B-3C6E-0F8F-791F186C9A7C}"/>
                </a:ext>
              </a:extLst>
            </p:cNvPr>
            <p:cNvSpPr>
              <a:spLocks noChangeShapeType="1"/>
            </p:cNvSpPr>
            <p:nvPr/>
          </p:nvSpPr>
          <p:spPr bwMode="auto">
            <a:xfrm>
              <a:off x="2782" y="1948"/>
              <a:ext cx="46"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54" name="Line 1338">
              <a:extLst>
                <a:ext uri="{FF2B5EF4-FFF2-40B4-BE49-F238E27FC236}">
                  <a16:creationId xmlns:a16="http://schemas.microsoft.com/office/drawing/2014/main" id="{79A54981-A2FF-3500-8B3C-04C3B08CB728}"/>
                </a:ext>
              </a:extLst>
            </p:cNvPr>
            <p:cNvSpPr>
              <a:spLocks noChangeShapeType="1"/>
            </p:cNvSpPr>
            <p:nvPr/>
          </p:nvSpPr>
          <p:spPr bwMode="auto">
            <a:xfrm>
              <a:off x="2808" y="1928"/>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55" name="Line 1339">
              <a:extLst>
                <a:ext uri="{FF2B5EF4-FFF2-40B4-BE49-F238E27FC236}">
                  <a16:creationId xmlns:a16="http://schemas.microsoft.com/office/drawing/2014/main" id="{6A6A2FF4-97D7-A242-4C5B-F68535601894}"/>
                </a:ext>
              </a:extLst>
            </p:cNvPr>
            <p:cNvSpPr>
              <a:spLocks noChangeShapeType="1"/>
            </p:cNvSpPr>
            <p:nvPr/>
          </p:nvSpPr>
          <p:spPr bwMode="auto">
            <a:xfrm>
              <a:off x="2789" y="1948"/>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56" name="Line 1340">
              <a:extLst>
                <a:ext uri="{FF2B5EF4-FFF2-40B4-BE49-F238E27FC236}">
                  <a16:creationId xmlns:a16="http://schemas.microsoft.com/office/drawing/2014/main" id="{682459DB-4A89-3066-9E0E-9D9315D3D697}"/>
                </a:ext>
              </a:extLst>
            </p:cNvPr>
            <p:cNvSpPr>
              <a:spLocks noChangeShapeType="1"/>
            </p:cNvSpPr>
            <p:nvPr/>
          </p:nvSpPr>
          <p:spPr bwMode="auto">
            <a:xfrm>
              <a:off x="2815" y="1928"/>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57" name="Line 1341">
              <a:extLst>
                <a:ext uri="{FF2B5EF4-FFF2-40B4-BE49-F238E27FC236}">
                  <a16:creationId xmlns:a16="http://schemas.microsoft.com/office/drawing/2014/main" id="{3651BD5D-E271-7C23-AEEF-5AF44049959B}"/>
                </a:ext>
              </a:extLst>
            </p:cNvPr>
            <p:cNvSpPr>
              <a:spLocks noChangeShapeType="1"/>
            </p:cNvSpPr>
            <p:nvPr/>
          </p:nvSpPr>
          <p:spPr bwMode="auto">
            <a:xfrm>
              <a:off x="2792" y="1948"/>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58" name="Line 1342">
              <a:extLst>
                <a:ext uri="{FF2B5EF4-FFF2-40B4-BE49-F238E27FC236}">
                  <a16:creationId xmlns:a16="http://schemas.microsoft.com/office/drawing/2014/main" id="{ADCCB67F-019E-5C83-C22E-8A657A203B92}"/>
                </a:ext>
              </a:extLst>
            </p:cNvPr>
            <p:cNvSpPr>
              <a:spLocks noChangeShapeType="1"/>
            </p:cNvSpPr>
            <p:nvPr/>
          </p:nvSpPr>
          <p:spPr bwMode="auto">
            <a:xfrm>
              <a:off x="2818" y="1928"/>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59" name="Line 1343">
              <a:extLst>
                <a:ext uri="{FF2B5EF4-FFF2-40B4-BE49-F238E27FC236}">
                  <a16:creationId xmlns:a16="http://schemas.microsoft.com/office/drawing/2014/main" id="{F15348EB-C952-9C5E-C36E-2E56ED9BE702}"/>
                </a:ext>
              </a:extLst>
            </p:cNvPr>
            <p:cNvSpPr>
              <a:spLocks noChangeShapeType="1"/>
            </p:cNvSpPr>
            <p:nvPr/>
          </p:nvSpPr>
          <p:spPr bwMode="auto">
            <a:xfrm>
              <a:off x="2798" y="1948"/>
              <a:ext cx="44"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60" name="Line 1344">
              <a:extLst>
                <a:ext uri="{FF2B5EF4-FFF2-40B4-BE49-F238E27FC236}">
                  <a16:creationId xmlns:a16="http://schemas.microsoft.com/office/drawing/2014/main" id="{FF1A6E98-5EFC-66D2-7B8B-983CA5E81012}"/>
                </a:ext>
              </a:extLst>
            </p:cNvPr>
            <p:cNvSpPr>
              <a:spLocks noChangeShapeType="1"/>
            </p:cNvSpPr>
            <p:nvPr/>
          </p:nvSpPr>
          <p:spPr bwMode="auto">
            <a:xfrm>
              <a:off x="2845" y="1928"/>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61" name="Line 1345">
              <a:extLst>
                <a:ext uri="{FF2B5EF4-FFF2-40B4-BE49-F238E27FC236}">
                  <a16:creationId xmlns:a16="http://schemas.microsoft.com/office/drawing/2014/main" id="{55BF7A9A-0F31-BD32-CF0B-F8476A82770C}"/>
                </a:ext>
              </a:extLst>
            </p:cNvPr>
            <p:cNvSpPr>
              <a:spLocks noChangeShapeType="1"/>
            </p:cNvSpPr>
            <p:nvPr/>
          </p:nvSpPr>
          <p:spPr bwMode="auto">
            <a:xfrm>
              <a:off x="2825" y="1948"/>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62" name="Line 1346">
              <a:extLst>
                <a:ext uri="{FF2B5EF4-FFF2-40B4-BE49-F238E27FC236}">
                  <a16:creationId xmlns:a16="http://schemas.microsoft.com/office/drawing/2014/main" id="{E102F786-DF45-0A3F-16A4-69C2D52A7F8C}"/>
                </a:ext>
              </a:extLst>
            </p:cNvPr>
            <p:cNvSpPr>
              <a:spLocks noChangeShapeType="1"/>
            </p:cNvSpPr>
            <p:nvPr/>
          </p:nvSpPr>
          <p:spPr bwMode="auto">
            <a:xfrm>
              <a:off x="2848" y="1928"/>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63" name="Line 1347">
              <a:extLst>
                <a:ext uri="{FF2B5EF4-FFF2-40B4-BE49-F238E27FC236}">
                  <a16:creationId xmlns:a16="http://schemas.microsoft.com/office/drawing/2014/main" id="{4A835481-905D-5561-E64B-8056656C6CFA}"/>
                </a:ext>
              </a:extLst>
            </p:cNvPr>
            <p:cNvSpPr>
              <a:spLocks noChangeShapeType="1"/>
            </p:cNvSpPr>
            <p:nvPr/>
          </p:nvSpPr>
          <p:spPr bwMode="auto">
            <a:xfrm>
              <a:off x="2828" y="1948"/>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64" name="Line 1348">
              <a:extLst>
                <a:ext uri="{FF2B5EF4-FFF2-40B4-BE49-F238E27FC236}">
                  <a16:creationId xmlns:a16="http://schemas.microsoft.com/office/drawing/2014/main" id="{E29DE93D-4A5E-9CDF-C4AC-5717B3EFFBD9}"/>
                </a:ext>
              </a:extLst>
            </p:cNvPr>
            <p:cNvSpPr>
              <a:spLocks noChangeShapeType="1"/>
            </p:cNvSpPr>
            <p:nvPr/>
          </p:nvSpPr>
          <p:spPr bwMode="auto">
            <a:xfrm>
              <a:off x="2851" y="1928"/>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65" name="Line 1349">
              <a:extLst>
                <a:ext uri="{FF2B5EF4-FFF2-40B4-BE49-F238E27FC236}">
                  <a16:creationId xmlns:a16="http://schemas.microsoft.com/office/drawing/2014/main" id="{FA39450C-017A-CFD1-438D-C78B0B28AE65}"/>
                </a:ext>
              </a:extLst>
            </p:cNvPr>
            <p:cNvSpPr>
              <a:spLocks noChangeShapeType="1"/>
            </p:cNvSpPr>
            <p:nvPr/>
          </p:nvSpPr>
          <p:spPr bwMode="auto">
            <a:xfrm>
              <a:off x="2832" y="1948"/>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66" name="Line 1350">
              <a:extLst>
                <a:ext uri="{FF2B5EF4-FFF2-40B4-BE49-F238E27FC236}">
                  <a16:creationId xmlns:a16="http://schemas.microsoft.com/office/drawing/2014/main" id="{6D59DFAF-936A-6FF8-0E23-732404607C08}"/>
                </a:ext>
              </a:extLst>
            </p:cNvPr>
            <p:cNvSpPr>
              <a:spLocks noChangeShapeType="1"/>
            </p:cNvSpPr>
            <p:nvPr/>
          </p:nvSpPr>
          <p:spPr bwMode="auto">
            <a:xfrm>
              <a:off x="2878" y="1934"/>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67" name="Line 1351">
              <a:extLst>
                <a:ext uri="{FF2B5EF4-FFF2-40B4-BE49-F238E27FC236}">
                  <a16:creationId xmlns:a16="http://schemas.microsoft.com/office/drawing/2014/main" id="{6DA1111C-9676-5AA5-D08B-E0F6F4033479}"/>
                </a:ext>
              </a:extLst>
            </p:cNvPr>
            <p:cNvSpPr>
              <a:spLocks noChangeShapeType="1"/>
            </p:cNvSpPr>
            <p:nvPr/>
          </p:nvSpPr>
          <p:spPr bwMode="auto">
            <a:xfrm>
              <a:off x="2858" y="1958"/>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68" name="Line 1352">
              <a:extLst>
                <a:ext uri="{FF2B5EF4-FFF2-40B4-BE49-F238E27FC236}">
                  <a16:creationId xmlns:a16="http://schemas.microsoft.com/office/drawing/2014/main" id="{E0248869-12C3-6C23-0A19-3F75AA775916}"/>
                </a:ext>
              </a:extLst>
            </p:cNvPr>
            <p:cNvSpPr>
              <a:spLocks noChangeShapeType="1"/>
            </p:cNvSpPr>
            <p:nvPr/>
          </p:nvSpPr>
          <p:spPr bwMode="auto">
            <a:xfrm>
              <a:off x="2898" y="1934"/>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69" name="Line 1353">
              <a:extLst>
                <a:ext uri="{FF2B5EF4-FFF2-40B4-BE49-F238E27FC236}">
                  <a16:creationId xmlns:a16="http://schemas.microsoft.com/office/drawing/2014/main" id="{9D911DCB-8038-7BF1-B533-A8BFCBE91C1B}"/>
                </a:ext>
              </a:extLst>
            </p:cNvPr>
            <p:cNvSpPr>
              <a:spLocks noChangeShapeType="1"/>
            </p:cNvSpPr>
            <p:nvPr/>
          </p:nvSpPr>
          <p:spPr bwMode="auto">
            <a:xfrm>
              <a:off x="2878" y="1958"/>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70" name="Line 1354">
              <a:extLst>
                <a:ext uri="{FF2B5EF4-FFF2-40B4-BE49-F238E27FC236}">
                  <a16:creationId xmlns:a16="http://schemas.microsoft.com/office/drawing/2014/main" id="{2E065A4A-2F5E-A44F-880B-8CE729C3479A}"/>
                </a:ext>
              </a:extLst>
            </p:cNvPr>
            <p:cNvSpPr>
              <a:spLocks noChangeShapeType="1"/>
            </p:cNvSpPr>
            <p:nvPr/>
          </p:nvSpPr>
          <p:spPr bwMode="auto">
            <a:xfrm>
              <a:off x="2904" y="1948"/>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71" name="Line 1355">
              <a:extLst>
                <a:ext uri="{FF2B5EF4-FFF2-40B4-BE49-F238E27FC236}">
                  <a16:creationId xmlns:a16="http://schemas.microsoft.com/office/drawing/2014/main" id="{3399D54B-00D0-66F6-BFD6-1F8117E38BD9}"/>
                </a:ext>
              </a:extLst>
            </p:cNvPr>
            <p:cNvSpPr>
              <a:spLocks noChangeShapeType="1"/>
            </p:cNvSpPr>
            <p:nvPr/>
          </p:nvSpPr>
          <p:spPr bwMode="auto">
            <a:xfrm>
              <a:off x="2885" y="1968"/>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72" name="Line 1356">
              <a:extLst>
                <a:ext uri="{FF2B5EF4-FFF2-40B4-BE49-F238E27FC236}">
                  <a16:creationId xmlns:a16="http://schemas.microsoft.com/office/drawing/2014/main" id="{2BAB7C32-9BAA-3318-57F6-6859689A7BE9}"/>
                </a:ext>
              </a:extLst>
            </p:cNvPr>
            <p:cNvSpPr>
              <a:spLocks noChangeShapeType="1"/>
            </p:cNvSpPr>
            <p:nvPr/>
          </p:nvSpPr>
          <p:spPr bwMode="auto">
            <a:xfrm>
              <a:off x="2911" y="1961"/>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73" name="Line 1357">
              <a:extLst>
                <a:ext uri="{FF2B5EF4-FFF2-40B4-BE49-F238E27FC236}">
                  <a16:creationId xmlns:a16="http://schemas.microsoft.com/office/drawing/2014/main" id="{5DA70C3C-DB2C-1327-D651-DF580CB1AA27}"/>
                </a:ext>
              </a:extLst>
            </p:cNvPr>
            <p:cNvSpPr>
              <a:spLocks noChangeShapeType="1"/>
            </p:cNvSpPr>
            <p:nvPr/>
          </p:nvSpPr>
          <p:spPr bwMode="auto">
            <a:xfrm>
              <a:off x="2891" y="1981"/>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74" name="Line 1358">
              <a:extLst>
                <a:ext uri="{FF2B5EF4-FFF2-40B4-BE49-F238E27FC236}">
                  <a16:creationId xmlns:a16="http://schemas.microsoft.com/office/drawing/2014/main" id="{DCB703AB-3B6F-9024-CD11-A4FF0B609EEF}"/>
                </a:ext>
              </a:extLst>
            </p:cNvPr>
            <p:cNvSpPr>
              <a:spLocks noChangeShapeType="1"/>
            </p:cNvSpPr>
            <p:nvPr/>
          </p:nvSpPr>
          <p:spPr bwMode="auto">
            <a:xfrm>
              <a:off x="2914" y="1961"/>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75" name="Line 1359">
              <a:extLst>
                <a:ext uri="{FF2B5EF4-FFF2-40B4-BE49-F238E27FC236}">
                  <a16:creationId xmlns:a16="http://schemas.microsoft.com/office/drawing/2014/main" id="{55284AFE-A1C2-8F28-B663-10E9A465A42B}"/>
                </a:ext>
              </a:extLst>
            </p:cNvPr>
            <p:cNvSpPr>
              <a:spLocks noChangeShapeType="1"/>
            </p:cNvSpPr>
            <p:nvPr/>
          </p:nvSpPr>
          <p:spPr bwMode="auto">
            <a:xfrm>
              <a:off x="2895" y="1981"/>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76" name="Line 1360">
              <a:extLst>
                <a:ext uri="{FF2B5EF4-FFF2-40B4-BE49-F238E27FC236}">
                  <a16:creationId xmlns:a16="http://schemas.microsoft.com/office/drawing/2014/main" id="{A7808EE6-B9E3-155E-E700-91C337CAF933}"/>
                </a:ext>
              </a:extLst>
            </p:cNvPr>
            <p:cNvSpPr>
              <a:spLocks noChangeShapeType="1"/>
            </p:cNvSpPr>
            <p:nvPr/>
          </p:nvSpPr>
          <p:spPr bwMode="auto">
            <a:xfrm>
              <a:off x="2921" y="1961"/>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77" name="Line 1361">
              <a:extLst>
                <a:ext uri="{FF2B5EF4-FFF2-40B4-BE49-F238E27FC236}">
                  <a16:creationId xmlns:a16="http://schemas.microsoft.com/office/drawing/2014/main" id="{C456B71D-2B6D-FB4E-A65C-7F599A6E8DD6}"/>
                </a:ext>
              </a:extLst>
            </p:cNvPr>
            <p:cNvSpPr>
              <a:spLocks noChangeShapeType="1"/>
            </p:cNvSpPr>
            <p:nvPr/>
          </p:nvSpPr>
          <p:spPr bwMode="auto">
            <a:xfrm>
              <a:off x="2898" y="1981"/>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78" name="Line 1362">
              <a:extLst>
                <a:ext uri="{FF2B5EF4-FFF2-40B4-BE49-F238E27FC236}">
                  <a16:creationId xmlns:a16="http://schemas.microsoft.com/office/drawing/2014/main" id="{AF34DE59-D4C6-EAED-962A-2B003C00FBFA}"/>
                </a:ext>
              </a:extLst>
            </p:cNvPr>
            <p:cNvSpPr>
              <a:spLocks noChangeShapeType="1"/>
            </p:cNvSpPr>
            <p:nvPr/>
          </p:nvSpPr>
          <p:spPr bwMode="auto">
            <a:xfrm>
              <a:off x="2944" y="1961"/>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79" name="Line 1363">
              <a:extLst>
                <a:ext uri="{FF2B5EF4-FFF2-40B4-BE49-F238E27FC236}">
                  <a16:creationId xmlns:a16="http://schemas.microsoft.com/office/drawing/2014/main" id="{20002F76-FE2E-E81D-8492-9949E38161AC}"/>
                </a:ext>
              </a:extLst>
            </p:cNvPr>
            <p:cNvSpPr>
              <a:spLocks noChangeShapeType="1"/>
            </p:cNvSpPr>
            <p:nvPr/>
          </p:nvSpPr>
          <p:spPr bwMode="auto">
            <a:xfrm>
              <a:off x="2924" y="1981"/>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80" name="Line 1364">
              <a:extLst>
                <a:ext uri="{FF2B5EF4-FFF2-40B4-BE49-F238E27FC236}">
                  <a16:creationId xmlns:a16="http://schemas.microsoft.com/office/drawing/2014/main" id="{D4F8E69C-083F-D6D3-D11E-7FE5B3469595}"/>
                </a:ext>
              </a:extLst>
            </p:cNvPr>
            <p:cNvSpPr>
              <a:spLocks noChangeShapeType="1"/>
            </p:cNvSpPr>
            <p:nvPr/>
          </p:nvSpPr>
          <p:spPr bwMode="auto">
            <a:xfrm>
              <a:off x="2951" y="1961"/>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81" name="Line 1365">
              <a:extLst>
                <a:ext uri="{FF2B5EF4-FFF2-40B4-BE49-F238E27FC236}">
                  <a16:creationId xmlns:a16="http://schemas.microsoft.com/office/drawing/2014/main" id="{6BAE17A0-9166-6CF6-29AF-38FD04B1F6F5}"/>
                </a:ext>
              </a:extLst>
            </p:cNvPr>
            <p:cNvSpPr>
              <a:spLocks noChangeShapeType="1"/>
            </p:cNvSpPr>
            <p:nvPr/>
          </p:nvSpPr>
          <p:spPr bwMode="auto">
            <a:xfrm>
              <a:off x="2954" y="1961"/>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82" name="Line 1366">
              <a:extLst>
                <a:ext uri="{FF2B5EF4-FFF2-40B4-BE49-F238E27FC236}">
                  <a16:creationId xmlns:a16="http://schemas.microsoft.com/office/drawing/2014/main" id="{B88B5C43-4B71-9BAD-5DDB-8831EE341A22}"/>
                </a:ext>
              </a:extLst>
            </p:cNvPr>
            <p:cNvSpPr>
              <a:spLocks noChangeShapeType="1"/>
            </p:cNvSpPr>
            <p:nvPr/>
          </p:nvSpPr>
          <p:spPr bwMode="auto">
            <a:xfrm>
              <a:off x="3219" y="2077"/>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83" name="Line 1367">
              <a:extLst>
                <a:ext uri="{FF2B5EF4-FFF2-40B4-BE49-F238E27FC236}">
                  <a16:creationId xmlns:a16="http://schemas.microsoft.com/office/drawing/2014/main" id="{B8E5CB25-B824-D117-50D0-D7181293B5E5}"/>
                </a:ext>
              </a:extLst>
            </p:cNvPr>
            <p:cNvSpPr>
              <a:spLocks noChangeShapeType="1"/>
            </p:cNvSpPr>
            <p:nvPr/>
          </p:nvSpPr>
          <p:spPr bwMode="auto">
            <a:xfrm>
              <a:off x="2928" y="1981"/>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84" name="Line 1368">
              <a:extLst>
                <a:ext uri="{FF2B5EF4-FFF2-40B4-BE49-F238E27FC236}">
                  <a16:creationId xmlns:a16="http://schemas.microsoft.com/office/drawing/2014/main" id="{A4752330-FF2D-BAC1-CF4D-F65E9232DAFA}"/>
                </a:ext>
              </a:extLst>
            </p:cNvPr>
            <p:cNvSpPr>
              <a:spLocks noChangeShapeType="1"/>
            </p:cNvSpPr>
            <p:nvPr/>
          </p:nvSpPr>
          <p:spPr bwMode="auto">
            <a:xfrm>
              <a:off x="2931" y="1981"/>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85" name="Line 1369">
              <a:extLst>
                <a:ext uri="{FF2B5EF4-FFF2-40B4-BE49-F238E27FC236}">
                  <a16:creationId xmlns:a16="http://schemas.microsoft.com/office/drawing/2014/main" id="{75CC748F-BD06-E0BE-2EB8-19422A2136BA}"/>
                </a:ext>
              </a:extLst>
            </p:cNvPr>
            <p:cNvSpPr>
              <a:spLocks noChangeShapeType="1"/>
            </p:cNvSpPr>
            <p:nvPr/>
          </p:nvSpPr>
          <p:spPr bwMode="auto">
            <a:xfrm>
              <a:off x="2981" y="1974"/>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86" name="Line 1370">
              <a:extLst>
                <a:ext uri="{FF2B5EF4-FFF2-40B4-BE49-F238E27FC236}">
                  <a16:creationId xmlns:a16="http://schemas.microsoft.com/office/drawing/2014/main" id="{C71CD789-B2F8-A251-1181-DECB8F7F8B5A}"/>
                </a:ext>
              </a:extLst>
            </p:cNvPr>
            <p:cNvSpPr>
              <a:spLocks noChangeShapeType="1"/>
            </p:cNvSpPr>
            <p:nvPr/>
          </p:nvSpPr>
          <p:spPr bwMode="auto">
            <a:xfrm>
              <a:off x="2957" y="1997"/>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87" name="Line 1371">
              <a:extLst>
                <a:ext uri="{FF2B5EF4-FFF2-40B4-BE49-F238E27FC236}">
                  <a16:creationId xmlns:a16="http://schemas.microsoft.com/office/drawing/2014/main" id="{8DC3AE1A-A79C-B204-D33E-D66F58ED4858}"/>
                </a:ext>
              </a:extLst>
            </p:cNvPr>
            <p:cNvSpPr>
              <a:spLocks noChangeShapeType="1"/>
            </p:cNvSpPr>
            <p:nvPr/>
          </p:nvSpPr>
          <p:spPr bwMode="auto">
            <a:xfrm>
              <a:off x="2984" y="1974"/>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88" name="Line 1372">
              <a:extLst>
                <a:ext uri="{FF2B5EF4-FFF2-40B4-BE49-F238E27FC236}">
                  <a16:creationId xmlns:a16="http://schemas.microsoft.com/office/drawing/2014/main" id="{731DAD0C-E623-296F-42FF-B6250AB36B22}"/>
                </a:ext>
              </a:extLst>
            </p:cNvPr>
            <p:cNvSpPr>
              <a:spLocks noChangeShapeType="1"/>
            </p:cNvSpPr>
            <p:nvPr/>
          </p:nvSpPr>
          <p:spPr bwMode="auto">
            <a:xfrm>
              <a:off x="2961" y="1997"/>
              <a:ext cx="46"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89" name="Line 1373">
              <a:extLst>
                <a:ext uri="{FF2B5EF4-FFF2-40B4-BE49-F238E27FC236}">
                  <a16:creationId xmlns:a16="http://schemas.microsoft.com/office/drawing/2014/main" id="{071B1679-9E5F-2B96-30E0-D48052F3009E}"/>
                </a:ext>
              </a:extLst>
            </p:cNvPr>
            <p:cNvSpPr>
              <a:spLocks noChangeShapeType="1"/>
            </p:cNvSpPr>
            <p:nvPr/>
          </p:nvSpPr>
          <p:spPr bwMode="auto">
            <a:xfrm>
              <a:off x="2987" y="1974"/>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90" name="Line 1374">
              <a:extLst>
                <a:ext uri="{FF2B5EF4-FFF2-40B4-BE49-F238E27FC236}">
                  <a16:creationId xmlns:a16="http://schemas.microsoft.com/office/drawing/2014/main" id="{CC0A1208-CC74-EF34-5CA9-A18C077750C4}"/>
                </a:ext>
              </a:extLst>
            </p:cNvPr>
            <p:cNvSpPr>
              <a:spLocks noChangeShapeType="1"/>
            </p:cNvSpPr>
            <p:nvPr/>
          </p:nvSpPr>
          <p:spPr bwMode="auto">
            <a:xfrm>
              <a:off x="2967" y="1997"/>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91" name="Line 1375">
              <a:extLst>
                <a:ext uri="{FF2B5EF4-FFF2-40B4-BE49-F238E27FC236}">
                  <a16:creationId xmlns:a16="http://schemas.microsoft.com/office/drawing/2014/main" id="{E630DD54-44A4-5968-79C6-7275B1C47A32}"/>
                </a:ext>
              </a:extLst>
            </p:cNvPr>
            <p:cNvSpPr>
              <a:spLocks noChangeShapeType="1"/>
            </p:cNvSpPr>
            <p:nvPr/>
          </p:nvSpPr>
          <p:spPr bwMode="auto">
            <a:xfrm>
              <a:off x="2994" y="1974"/>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92" name="Line 1376">
              <a:extLst>
                <a:ext uri="{FF2B5EF4-FFF2-40B4-BE49-F238E27FC236}">
                  <a16:creationId xmlns:a16="http://schemas.microsoft.com/office/drawing/2014/main" id="{12354328-0122-F6BF-AE48-44159F7B3A4A}"/>
                </a:ext>
              </a:extLst>
            </p:cNvPr>
            <p:cNvSpPr>
              <a:spLocks noChangeShapeType="1"/>
            </p:cNvSpPr>
            <p:nvPr/>
          </p:nvSpPr>
          <p:spPr bwMode="auto">
            <a:xfrm>
              <a:off x="2971" y="1997"/>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93" name="Line 1377">
              <a:extLst>
                <a:ext uri="{FF2B5EF4-FFF2-40B4-BE49-F238E27FC236}">
                  <a16:creationId xmlns:a16="http://schemas.microsoft.com/office/drawing/2014/main" id="{8267F37A-93F4-9662-2D73-90E1B81DED1F}"/>
                </a:ext>
              </a:extLst>
            </p:cNvPr>
            <p:cNvSpPr>
              <a:spLocks noChangeShapeType="1"/>
            </p:cNvSpPr>
            <p:nvPr/>
          </p:nvSpPr>
          <p:spPr bwMode="auto">
            <a:xfrm>
              <a:off x="3007" y="1974"/>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94" name="Line 1378">
              <a:extLst>
                <a:ext uri="{FF2B5EF4-FFF2-40B4-BE49-F238E27FC236}">
                  <a16:creationId xmlns:a16="http://schemas.microsoft.com/office/drawing/2014/main" id="{1FC3DCF5-73E1-5B6B-71DE-3367E7DB7F96}"/>
                </a:ext>
              </a:extLst>
            </p:cNvPr>
            <p:cNvSpPr>
              <a:spLocks noChangeShapeType="1"/>
            </p:cNvSpPr>
            <p:nvPr/>
          </p:nvSpPr>
          <p:spPr bwMode="auto">
            <a:xfrm>
              <a:off x="2984" y="1997"/>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95" name="Line 1379">
              <a:extLst>
                <a:ext uri="{FF2B5EF4-FFF2-40B4-BE49-F238E27FC236}">
                  <a16:creationId xmlns:a16="http://schemas.microsoft.com/office/drawing/2014/main" id="{A520D8A4-7551-22BB-CDBB-C39683C57416}"/>
                </a:ext>
              </a:extLst>
            </p:cNvPr>
            <p:cNvSpPr>
              <a:spLocks noChangeShapeType="1"/>
            </p:cNvSpPr>
            <p:nvPr/>
          </p:nvSpPr>
          <p:spPr bwMode="auto">
            <a:xfrm>
              <a:off x="3027" y="1974"/>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96" name="Line 1380">
              <a:extLst>
                <a:ext uri="{FF2B5EF4-FFF2-40B4-BE49-F238E27FC236}">
                  <a16:creationId xmlns:a16="http://schemas.microsoft.com/office/drawing/2014/main" id="{5746DFD6-7437-7011-D43A-C7A4BBCD5BD0}"/>
                </a:ext>
              </a:extLst>
            </p:cNvPr>
            <p:cNvSpPr>
              <a:spLocks noChangeShapeType="1"/>
            </p:cNvSpPr>
            <p:nvPr/>
          </p:nvSpPr>
          <p:spPr bwMode="auto">
            <a:xfrm>
              <a:off x="3004" y="1997"/>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97" name="Line 1381">
              <a:extLst>
                <a:ext uri="{FF2B5EF4-FFF2-40B4-BE49-F238E27FC236}">
                  <a16:creationId xmlns:a16="http://schemas.microsoft.com/office/drawing/2014/main" id="{EE9B5123-E1B1-80AF-ABE5-16A7F23BBA4A}"/>
                </a:ext>
              </a:extLst>
            </p:cNvPr>
            <p:cNvSpPr>
              <a:spLocks noChangeShapeType="1"/>
            </p:cNvSpPr>
            <p:nvPr/>
          </p:nvSpPr>
          <p:spPr bwMode="auto">
            <a:xfrm>
              <a:off x="3034" y="1984"/>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98" name="Line 1382">
              <a:extLst>
                <a:ext uri="{FF2B5EF4-FFF2-40B4-BE49-F238E27FC236}">
                  <a16:creationId xmlns:a16="http://schemas.microsoft.com/office/drawing/2014/main" id="{ACE32A7D-0928-0560-17AA-72A468932517}"/>
                </a:ext>
              </a:extLst>
            </p:cNvPr>
            <p:cNvSpPr>
              <a:spLocks noChangeShapeType="1"/>
            </p:cNvSpPr>
            <p:nvPr/>
          </p:nvSpPr>
          <p:spPr bwMode="auto">
            <a:xfrm>
              <a:off x="3010" y="2007"/>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299" name="Line 1383">
              <a:extLst>
                <a:ext uri="{FF2B5EF4-FFF2-40B4-BE49-F238E27FC236}">
                  <a16:creationId xmlns:a16="http://schemas.microsoft.com/office/drawing/2014/main" id="{099C8E74-0CD6-848F-93CD-7A16F04856A3}"/>
                </a:ext>
              </a:extLst>
            </p:cNvPr>
            <p:cNvSpPr>
              <a:spLocks noChangeShapeType="1"/>
            </p:cNvSpPr>
            <p:nvPr/>
          </p:nvSpPr>
          <p:spPr bwMode="auto">
            <a:xfrm>
              <a:off x="3047" y="1991"/>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00" name="Line 1384">
              <a:extLst>
                <a:ext uri="{FF2B5EF4-FFF2-40B4-BE49-F238E27FC236}">
                  <a16:creationId xmlns:a16="http://schemas.microsoft.com/office/drawing/2014/main" id="{326DF7BF-E461-E49A-F734-178CE440CD7F}"/>
                </a:ext>
              </a:extLst>
            </p:cNvPr>
            <p:cNvSpPr>
              <a:spLocks noChangeShapeType="1"/>
            </p:cNvSpPr>
            <p:nvPr/>
          </p:nvSpPr>
          <p:spPr bwMode="auto">
            <a:xfrm>
              <a:off x="3024" y="2014"/>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01" name="Line 1385">
              <a:extLst>
                <a:ext uri="{FF2B5EF4-FFF2-40B4-BE49-F238E27FC236}">
                  <a16:creationId xmlns:a16="http://schemas.microsoft.com/office/drawing/2014/main" id="{0B0B6EFA-ED9A-A62B-8128-7CDA625410D0}"/>
                </a:ext>
              </a:extLst>
            </p:cNvPr>
            <p:cNvSpPr>
              <a:spLocks noChangeShapeType="1"/>
            </p:cNvSpPr>
            <p:nvPr/>
          </p:nvSpPr>
          <p:spPr bwMode="auto">
            <a:xfrm>
              <a:off x="3050" y="1991"/>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02" name="Line 1386">
              <a:extLst>
                <a:ext uri="{FF2B5EF4-FFF2-40B4-BE49-F238E27FC236}">
                  <a16:creationId xmlns:a16="http://schemas.microsoft.com/office/drawing/2014/main" id="{B8C9166A-4BEA-132F-AB1A-B8A22D23E7C8}"/>
                </a:ext>
              </a:extLst>
            </p:cNvPr>
            <p:cNvSpPr>
              <a:spLocks noChangeShapeType="1"/>
            </p:cNvSpPr>
            <p:nvPr/>
          </p:nvSpPr>
          <p:spPr bwMode="auto">
            <a:xfrm>
              <a:off x="3027" y="2014"/>
              <a:ext cx="46"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03" name="Line 1387">
              <a:extLst>
                <a:ext uri="{FF2B5EF4-FFF2-40B4-BE49-F238E27FC236}">
                  <a16:creationId xmlns:a16="http://schemas.microsoft.com/office/drawing/2014/main" id="{794A3127-F96E-FD53-AFEF-32C58C5F01D9}"/>
                </a:ext>
              </a:extLst>
            </p:cNvPr>
            <p:cNvSpPr>
              <a:spLocks noChangeShapeType="1"/>
            </p:cNvSpPr>
            <p:nvPr/>
          </p:nvSpPr>
          <p:spPr bwMode="auto">
            <a:xfrm>
              <a:off x="3053" y="1991"/>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04" name="Line 1388">
              <a:extLst>
                <a:ext uri="{FF2B5EF4-FFF2-40B4-BE49-F238E27FC236}">
                  <a16:creationId xmlns:a16="http://schemas.microsoft.com/office/drawing/2014/main" id="{B6407717-845C-599F-49C1-78331C103D26}"/>
                </a:ext>
              </a:extLst>
            </p:cNvPr>
            <p:cNvSpPr>
              <a:spLocks noChangeShapeType="1"/>
            </p:cNvSpPr>
            <p:nvPr/>
          </p:nvSpPr>
          <p:spPr bwMode="auto">
            <a:xfrm>
              <a:off x="3030" y="2014"/>
              <a:ext cx="47"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05" name="Line 1389">
              <a:extLst>
                <a:ext uri="{FF2B5EF4-FFF2-40B4-BE49-F238E27FC236}">
                  <a16:creationId xmlns:a16="http://schemas.microsoft.com/office/drawing/2014/main" id="{9421B718-CFD1-A1B4-006D-399AC3EFC413}"/>
                </a:ext>
              </a:extLst>
            </p:cNvPr>
            <p:cNvSpPr>
              <a:spLocks noChangeShapeType="1"/>
            </p:cNvSpPr>
            <p:nvPr/>
          </p:nvSpPr>
          <p:spPr bwMode="auto">
            <a:xfrm>
              <a:off x="3063" y="1991"/>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06" name="Line 1390">
              <a:extLst>
                <a:ext uri="{FF2B5EF4-FFF2-40B4-BE49-F238E27FC236}">
                  <a16:creationId xmlns:a16="http://schemas.microsoft.com/office/drawing/2014/main" id="{34574DFD-1F3E-3AED-AC6C-C779CDC0F756}"/>
                </a:ext>
              </a:extLst>
            </p:cNvPr>
            <p:cNvSpPr>
              <a:spLocks noChangeShapeType="1"/>
            </p:cNvSpPr>
            <p:nvPr/>
          </p:nvSpPr>
          <p:spPr bwMode="auto">
            <a:xfrm>
              <a:off x="3043" y="2014"/>
              <a:ext cx="44"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07" name="Line 1391">
              <a:extLst>
                <a:ext uri="{FF2B5EF4-FFF2-40B4-BE49-F238E27FC236}">
                  <a16:creationId xmlns:a16="http://schemas.microsoft.com/office/drawing/2014/main" id="{4FE7C9C9-629D-4994-E910-26F15EE421B0}"/>
                </a:ext>
              </a:extLst>
            </p:cNvPr>
            <p:cNvSpPr>
              <a:spLocks noChangeShapeType="1"/>
            </p:cNvSpPr>
            <p:nvPr/>
          </p:nvSpPr>
          <p:spPr bwMode="auto">
            <a:xfrm>
              <a:off x="3070" y="1991"/>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08" name="Line 1392">
              <a:extLst>
                <a:ext uri="{FF2B5EF4-FFF2-40B4-BE49-F238E27FC236}">
                  <a16:creationId xmlns:a16="http://schemas.microsoft.com/office/drawing/2014/main" id="{D3088245-90A9-E436-1C04-1BD051C7F29A}"/>
                </a:ext>
              </a:extLst>
            </p:cNvPr>
            <p:cNvSpPr>
              <a:spLocks noChangeShapeType="1"/>
            </p:cNvSpPr>
            <p:nvPr/>
          </p:nvSpPr>
          <p:spPr bwMode="auto">
            <a:xfrm>
              <a:off x="3047" y="2014"/>
              <a:ext cx="46"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09" name="Line 1393">
              <a:extLst>
                <a:ext uri="{FF2B5EF4-FFF2-40B4-BE49-F238E27FC236}">
                  <a16:creationId xmlns:a16="http://schemas.microsoft.com/office/drawing/2014/main" id="{6D9B7728-A782-5098-F2BE-C91685FB95F8}"/>
                </a:ext>
              </a:extLst>
            </p:cNvPr>
            <p:cNvSpPr>
              <a:spLocks noChangeShapeType="1"/>
            </p:cNvSpPr>
            <p:nvPr/>
          </p:nvSpPr>
          <p:spPr bwMode="auto">
            <a:xfrm>
              <a:off x="3073" y="1991"/>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10" name="Line 1394">
              <a:extLst>
                <a:ext uri="{FF2B5EF4-FFF2-40B4-BE49-F238E27FC236}">
                  <a16:creationId xmlns:a16="http://schemas.microsoft.com/office/drawing/2014/main" id="{EEE7F623-CC97-0E57-70EC-FB8795571BB5}"/>
                </a:ext>
              </a:extLst>
            </p:cNvPr>
            <p:cNvSpPr>
              <a:spLocks noChangeShapeType="1"/>
            </p:cNvSpPr>
            <p:nvPr/>
          </p:nvSpPr>
          <p:spPr bwMode="auto">
            <a:xfrm>
              <a:off x="3050" y="2014"/>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11" name="Line 1395">
              <a:extLst>
                <a:ext uri="{FF2B5EF4-FFF2-40B4-BE49-F238E27FC236}">
                  <a16:creationId xmlns:a16="http://schemas.microsoft.com/office/drawing/2014/main" id="{FF0CD6C8-90EE-D5EE-908A-5C82035EA06E}"/>
                </a:ext>
              </a:extLst>
            </p:cNvPr>
            <p:cNvSpPr>
              <a:spLocks noChangeShapeType="1"/>
            </p:cNvSpPr>
            <p:nvPr/>
          </p:nvSpPr>
          <p:spPr bwMode="auto">
            <a:xfrm>
              <a:off x="3093" y="1991"/>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12" name="Line 1396">
              <a:extLst>
                <a:ext uri="{FF2B5EF4-FFF2-40B4-BE49-F238E27FC236}">
                  <a16:creationId xmlns:a16="http://schemas.microsoft.com/office/drawing/2014/main" id="{003D1F2C-6EF1-A7EE-468C-FBD5490170D2}"/>
                </a:ext>
              </a:extLst>
            </p:cNvPr>
            <p:cNvSpPr>
              <a:spLocks noChangeShapeType="1"/>
            </p:cNvSpPr>
            <p:nvPr/>
          </p:nvSpPr>
          <p:spPr bwMode="auto">
            <a:xfrm>
              <a:off x="3070" y="2014"/>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13" name="Line 1397">
              <a:extLst>
                <a:ext uri="{FF2B5EF4-FFF2-40B4-BE49-F238E27FC236}">
                  <a16:creationId xmlns:a16="http://schemas.microsoft.com/office/drawing/2014/main" id="{D92D25D1-D247-111D-75E2-03D6EE832239}"/>
                </a:ext>
              </a:extLst>
            </p:cNvPr>
            <p:cNvSpPr>
              <a:spLocks noChangeShapeType="1"/>
            </p:cNvSpPr>
            <p:nvPr/>
          </p:nvSpPr>
          <p:spPr bwMode="auto">
            <a:xfrm>
              <a:off x="3113" y="1991"/>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14" name="Line 1398">
              <a:extLst>
                <a:ext uri="{FF2B5EF4-FFF2-40B4-BE49-F238E27FC236}">
                  <a16:creationId xmlns:a16="http://schemas.microsoft.com/office/drawing/2014/main" id="{5C7D77BB-A28A-95EB-346E-6E3E5E4440E8}"/>
                </a:ext>
              </a:extLst>
            </p:cNvPr>
            <p:cNvSpPr>
              <a:spLocks noChangeShapeType="1"/>
            </p:cNvSpPr>
            <p:nvPr/>
          </p:nvSpPr>
          <p:spPr bwMode="auto">
            <a:xfrm>
              <a:off x="3090" y="2014"/>
              <a:ext cx="46"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15" name="Line 1399">
              <a:extLst>
                <a:ext uri="{FF2B5EF4-FFF2-40B4-BE49-F238E27FC236}">
                  <a16:creationId xmlns:a16="http://schemas.microsoft.com/office/drawing/2014/main" id="{0954C7ED-CD5B-5046-D46E-F3A8D69C530E}"/>
                </a:ext>
              </a:extLst>
            </p:cNvPr>
            <p:cNvSpPr>
              <a:spLocks noChangeShapeType="1"/>
            </p:cNvSpPr>
            <p:nvPr/>
          </p:nvSpPr>
          <p:spPr bwMode="auto">
            <a:xfrm>
              <a:off x="3126" y="1997"/>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16" name="Line 1400">
              <a:extLst>
                <a:ext uri="{FF2B5EF4-FFF2-40B4-BE49-F238E27FC236}">
                  <a16:creationId xmlns:a16="http://schemas.microsoft.com/office/drawing/2014/main" id="{E7C41004-C156-DE9B-4F70-00CA425E999D}"/>
                </a:ext>
              </a:extLst>
            </p:cNvPr>
            <p:cNvSpPr>
              <a:spLocks noChangeShapeType="1"/>
            </p:cNvSpPr>
            <p:nvPr/>
          </p:nvSpPr>
          <p:spPr bwMode="auto">
            <a:xfrm>
              <a:off x="3103" y="2020"/>
              <a:ext cx="46"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17" name="Line 1401">
              <a:extLst>
                <a:ext uri="{FF2B5EF4-FFF2-40B4-BE49-F238E27FC236}">
                  <a16:creationId xmlns:a16="http://schemas.microsoft.com/office/drawing/2014/main" id="{25554CAC-89E3-7913-DB42-8CE837D0EE96}"/>
                </a:ext>
              </a:extLst>
            </p:cNvPr>
            <p:cNvSpPr>
              <a:spLocks noChangeShapeType="1"/>
            </p:cNvSpPr>
            <p:nvPr/>
          </p:nvSpPr>
          <p:spPr bwMode="auto">
            <a:xfrm>
              <a:off x="3133" y="2027"/>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18" name="Line 1402">
              <a:extLst>
                <a:ext uri="{FF2B5EF4-FFF2-40B4-BE49-F238E27FC236}">
                  <a16:creationId xmlns:a16="http://schemas.microsoft.com/office/drawing/2014/main" id="{AD27CB04-5DDF-283F-7482-C72A420F00F9}"/>
                </a:ext>
              </a:extLst>
            </p:cNvPr>
            <p:cNvSpPr>
              <a:spLocks noChangeShapeType="1"/>
            </p:cNvSpPr>
            <p:nvPr/>
          </p:nvSpPr>
          <p:spPr bwMode="auto">
            <a:xfrm>
              <a:off x="3110" y="2050"/>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19" name="Line 1403">
              <a:extLst>
                <a:ext uri="{FF2B5EF4-FFF2-40B4-BE49-F238E27FC236}">
                  <a16:creationId xmlns:a16="http://schemas.microsoft.com/office/drawing/2014/main" id="{C7BE91B1-0CA9-3979-074B-77D6F88222A1}"/>
                </a:ext>
              </a:extLst>
            </p:cNvPr>
            <p:cNvSpPr>
              <a:spLocks noChangeShapeType="1"/>
            </p:cNvSpPr>
            <p:nvPr/>
          </p:nvSpPr>
          <p:spPr bwMode="auto">
            <a:xfrm>
              <a:off x="3136" y="2027"/>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20" name="Line 1404">
              <a:extLst>
                <a:ext uri="{FF2B5EF4-FFF2-40B4-BE49-F238E27FC236}">
                  <a16:creationId xmlns:a16="http://schemas.microsoft.com/office/drawing/2014/main" id="{DF42B026-DCC5-6A82-4EBE-FB4C271203EA}"/>
                </a:ext>
              </a:extLst>
            </p:cNvPr>
            <p:cNvSpPr>
              <a:spLocks noChangeShapeType="1"/>
            </p:cNvSpPr>
            <p:nvPr/>
          </p:nvSpPr>
          <p:spPr bwMode="auto">
            <a:xfrm>
              <a:off x="3113" y="2050"/>
              <a:ext cx="46"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21" name="Line 1405">
              <a:extLst>
                <a:ext uri="{FF2B5EF4-FFF2-40B4-BE49-F238E27FC236}">
                  <a16:creationId xmlns:a16="http://schemas.microsoft.com/office/drawing/2014/main" id="{2A3F442A-A2A9-3463-B0C4-458DBFE6B2FF}"/>
                </a:ext>
              </a:extLst>
            </p:cNvPr>
            <p:cNvSpPr>
              <a:spLocks noChangeShapeType="1"/>
            </p:cNvSpPr>
            <p:nvPr/>
          </p:nvSpPr>
          <p:spPr bwMode="auto">
            <a:xfrm>
              <a:off x="3143" y="2027"/>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22" name="Line 1406">
              <a:extLst>
                <a:ext uri="{FF2B5EF4-FFF2-40B4-BE49-F238E27FC236}">
                  <a16:creationId xmlns:a16="http://schemas.microsoft.com/office/drawing/2014/main" id="{D3FAE5A5-8F2E-EE80-9636-F7FBB490207D}"/>
                </a:ext>
              </a:extLst>
            </p:cNvPr>
            <p:cNvSpPr>
              <a:spLocks noChangeShapeType="1"/>
            </p:cNvSpPr>
            <p:nvPr/>
          </p:nvSpPr>
          <p:spPr bwMode="auto">
            <a:xfrm>
              <a:off x="3120" y="2050"/>
              <a:ext cx="43"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23" name="Line 1407">
              <a:extLst>
                <a:ext uri="{FF2B5EF4-FFF2-40B4-BE49-F238E27FC236}">
                  <a16:creationId xmlns:a16="http://schemas.microsoft.com/office/drawing/2014/main" id="{2FE3DE57-CF75-D9AA-428F-CC24C6196FBD}"/>
                </a:ext>
              </a:extLst>
            </p:cNvPr>
            <p:cNvSpPr>
              <a:spLocks noChangeShapeType="1"/>
            </p:cNvSpPr>
            <p:nvPr/>
          </p:nvSpPr>
          <p:spPr bwMode="auto">
            <a:xfrm>
              <a:off x="3146" y="2027"/>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24" name="Line 1408">
              <a:extLst>
                <a:ext uri="{FF2B5EF4-FFF2-40B4-BE49-F238E27FC236}">
                  <a16:creationId xmlns:a16="http://schemas.microsoft.com/office/drawing/2014/main" id="{A87FF724-C195-F99D-B5BD-2ABFEFCFEDB6}"/>
                </a:ext>
              </a:extLst>
            </p:cNvPr>
            <p:cNvSpPr>
              <a:spLocks noChangeShapeType="1"/>
            </p:cNvSpPr>
            <p:nvPr/>
          </p:nvSpPr>
          <p:spPr bwMode="auto">
            <a:xfrm>
              <a:off x="3123" y="2050"/>
              <a:ext cx="46"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25" name="Line 1409">
              <a:extLst>
                <a:ext uri="{FF2B5EF4-FFF2-40B4-BE49-F238E27FC236}">
                  <a16:creationId xmlns:a16="http://schemas.microsoft.com/office/drawing/2014/main" id="{BE66DB52-ABC3-0587-C5D1-E9D1D9E1CDE7}"/>
                </a:ext>
              </a:extLst>
            </p:cNvPr>
            <p:cNvSpPr>
              <a:spLocks noChangeShapeType="1"/>
            </p:cNvSpPr>
            <p:nvPr/>
          </p:nvSpPr>
          <p:spPr bwMode="auto">
            <a:xfrm>
              <a:off x="3166" y="2037"/>
              <a:ext cx="1" cy="43"/>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26" name="Line 1410">
              <a:extLst>
                <a:ext uri="{FF2B5EF4-FFF2-40B4-BE49-F238E27FC236}">
                  <a16:creationId xmlns:a16="http://schemas.microsoft.com/office/drawing/2014/main" id="{69DD5EF8-BCA7-0C8E-8F0D-0E416950948C}"/>
                </a:ext>
              </a:extLst>
            </p:cNvPr>
            <p:cNvSpPr>
              <a:spLocks noChangeShapeType="1"/>
            </p:cNvSpPr>
            <p:nvPr/>
          </p:nvSpPr>
          <p:spPr bwMode="auto">
            <a:xfrm>
              <a:off x="3143" y="2060"/>
              <a:ext cx="46" cy="1"/>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grpSp>
      <p:sp>
        <p:nvSpPr>
          <p:cNvPr id="327" name="Freeform 1540">
            <a:extLst>
              <a:ext uri="{FF2B5EF4-FFF2-40B4-BE49-F238E27FC236}">
                <a16:creationId xmlns:a16="http://schemas.microsoft.com/office/drawing/2014/main" id="{D1E5FC3A-6EEA-DC6C-EC93-9C26E3451D58}"/>
              </a:ext>
            </a:extLst>
          </p:cNvPr>
          <p:cNvSpPr>
            <a:spLocks/>
          </p:cNvSpPr>
          <p:nvPr/>
        </p:nvSpPr>
        <p:spPr bwMode="auto">
          <a:xfrm>
            <a:off x="1183386" y="2980752"/>
            <a:ext cx="3952343" cy="1145598"/>
          </a:xfrm>
          <a:custGeom>
            <a:avLst/>
            <a:gdLst/>
            <a:ahLst/>
            <a:cxnLst>
              <a:cxn ang="0">
                <a:pos x="133" y="10"/>
              </a:cxn>
              <a:cxn ang="0">
                <a:pos x="249" y="26"/>
              </a:cxn>
              <a:cxn ang="0">
                <a:pos x="318" y="39"/>
              </a:cxn>
              <a:cxn ang="0">
                <a:pos x="384" y="49"/>
              </a:cxn>
              <a:cxn ang="0">
                <a:pos x="480" y="66"/>
              </a:cxn>
              <a:cxn ang="0">
                <a:pos x="547" y="82"/>
              </a:cxn>
              <a:cxn ang="0">
                <a:pos x="586" y="96"/>
              </a:cxn>
              <a:cxn ang="0">
                <a:pos x="609" y="119"/>
              </a:cxn>
              <a:cxn ang="0">
                <a:pos x="633" y="139"/>
              </a:cxn>
              <a:cxn ang="0">
                <a:pos x="696" y="152"/>
              </a:cxn>
              <a:cxn ang="0">
                <a:pos x="722" y="165"/>
              </a:cxn>
              <a:cxn ang="0">
                <a:pos x="735" y="182"/>
              </a:cxn>
              <a:cxn ang="0">
                <a:pos x="768" y="195"/>
              </a:cxn>
              <a:cxn ang="0">
                <a:pos x="818" y="208"/>
              </a:cxn>
              <a:cxn ang="0">
                <a:pos x="848" y="221"/>
              </a:cxn>
              <a:cxn ang="0">
                <a:pos x="907" y="238"/>
              </a:cxn>
              <a:cxn ang="0">
                <a:pos x="934" y="251"/>
              </a:cxn>
              <a:cxn ang="0">
                <a:pos x="960" y="268"/>
              </a:cxn>
              <a:cxn ang="0">
                <a:pos x="990" y="288"/>
              </a:cxn>
              <a:cxn ang="0">
                <a:pos x="1023" y="301"/>
              </a:cxn>
              <a:cxn ang="0">
                <a:pos x="1076" y="318"/>
              </a:cxn>
              <a:cxn ang="0">
                <a:pos x="1113" y="331"/>
              </a:cxn>
              <a:cxn ang="0">
                <a:pos x="1136" y="347"/>
              </a:cxn>
              <a:cxn ang="0">
                <a:pos x="1162" y="361"/>
              </a:cxn>
              <a:cxn ang="0">
                <a:pos x="1189" y="374"/>
              </a:cxn>
              <a:cxn ang="0">
                <a:pos x="1212" y="387"/>
              </a:cxn>
              <a:cxn ang="0">
                <a:pos x="1222" y="400"/>
              </a:cxn>
              <a:cxn ang="0">
                <a:pos x="1248" y="420"/>
              </a:cxn>
              <a:cxn ang="0">
                <a:pos x="1268" y="440"/>
              </a:cxn>
              <a:cxn ang="0">
                <a:pos x="1308" y="450"/>
              </a:cxn>
              <a:cxn ang="0">
                <a:pos x="1341" y="467"/>
              </a:cxn>
              <a:cxn ang="0">
                <a:pos x="1378" y="476"/>
              </a:cxn>
              <a:cxn ang="0">
                <a:pos x="1394" y="486"/>
              </a:cxn>
              <a:cxn ang="0">
                <a:pos x="1454" y="500"/>
              </a:cxn>
              <a:cxn ang="0">
                <a:pos x="1477" y="506"/>
              </a:cxn>
              <a:cxn ang="0">
                <a:pos x="1490" y="519"/>
              </a:cxn>
              <a:cxn ang="0">
                <a:pos x="1563" y="539"/>
              </a:cxn>
              <a:cxn ang="0">
                <a:pos x="1576" y="559"/>
              </a:cxn>
              <a:cxn ang="0">
                <a:pos x="1636" y="572"/>
              </a:cxn>
              <a:cxn ang="0">
                <a:pos x="1652" y="586"/>
              </a:cxn>
              <a:cxn ang="0">
                <a:pos x="1672" y="602"/>
              </a:cxn>
              <a:cxn ang="0">
                <a:pos x="1752" y="616"/>
              </a:cxn>
              <a:cxn ang="0">
                <a:pos x="1772" y="629"/>
              </a:cxn>
              <a:cxn ang="0">
                <a:pos x="1811" y="639"/>
              </a:cxn>
              <a:cxn ang="0">
                <a:pos x="1838" y="652"/>
              </a:cxn>
              <a:cxn ang="0">
                <a:pos x="1937" y="662"/>
              </a:cxn>
              <a:cxn ang="0">
                <a:pos x="1993" y="688"/>
              </a:cxn>
              <a:cxn ang="0">
                <a:pos x="2066" y="705"/>
              </a:cxn>
              <a:cxn ang="0">
                <a:pos x="2086" y="715"/>
              </a:cxn>
              <a:cxn ang="0">
                <a:pos x="2166" y="751"/>
              </a:cxn>
              <a:cxn ang="0">
                <a:pos x="2209" y="768"/>
              </a:cxn>
              <a:cxn ang="0">
                <a:pos x="2225" y="781"/>
              </a:cxn>
              <a:cxn ang="0">
                <a:pos x="2252" y="801"/>
              </a:cxn>
              <a:cxn ang="0">
                <a:pos x="2361" y="824"/>
              </a:cxn>
              <a:cxn ang="0">
                <a:pos x="2401" y="841"/>
              </a:cxn>
              <a:cxn ang="0">
                <a:pos x="2460" y="867"/>
              </a:cxn>
              <a:cxn ang="0">
                <a:pos x="2583" y="897"/>
              </a:cxn>
              <a:cxn ang="0">
                <a:pos x="2656" y="927"/>
              </a:cxn>
              <a:cxn ang="0">
                <a:pos x="2669" y="943"/>
              </a:cxn>
              <a:cxn ang="0">
                <a:pos x="3228" y="1046"/>
              </a:cxn>
            </a:cxnLst>
            <a:rect l="0" t="0" r="r" b="b"/>
            <a:pathLst>
              <a:path w="3410" h="1046">
                <a:moveTo>
                  <a:pt x="0" y="0"/>
                </a:moveTo>
                <a:lnTo>
                  <a:pt x="100" y="0"/>
                </a:lnTo>
                <a:lnTo>
                  <a:pt x="100" y="10"/>
                </a:lnTo>
                <a:lnTo>
                  <a:pt x="133" y="10"/>
                </a:lnTo>
                <a:lnTo>
                  <a:pt x="133" y="16"/>
                </a:lnTo>
                <a:lnTo>
                  <a:pt x="153" y="16"/>
                </a:lnTo>
                <a:lnTo>
                  <a:pt x="153" y="26"/>
                </a:lnTo>
                <a:lnTo>
                  <a:pt x="249" y="26"/>
                </a:lnTo>
                <a:lnTo>
                  <a:pt x="249" y="33"/>
                </a:lnTo>
                <a:lnTo>
                  <a:pt x="278" y="33"/>
                </a:lnTo>
                <a:lnTo>
                  <a:pt x="278" y="39"/>
                </a:lnTo>
                <a:lnTo>
                  <a:pt x="318" y="39"/>
                </a:lnTo>
                <a:lnTo>
                  <a:pt x="318" y="46"/>
                </a:lnTo>
                <a:lnTo>
                  <a:pt x="368" y="46"/>
                </a:lnTo>
                <a:lnTo>
                  <a:pt x="368" y="49"/>
                </a:lnTo>
                <a:lnTo>
                  <a:pt x="384" y="49"/>
                </a:lnTo>
                <a:lnTo>
                  <a:pt x="384" y="56"/>
                </a:lnTo>
                <a:lnTo>
                  <a:pt x="470" y="56"/>
                </a:lnTo>
                <a:lnTo>
                  <a:pt x="470" y="66"/>
                </a:lnTo>
                <a:lnTo>
                  <a:pt x="480" y="66"/>
                </a:lnTo>
                <a:lnTo>
                  <a:pt x="480" y="72"/>
                </a:lnTo>
                <a:lnTo>
                  <a:pt x="513" y="72"/>
                </a:lnTo>
                <a:lnTo>
                  <a:pt x="513" y="82"/>
                </a:lnTo>
                <a:lnTo>
                  <a:pt x="547" y="82"/>
                </a:lnTo>
                <a:lnTo>
                  <a:pt x="547" y="89"/>
                </a:lnTo>
                <a:lnTo>
                  <a:pt x="560" y="89"/>
                </a:lnTo>
                <a:lnTo>
                  <a:pt x="560" y="96"/>
                </a:lnTo>
                <a:lnTo>
                  <a:pt x="586" y="96"/>
                </a:lnTo>
                <a:lnTo>
                  <a:pt x="586" y="109"/>
                </a:lnTo>
                <a:lnTo>
                  <a:pt x="593" y="109"/>
                </a:lnTo>
                <a:lnTo>
                  <a:pt x="593" y="119"/>
                </a:lnTo>
                <a:lnTo>
                  <a:pt x="609" y="119"/>
                </a:lnTo>
                <a:lnTo>
                  <a:pt x="609" y="125"/>
                </a:lnTo>
                <a:lnTo>
                  <a:pt x="613" y="125"/>
                </a:lnTo>
                <a:lnTo>
                  <a:pt x="613" y="139"/>
                </a:lnTo>
                <a:lnTo>
                  <a:pt x="633" y="139"/>
                </a:lnTo>
                <a:lnTo>
                  <a:pt x="633" y="142"/>
                </a:lnTo>
                <a:lnTo>
                  <a:pt x="659" y="142"/>
                </a:lnTo>
                <a:lnTo>
                  <a:pt x="659" y="152"/>
                </a:lnTo>
                <a:lnTo>
                  <a:pt x="696" y="152"/>
                </a:lnTo>
                <a:lnTo>
                  <a:pt x="696" y="159"/>
                </a:lnTo>
                <a:lnTo>
                  <a:pt x="709" y="159"/>
                </a:lnTo>
                <a:lnTo>
                  <a:pt x="709" y="165"/>
                </a:lnTo>
                <a:lnTo>
                  <a:pt x="722" y="165"/>
                </a:lnTo>
                <a:lnTo>
                  <a:pt x="722" y="172"/>
                </a:lnTo>
                <a:lnTo>
                  <a:pt x="729" y="172"/>
                </a:lnTo>
                <a:lnTo>
                  <a:pt x="729" y="182"/>
                </a:lnTo>
                <a:lnTo>
                  <a:pt x="735" y="182"/>
                </a:lnTo>
                <a:lnTo>
                  <a:pt x="735" y="188"/>
                </a:lnTo>
                <a:lnTo>
                  <a:pt x="745" y="188"/>
                </a:lnTo>
                <a:lnTo>
                  <a:pt x="745" y="195"/>
                </a:lnTo>
                <a:lnTo>
                  <a:pt x="768" y="195"/>
                </a:lnTo>
                <a:lnTo>
                  <a:pt x="768" y="202"/>
                </a:lnTo>
                <a:lnTo>
                  <a:pt x="795" y="202"/>
                </a:lnTo>
                <a:lnTo>
                  <a:pt x="795" y="208"/>
                </a:lnTo>
                <a:lnTo>
                  <a:pt x="818" y="208"/>
                </a:lnTo>
                <a:lnTo>
                  <a:pt x="818" y="215"/>
                </a:lnTo>
                <a:lnTo>
                  <a:pt x="821" y="215"/>
                </a:lnTo>
                <a:lnTo>
                  <a:pt x="821" y="221"/>
                </a:lnTo>
                <a:lnTo>
                  <a:pt x="848" y="221"/>
                </a:lnTo>
                <a:lnTo>
                  <a:pt x="848" y="228"/>
                </a:lnTo>
                <a:lnTo>
                  <a:pt x="874" y="228"/>
                </a:lnTo>
                <a:lnTo>
                  <a:pt x="874" y="238"/>
                </a:lnTo>
                <a:lnTo>
                  <a:pt x="907" y="238"/>
                </a:lnTo>
                <a:lnTo>
                  <a:pt x="907" y="248"/>
                </a:lnTo>
                <a:lnTo>
                  <a:pt x="921" y="248"/>
                </a:lnTo>
                <a:lnTo>
                  <a:pt x="921" y="251"/>
                </a:lnTo>
                <a:lnTo>
                  <a:pt x="934" y="251"/>
                </a:lnTo>
                <a:lnTo>
                  <a:pt x="934" y="265"/>
                </a:lnTo>
                <a:lnTo>
                  <a:pt x="950" y="265"/>
                </a:lnTo>
                <a:lnTo>
                  <a:pt x="950" y="268"/>
                </a:lnTo>
                <a:lnTo>
                  <a:pt x="960" y="268"/>
                </a:lnTo>
                <a:lnTo>
                  <a:pt x="960" y="274"/>
                </a:lnTo>
                <a:lnTo>
                  <a:pt x="974" y="274"/>
                </a:lnTo>
                <a:lnTo>
                  <a:pt x="974" y="288"/>
                </a:lnTo>
                <a:lnTo>
                  <a:pt x="990" y="288"/>
                </a:lnTo>
                <a:lnTo>
                  <a:pt x="990" y="294"/>
                </a:lnTo>
                <a:lnTo>
                  <a:pt x="1003" y="294"/>
                </a:lnTo>
                <a:lnTo>
                  <a:pt x="1003" y="301"/>
                </a:lnTo>
                <a:lnTo>
                  <a:pt x="1023" y="301"/>
                </a:lnTo>
                <a:lnTo>
                  <a:pt x="1023" y="311"/>
                </a:lnTo>
                <a:lnTo>
                  <a:pt x="1050" y="311"/>
                </a:lnTo>
                <a:lnTo>
                  <a:pt x="1050" y="318"/>
                </a:lnTo>
                <a:lnTo>
                  <a:pt x="1076" y="318"/>
                </a:lnTo>
                <a:lnTo>
                  <a:pt x="1076" y="324"/>
                </a:lnTo>
                <a:lnTo>
                  <a:pt x="1083" y="324"/>
                </a:lnTo>
                <a:lnTo>
                  <a:pt x="1083" y="331"/>
                </a:lnTo>
                <a:lnTo>
                  <a:pt x="1113" y="331"/>
                </a:lnTo>
                <a:lnTo>
                  <a:pt x="1113" y="337"/>
                </a:lnTo>
                <a:lnTo>
                  <a:pt x="1126" y="337"/>
                </a:lnTo>
                <a:lnTo>
                  <a:pt x="1126" y="347"/>
                </a:lnTo>
                <a:lnTo>
                  <a:pt x="1136" y="347"/>
                </a:lnTo>
                <a:lnTo>
                  <a:pt x="1136" y="357"/>
                </a:lnTo>
                <a:lnTo>
                  <a:pt x="1149" y="357"/>
                </a:lnTo>
                <a:lnTo>
                  <a:pt x="1149" y="361"/>
                </a:lnTo>
                <a:lnTo>
                  <a:pt x="1162" y="361"/>
                </a:lnTo>
                <a:lnTo>
                  <a:pt x="1162" y="367"/>
                </a:lnTo>
                <a:lnTo>
                  <a:pt x="1176" y="367"/>
                </a:lnTo>
                <a:lnTo>
                  <a:pt x="1176" y="374"/>
                </a:lnTo>
                <a:lnTo>
                  <a:pt x="1189" y="374"/>
                </a:lnTo>
                <a:lnTo>
                  <a:pt x="1189" y="380"/>
                </a:lnTo>
                <a:lnTo>
                  <a:pt x="1202" y="380"/>
                </a:lnTo>
                <a:lnTo>
                  <a:pt x="1202" y="387"/>
                </a:lnTo>
                <a:lnTo>
                  <a:pt x="1212" y="387"/>
                </a:lnTo>
                <a:lnTo>
                  <a:pt x="1212" y="394"/>
                </a:lnTo>
                <a:lnTo>
                  <a:pt x="1219" y="394"/>
                </a:lnTo>
                <a:lnTo>
                  <a:pt x="1219" y="400"/>
                </a:lnTo>
                <a:lnTo>
                  <a:pt x="1222" y="400"/>
                </a:lnTo>
                <a:lnTo>
                  <a:pt x="1222" y="410"/>
                </a:lnTo>
                <a:lnTo>
                  <a:pt x="1229" y="410"/>
                </a:lnTo>
                <a:lnTo>
                  <a:pt x="1229" y="420"/>
                </a:lnTo>
                <a:lnTo>
                  <a:pt x="1248" y="420"/>
                </a:lnTo>
                <a:lnTo>
                  <a:pt x="1248" y="430"/>
                </a:lnTo>
                <a:lnTo>
                  <a:pt x="1262" y="430"/>
                </a:lnTo>
                <a:lnTo>
                  <a:pt x="1262" y="440"/>
                </a:lnTo>
                <a:lnTo>
                  <a:pt x="1268" y="440"/>
                </a:lnTo>
                <a:lnTo>
                  <a:pt x="1268" y="447"/>
                </a:lnTo>
                <a:lnTo>
                  <a:pt x="1292" y="447"/>
                </a:lnTo>
                <a:lnTo>
                  <a:pt x="1292" y="450"/>
                </a:lnTo>
                <a:lnTo>
                  <a:pt x="1308" y="450"/>
                </a:lnTo>
                <a:lnTo>
                  <a:pt x="1308" y="460"/>
                </a:lnTo>
                <a:lnTo>
                  <a:pt x="1321" y="460"/>
                </a:lnTo>
                <a:lnTo>
                  <a:pt x="1321" y="467"/>
                </a:lnTo>
                <a:lnTo>
                  <a:pt x="1341" y="467"/>
                </a:lnTo>
                <a:lnTo>
                  <a:pt x="1341" y="473"/>
                </a:lnTo>
                <a:lnTo>
                  <a:pt x="1348" y="473"/>
                </a:lnTo>
                <a:lnTo>
                  <a:pt x="1348" y="476"/>
                </a:lnTo>
                <a:lnTo>
                  <a:pt x="1378" y="476"/>
                </a:lnTo>
                <a:lnTo>
                  <a:pt x="1378" y="483"/>
                </a:lnTo>
                <a:lnTo>
                  <a:pt x="1384" y="483"/>
                </a:lnTo>
                <a:lnTo>
                  <a:pt x="1384" y="486"/>
                </a:lnTo>
                <a:lnTo>
                  <a:pt x="1394" y="486"/>
                </a:lnTo>
                <a:lnTo>
                  <a:pt x="1394" y="493"/>
                </a:lnTo>
                <a:lnTo>
                  <a:pt x="1411" y="493"/>
                </a:lnTo>
                <a:lnTo>
                  <a:pt x="1411" y="500"/>
                </a:lnTo>
                <a:lnTo>
                  <a:pt x="1454" y="500"/>
                </a:lnTo>
                <a:lnTo>
                  <a:pt x="1454" y="503"/>
                </a:lnTo>
                <a:lnTo>
                  <a:pt x="1464" y="503"/>
                </a:lnTo>
                <a:lnTo>
                  <a:pt x="1464" y="506"/>
                </a:lnTo>
                <a:lnTo>
                  <a:pt x="1477" y="506"/>
                </a:lnTo>
                <a:lnTo>
                  <a:pt x="1477" y="513"/>
                </a:lnTo>
                <a:lnTo>
                  <a:pt x="1490" y="513"/>
                </a:lnTo>
                <a:lnTo>
                  <a:pt x="1490" y="516"/>
                </a:lnTo>
                <a:lnTo>
                  <a:pt x="1490" y="519"/>
                </a:lnTo>
                <a:lnTo>
                  <a:pt x="1527" y="519"/>
                </a:lnTo>
                <a:lnTo>
                  <a:pt x="1527" y="533"/>
                </a:lnTo>
                <a:lnTo>
                  <a:pt x="1563" y="533"/>
                </a:lnTo>
                <a:lnTo>
                  <a:pt x="1563" y="539"/>
                </a:lnTo>
                <a:lnTo>
                  <a:pt x="1570" y="539"/>
                </a:lnTo>
                <a:lnTo>
                  <a:pt x="1570" y="549"/>
                </a:lnTo>
                <a:lnTo>
                  <a:pt x="1576" y="549"/>
                </a:lnTo>
                <a:lnTo>
                  <a:pt x="1576" y="559"/>
                </a:lnTo>
                <a:lnTo>
                  <a:pt x="1606" y="559"/>
                </a:lnTo>
                <a:lnTo>
                  <a:pt x="1606" y="566"/>
                </a:lnTo>
                <a:lnTo>
                  <a:pt x="1636" y="566"/>
                </a:lnTo>
                <a:lnTo>
                  <a:pt x="1636" y="572"/>
                </a:lnTo>
                <a:lnTo>
                  <a:pt x="1642" y="572"/>
                </a:lnTo>
                <a:lnTo>
                  <a:pt x="1642" y="576"/>
                </a:lnTo>
                <a:lnTo>
                  <a:pt x="1652" y="576"/>
                </a:lnTo>
                <a:lnTo>
                  <a:pt x="1652" y="586"/>
                </a:lnTo>
                <a:lnTo>
                  <a:pt x="1662" y="586"/>
                </a:lnTo>
                <a:lnTo>
                  <a:pt x="1662" y="596"/>
                </a:lnTo>
                <a:lnTo>
                  <a:pt x="1672" y="596"/>
                </a:lnTo>
                <a:lnTo>
                  <a:pt x="1672" y="602"/>
                </a:lnTo>
                <a:lnTo>
                  <a:pt x="1685" y="602"/>
                </a:lnTo>
                <a:lnTo>
                  <a:pt x="1685" y="612"/>
                </a:lnTo>
                <a:lnTo>
                  <a:pt x="1752" y="612"/>
                </a:lnTo>
                <a:lnTo>
                  <a:pt x="1752" y="616"/>
                </a:lnTo>
                <a:lnTo>
                  <a:pt x="1765" y="616"/>
                </a:lnTo>
                <a:lnTo>
                  <a:pt x="1765" y="619"/>
                </a:lnTo>
                <a:lnTo>
                  <a:pt x="1772" y="619"/>
                </a:lnTo>
                <a:lnTo>
                  <a:pt x="1772" y="629"/>
                </a:lnTo>
                <a:lnTo>
                  <a:pt x="1805" y="629"/>
                </a:lnTo>
                <a:lnTo>
                  <a:pt x="1805" y="632"/>
                </a:lnTo>
                <a:lnTo>
                  <a:pt x="1811" y="632"/>
                </a:lnTo>
                <a:lnTo>
                  <a:pt x="1811" y="639"/>
                </a:lnTo>
                <a:lnTo>
                  <a:pt x="1818" y="639"/>
                </a:lnTo>
                <a:lnTo>
                  <a:pt x="1818" y="642"/>
                </a:lnTo>
                <a:lnTo>
                  <a:pt x="1838" y="642"/>
                </a:lnTo>
                <a:lnTo>
                  <a:pt x="1838" y="652"/>
                </a:lnTo>
                <a:lnTo>
                  <a:pt x="1904" y="652"/>
                </a:lnTo>
                <a:lnTo>
                  <a:pt x="1904" y="659"/>
                </a:lnTo>
                <a:lnTo>
                  <a:pt x="1937" y="659"/>
                </a:lnTo>
                <a:lnTo>
                  <a:pt x="1937" y="662"/>
                </a:lnTo>
                <a:lnTo>
                  <a:pt x="1944" y="662"/>
                </a:lnTo>
                <a:lnTo>
                  <a:pt x="1944" y="682"/>
                </a:lnTo>
                <a:lnTo>
                  <a:pt x="1993" y="682"/>
                </a:lnTo>
                <a:lnTo>
                  <a:pt x="1993" y="688"/>
                </a:lnTo>
                <a:lnTo>
                  <a:pt x="2003" y="688"/>
                </a:lnTo>
                <a:lnTo>
                  <a:pt x="2003" y="695"/>
                </a:lnTo>
                <a:lnTo>
                  <a:pt x="2066" y="695"/>
                </a:lnTo>
                <a:lnTo>
                  <a:pt x="2066" y="705"/>
                </a:lnTo>
                <a:lnTo>
                  <a:pt x="2073" y="705"/>
                </a:lnTo>
                <a:lnTo>
                  <a:pt x="2073" y="712"/>
                </a:lnTo>
                <a:lnTo>
                  <a:pt x="2086" y="712"/>
                </a:lnTo>
                <a:lnTo>
                  <a:pt x="2086" y="715"/>
                </a:lnTo>
                <a:lnTo>
                  <a:pt x="2156" y="715"/>
                </a:lnTo>
                <a:lnTo>
                  <a:pt x="2156" y="725"/>
                </a:lnTo>
                <a:lnTo>
                  <a:pt x="2166" y="725"/>
                </a:lnTo>
                <a:lnTo>
                  <a:pt x="2166" y="751"/>
                </a:lnTo>
                <a:lnTo>
                  <a:pt x="2202" y="751"/>
                </a:lnTo>
                <a:lnTo>
                  <a:pt x="2202" y="758"/>
                </a:lnTo>
                <a:lnTo>
                  <a:pt x="2209" y="758"/>
                </a:lnTo>
                <a:lnTo>
                  <a:pt x="2209" y="768"/>
                </a:lnTo>
                <a:lnTo>
                  <a:pt x="2212" y="768"/>
                </a:lnTo>
                <a:lnTo>
                  <a:pt x="2212" y="774"/>
                </a:lnTo>
                <a:lnTo>
                  <a:pt x="2225" y="774"/>
                </a:lnTo>
                <a:lnTo>
                  <a:pt x="2225" y="781"/>
                </a:lnTo>
                <a:lnTo>
                  <a:pt x="2245" y="781"/>
                </a:lnTo>
                <a:lnTo>
                  <a:pt x="2245" y="788"/>
                </a:lnTo>
                <a:lnTo>
                  <a:pt x="2252" y="788"/>
                </a:lnTo>
                <a:lnTo>
                  <a:pt x="2252" y="801"/>
                </a:lnTo>
                <a:lnTo>
                  <a:pt x="2344" y="801"/>
                </a:lnTo>
                <a:lnTo>
                  <a:pt x="2344" y="811"/>
                </a:lnTo>
                <a:lnTo>
                  <a:pt x="2361" y="811"/>
                </a:lnTo>
                <a:lnTo>
                  <a:pt x="2361" y="824"/>
                </a:lnTo>
                <a:lnTo>
                  <a:pt x="2394" y="824"/>
                </a:lnTo>
                <a:lnTo>
                  <a:pt x="2394" y="831"/>
                </a:lnTo>
                <a:lnTo>
                  <a:pt x="2401" y="831"/>
                </a:lnTo>
                <a:lnTo>
                  <a:pt x="2401" y="841"/>
                </a:lnTo>
                <a:lnTo>
                  <a:pt x="2407" y="841"/>
                </a:lnTo>
                <a:lnTo>
                  <a:pt x="2407" y="854"/>
                </a:lnTo>
                <a:lnTo>
                  <a:pt x="2460" y="854"/>
                </a:lnTo>
                <a:lnTo>
                  <a:pt x="2460" y="867"/>
                </a:lnTo>
                <a:lnTo>
                  <a:pt x="2556" y="867"/>
                </a:lnTo>
                <a:lnTo>
                  <a:pt x="2556" y="880"/>
                </a:lnTo>
                <a:lnTo>
                  <a:pt x="2583" y="880"/>
                </a:lnTo>
                <a:lnTo>
                  <a:pt x="2583" y="897"/>
                </a:lnTo>
                <a:lnTo>
                  <a:pt x="2649" y="897"/>
                </a:lnTo>
                <a:lnTo>
                  <a:pt x="2649" y="907"/>
                </a:lnTo>
                <a:lnTo>
                  <a:pt x="2656" y="907"/>
                </a:lnTo>
                <a:lnTo>
                  <a:pt x="2656" y="927"/>
                </a:lnTo>
                <a:lnTo>
                  <a:pt x="2659" y="927"/>
                </a:lnTo>
                <a:lnTo>
                  <a:pt x="2659" y="933"/>
                </a:lnTo>
                <a:lnTo>
                  <a:pt x="2669" y="933"/>
                </a:lnTo>
                <a:lnTo>
                  <a:pt x="2669" y="943"/>
                </a:lnTo>
                <a:lnTo>
                  <a:pt x="2725" y="943"/>
                </a:lnTo>
                <a:lnTo>
                  <a:pt x="2725" y="963"/>
                </a:lnTo>
                <a:lnTo>
                  <a:pt x="3228" y="963"/>
                </a:lnTo>
                <a:lnTo>
                  <a:pt x="3228" y="1046"/>
                </a:lnTo>
                <a:lnTo>
                  <a:pt x="3410" y="1046"/>
                </a:lnTo>
              </a:path>
            </a:pathLst>
          </a:cu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28" name="Line 809">
            <a:extLst>
              <a:ext uri="{FF2B5EF4-FFF2-40B4-BE49-F238E27FC236}">
                <a16:creationId xmlns:a16="http://schemas.microsoft.com/office/drawing/2014/main" id="{59742CDA-C9AD-2794-C282-EB9FAF9C7AB8}"/>
              </a:ext>
            </a:extLst>
          </p:cNvPr>
          <p:cNvSpPr>
            <a:spLocks noChangeShapeType="1"/>
          </p:cNvSpPr>
          <p:nvPr/>
        </p:nvSpPr>
        <p:spPr bwMode="auto">
          <a:xfrm>
            <a:off x="2380680" y="3169127"/>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29" name="Line 810">
            <a:extLst>
              <a:ext uri="{FF2B5EF4-FFF2-40B4-BE49-F238E27FC236}">
                <a16:creationId xmlns:a16="http://schemas.microsoft.com/office/drawing/2014/main" id="{F2841C49-CDAA-4034-B23E-DD934410C47D}"/>
              </a:ext>
            </a:extLst>
          </p:cNvPr>
          <p:cNvSpPr>
            <a:spLocks noChangeShapeType="1"/>
          </p:cNvSpPr>
          <p:nvPr/>
        </p:nvSpPr>
        <p:spPr bwMode="auto">
          <a:xfrm>
            <a:off x="2396908" y="3183365"/>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30" name="Line 811">
            <a:extLst>
              <a:ext uri="{FF2B5EF4-FFF2-40B4-BE49-F238E27FC236}">
                <a16:creationId xmlns:a16="http://schemas.microsoft.com/office/drawing/2014/main" id="{C3831BA1-635F-5672-CDDE-342B1AB5F3DF}"/>
              </a:ext>
            </a:extLst>
          </p:cNvPr>
          <p:cNvSpPr>
            <a:spLocks noChangeShapeType="1"/>
          </p:cNvSpPr>
          <p:nvPr/>
        </p:nvSpPr>
        <p:spPr bwMode="auto">
          <a:xfrm>
            <a:off x="2400384" y="3183365"/>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31" name="Line 812">
            <a:extLst>
              <a:ext uri="{FF2B5EF4-FFF2-40B4-BE49-F238E27FC236}">
                <a16:creationId xmlns:a16="http://schemas.microsoft.com/office/drawing/2014/main" id="{CBF7C651-3A53-9857-4AE8-AE9F3689634E}"/>
              </a:ext>
            </a:extLst>
          </p:cNvPr>
          <p:cNvSpPr>
            <a:spLocks noChangeShapeType="1"/>
          </p:cNvSpPr>
          <p:nvPr/>
        </p:nvSpPr>
        <p:spPr bwMode="auto">
          <a:xfrm>
            <a:off x="2403861" y="3183365"/>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32" name="Line 813">
            <a:extLst>
              <a:ext uri="{FF2B5EF4-FFF2-40B4-BE49-F238E27FC236}">
                <a16:creationId xmlns:a16="http://schemas.microsoft.com/office/drawing/2014/main" id="{20D1AF4B-BEEA-E9AA-DC5E-F0B616D39FDE}"/>
              </a:ext>
            </a:extLst>
          </p:cNvPr>
          <p:cNvSpPr>
            <a:spLocks noChangeShapeType="1"/>
          </p:cNvSpPr>
          <p:nvPr/>
        </p:nvSpPr>
        <p:spPr bwMode="auto">
          <a:xfrm>
            <a:off x="2411975" y="3183365"/>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33" name="Line 814">
            <a:extLst>
              <a:ext uri="{FF2B5EF4-FFF2-40B4-BE49-F238E27FC236}">
                <a16:creationId xmlns:a16="http://schemas.microsoft.com/office/drawing/2014/main" id="{3484CBD5-A262-C3E8-3F01-83746501DFA6}"/>
              </a:ext>
            </a:extLst>
          </p:cNvPr>
          <p:cNvSpPr>
            <a:spLocks noChangeShapeType="1"/>
          </p:cNvSpPr>
          <p:nvPr/>
        </p:nvSpPr>
        <p:spPr bwMode="auto">
          <a:xfrm>
            <a:off x="2411975" y="3186651"/>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34" name="Line 815">
            <a:extLst>
              <a:ext uri="{FF2B5EF4-FFF2-40B4-BE49-F238E27FC236}">
                <a16:creationId xmlns:a16="http://schemas.microsoft.com/office/drawing/2014/main" id="{942DFF0E-7D52-6D07-7BBD-AA8E2745C9D8}"/>
              </a:ext>
            </a:extLst>
          </p:cNvPr>
          <p:cNvSpPr>
            <a:spLocks noChangeShapeType="1"/>
          </p:cNvSpPr>
          <p:nvPr/>
        </p:nvSpPr>
        <p:spPr bwMode="auto">
          <a:xfrm>
            <a:off x="2427042" y="3186651"/>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35" name="Line 816">
            <a:extLst>
              <a:ext uri="{FF2B5EF4-FFF2-40B4-BE49-F238E27FC236}">
                <a16:creationId xmlns:a16="http://schemas.microsoft.com/office/drawing/2014/main" id="{D8D7B6D3-65D8-85C7-F58D-7FE94EB8330A}"/>
              </a:ext>
            </a:extLst>
          </p:cNvPr>
          <p:cNvSpPr>
            <a:spLocks noChangeShapeType="1"/>
          </p:cNvSpPr>
          <p:nvPr/>
        </p:nvSpPr>
        <p:spPr bwMode="auto">
          <a:xfrm>
            <a:off x="2435156" y="3186651"/>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36" name="Line 817">
            <a:extLst>
              <a:ext uri="{FF2B5EF4-FFF2-40B4-BE49-F238E27FC236}">
                <a16:creationId xmlns:a16="http://schemas.microsoft.com/office/drawing/2014/main" id="{D847218D-0FAC-EE67-758B-7CF8099BFC1A}"/>
              </a:ext>
            </a:extLst>
          </p:cNvPr>
          <p:cNvSpPr>
            <a:spLocks noChangeShapeType="1"/>
          </p:cNvSpPr>
          <p:nvPr/>
        </p:nvSpPr>
        <p:spPr bwMode="auto">
          <a:xfrm>
            <a:off x="1555442" y="2991702"/>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37" name="Line 818">
            <a:extLst>
              <a:ext uri="{FF2B5EF4-FFF2-40B4-BE49-F238E27FC236}">
                <a16:creationId xmlns:a16="http://schemas.microsoft.com/office/drawing/2014/main" id="{60C6B6D3-217A-0406-61C9-26F833725385}"/>
              </a:ext>
            </a:extLst>
          </p:cNvPr>
          <p:cNvSpPr>
            <a:spLocks noChangeShapeType="1"/>
          </p:cNvSpPr>
          <p:nvPr/>
        </p:nvSpPr>
        <p:spPr bwMode="auto">
          <a:xfrm>
            <a:off x="2016740" y="3053033"/>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38" name="Line 819">
            <a:extLst>
              <a:ext uri="{FF2B5EF4-FFF2-40B4-BE49-F238E27FC236}">
                <a16:creationId xmlns:a16="http://schemas.microsoft.com/office/drawing/2014/main" id="{D8197C1E-0884-8644-5903-94DD266E9642}"/>
              </a:ext>
            </a:extLst>
          </p:cNvPr>
          <p:cNvSpPr>
            <a:spLocks noChangeShapeType="1"/>
          </p:cNvSpPr>
          <p:nvPr/>
        </p:nvSpPr>
        <p:spPr bwMode="auto">
          <a:xfrm>
            <a:off x="1990083" y="3078225"/>
            <a:ext cx="53316"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39" name="Line 820">
            <a:extLst>
              <a:ext uri="{FF2B5EF4-FFF2-40B4-BE49-F238E27FC236}">
                <a16:creationId xmlns:a16="http://schemas.microsoft.com/office/drawing/2014/main" id="{B9AE3813-C643-E141-176B-6B4768B7FC2A}"/>
              </a:ext>
            </a:extLst>
          </p:cNvPr>
          <p:cNvSpPr>
            <a:spLocks noChangeShapeType="1"/>
          </p:cNvSpPr>
          <p:nvPr/>
        </p:nvSpPr>
        <p:spPr bwMode="auto">
          <a:xfrm>
            <a:off x="2020218" y="3053033"/>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40" name="Line 821">
            <a:extLst>
              <a:ext uri="{FF2B5EF4-FFF2-40B4-BE49-F238E27FC236}">
                <a16:creationId xmlns:a16="http://schemas.microsoft.com/office/drawing/2014/main" id="{3A6723CB-7254-6FA9-E8C8-CC7E42E73A0C}"/>
              </a:ext>
            </a:extLst>
          </p:cNvPr>
          <p:cNvSpPr>
            <a:spLocks noChangeShapeType="1"/>
          </p:cNvSpPr>
          <p:nvPr/>
        </p:nvSpPr>
        <p:spPr bwMode="auto">
          <a:xfrm>
            <a:off x="1993560" y="3078225"/>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41" name="Line 822">
            <a:extLst>
              <a:ext uri="{FF2B5EF4-FFF2-40B4-BE49-F238E27FC236}">
                <a16:creationId xmlns:a16="http://schemas.microsoft.com/office/drawing/2014/main" id="{08EC9487-4B28-E0B8-9BD3-58B9817A5F4A}"/>
              </a:ext>
            </a:extLst>
          </p:cNvPr>
          <p:cNvSpPr>
            <a:spLocks noChangeShapeType="1"/>
          </p:cNvSpPr>
          <p:nvPr/>
        </p:nvSpPr>
        <p:spPr bwMode="auto">
          <a:xfrm>
            <a:off x="2023695" y="3053033"/>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42" name="Line 823">
            <a:extLst>
              <a:ext uri="{FF2B5EF4-FFF2-40B4-BE49-F238E27FC236}">
                <a16:creationId xmlns:a16="http://schemas.microsoft.com/office/drawing/2014/main" id="{C1B60F2B-EE98-C757-E2FD-99C9937CC081}"/>
              </a:ext>
            </a:extLst>
          </p:cNvPr>
          <p:cNvSpPr>
            <a:spLocks noChangeShapeType="1"/>
          </p:cNvSpPr>
          <p:nvPr/>
        </p:nvSpPr>
        <p:spPr bwMode="auto">
          <a:xfrm>
            <a:off x="1997037" y="3078225"/>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43" name="Line 824">
            <a:extLst>
              <a:ext uri="{FF2B5EF4-FFF2-40B4-BE49-F238E27FC236}">
                <a16:creationId xmlns:a16="http://schemas.microsoft.com/office/drawing/2014/main" id="{51E7649E-3172-C8EC-24E0-4E1AA25304AC}"/>
              </a:ext>
            </a:extLst>
          </p:cNvPr>
          <p:cNvSpPr>
            <a:spLocks noChangeShapeType="1"/>
          </p:cNvSpPr>
          <p:nvPr/>
        </p:nvSpPr>
        <p:spPr bwMode="auto">
          <a:xfrm>
            <a:off x="2012105" y="3085891"/>
            <a:ext cx="54476"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44" name="Line 825">
            <a:extLst>
              <a:ext uri="{FF2B5EF4-FFF2-40B4-BE49-F238E27FC236}">
                <a16:creationId xmlns:a16="http://schemas.microsoft.com/office/drawing/2014/main" id="{771A242B-B314-49A0-F95F-82B4CE5349E5}"/>
              </a:ext>
            </a:extLst>
          </p:cNvPr>
          <p:cNvSpPr>
            <a:spLocks noChangeShapeType="1"/>
          </p:cNvSpPr>
          <p:nvPr/>
        </p:nvSpPr>
        <p:spPr bwMode="auto">
          <a:xfrm>
            <a:off x="2231164" y="3114367"/>
            <a:ext cx="1159" cy="5147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45" name="Line 826">
            <a:extLst>
              <a:ext uri="{FF2B5EF4-FFF2-40B4-BE49-F238E27FC236}">
                <a16:creationId xmlns:a16="http://schemas.microsoft.com/office/drawing/2014/main" id="{085493FE-C543-5D9A-5CF2-6D3A203E3B2D}"/>
              </a:ext>
            </a:extLst>
          </p:cNvPr>
          <p:cNvSpPr>
            <a:spLocks noChangeShapeType="1"/>
          </p:cNvSpPr>
          <p:nvPr/>
        </p:nvSpPr>
        <p:spPr bwMode="auto">
          <a:xfrm>
            <a:off x="2234642" y="3114367"/>
            <a:ext cx="1159" cy="5147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46" name="Line 827">
            <a:extLst>
              <a:ext uri="{FF2B5EF4-FFF2-40B4-BE49-F238E27FC236}">
                <a16:creationId xmlns:a16="http://schemas.microsoft.com/office/drawing/2014/main" id="{78377AC5-716F-B822-F669-6C89B3D38CF3}"/>
              </a:ext>
            </a:extLst>
          </p:cNvPr>
          <p:cNvSpPr>
            <a:spLocks noChangeShapeType="1"/>
          </p:cNvSpPr>
          <p:nvPr/>
        </p:nvSpPr>
        <p:spPr bwMode="auto">
          <a:xfrm>
            <a:off x="2242754" y="3114367"/>
            <a:ext cx="1159" cy="5147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47" name="Line 828">
            <a:extLst>
              <a:ext uri="{FF2B5EF4-FFF2-40B4-BE49-F238E27FC236}">
                <a16:creationId xmlns:a16="http://schemas.microsoft.com/office/drawing/2014/main" id="{C603834B-5276-4B3B-9932-47C8559073DB}"/>
              </a:ext>
            </a:extLst>
          </p:cNvPr>
          <p:cNvSpPr>
            <a:spLocks noChangeShapeType="1"/>
          </p:cNvSpPr>
          <p:nvPr/>
        </p:nvSpPr>
        <p:spPr bwMode="auto">
          <a:xfrm>
            <a:off x="2265936" y="3122034"/>
            <a:ext cx="1159" cy="50380"/>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48" name="Line 829">
            <a:extLst>
              <a:ext uri="{FF2B5EF4-FFF2-40B4-BE49-F238E27FC236}">
                <a16:creationId xmlns:a16="http://schemas.microsoft.com/office/drawing/2014/main" id="{9E48F6C9-157B-81C3-AF30-BF35743B071D}"/>
              </a:ext>
            </a:extLst>
          </p:cNvPr>
          <p:cNvSpPr>
            <a:spLocks noChangeShapeType="1"/>
          </p:cNvSpPr>
          <p:nvPr/>
        </p:nvSpPr>
        <p:spPr bwMode="auto">
          <a:xfrm>
            <a:off x="1920541" y="3031130"/>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49" name="Line 830">
            <a:extLst>
              <a:ext uri="{FF2B5EF4-FFF2-40B4-BE49-F238E27FC236}">
                <a16:creationId xmlns:a16="http://schemas.microsoft.com/office/drawing/2014/main" id="{E6AC262A-201D-DAF0-3FD2-210C388002E3}"/>
              </a:ext>
            </a:extLst>
          </p:cNvPr>
          <p:cNvSpPr>
            <a:spLocks noChangeShapeType="1"/>
          </p:cNvSpPr>
          <p:nvPr/>
        </p:nvSpPr>
        <p:spPr bwMode="auto">
          <a:xfrm>
            <a:off x="2039922" y="3059606"/>
            <a:ext cx="1159" cy="48190"/>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50" name="Line 831">
            <a:extLst>
              <a:ext uri="{FF2B5EF4-FFF2-40B4-BE49-F238E27FC236}">
                <a16:creationId xmlns:a16="http://schemas.microsoft.com/office/drawing/2014/main" id="{A0473486-26C0-3056-E9A9-DE90F42DC750}"/>
              </a:ext>
            </a:extLst>
          </p:cNvPr>
          <p:cNvSpPr>
            <a:spLocks noChangeShapeType="1"/>
          </p:cNvSpPr>
          <p:nvPr/>
        </p:nvSpPr>
        <p:spPr bwMode="auto">
          <a:xfrm>
            <a:off x="1498647" y="2962131"/>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51" name="Line 832">
            <a:extLst>
              <a:ext uri="{FF2B5EF4-FFF2-40B4-BE49-F238E27FC236}">
                <a16:creationId xmlns:a16="http://schemas.microsoft.com/office/drawing/2014/main" id="{EF391AF2-A310-3004-F6C6-CC56ED6C0E33}"/>
              </a:ext>
            </a:extLst>
          </p:cNvPr>
          <p:cNvSpPr>
            <a:spLocks noChangeShapeType="1"/>
          </p:cNvSpPr>
          <p:nvPr/>
        </p:nvSpPr>
        <p:spPr bwMode="auto">
          <a:xfrm>
            <a:off x="1510238" y="2962131"/>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52" name="Line 833">
            <a:extLst>
              <a:ext uri="{FF2B5EF4-FFF2-40B4-BE49-F238E27FC236}">
                <a16:creationId xmlns:a16="http://schemas.microsoft.com/office/drawing/2014/main" id="{96F3C449-A7C5-B6F5-00CF-BC02EE6F1710}"/>
              </a:ext>
            </a:extLst>
          </p:cNvPr>
          <p:cNvSpPr>
            <a:spLocks noChangeShapeType="1"/>
          </p:cNvSpPr>
          <p:nvPr/>
        </p:nvSpPr>
        <p:spPr bwMode="auto">
          <a:xfrm>
            <a:off x="1525307" y="2962131"/>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53" name="Line 834">
            <a:extLst>
              <a:ext uri="{FF2B5EF4-FFF2-40B4-BE49-F238E27FC236}">
                <a16:creationId xmlns:a16="http://schemas.microsoft.com/office/drawing/2014/main" id="{983D9240-D447-54A6-1717-F51C7DA7D128}"/>
              </a:ext>
            </a:extLst>
          </p:cNvPr>
          <p:cNvSpPr>
            <a:spLocks noChangeShapeType="1"/>
          </p:cNvSpPr>
          <p:nvPr/>
        </p:nvSpPr>
        <p:spPr bwMode="auto">
          <a:xfrm>
            <a:off x="1551963" y="2962131"/>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54" name="Line 835">
            <a:extLst>
              <a:ext uri="{FF2B5EF4-FFF2-40B4-BE49-F238E27FC236}">
                <a16:creationId xmlns:a16="http://schemas.microsoft.com/office/drawing/2014/main" id="{8D9D54E4-7F22-2950-8D71-87D08B861A60}"/>
              </a:ext>
            </a:extLst>
          </p:cNvPr>
          <p:cNvSpPr>
            <a:spLocks noChangeShapeType="1"/>
          </p:cNvSpPr>
          <p:nvPr/>
        </p:nvSpPr>
        <p:spPr bwMode="auto">
          <a:xfrm>
            <a:off x="1575145" y="2962131"/>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55" name="Line 836">
            <a:extLst>
              <a:ext uri="{FF2B5EF4-FFF2-40B4-BE49-F238E27FC236}">
                <a16:creationId xmlns:a16="http://schemas.microsoft.com/office/drawing/2014/main" id="{7D78C11A-CE73-A536-DFC4-8859F1DEA61E}"/>
              </a:ext>
            </a:extLst>
          </p:cNvPr>
          <p:cNvSpPr>
            <a:spLocks noChangeShapeType="1"/>
          </p:cNvSpPr>
          <p:nvPr/>
        </p:nvSpPr>
        <p:spPr bwMode="auto">
          <a:xfrm>
            <a:off x="1548487" y="2984036"/>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56" name="Line 837">
            <a:extLst>
              <a:ext uri="{FF2B5EF4-FFF2-40B4-BE49-F238E27FC236}">
                <a16:creationId xmlns:a16="http://schemas.microsoft.com/office/drawing/2014/main" id="{00ABB490-57FC-9A03-7479-AD4A3BFA1B08}"/>
              </a:ext>
            </a:extLst>
          </p:cNvPr>
          <p:cNvSpPr>
            <a:spLocks noChangeShapeType="1"/>
          </p:cNvSpPr>
          <p:nvPr/>
        </p:nvSpPr>
        <p:spPr bwMode="auto">
          <a:xfrm>
            <a:off x="1583258" y="2969799"/>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57" name="Line 838">
            <a:extLst>
              <a:ext uri="{FF2B5EF4-FFF2-40B4-BE49-F238E27FC236}">
                <a16:creationId xmlns:a16="http://schemas.microsoft.com/office/drawing/2014/main" id="{2797E4EC-F648-169A-FE6D-4D4FA17C8B7E}"/>
              </a:ext>
            </a:extLst>
          </p:cNvPr>
          <p:cNvSpPr>
            <a:spLocks noChangeShapeType="1"/>
          </p:cNvSpPr>
          <p:nvPr/>
        </p:nvSpPr>
        <p:spPr bwMode="auto">
          <a:xfrm>
            <a:off x="1644688" y="2984036"/>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58" name="Line 839">
            <a:extLst>
              <a:ext uri="{FF2B5EF4-FFF2-40B4-BE49-F238E27FC236}">
                <a16:creationId xmlns:a16="http://schemas.microsoft.com/office/drawing/2014/main" id="{B4F0A4C6-4F95-98D7-72E3-080021BD5116}"/>
              </a:ext>
            </a:extLst>
          </p:cNvPr>
          <p:cNvSpPr>
            <a:spLocks noChangeShapeType="1"/>
          </p:cNvSpPr>
          <p:nvPr/>
        </p:nvSpPr>
        <p:spPr bwMode="auto">
          <a:xfrm>
            <a:off x="1616871" y="3009226"/>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59" name="Line 840">
            <a:extLst>
              <a:ext uri="{FF2B5EF4-FFF2-40B4-BE49-F238E27FC236}">
                <a16:creationId xmlns:a16="http://schemas.microsoft.com/office/drawing/2014/main" id="{F787DEE6-6A71-665D-18D8-EDEBD784C110}"/>
              </a:ext>
            </a:extLst>
          </p:cNvPr>
          <p:cNvSpPr>
            <a:spLocks noChangeShapeType="1"/>
          </p:cNvSpPr>
          <p:nvPr/>
        </p:nvSpPr>
        <p:spPr bwMode="auto">
          <a:xfrm>
            <a:off x="1674823" y="2984036"/>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60" name="Line 841">
            <a:extLst>
              <a:ext uri="{FF2B5EF4-FFF2-40B4-BE49-F238E27FC236}">
                <a16:creationId xmlns:a16="http://schemas.microsoft.com/office/drawing/2014/main" id="{CA6C2028-94B6-B054-6F82-1C6FC63AC0DB}"/>
              </a:ext>
            </a:extLst>
          </p:cNvPr>
          <p:cNvSpPr>
            <a:spLocks noChangeShapeType="1"/>
          </p:cNvSpPr>
          <p:nvPr/>
        </p:nvSpPr>
        <p:spPr bwMode="auto">
          <a:xfrm>
            <a:off x="1648165" y="3009226"/>
            <a:ext cx="5331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61" name="Line 842">
            <a:extLst>
              <a:ext uri="{FF2B5EF4-FFF2-40B4-BE49-F238E27FC236}">
                <a16:creationId xmlns:a16="http://schemas.microsoft.com/office/drawing/2014/main" id="{E16C3EFB-5728-C66D-737A-83707F6E2FBE}"/>
              </a:ext>
            </a:extLst>
          </p:cNvPr>
          <p:cNvSpPr>
            <a:spLocks noChangeShapeType="1"/>
          </p:cNvSpPr>
          <p:nvPr/>
        </p:nvSpPr>
        <p:spPr bwMode="auto">
          <a:xfrm>
            <a:off x="1751320" y="2998274"/>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62" name="Line 843">
            <a:extLst>
              <a:ext uri="{FF2B5EF4-FFF2-40B4-BE49-F238E27FC236}">
                <a16:creationId xmlns:a16="http://schemas.microsoft.com/office/drawing/2014/main" id="{7A50B552-0026-89B8-0A99-620BDC1C8A04}"/>
              </a:ext>
            </a:extLst>
          </p:cNvPr>
          <p:cNvSpPr>
            <a:spLocks noChangeShapeType="1"/>
          </p:cNvSpPr>
          <p:nvPr/>
        </p:nvSpPr>
        <p:spPr bwMode="auto">
          <a:xfrm>
            <a:off x="1724662" y="3023463"/>
            <a:ext cx="53316" cy="1095"/>
          </a:xfrm>
          <a:prstGeom prst="line">
            <a:avLst/>
          </a:prstGeom>
          <a:noFill/>
          <a:ln w="28575">
            <a:solidFill>
              <a:schemeClr val="tx2">
                <a:lumMod val="60000"/>
                <a:lumOff val="40000"/>
              </a:schemeClr>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63" name="Line 844">
            <a:extLst>
              <a:ext uri="{FF2B5EF4-FFF2-40B4-BE49-F238E27FC236}">
                <a16:creationId xmlns:a16="http://schemas.microsoft.com/office/drawing/2014/main" id="{8B9DB0E0-A372-7D06-7250-D8FCD459EB6D}"/>
              </a:ext>
            </a:extLst>
          </p:cNvPr>
          <p:cNvSpPr>
            <a:spLocks noChangeShapeType="1"/>
          </p:cNvSpPr>
          <p:nvPr/>
        </p:nvSpPr>
        <p:spPr bwMode="auto">
          <a:xfrm>
            <a:off x="1797681" y="3005941"/>
            <a:ext cx="1159" cy="50380"/>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64" name="Line 845">
            <a:extLst>
              <a:ext uri="{FF2B5EF4-FFF2-40B4-BE49-F238E27FC236}">
                <a16:creationId xmlns:a16="http://schemas.microsoft.com/office/drawing/2014/main" id="{A72BA92E-264E-5CB4-8647-E6AA26FACECD}"/>
              </a:ext>
            </a:extLst>
          </p:cNvPr>
          <p:cNvSpPr>
            <a:spLocks noChangeShapeType="1"/>
          </p:cNvSpPr>
          <p:nvPr/>
        </p:nvSpPr>
        <p:spPr bwMode="auto">
          <a:xfrm>
            <a:off x="1801159" y="3005941"/>
            <a:ext cx="1159" cy="50380"/>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65" name="Line 846">
            <a:extLst>
              <a:ext uri="{FF2B5EF4-FFF2-40B4-BE49-F238E27FC236}">
                <a16:creationId xmlns:a16="http://schemas.microsoft.com/office/drawing/2014/main" id="{5379AC58-E9CB-376C-211B-1A9072665A43}"/>
              </a:ext>
            </a:extLst>
          </p:cNvPr>
          <p:cNvSpPr>
            <a:spLocks noChangeShapeType="1"/>
          </p:cNvSpPr>
          <p:nvPr/>
        </p:nvSpPr>
        <p:spPr bwMode="auto">
          <a:xfrm>
            <a:off x="1805795" y="3005941"/>
            <a:ext cx="1159" cy="50380"/>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66" name="Line 847">
            <a:extLst>
              <a:ext uri="{FF2B5EF4-FFF2-40B4-BE49-F238E27FC236}">
                <a16:creationId xmlns:a16="http://schemas.microsoft.com/office/drawing/2014/main" id="{64E50188-43F2-4587-7208-723A613E147C}"/>
              </a:ext>
            </a:extLst>
          </p:cNvPr>
          <p:cNvSpPr>
            <a:spLocks noChangeShapeType="1"/>
          </p:cNvSpPr>
          <p:nvPr/>
        </p:nvSpPr>
        <p:spPr bwMode="auto">
          <a:xfrm>
            <a:off x="1782614" y="3031131"/>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67" name="Line 848">
            <a:extLst>
              <a:ext uri="{FF2B5EF4-FFF2-40B4-BE49-F238E27FC236}">
                <a16:creationId xmlns:a16="http://schemas.microsoft.com/office/drawing/2014/main" id="{C0458F29-E8BA-8E8E-0E7B-FF9C9B753E9F}"/>
              </a:ext>
            </a:extLst>
          </p:cNvPr>
          <p:cNvSpPr>
            <a:spLocks noChangeShapeType="1"/>
          </p:cNvSpPr>
          <p:nvPr/>
        </p:nvSpPr>
        <p:spPr bwMode="auto">
          <a:xfrm>
            <a:off x="4265286" y="3785735"/>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68" name="Line 849">
            <a:extLst>
              <a:ext uri="{FF2B5EF4-FFF2-40B4-BE49-F238E27FC236}">
                <a16:creationId xmlns:a16="http://schemas.microsoft.com/office/drawing/2014/main" id="{D7A83148-AB2C-3A86-FB83-E575260D8C04}"/>
              </a:ext>
            </a:extLst>
          </p:cNvPr>
          <p:cNvSpPr>
            <a:spLocks noChangeShapeType="1"/>
          </p:cNvSpPr>
          <p:nvPr/>
        </p:nvSpPr>
        <p:spPr bwMode="auto">
          <a:xfrm>
            <a:off x="4265286" y="3785735"/>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69" name="Line 850">
            <a:extLst>
              <a:ext uri="{FF2B5EF4-FFF2-40B4-BE49-F238E27FC236}">
                <a16:creationId xmlns:a16="http://schemas.microsoft.com/office/drawing/2014/main" id="{E9062900-4BAB-AD6D-74D1-5AC6F7421633}"/>
              </a:ext>
            </a:extLst>
          </p:cNvPr>
          <p:cNvSpPr>
            <a:spLocks noChangeShapeType="1"/>
          </p:cNvSpPr>
          <p:nvPr/>
        </p:nvSpPr>
        <p:spPr bwMode="auto">
          <a:xfrm>
            <a:off x="4273400" y="3785735"/>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70" name="Line 851">
            <a:extLst>
              <a:ext uri="{FF2B5EF4-FFF2-40B4-BE49-F238E27FC236}">
                <a16:creationId xmlns:a16="http://schemas.microsoft.com/office/drawing/2014/main" id="{9B9618D9-BAC2-202B-2108-1D9A86FEDEA4}"/>
              </a:ext>
            </a:extLst>
          </p:cNvPr>
          <p:cNvSpPr>
            <a:spLocks noChangeShapeType="1"/>
          </p:cNvSpPr>
          <p:nvPr/>
        </p:nvSpPr>
        <p:spPr bwMode="auto">
          <a:xfrm>
            <a:off x="4288468" y="3785735"/>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71" name="Line 852">
            <a:extLst>
              <a:ext uri="{FF2B5EF4-FFF2-40B4-BE49-F238E27FC236}">
                <a16:creationId xmlns:a16="http://schemas.microsoft.com/office/drawing/2014/main" id="{21B63764-5F56-5A1B-275D-341344B2652F}"/>
              </a:ext>
            </a:extLst>
          </p:cNvPr>
          <p:cNvSpPr>
            <a:spLocks noChangeShapeType="1"/>
          </p:cNvSpPr>
          <p:nvPr/>
        </p:nvSpPr>
        <p:spPr bwMode="auto">
          <a:xfrm>
            <a:off x="4261810" y="3810925"/>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72" name="Line 853">
            <a:extLst>
              <a:ext uri="{FF2B5EF4-FFF2-40B4-BE49-F238E27FC236}">
                <a16:creationId xmlns:a16="http://schemas.microsoft.com/office/drawing/2014/main" id="{DDB9B64B-A47B-7B29-23F7-88BE8F07F12C}"/>
              </a:ext>
            </a:extLst>
          </p:cNvPr>
          <p:cNvSpPr>
            <a:spLocks noChangeShapeType="1"/>
          </p:cNvSpPr>
          <p:nvPr/>
        </p:nvSpPr>
        <p:spPr bwMode="auto">
          <a:xfrm>
            <a:off x="4291945" y="3785735"/>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73" name="Line 854">
            <a:extLst>
              <a:ext uri="{FF2B5EF4-FFF2-40B4-BE49-F238E27FC236}">
                <a16:creationId xmlns:a16="http://schemas.microsoft.com/office/drawing/2014/main" id="{26D1F2FF-2598-D6C7-241C-3970E399B4D4}"/>
              </a:ext>
            </a:extLst>
          </p:cNvPr>
          <p:cNvSpPr>
            <a:spLocks noChangeShapeType="1"/>
          </p:cNvSpPr>
          <p:nvPr/>
        </p:nvSpPr>
        <p:spPr bwMode="auto">
          <a:xfrm>
            <a:off x="4265287" y="3810925"/>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74" name="Line 855">
            <a:extLst>
              <a:ext uri="{FF2B5EF4-FFF2-40B4-BE49-F238E27FC236}">
                <a16:creationId xmlns:a16="http://schemas.microsoft.com/office/drawing/2014/main" id="{44BB5BAD-C9EC-3D70-E1DB-7D48CD2F4652}"/>
              </a:ext>
            </a:extLst>
          </p:cNvPr>
          <p:cNvSpPr>
            <a:spLocks noChangeShapeType="1"/>
          </p:cNvSpPr>
          <p:nvPr/>
        </p:nvSpPr>
        <p:spPr bwMode="auto">
          <a:xfrm>
            <a:off x="4295422" y="3785735"/>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75" name="Line 856">
            <a:extLst>
              <a:ext uri="{FF2B5EF4-FFF2-40B4-BE49-F238E27FC236}">
                <a16:creationId xmlns:a16="http://schemas.microsoft.com/office/drawing/2014/main" id="{ADAABF0C-2788-A40B-1CDD-7F18C687E45F}"/>
              </a:ext>
            </a:extLst>
          </p:cNvPr>
          <p:cNvSpPr>
            <a:spLocks noChangeShapeType="1"/>
          </p:cNvSpPr>
          <p:nvPr/>
        </p:nvSpPr>
        <p:spPr bwMode="auto">
          <a:xfrm>
            <a:off x="4268764" y="3810925"/>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76" name="Line 857">
            <a:extLst>
              <a:ext uri="{FF2B5EF4-FFF2-40B4-BE49-F238E27FC236}">
                <a16:creationId xmlns:a16="http://schemas.microsoft.com/office/drawing/2014/main" id="{D60EBAAE-611B-EB10-65CD-517146AF6C2B}"/>
              </a:ext>
            </a:extLst>
          </p:cNvPr>
          <p:cNvSpPr>
            <a:spLocks noChangeShapeType="1"/>
          </p:cNvSpPr>
          <p:nvPr/>
        </p:nvSpPr>
        <p:spPr bwMode="auto">
          <a:xfrm>
            <a:off x="4311648" y="3785735"/>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77" name="Line 858">
            <a:extLst>
              <a:ext uri="{FF2B5EF4-FFF2-40B4-BE49-F238E27FC236}">
                <a16:creationId xmlns:a16="http://schemas.microsoft.com/office/drawing/2014/main" id="{92AA8929-CE5E-8366-4EBF-F34C814415DD}"/>
              </a:ext>
            </a:extLst>
          </p:cNvPr>
          <p:cNvSpPr>
            <a:spLocks noChangeShapeType="1"/>
          </p:cNvSpPr>
          <p:nvPr/>
        </p:nvSpPr>
        <p:spPr bwMode="auto">
          <a:xfrm>
            <a:off x="4283831" y="3810925"/>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78" name="Line 859">
            <a:extLst>
              <a:ext uri="{FF2B5EF4-FFF2-40B4-BE49-F238E27FC236}">
                <a16:creationId xmlns:a16="http://schemas.microsoft.com/office/drawing/2014/main" id="{A3066FB0-4804-1496-264D-D9877A0D40AD}"/>
              </a:ext>
            </a:extLst>
          </p:cNvPr>
          <p:cNvSpPr>
            <a:spLocks noChangeShapeType="1"/>
          </p:cNvSpPr>
          <p:nvPr/>
        </p:nvSpPr>
        <p:spPr bwMode="auto">
          <a:xfrm>
            <a:off x="4318603" y="3803259"/>
            <a:ext cx="1159" cy="5147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79" name="Line 860">
            <a:extLst>
              <a:ext uri="{FF2B5EF4-FFF2-40B4-BE49-F238E27FC236}">
                <a16:creationId xmlns:a16="http://schemas.microsoft.com/office/drawing/2014/main" id="{DC1AFEE8-C95E-5702-297E-78D35EF73A60}"/>
              </a:ext>
            </a:extLst>
          </p:cNvPr>
          <p:cNvSpPr>
            <a:spLocks noChangeShapeType="1"/>
          </p:cNvSpPr>
          <p:nvPr/>
        </p:nvSpPr>
        <p:spPr bwMode="auto">
          <a:xfrm>
            <a:off x="4291945" y="3828449"/>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80" name="Line 861">
            <a:extLst>
              <a:ext uri="{FF2B5EF4-FFF2-40B4-BE49-F238E27FC236}">
                <a16:creationId xmlns:a16="http://schemas.microsoft.com/office/drawing/2014/main" id="{EEDEF28C-1FBE-386B-2300-14669769F091}"/>
              </a:ext>
            </a:extLst>
          </p:cNvPr>
          <p:cNvSpPr>
            <a:spLocks noChangeShapeType="1"/>
          </p:cNvSpPr>
          <p:nvPr/>
        </p:nvSpPr>
        <p:spPr bwMode="auto">
          <a:xfrm>
            <a:off x="4323239" y="3803259"/>
            <a:ext cx="1159" cy="5147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81" name="Line 862">
            <a:extLst>
              <a:ext uri="{FF2B5EF4-FFF2-40B4-BE49-F238E27FC236}">
                <a16:creationId xmlns:a16="http://schemas.microsoft.com/office/drawing/2014/main" id="{CFF67783-0526-EED5-8A8F-89C33864AFAD}"/>
              </a:ext>
            </a:extLst>
          </p:cNvPr>
          <p:cNvSpPr>
            <a:spLocks noChangeShapeType="1"/>
          </p:cNvSpPr>
          <p:nvPr/>
        </p:nvSpPr>
        <p:spPr bwMode="auto">
          <a:xfrm>
            <a:off x="4300059" y="3828449"/>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82" name="Line 863">
            <a:extLst>
              <a:ext uri="{FF2B5EF4-FFF2-40B4-BE49-F238E27FC236}">
                <a16:creationId xmlns:a16="http://schemas.microsoft.com/office/drawing/2014/main" id="{9B1EECE2-9F6E-0301-20B3-039444D8AE26}"/>
              </a:ext>
            </a:extLst>
          </p:cNvPr>
          <p:cNvSpPr>
            <a:spLocks noChangeShapeType="1"/>
          </p:cNvSpPr>
          <p:nvPr/>
        </p:nvSpPr>
        <p:spPr bwMode="auto">
          <a:xfrm>
            <a:off x="4330194" y="3803259"/>
            <a:ext cx="1159" cy="5147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83" name="Line 864">
            <a:extLst>
              <a:ext uri="{FF2B5EF4-FFF2-40B4-BE49-F238E27FC236}">
                <a16:creationId xmlns:a16="http://schemas.microsoft.com/office/drawing/2014/main" id="{D8FA59D9-428C-D6ED-17A5-823F53AA2F94}"/>
              </a:ext>
            </a:extLst>
          </p:cNvPr>
          <p:cNvSpPr>
            <a:spLocks noChangeShapeType="1"/>
          </p:cNvSpPr>
          <p:nvPr/>
        </p:nvSpPr>
        <p:spPr bwMode="auto">
          <a:xfrm>
            <a:off x="4303536" y="3828449"/>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84" name="Line 865">
            <a:extLst>
              <a:ext uri="{FF2B5EF4-FFF2-40B4-BE49-F238E27FC236}">
                <a16:creationId xmlns:a16="http://schemas.microsoft.com/office/drawing/2014/main" id="{54A62354-6545-B531-4987-64F8C7B37EC5}"/>
              </a:ext>
            </a:extLst>
          </p:cNvPr>
          <p:cNvSpPr>
            <a:spLocks noChangeShapeType="1"/>
          </p:cNvSpPr>
          <p:nvPr/>
        </p:nvSpPr>
        <p:spPr bwMode="auto">
          <a:xfrm>
            <a:off x="4333670" y="3803259"/>
            <a:ext cx="1159" cy="5147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85" name="Line 866">
            <a:extLst>
              <a:ext uri="{FF2B5EF4-FFF2-40B4-BE49-F238E27FC236}">
                <a16:creationId xmlns:a16="http://schemas.microsoft.com/office/drawing/2014/main" id="{3C4AA915-5E36-D3BB-8E1A-6B64D0F3B149}"/>
              </a:ext>
            </a:extLst>
          </p:cNvPr>
          <p:cNvSpPr>
            <a:spLocks noChangeShapeType="1"/>
          </p:cNvSpPr>
          <p:nvPr/>
        </p:nvSpPr>
        <p:spPr bwMode="auto">
          <a:xfrm>
            <a:off x="4307013" y="3828449"/>
            <a:ext cx="54476"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86" name="Line 867">
            <a:extLst>
              <a:ext uri="{FF2B5EF4-FFF2-40B4-BE49-F238E27FC236}">
                <a16:creationId xmlns:a16="http://schemas.microsoft.com/office/drawing/2014/main" id="{55DF3009-7A05-BBA5-C2E2-D6A1CE25FDC5}"/>
              </a:ext>
            </a:extLst>
          </p:cNvPr>
          <p:cNvSpPr>
            <a:spLocks noChangeShapeType="1"/>
          </p:cNvSpPr>
          <p:nvPr/>
        </p:nvSpPr>
        <p:spPr bwMode="auto">
          <a:xfrm>
            <a:off x="4364964" y="3803259"/>
            <a:ext cx="1159" cy="5147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87" name="Line 868">
            <a:extLst>
              <a:ext uri="{FF2B5EF4-FFF2-40B4-BE49-F238E27FC236}">
                <a16:creationId xmlns:a16="http://schemas.microsoft.com/office/drawing/2014/main" id="{3019E0D6-C332-3741-8056-9A135E67FFB4}"/>
              </a:ext>
            </a:extLst>
          </p:cNvPr>
          <p:cNvSpPr>
            <a:spLocks noChangeShapeType="1"/>
          </p:cNvSpPr>
          <p:nvPr/>
        </p:nvSpPr>
        <p:spPr bwMode="auto">
          <a:xfrm>
            <a:off x="4338308" y="3828449"/>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88" name="Line 869">
            <a:extLst>
              <a:ext uri="{FF2B5EF4-FFF2-40B4-BE49-F238E27FC236}">
                <a16:creationId xmlns:a16="http://schemas.microsoft.com/office/drawing/2014/main" id="{EE012D16-54EC-05A6-5025-27C099CD67EE}"/>
              </a:ext>
            </a:extLst>
          </p:cNvPr>
          <p:cNvSpPr>
            <a:spLocks noChangeShapeType="1"/>
          </p:cNvSpPr>
          <p:nvPr/>
        </p:nvSpPr>
        <p:spPr bwMode="auto">
          <a:xfrm>
            <a:off x="4368442" y="3803259"/>
            <a:ext cx="1159" cy="5147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89" name="Line 870">
            <a:extLst>
              <a:ext uri="{FF2B5EF4-FFF2-40B4-BE49-F238E27FC236}">
                <a16:creationId xmlns:a16="http://schemas.microsoft.com/office/drawing/2014/main" id="{3B5FDCDE-1B7E-9C00-DC78-FD1E4A9CA342}"/>
              </a:ext>
            </a:extLst>
          </p:cNvPr>
          <p:cNvSpPr>
            <a:spLocks noChangeShapeType="1"/>
          </p:cNvSpPr>
          <p:nvPr/>
        </p:nvSpPr>
        <p:spPr bwMode="auto">
          <a:xfrm>
            <a:off x="4345261" y="3828449"/>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90" name="Line 871">
            <a:extLst>
              <a:ext uri="{FF2B5EF4-FFF2-40B4-BE49-F238E27FC236}">
                <a16:creationId xmlns:a16="http://schemas.microsoft.com/office/drawing/2014/main" id="{B44F1272-A1B6-9E57-88C4-2BA90591917F}"/>
              </a:ext>
            </a:extLst>
          </p:cNvPr>
          <p:cNvSpPr>
            <a:spLocks noChangeShapeType="1"/>
          </p:cNvSpPr>
          <p:nvPr/>
        </p:nvSpPr>
        <p:spPr bwMode="auto">
          <a:xfrm>
            <a:off x="4373078" y="3803259"/>
            <a:ext cx="1159" cy="5147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91" name="Line 872">
            <a:extLst>
              <a:ext uri="{FF2B5EF4-FFF2-40B4-BE49-F238E27FC236}">
                <a16:creationId xmlns:a16="http://schemas.microsoft.com/office/drawing/2014/main" id="{1632E33C-846F-D783-ED0B-BF39CAC79BA9}"/>
              </a:ext>
            </a:extLst>
          </p:cNvPr>
          <p:cNvSpPr>
            <a:spLocks noChangeShapeType="1"/>
          </p:cNvSpPr>
          <p:nvPr/>
        </p:nvSpPr>
        <p:spPr bwMode="auto">
          <a:xfrm>
            <a:off x="4349897" y="3828449"/>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92" name="Line 873">
            <a:extLst>
              <a:ext uri="{FF2B5EF4-FFF2-40B4-BE49-F238E27FC236}">
                <a16:creationId xmlns:a16="http://schemas.microsoft.com/office/drawing/2014/main" id="{BC61F613-C5BB-7BB7-B602-01E50118AF29}"/>
              </a:ext>
            </a:extLst>
          </p:cNvPr>
          <p:cNvSpPr>
            <a:spLocks noChangeShapeType="1"/>
          </p:cNvSpPr>
          <p:nvPr/>
        </p:nvSpPr>
        <p:spPr bwMode="auto">
          <a:xfrm>
            <a:off x="4380031" y="3803259"/>
            <a:ext cx="1159" cy="5147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93" name="Line 874">
            <a:extLst>
              <a:ext uri="{FF2B5EF4-FFF2-40B4-BE49-F238E27FC236}">
                <a16:creationId xmlns:a16="http://schemas.microsoft.com/office/drawing/2014/main" id="{C70FF6BF-0053-150F-062B-9C3E37EBF33D}"/>
              </a:ext>
            </a:extLst>
          </p:cNvPr>
          <p:cNvSpPr>
            <a:spLocks noChangeShapeType="1"/>
          </p:cNvSpPr>
          <p:nvPr/>
        </p:nvSpPr>
        <p:spPr bwMode="auto">
          <a:xfrm>
            <a:off x="4353374" y="3828449"/>
            <a:ext cx="53316"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94" name="Line 875">
            <a:extLst>
              <a:ext uri="{FF2B5EF4-FFF2-40B4-BE49-F238E27FC236}">
                <a16:creationId xmlns:a16="http://schemas.microsoft.com/office/drawing/2014/main" id="{1EC6A5B9-EF3F-4942-1408-B4C5A4A27768}"/>
              </a:ext>
            </a:extLst>
          </p:cNvPr>
          <p:cNvSpPr>
            <a:spLocks noChangeShapeType="1"/>
          </p:cNvSpPr>
          <p:nvPr/>
        </p:nvSpPr>
        <p:spPr bwMode="auto">
          <a:xfrm>
            <a:off x="4411327" y="3803259"/>
            <a:ext cx="1159" cy="5147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95" name="Line 876">
            <a:extLst>
              <a:ext uri="{FF2B5EF4-FFF2-40B4-BE49-F238E27FC236}">
                <a16:creationId xmlns:a16="http://schemas.microsoft.com/office/drawing/2014/main" id="{486801F9-365D-E285-3156-759C887514F9}"/>
              </a:ext>
            </a:extLst>
          </p:cNvPr>
          <p:cNvSpPr>
            <a:spLocks noChangeShapeType="1"/>
          </p:cNvSpPr>
          <p:nvPr/>
        </p:nvSpPr>
        <p:spPr bwMode="auto">
          <a:xfrm>
            <a:off x="4384669" y="3828449"/>
            <a:ext cx="53316"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96" name="Line 877">
            <a:extLst>
              <a:ext uri="{FF2B5EF4-FFF2-40B4-BE49-F238E27FC236}">
                <a16:creationId xmlns:a16="http://schemas.microsoft.com/office/drawing/2014/main" id="{80CD7A0B-E4CF-AA3D-BB80-7CCC7356DF85}"/>
              </a:ext>
            </a:extLst>
          </p:cNvPr>
          <p:cNvSpPr>
            <a:spLocks noChangeShapeType="1"/>
          </p:cNvSpPr>
          <p:nvPr/>
        </p:nvSpPr>
        <p:spPr bwMode="auto">
          <a:xfrm>
            <a:off x="4414803" y="3803259"/>
            <a:ext cx="1159" cy="5147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97" name="Line 878">
            <a:extLst>
              <a:ext uri="{FF2B5EF4-FFF2-40B4-BE49-F238E27FC236}">
                <a16:creationId xmlns:a16="http://schemas.microsoft.com/office/drawing/2014/main" id="{D4B67BCB-B102-EF6B-8380-F513FCF3475F}"/>
              </a:ext>
            </a:extLst>
          </p:cNvPr>
          <p:cNvSpPr>
            <a:spLocks noChangeShapeType="1"/>
          </p:cNvSpPr>
          <p:nvPr/>
        </p:nvSpPr>
        <p:spPr bwMode="auto">
          <a:xfrm>
            <a:off x="4388145" y="3828449"/>
            <a:ext cx="53316"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98" name="Line 879">
            <a:extLst>
              <a:ext uri="{FF2B5EF4-FFF2-40B4-BE49-F238E27FC236}">
                <a16:creationId xmlns:a16="http://schemas.microsoft.com/office/drawing/2014/main" id="{3990D234-15FC-03B1-626B-025E6A30C6A0}"/>
              </a:ext>
            </a:extLst>
          </p:cNvPr>
          <p:cNvSpPr>
            <a:spLocks noChangeShapeType="1"/>
          </p:cNvSpPr>
          <p:nvPr/>
        </p:nvSpPr>
        <p:spPr bwMode="auto">
          <a:xfrm>
            <a:off x="4418280" y="3803259"/>
            <a:ext cx="1159" cy="5147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399" name="Line 880">
            <a:extLst>
              <a:ext uri="{FF2B5EF4-FFF2-40B4-BE49-F238E27FC236}">
                <a16:creationId xmlns:a16="http://schemas.microsoft.com/office/drawing/2014/main" id="{CB04B334-7372-9F25-E1A2-5D646DD79D85}"/>
              </a:ext>
            </a:extLst>
          </p:cNvPr>
          <p:cNvSpPr>
            <a:spLocks noChangeShapeType="1"/>
          </p:cNvSpPr>
          <p:nvPr/>
        </p:nvSpPr>
        <p:spPr bwMode="auto">
          <a:xfrm>
            <a:off x="4391622" y="3828449"/>
            <a:ext cx="53316"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00" name="Line 881">
            <a:extLst>
              <a:ext uri="{FF2B5EF4-FFF2-40B4-BE49-F238E27FC236}">
                <a16:creationId xmlns:a16="http://schemas.microsoft.com/office/drawing/2014/main" id="{B8BA3C36-F306-AAB0-801F-1C66A50154BE}"/>
              </a:ext>
            </a:extLst>
          </p:cNvPr>
          <p:cNvSpPr>
            <a:spLocks noChangeShapeType="1"/>
          </p:cNvSpPr>
          <p:nvPr/>
        </p:nvSpPr>
        <p:spPr bwMode="auto">
          <a:xfrm>
            <a:off x="4441461" y="3803259"/>
            <a:ext cx="1159" cy="5147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01" name="Line 882">
            <a:extLst>
              <a:ext uri="{FF2B5EF4-FFF2-40B4-BE49-F238E27FC236}">
                <a16:creationId xmlns:a16="http://schemas.microsoft.com/office/drawing/2014/main" id="{9A3B3E59-F5EA-9951-8AD4-1B543C155964}"/>
              </a:ext>
            </a:extLst>
          </p:cNvPr>
          <p:cNvSpPr>
            <a:spLocks noChangeShapeType="1"/>
          </p:cNvSpPr>
          <p:nvPr/>
        </p:nvSpPr>
        <p:spPr bwMode="auto">
          <a:xfrm>
            <a:off x="4414803" y="3828449"/>
            <a:ext cx="53316"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02" name="Line 883">
            <a:extLst>
              <a:ext uri="{FF2B5EF4-FFF2-40B4-BE49-F238E27FC236}">
                <a16:creationId xmlns:a16="http://schemas.microsoft.com/office/drawing/2014/main" id="{5C34C016-3DB9-9885-F676-17D50B5CC068}"/>
              </a:ext>
            </a:extLst>
          </p:cNvPr>
          <p:cNvSpPr>
            <a:spLocks noChangeShapeType="1"/>
          </p:cNvSpPr>
          <p:nvPr/>
        </p:nvSpPr>
        <p:spPr bwMode="auto">
          <a:xfrm>
            <a:off x="4464642" y="3803259"/>
            <a:ext cx="1159" cy="5147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03" name="Line 884">
            <a:extLst>
              <a:ext uri="{FF2B5EF4-FFF2-40B4-BE49-F238E27FC236}">
                <a16:creationId xmlns:a16="http://schemas.microsoft.com/office/drawing/2014/main" id="{F68C71E5-1DB9-926B-FF9F-CE73F5B6B419}"/>
              </a:ext>
            </a:extLst>
          </p:cNvPr>
          <p:cNvSpPr>
            <a:spLocks noChangeShapeType="1"/>
          </p:cNvSpPr>
          <p:nvPr/>
        </p:nvSpPr>
        <p:spPr bwMode="auto">
          <a:xfrm>
            <a:off x="4441461" y="3828449"/>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04" name="Line 885">
            <a:extLst>
              <a:ext uri="{FF2B5EF4-FFF2-40B4-BE49-F238E27FC236}">
                <a16:creationId xmlns:a16="http://schemas.microsoft.com/office/drawing/2014/main" id="{9101493B-B84E-C0EE-F44C-D690FA2B1EF1}"/>
              </a:ext>
            </a:extLst>
          </p:cNvPr>
          <p:cNvSpPr>
            <a:spLocks noChangeShapeType="1"/>
          </p:cNvSpPr>
          <p:nvPr/>
        </p:nvSpPr>
        <p:spPr bwMode="auto">
          <a:xfrm>
            <a:off x="3827169" y="3618168"/>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05" name="Line 886">
            <a:extLst>
              <a:ext uri="{FF2B5EF4-FFF2-40B4-BE49-F238E27FC236}">
                <a16:creationId xmlns:a16="http://schemas.microsoft.com/office/drawing/2014/main" id="{B0B22A7C-D11D-1052-D54B-9BF4C0257F87}"/>
              </a:ext>
            </a:extLst>
          </p:cNvPr>
          <p:cNvSpPr>
            <a:spLocks noChangeShapeType="1"/>
          </p:cNvSpPr>
          <p:nvPr/>
        </p:nvSpPr>
        <p:spPr bwMode="auto">
          <a:xfrm>
            <a:off x="3827169" y="3625834"/>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06" name="Line 887">
            <a:extLst>
              <a:ext uri="{FF2B5EF4-FFF2-40B4-BE49-F238E27FC236}">
                <a16:creationId xmlns:a16="http://schemas.microsoft.com/office/drawing/2014/main" id="{8BB44582-4DEE-34B4-A80E-78337D276B52}"/>
              </a:ext>
            </a:extLst>
          </p:cNvPr>
          <p:cNvSpPr>
            <a:spLocks noChangeShapeType="1"/>
          </p:cNvSpPr>
          <p:nvPr/>
        </p:nvSpPr>
        <p:spPr bwMode="auto">
          <a:xfrm>
            <a:off x="3835281" y="3625834"/>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07" name="Line 888">
            <a:extLst>
              <a:ext uri="{FF2B5EF4-FFF2-40B4-BE49-F238E27FC236}">
                <a16:creationId xmlns:a16="http://schemas.microsoft.com/office/drawing/2014/main" id="{48F3C939-5B5D-3A84-57A5-9CAAE0442A3E}"/>
              </a:ext>
            </a:extLst>
          </p:cNvPr>
          <p:cNvSpPr>
            <a:spLocks noChangeShapeType="1"/>
          </p:cNvSpPr>
          <p:nvPr/>
        </p:nvSpPr>
        <p:spPr bwMode="auto">
          <a:xfrm>
            <a:off x="3900188" y="3640073"/>
            <a:ext cx="1159" cy="5147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08" name="Line 889">
            <a:extLst>
              <a:ext uri="{FF2B5EF4-FFF2-40B4-BE49-F238E27FC236}">
                <a16:creationId xmlns:a16="http://schemas.microsoft.com/office/drawing/2014/main" id="{3DB9C47A-1CE3-4665-4EBA-3EE3DAB20A9A}"/>
              </a:ext>
            </a:extLst>
          </p:cNvPr>
          <p:cNvSpPr>
            <a:spLocks noChangeShapeType="1"/>
          </p:cNvSpPr>
          <p:nvPr/>
        </p:nvSpPr>
        <p:spPr bwMode="auto">
          <a:xfrm>
            <a:off x="3873530" y="3665261"/>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09" name="Line 890">
            <a:extLst>
              <a:ext uri="{FF2B5EF4-FFF2-40B4-BE49-F238E27FC236}">
                <a16:creationId xmlns:a16="http://schemas.microsoft.com/office/drawing/2014/main" id="{1EE274CB-B5DE-1506-11DD-822010FAAEF2}"/>
              </a:ext>
            </a:extLst>
          </p:cNvPr>
          <p:cNvSpPr>
            <a:spLocks noChangeShapeType="1"/>
          </p:cNvSpPr>
          <p:nvPr/>
        </p:nvSpPr>
        <p:spPr bwMode="auto">
          <a:xfrm>
            <a:off x="3908300" y="3651024"/>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10" name="Line 891">
            <a:extLst>
              <a:ext uri="{FF2B5EF4-FFF2-40B4-BE49-F238E27FC236}">
                <a16:creationId xmlns:a16="http://schemas.microsoft.com/office/drawing/2014/main" id="{87D7DB66-1948-45D7-EE48-A7A45C5FC296}"/>
              </a:ext>
            </a:extLst>
          </p:cNvPr>
          <p:cNvSpPr>
            <a:spLocks noChangeShapeType="1"/>
          </p:cNvSpPr>
          <p:nvPr/>
        </p:nvSpPr>
        <p:spPr bwMode="auto">
          <a:xfrm>
            <a:off x="3881642" y="3672929"/>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11" name="Line 892">
            <a:extLst>
              <a:ext uri="{FF2B5EF4-FFF2-40B4-BE49-F238E27FC236}">
                <a16:creationId xmlns:a16="http://schemas.microsoft.com/office/drawing/2014/main" id="{61B387AB-1B57-76C4-1D82-2FD40B14D33D}"/>
              </a:ext>
            </a:extLst>
          </p:cNvPr>
          <p:cNvSpPr>
            <a:spLocks noChangeShapeType="1"/>
          </p:cNvSpPr>
          <p:nvPr/>
        </p:nvSpPr>
        <p:spPr bwMode="auto">
          <a:xfrm>
            <a:off x="3916414" y="3651024"/>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12" name="Line 893">
            <a:extLst>
              <a:ext uri="{FF2B5EF4-FFF2-40B4-BE49-F238E27FC236}">
                <a16:creationId xmlns:a16="http://schemas.microsoft.com/office/drawing/2014/main" id="{B621E3A9-0C20-987E-239A-051C6B5C5E53}"/>
              </a:ext>
            </a:extLst>
          </p:cNvPr>
          <p:cNvSpPr>
            <a:spLocks noChangeShapeType="1"/>
          </p:cNvSpPr>
          <p:nvPr/>
        </p:nvSpPr>
        <p:spPr bwMode="auto">
          <a:xfrm>
            <a:off x="3888597" y="3672929"/>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13" name="Line 894">
            <a:extLst>
              <a:ext uri="{FF2B5EF4-FFF2-40B4-BE49-F238E27FC236}">
                <a16:creationId xmlns:a16="http://schemas.microsoft.com/office/drawing/2014/main" id="{33A963A7-FE70-C2C4-E0A7-CD76265D9E12}"/>
              </a:ext>
            </a:extLst>
          </p:cNvPr>
          <p:cNvSpPr>
            <a:spLocks noChangeShapeType="1"/>
          </p:cNvSpPr>
          <p:nvPr/>
        </p:nvSpPr>
        <p:spPr bwMode="auto">
          <a:xfrm>
            <a:off x="3923369" y="3651024"/>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14" name="Line 895">
            <a:extLst>
              <a:ext uri="{FF2B5EF4-FFF2-40B4-BE49-F238E27FC236}">
                <a16:creationId xmlns:a16="http://schemas.microsoft.com/office/drawing/2014/main" id="{7A066A3A-D15B-BC2E-2CDE-D342C15F3FA6}"/>
              </a:ext>
            </a:extLst>
          </p:cNvPr>
          <p:cNvSpPr>
            <a:spLocks noChangeShapeType="1"/>
          </p:cNvSpPr>
          <p:nvPr/>
        </p:nvSpPr>
        <p:spPr bwMode="auto">
          <a:xfrm>
            <a:off x="3896711" y="3672929"/>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15" name="Line 896">
            <a:extLst>
              <a:ext uri="{FF2B5EF4-FFF2-40B4-BE49-F238E27FC236}">
                <a16:creationId xmlns:a16="http://schemas.microsoft.com/office/drawing/2014/main" id="{4B7BC801-4B0A-03DC-5B0F-84E3A89754B4}"/>
              </a:ext>
            </a:extLst>
          </p:cNvPr>
          <p:cNvSpPr>
            <a:spLocks noChangeShapeType="1"/>
          </p:cNvSpPr>
          <p:nvPr/>
        </p:nvSpPr>
        <p:spPr bwMode="auto">
          <a:xfrm>
            <a:off x="3931481" y="3651024"/>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16" name="Line 897">
            <a:extLst>
              <a:ext uri="{FF2B5EF4-FFF2-40B4-BE49-F238E27FC236}">
                <a16:creationId xmlns:a16="http://schemas.microsoft.com/office/drawing/2014/main" id="{868FC3D5-D5B0-3864-BE71-D7F423E7594F}"/>
              </a:ext>
            </a:extLst>
          </p:cNvPr>
          <p:cNvSpPr>
            <a:spLocks noChangeShapeType="1"/>
          </p:cNvSpPr>
          <p:nvPr/>
        </p:nvSpPr>
        <p:spPr bwMode="auto">
          <a:xfrm>
            <a:off x="3904825" y="3672929"/>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17" name="Line 898">
            <a:extLst>
              <a:ext uri="{FF2B5EF4-FFF2-40B4-BE49-F238E27FC236}">
                <a16:creationId xmlns:a16="http://schemas.microsoft.com/office/drawing/2014/main" id="{EBC4309B-F73B-DF0F-BE08-91F2BD127BCE}"/>
              </a:ext>
            </a:extLst>
          </p:cNvPr>
          <p:cNvSpPr>
            <a:spLocks noChangeShapeType="1"/>
          </p:cNvSpPr>
          <p:nvPr/>
        </p:nvSpPr>
        <p:spPr bwMode="auto">
          <a:xfrm>
            <a:off x="3954663" y="3651024"/>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18" name="Line 899">
            <a:extLst>
              <a:ext uri="{FF2B5EF4-FFF2-40B4-BE49-F238E27FC236}">
                <a16:creationId xmlns:a16="http://schemas.microsoft.com/office/drawing/2014/main" id="{2B1AFEEC-F066-45C5-811C-11B63CAEB2CF}"/>
              </a:ext>
            </a:extLst>
          </p:cNvPr>
          <p:cNvSpPr>
            <a:spLocks noChangeShapeType="1"/>
          </p:cNvSpPr>
          <p:nvPr/>
        </p:nvSpPr>
        <p:spPr bwMode="auto">
          <a:xfrm>
            <a:off x="3928005" y="3672929"/>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19" name="Line 900">
            <a:extLst>
              <a:ext uri="{FF2B5EF4-FFF2-40B4-BE49-F238E27FC236}">
                <a16:creationId xmlns:a16="http://schemas.microsoft.com/office/drawing/2014/main" id="{72B1B3DE-9774-AF31-37BF-85FFA8380274}"/>
              </a:ext>
            </a:extLst>
          </p:cNvPr>
          <p:cNvSpPr>
            <a:spLocks noChangeShapeType="1"/>
          </p:cNvSpPr>
          <p:nvPr/>
        </p:nvSpPr>
        <p:spPr bwMode="auto">
          <a:xfrm>
            <a:off x="3958139" y="3651024"/>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20" name="Line 901">
            <a:extLst>
              <a:ext uri="{FF2B5EF4-FFF2-40B4-BE49-F238E27FC236}">
                <a16:creationId xmlns:a16="http://schemas.microsoft.com/office/drawing/2014/main" id="{AC177A42-41BD-6498-292D-5D6A2F5A93A8}"/>
              </a:ext>
            </a:extLst>
          </p:cNvPr>
          <p:cNvSpPr>
            <a:spLocks noChangeShapeType="1"/>
          </p:cNvSpPr>
          <p:nvPr/>
        </p:nvSpPr>
        <p:spPr bwMode="auto">
          <a:xfrm>
            <a:off x="3931482" y="3672929"/>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21" name="Line 902">
            <a:extLst>
              <a:ext uri="{FF2B5EF4-FFF2-40B4-BE49-F238E27FC236}">
                <a16:creationId xmlns:a16="http://schemas.microsoft.com/office/drawing/2014/main" id="{A95DEDB9-213F-795E-BD6E-84A3A3DBB1E8}"/>
              </a:ext>
            </a:extLst>
          </p:cNvPr>
          <p:cNvSpPr>
            <a:spLocks noChangeShapeType="1"/>
          </p:cNvSpPr>
          <p:nvPr/>
        </p:nvSpPr>
        <p:spPr bwMode="auto">
          <a:xfrm>
            <a:off x="3961618" y="3651024"/>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22" name="Line 903">
            <a:extLst>
              <a:ext uri="{FF2B5EF4-FFF2-40B4-BE49-F238E27FC236}">
                <a16:creationId xmlns:a16="http://schemas.microsoft.com/office/drawing/2014/main" id="{B057BB93-3FD0-2A42-79F8-5FF9CFE6C821}"/>
              </a:ext>
            </a:extLst>
          </p:cNvPr>
          <p:cNvSpPr>
            <a:spLocks noChangeShapeType="1"/>
          </p:cNvSpPr>
          <p:nvPr/>
        </p:nvSpPr>
        <p:spPr bwMode="auto">
          <a:xfrm>
            <a:off x="3934960" y="3672929"/>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23" name="Line 904">
            <a:extLst>
              <a:ext uri="{FF2B5EF4-FFF2-40B4-BE49-F238E27FC236}">
                <a16:creationId xmlns:a16="http://schemas.microsoft.com/office/drawing/2014/main" id="{B43103D6-5537-8DE5-6A16-2D143235B99E}"/>
              </a:ext>
            </a:extLst>
          </p:cNvPr>
          <p:cNvSpPr>
            <a:spLocks noChangeShapeType="1"/>
          </p:cNvSpPr>
          <p:nvPr/>
        </p:nvSpPr>
        <p:spPr bwMode="auto">
          <a:xfrm>
            <a:off x="3999865" y="3661975"/>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24" name="Line 905">
            <a:extLst>
              <a:ext uri="{FF2B5EF4-FFF2-40B4-BE49-F238E27FC236}">
                <a16:creationId xmlns:a16="http://schemas.microsoft.com/office/drawing/2014/main" id="{56011A3A-540A-642E-167F-371265AE3098}"/>
              </a:ext>
            </a:extLst>
          </p:cNvPr>
          <p:cNvSpPr>
            <a:spLocks noChangeShapeType="1"/>
          </p:cNvSpPr>
          <p:nvPr/>
        </p:nvSpPr>
        <p:spPr bwMode="auto">
          <a:xfrm>
            <a:off x="3973208" y="3687166"/>
            <a:ext cx="54476"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25" name="Line 906">
            <a:extLst>
              <a:ext uri="{FF2B5EF4-FFF2-40B4-BE49-F238E27FC236}">
                <a16:creationId xmlns:a16="http://schemas.microsoft.com/office/drawing/2014/main" id="{7B37D803-ACBB-A31F-748D-0F536AA2CE00}"/>
              </a:ext>
            </a:extLst>
          </p:cNvPr>
          <p:cNvSpPr>
            <a:spLocks noChangeShapeType="1"/>
          </p:cNvSpPr>
          <p:nvPr/>
        </p:nvSpPr>
        <p:spPr bwMode="auto">
          <a:xfrm>
            <a:off x="4004502" y="3661975"/>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26" name="Line 907">
            <a:extLst>
              <a:ext uri="{FF2B5EF4-FFF2-40B4-BE49-F238E27FC236}">
                <a16:creationId xmlns:a16="http://schemas.microsoft.com/office/drawing/2014/main" id="{B11B46F6-C72C-023E-778C-8EE9E891A387}"/>
              </a:ext>
            </a:extLst>
          </p:cNvPr>
          <p:cNvSpPr>
            <a:spLocks noChangeShapeType="1"/>
          </p:cNvSpPr>
          <p:nvPr/>
        </p:nvSpPr>
        <p:spPr bwMode="auto">
          <a:xfrm>
            <a:off x="3977844" y="3687166"/>
            <a:ext cx="53316"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27" name="Line 908">
            <a:extLst>
              <a:ext uri="{FF2B5EF4-FFF2-40B4-BE49-F238E27FC236}">
                <a16:creationId xmlns:a16="http://schemas.microsoft.com/office/drawing/2014/main" id="{F8F3A331-5107-E14E-1E06-4D7652D9EF89}"/>
              </a:ext>
            </a:extLst>
          </p:cNvPr>
          <p:cNvSpPr>
            <a:spLocks noChangeShapeType="1"/>
          </p:cNvSpPr>
          <p:nvPr/>
        </p:nvSpPr>
        <p:spPr bwMode="auto">
          <a:xfrm>
            <a:off x="4007979" y="3661975"/>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28" name="Line 909">
            <a:extLst>
              <a:ext uri="{FF2B5EF4-FFF2-40B4-BE49-F238E27FC236}">
                <a16:creationId xmlns:a16="http://schemas.microsoft.com/office/drawing/2014/main" id="{1885463D-B122-C2E7-07C9-51204F6BFD84}"/>
              </a:ext>
            </a:extLst>
          </p:cNvPr>
          <p:cNvSpPr>
            <a:spLocks noChangeShapeType="1"/>
          </p:cNvSpPr>
          <p:nvPr/>
        </p:nvSpPr>
        <p:spPr bwMode="auto">
          <a:xfrm>
            <a:off x="3984799" y="3687166"/>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29" name="Line 910">
            <a:extLst>
              <a:ext uri="{FF2B5EF4-FFF2-40B4-BE49-F238E27FC236}">
                <a16:creationId xmlns:a16="http://schemas.microsoft.com/office/drawing/2014/main" id="{9AE005B4-1B05-7446-78EB-74E502FDAAA9}"/>
              </a:ext>
            </a:extLst>
          </p:cNvPr>
          <p:cNvSpPr>
            <a:spLocks noChangeShapeType="1"/>
          </p:cNvSpPr>
          <p:nvPr/>
        </p:nvSpPr>
        <p:spPr bwMode="auto">
          <a:xfrm>
            <a:off x="4016092" y="3661975"/>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30" name="Line 911">
            <a:extLst>
              <a:ext uri="{FF2B5EF4-FFF2-40B4-BE49-F238E27FC236}">
                <a16:creationId xmlns:a16="http://schemas.microsoft.com/office/drawing/2014/main" id="{5F3534CC-B861-FB41-553C-863128897036}"/>
              </a:ext>
            </a:extLst>
          </p:cNvPr>
          <p:cNvSpPr>
            <a:spLocks noChangeShapeType="1"/>
          </p:cNvSpPr>
          <p:nvPr/>
        </p:nvSpPr>
        <p:spPr bwMode="auto">
          <a:xfrm>
            <a:off x="3989435" y="3687166"/>
            <a:ext cx="53316"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31" name="Line 912">
            <a:extLst>
              <a:ext uri="{FF2B5EF4-FFF2-40B4-BE49-F238E27FC236}">
                <a16:creationId xmlns:a16="http://schemas.microsoft.com/office/drawing/2014/main" id="{09318437-EC38-C85C-8D0C-18029FF8AF62}"/>
              </a:ext>
            </a:extLst>
          </p:cNvPr>
          <p:cNvSpPr>
            <a:spLocks noChangeShapeType="1"/>
          </p:cNvSpPr>
          <p:nvPr/>
        </p:nvSpPr>
        <p:spPr bwMode="auto">
          <a:xfrm>
            <a:off x="4031160" y="3676212"/>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32" name="Line 913">
            <a:extLst>
              <a:ext uri="{FF2B5EF4-FFF2-40B4-BE49-F238E27FC236}">
                <a16:creationId xmlns:a16="http://schemas.microsoft.com/office/drawing/2014/main" id="{6264532A-F9EF-E0C8-7938-6E86C97DF320}"/>
              </a:ext>
            </a:extLst>
          </p:cNvPr>
          <p:cNvSpPr>
            <a:spLocks noChangeShapeType="1"/>
          </p:cNvSpPr>
          <p:nvPr/>
        </p:nvSpPr>
        <p:spPr bwMode="auto">
          <a:xfrm>
            <a:off x="4004502" y="3702499"/>
            <a:ext cx="53316"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33" name="Line 914">
            <a:extLst>
              <a:ext uri="{FF2B5EF4-FFF2-40B4-BE49-F238E27FC236}">
                <a16:creationId xmlns:a16="http://schemas.microsoft.com/office/drawing/2014/main" id="{BD6D6765-0D3D-F889-EDAD-1CF59C6566BD}"/>
              </a:ext>
            </a:extLst>
          </p:cNvPr>
          <p:cNvSpPr>
            <a:spLocks noChangeShapeType="1"/>
          </p:cNvSpPr>
          <p:nvPr/>
        </p:nvSpPr>
        <p:spPr bwMode="auto">
          <a:xfrm>
            <a:off x="4054341" y="3676212"/>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34" name="Line 915">
            <a:extLst>
              <a:ext uri="{FF2B5EF4-FFF2-40B4-BE49-F238E27FC236}">
                <a16:creationId xmlns:a16="http://schemas.microsoft.com/office/drawing/2014/main" id="{2D2C07D0-6376-3631-5911-32B3EA4852F9}"/>
              </a:ext>
            </a:extLst>
          </p:cNvPr>
          <p:cNvSpPr>
            <a:spLocks noChangeShapeType="1"/>
          </p:cNvSpPr>
          <p:nvPr/>
        </p:nvSpPr>
        <p:spPr bwMode="auto">
          <a:xfrm>
            <a:off x="4027683" y="3702499"/>
            <a:ext cx="53316"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35" name="Line 916">
            <a:extLst>
              <a:ext uri="{FF2B5EF4-FFF2-40B4-BE49-F238E27FC236}">
                <a16:creationId xmlns:a16="http://schemas.microsoft.com/office/drawing/2014/main" id="{E1E002E9-A6C8-CB8D-6552-10C1D2D63955}"/>
              </a:ext>
            </a:extLst>
          </p:cNvPr>
          <p:cNvSpPr>
            <a:spLocks noChangeShapeType="1"/>
          </p:cNvSpPr>
          <p:nvPr/>
        </p:nvSpPr>
        <p:spPr bwMode="auto">
          <a:xfrm>
            <a:off x="4069407" y="3687166"/>
            <a:ext cx="1159" cy="5147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36" name="Line 917">
            <a:extLst>
              <a:ext uri="{FF2B5EF4-FFF2-40B4-BE49-F238E27FC236}">
                <a16:creationId xmlns:a16="http://schemas.microsoft.com/office/drawing/2014/main" id="{4A6EB741-3D6F-438D-5997-FD419CAE8CCC}"/>
              </a:ext>
            </a:extLst>
          </p:cNvPr>
          <p:cNvSpPr>
            <a:spLocks noChangeShapeType="1"/>
          </p:cNvSpPr>
          <p:nvPr/>
        </p:nvSpPr>
        <p:spPr bwMode="auto">
          <a:xfrm>
            <a:off x="4042750" y="3713451"/>
            <a:ext cx="53316"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37" name="Line 918">
            <a:extLst>
              <a:ext uri="{FF2B5EF4-FFF2-40B4-BE49-F238E27FC236}">
                <a16:creationId xmlns:a16="http://schemas.microsoft.com/office/drawing/2014/main" id="{A32A58C9-6332-1AD3-6E2E-5FDF4FEC1904}"/>
              </a:ext>
            </a:extLst>
          </p:cNvPr>
          <p:cNvSpPr>
            <a:spLocks noChangeShapeType="1"/>
          </p:cNvSpPr>
          <p:nvPr/>
        </p:nvSpPr>
        <p:spPr bwMode="auto">
          <a:xfrm>
            <a:off x="4084476" y="3687166"/>
            <a:ext cx="1159" cy="5147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38" name="Line 919">
            <a:extLst>
              <a:ext uri="{FF2B5EF4-FFF2-40B4-BE49-F238E27FC236}">
                <a16:creationId xmlns:a16="http://schemas.microsoft.com/office/drawing/2014/main" id="{530B954E-7B08-F7FD-326E-3026E0306F6F}"/>
              </a:ext>
            </a:extLst>
          </p:cNvPr>
          <p:cNvSpPr>
            <a:spLocks noChangeShapeType="1"/>
          </p:cNvSpPr>
          <p:nvPr/>
        </p:nvSpPr>
        <p:spPr bwMode="auto">
          <a:xfrm>
            <a:off x="4061296" y="3713451"/>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39" name="Line 920">
            <a:extLst>
              <a:ext uri="{FF2B5EF4-FFF2-40B4-BE49-F238E27FC236}">
                <a16:creationId xmlns:a16="http://schemas.microsoft.com/office/drawing/2014/main" id="{9D966F95-6893-BDC7-BB71-0B0B4B579733}"/>
              </a:ext>
            </a:extLst>
          </p:cNvPr>
          <p:cNvSpPr>
            <a:spLocks noChangeShapeType="1"/>
          </p:cNvSpPr>
          <p:nvPr/>
        </p:nvSpPr>
        <p:spPr bwMode="auto">
          <a:xfrm>
            <a:off x="4092590" y="3698119"/>
            <a:ext cx="1159" cy="5147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40" name="Line 921">
            <a:extLst>
              <a:ext uri="{FF2B5EF4-FFF2-40B4-BE49-F238E27FC236}">
                <a16:creationId xmlns:a16="http://schemas.microsoft.com/office/drawing/2014/main" id="{F414732C-B664-C3C1-965D-4BA726EC65CD}"/>
              </a:ext>
            </a:extLst>
          </p:cNvPr>
          <p:cNvSpPr>
            <a:spLocks noChangeShapeType="1"/>
          </p:cNvSpPr>
          <p:nvPr/>
        </p:nvSpPr>
        <p:spPr bwMode="auto">
          <a:xfrm>
            <a:off x="4069409" y="3723307"/>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41" name="Line 922">
            <a:extLst>
              <a:ext uri="{FF2B5EF4-FFF2-40B4-BE49-F238E27FC236}">
                <a16:creationId xmlns:a16="http://schemas.microsoft.com/office/drawing/2014/main" id="{64D4C674-B753-02E1-054F-326291C32E48}"/>
              </a:ext>
            </a:extLst>
          </p:cNvPr>
          <p:cNvSpPr>
            <a:spLocks noChangeShapeType="1"/>
          </p:cNvSpPr>
          <p:nvPr/>
        </p:nvSpPr>
        <p:spPr bwMode="auto">
          <a:xfrm>
            <a:off x="4130838" y="3727689"/>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42" name="Line 923">
            <a:extLst>
              <a:ext uri="{FF2B5EF4-FFF2-40B4-BE49-F238E27FC236}">
                <a16:creationId xmlns:a16="http://schemas.microsoft.com/office/drawing/2014/main" id="{4D371213-0C2E-E530-BB4C-02C5AD70C195}"/>
              </a:ext>
            </a:extLst>
          </p:cNvPr>
          <p:cNvSpPr>
            <a:spLocks noChangeShapeType="1"/>
          </p:cNvSpPr>
          <p:nvPr/>
        </p:nvSpPr>
        <p:spPr bwMode="auto">
          <a:xfrm>
            <a:off x="4107657" y="3752879"/>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43" name="Line 924">
            <a:extLst>
              <a:ext uri="{FF2B5EF4-FFF2-40B4-BE49-F238E27FC236}">
                <a16:creationId xmlns:a16="http://schemas.microsoft.com/office/drawing/2014/main" id="{141DC668-E60E-03BE-7CD1-FCF3A74E9657}"/>
              </a:ext>
            </a:extLst>
          </p:cNvPr>
          <p:cNvSpPr>
            <a:spLocks noChangeShapeType="1"/>
          </p:cNvSpPr>
          <p:nvPr/>
        </p:nvSpPr>
        <p:spPr bwMode="auto">
          <a:xfrm>
            <a:off x="4154018" y="3752879"/>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44" name="Line 925">
            <a:extLst>
              <a:ext uri="{FF2B5EF4-FFF2-40B4-BE49-F238E27FC236}">
                <a16:creationId xmlns:a16="http://schemas.microsoft.com/office/drawing/2014/main" id="{B1928243-EC31-ED92-A7DD-4554AF430F79}"/>
              </a:ext>
            </a:extLst>
          </p:cNvPr>
          <p:cNvSpPr>
            <a:spLocks noChangeShapeType="1"/>
          </p:cNvSpPr>
          <p:nvPr/>
        </p:nvSpPr>
        <p:spPr bwMode="auto">
          <a:xfrm>
            <a:off x="4130838" y="3778069"/>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45" name="Line 926">
            <a:extLst>
              <a:ext uri="{FF2B5EF4-FFF2-40B4-BE49-F238E27FC236}">
                <a16:creationId xmlns:a16="http://schemas.microsoft.com/office/drawing/2014/main" id="{2556F6E7-BB2D-D6C7-F219-BC0382400875}"/>
              </a:ext>
            </a:extLst>
          </p:cNvPr>
          <p:cNvSpPr>
            <a:spLocks noChangeShapeType="1"/>
          </p:cNvSpPr>
          <p:nvPr/>
        </p:nvSpPr>
        <p:spPr bwMode="auto">
          <a:xfrm>
            <a:off x="4184153" y="3770401"/>
            <a:ext cx="1159" cy="48190"/>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46" name="Line 927">
            <a:extLst>
              <a:ext uri="{FF2B5EF4-FFF2-40B4-BE49-F238E27FC236}">
                <a16:creationId xmlns:a16="http://schemas.microsoft.com/office/drawing/2014/main" id="{6209E09B-1630-8D4C-F940-A710C17EA68F}"/>
              </a:ext>
            </a:extLst>
          </p:cNvPr>
          <p:cNvSpPr>
            <a:spLocks noChangeShapeType="1"/>
          </p:cNvSpPr>
          <p:nvPr/>
        </p:nvSpPr>
        <p:spPr bwMode="auto">
          <a:xfrm>
            <a:off x="4160973" y="3792306"/>
            <a:ext cx="50998"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47" name="Line 928">
            <a:extLst>
              <a:ext uri="{FF2B5EF4-FFF2-40B4-BE49-F238E27FC236}">
                <a16:creationId xmlns:a16="http://schemas.microsoft.com/office/drawing/2014/main" id="{7698DE96-AB74-C473-9001-1471DDCD2BE7}"/>
              </a:ext>
            </a:extLst>
          </p:cNvPr>
          <p:cNvSpPr>
            <a:spLocks noChangeShapeType="1"/>
          </p:cNvSpPr>
          <p:nvPr/>
        </p:nvSpPr>
        <p:spPr bwMode="auto">
          <a:xfrm>
            <a:off x="4207334" y="3770401"/>
            <a:ext cx="1159" cy="48190"/>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48" name="Line 929">
            <a:extLst>
              <a:ext uri="{FF2B5EF4-FFF2-40B4-BE49-F238E27FC236}">
                <a16:creationId xmlns:a16="http://schemas.microsoft.com/office/drawing/2014/main" id="{0B0B1788-DF54-AD38-DDE0-797BACE45D47}"/>
              </a:ext>
            </a:extLst>
          </p:cNvPr>
          <p:cNvSpPr>
            <a:spLocks noChangeShapeType="1"/>
          </p:cNvSpPr>
          <p:nvPr/>
        </p:nvSpPr>
        <p:spPr bwMode="auto">
          <a:xfrm>
            <a:off x="4184154" y="3792306"/>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49" name="Line 930">
            <a:extLst>
              <a:ext uri="{FF2B5EF4-FFF2-40B4-BE49-F238E27FC236}">
                <a16:creationId xmlns:a16="http://schemas.microsoft.com/office/drawing/2014/main" id="{87ED8147-C7A2-0640-9E99-435C73C03A9B}"/>
              </a:ext>
            </a:extLst>
          </p:cNvPr>
          <p:cNvSpPr>
            <a:spLocks noChangeShapeType="1"/>
          </p:cNvSpPr>
          <p:nvPr/>
        </p:nvSpPr>
        <p:spPr bwMode="auto">
          <a:xfrm>
            <a:off x="4230515" y="3770401"/>
            <a:ext cx="1159" cy="48190"/>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50" name="Line 931">
            <a:extLst>
              <a:ext uri="{FF2B5EF4-FFF2-40B4-BE49-F238E27FC236}">
                <a16:creationId xmlns:a16="http://schemas.microsoft.com/office/drawing/2014/main" id="{C5A4C55C-F128-4CD4-3046-75457E0B4C44}"/>
              </a:ext>
            </a:extLst>
          </p:cNvPr>
          <p:cNvSpPr>
            <a:spLocks noChangeShapeType="1"/>
          </p:cNvSpPr>
          <p:nvPr/>
        </p:nvSpPr>
        <p:spPr bwMode="auto">
          <a:xfrm>
            <a:off x="4207334" y="3792306"/>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51" name="Line 932">
            <a:extLst>
              <a:ext uri="{FF2B5EF4-FFF2-40B4-BE49-F238E27FC236}">
                <a16:creationId xmlns:a16="http://schemas.microsoft.com/office/drawing/2014/main" id="{A8FF01E6-FB07-5B42-0E1D-259A8041F369}"/>
              </a:ext>
            </a:extLst>
          </p:cNvPr>
          <p:cNvSpPr>
            <a:spLocks noChangeShapeType="1"/>
          </p:cNvSpPr>
          <p:nvPr/>
        </p:nvSpPr>
        <p:spPr bwMode="auto">
          <a:xfrm>
            <a:off x="4250220" y="3770401"/>
            <a:ext cx="1159" cy="48190"/>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52" name="Line 933">
            <a:extLst>
              <a:ext uri="{FF2B5EF4-FFF2-40B4-BE49-F238E27FC236}">
                <a16:creationId xmlns:a16="http://schemas.microsoft.com/office/drawing/2014/main" id="{491E6C09-FD2D-23FE-E3EA-C1157F5008A9}"/>
              </a:ext>
            </a:extLst>
          </p:cNvPr>
          <p:cNvSpPr>
            <a:spLocks noChangeShapeType="1"/>
          </p:cNvSpPr>
          <p:nvPr/>
        </p:nvSpPr>
        <p:spPr bwMode="auto">
          <a:xfrm>
            <a:off x="4222403" y="3792306"/>
            <a:ext cx="50998"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53" name="Line 934">
            <a:extLst>
              <a:ext uri="{FF2B5EF4-FFF2-40B4-BE49-F238E27FC236}">
                <a16:creationId xmlns:a16="http://schemas.microsoft.com/office/drawing/2014/main" id="{B02BD62F-6473-45F3-7C51-9180889E55E8}"/>
              </a:ext>
            </a:extLst>
          </p:cNvPr>
          <p:cNvSpPr>
            <a:spLocks noChangeShapeType="1"/>
          </p:cNvSpPr>
          <p:nvPr/>
        </p:nvSpPr>
        <p:spPr bwMode="auto">
          <a:xfrm>
            <a:off x="4238629" y="3810925"/>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54" name="Line 935">
            <a:extLst>
              <a:ext uri="{FF2B5EF4-FFF2-40B4-BE49-F238E27FC236}">
                <a16:creationId xmlns:a16="http://schemas.microsoft.com/office/drawing/2014/main" id="{4205533B-BACC-6BF6-6085-96998B564CC1}"/>
              </a:ext>
            </a:extLst>
          </p:cNvPr>
          <p:cNvSpPr>
            <a:spLocks noChangeShapeType="1"/>
          </p:cNvSpPr>
          <p:nvPr/>
        </p:nvSpPr>
        <p:spPr bwMode="auto">
          <a:xfrm>
            <a:off x="4242106" y="3810925"/>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55" name="Line 936">
            <a:extLst>
              <a:ext uri="{FF2B5EF4-FFF2-40B4-BE49-F238E27FC236}">
                <a16:creationId xmlns:a16="http://schemas.microsoft.com/office/drawing/2014/main" id="{D08ADDDC-CBC3-76CF-71F0-E829205A786F}"/>
              </a:ext>
            </a:extLst>
          </p:cNvPr>
          <p:cNvSpPr>
            <a:spLocks noChangeShapeType="1"/>
          </p:cNvSpPr>
          <p:nvPr/>
        </p:nvSpPr>
        <p:spPr bwMode="auto">
          <a:xfrm>
            <a:off x="4245583" y="3810925"/>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56" name="Line 937">
            <a:extLst>
              <a:ext uri="{FF2B5EF4-FFF2-40B4-BE49-F238E27FC236}">
                <a16:creationId xmlns:a16="http://schemas.microsoft.com/office/drawing/2014/main" id="{039538CE-B67D-76F9-AB78-B9AE98C691B9}"/>
              </a:ext>
            </a:extLst>
          </p:cNvPr>
          <p:cNvSpPr>
            <a:spLocks noChangeShapeType="1"/>
          </p:cNvSpPr>
          <p:nvPr/>
        </p:nvSpPr>
        <p:spPr bwMode="auto">
          <a:xfrm>
            <a:off x="4487824" y="3850353"/>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57" name="Line 938">
            <a:extLst>
              <a:ext uri="{FF2B5EF4-FFF2-40B4-BE49-F238E27FC236}">
                <a16:creationId xmlns:a16="http://schemas.microsoft.com/office/drawing/2014/main" id="{4E20F277-A41B-3C1E-584D-32FF10A851EA}"/>
              </a:ext>
            </a:extLst>
          </p:cNvPr>
          <p:cNvSpPr>
            <a:spLocks noChangeShapeType="1"/>
          </p:cNvSpPr>
          <p:nvPr/>
        </p:nvSpPr>
        <p:spPr bwMode="auto">
          <a:xfrm>
            <a:off x="4461166" y="3876639"/>
            <a:ext cx="53316"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58" name="Line 939">
            <a:extLst>
              <a:ext uri="{FF2B5EF4-FFF2-40B4-BE49-F238E27FC236}">
                <a16:creationId xmlns:a16="http://schemas.microsoft.com/office/drawing/2014/main" id="{A27EE6D7-7965-9D43-1C2E-76FDF840BEFF}"/>
              </a:ext>
            </a:extLst>
          </p:cNvPr>
          <p:cNvSpPr>
            <a:spLocks noChangeShapeType="1"/>
          </p:cNvSpPr>
          <p:nvPr/>
        </p:nvSpPr>
        <p:spPr bwMode="auto">
          <a:xfrm>
            <a:off x="4502890" y="3850353"/>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59" name="Line 940">
            <a:extLst>
              <a:ext uri="{FF2B5EF4-FFF2-40B4-BE49-F238E27FC236}">
                <a16:creationId xmlns:a16="http://schemas.microsoft.com/office/drawing/2014/main" id="{C2AB26B2-17FD-1CA0-D2FA-BD3063BA6D47}"/>
              </a:ext>
            </a:extLst>
          </p:cNvPr>
          <p:cNvSpPr>
            <a:spLocks noChangeShapeType="1"/>
          </p:cNvSpPr>
          <p:nvPr/>
        </p:nvSpPr>
        <p:spPr bwMode="auto">
          <a:xfrm>
            <a:off x="4479710" y="3876639"/>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60" name="Line 941">
            <a:extLst>
              <a:ext uri="{FF2B5EF4-FFF2-40B4-BE49-F238E27FC236}">
                <a16:creationId xmlns:a16="http://schemas.microsoft.com/office/drawing/2014/main" id="{E5AF150F-E0AE-6663-3D1F-6F9526E0F5B6}"/>
              </a:ext>
            </a:extLst>
          </p:cNvPr>
          <p:cNvSpPr>
            <a:spLocks noChangeShapeType="1"/>
          </p:cNvSpPr>
          <p:nvPr/>
        </p:nvSpPr>
        <p:spPr bwMode="auto">
          <a:xfrm>
            <a:off x="4506368" y="3850353"/>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61" name="Line 942">
            <a:extLst>
              <a:ext uri="{FF2B5EF4-FFF2-40B4-BE49-F238E27FC236}">
                <a16:creationId xmlns:a16="http://schemas.microsoft.com/office/drawing/2014/main" id="{E1BA4385-3ED7-618A-3A7C-F8EB312A7FB5}"/>
              </a:ext>
            </a:extLst>
          </p:cNvPr>
          <p:cNvSpPr>
            <a:spLocks noChangeShapeType="1"/>
          </p:cNvSpPr>
          <p:nvPr/>
        </p:nvSpPr>
        <p:spPr bwMode="auto">
          <a:xfrm>
            <a:off x="4484347" y="3876639"/>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62" name="Line 943">
            <a:extLst>
              <a:ext uri="{FF2B5EF4-FFF2-40B4-BE49-F238E27FC236}">
                <a16:creationId xmlns:a16="http://schemas.microsoft.com/office/drawing/2014/main" id="{2132D685-E904-3778-A9C0-3B7651260C53}"/>
              </a:ext>
            </a:extLst>
          </p:cNvPr>
          <p:cNvSpPr>
            <a:spLocks noChangeShapeType="1"/>
          </p:cNvSpPr>
          <p:nvPr/>
        </p:nvSpPr>
        <p:spPr bwMode="auto">
          <a:xfrm>
            <a:off x="4511004" y="3850353"/>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63" name="Line 944">
            <a:extLst>
              <a:ext uri="{FF2B5EF4-FFF2-40B4-BE49-F238E27FC236}">
                <a16:creationId xmlns:a16="http://schemas.microsoft.com/office/drawing/2014/main" id="{B2AD7F5E-7B5B-552A-1136-B196A3F87D1F}"/>
              </a:ext>
            </a:extLst>
          </p:cNvPr>
          <p:cNvSpPr>
            <a:spLocks noChangeShapeType="1"/>
          </p:cNvSpPr>
          <p:nvPr/>
        </p:nvSpPr>
        <p:spPr bwMode="auto">
          <a:xfrm>
            <a:off x="4487824" y="3876639"/>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64" name="Line 945">
            <a:extLst>
              <a:ext uri="{FF2B5EF4-FFF2-40B4-BE49-F238E27FC236}">
                <a16:creationId xmlns:a16="http://schemas.microsoft.com/office/drawing/2014/main" id="{17BD8D7C-EB2C-B021-CE91-E5A10C15FC7F}"/>
              </a:ext>
            </a:extLst>
          </p:cNvPr>
          <p:cNvSpPr>
            <a:spLocks noChangeShapeType="1"/>
          </p:cNvSpPr>
          <p:nvPr/>
        </p:nvSpPr>
        <p:spPr bwMode="auto">
          <a:xfrm>
            <a:off x="4557366" y="3850353"/>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65" name="Line 946">
            <a:extLst>
              <a:ext uri="{FF2B5EF4-FFF2-40B4-BE49-F238E27FC236}">
                <a16:creationId xmlns:a16="http://schemas.microsoft.com/office/drawing/2014/main" id="{DDA771B1-E0E7-39B0-3290-9C8347087BC3}"/>
              </a:ext>
            </a:extLst>
          </p:cNvPr>
          <p:cNvSpPr>
            <a:spLocks noChangeShapeType="1"/>
          </p:cNvSpPr>
          <p:nvPr/>
        </p:nvSpPr>
        <p:spPr bwMode="auto">
          <a:xfrm>
            <a:off x="4534186" y="3876639"/>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66" name="Line 947">
            <a:extLst>
              <a:ext uri="{FF2B5EF4-FFF2-40B4-BE49-F238E27FC236}">
                <a16:creationId xmlns:a16="http://schemas.microsoft.com/office/drawing/2014/main" id="{EADDC564-835A-90C6-F9D3-9729A81BCC10}"/>
              </a:ext>
            </a:extLst>
          </p:cNvPr>
          <p:cNvSpPr>
            <a:spLocks noChangeShapeType="1"/>
          </p:cNvSpPr>
          <p:nvPr/>
        </p:nvSpPr>
        <p:spPr bwMode="auto">
          <a:xfrm>
            <a:off x="4610682" y="3876639"/>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67" name="Line 948">
            <a:extLst>
              <a:ext uri="{FF2B5EF4-FFF2-40B4-BE49-F238E27FC236}">
                <a16:creationId xmlns:a16="http://schemas.microsoft.com/office/drawing/2014/main" id="{EDB1BEBD-B44F-E44E-8B58-B30FF8BEDF3C}"/>
              </a:ext>
            </a:extLst>
          </p:cNvPr>
          <p:cNvSpPr>
            <a:spLocks noChangeShapeType="1"/>
          </p:cNvSpPr>
          <p:nvPr/>
        </p:nvSpPr>
        <p:spPr bwMode="auto">
          <a:xfrm>
            <a:off x="4587501" y="3897448"/>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68" name="Line 949">
            <a:extLst>
              <a:ext uri="{FF2B5EF4-FFF2-40B4-BE49-F238E27FC236}">
                <a16:creationId xmlns:a16="http://schemas.microsoft.com/office/drawing/2014/main" id="{24727794-0BE6-93FE-ABAD-502066951200}"/>
              </a:ext>
            </a:extLst>
          </p:cNvPr>
          <p:cNvSpPr>
            <a:spLocks noChangeShapeType="1"/>
          </p:cNvSpPr>
          <p:nvPr/>
        </p:nvSpPr>
        <p:spPr bwMode="auto">
          <a:xfrm>
            <a:off x="4660520" y="3876639"/>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69" name="Line 950">
            <a:extLst>
              <a:ext uri="{FF2B5EF4-FFF2-40B4-BE49-F238E27FC236}">
                <a16:creationId xmlns:a16="http://schemas.microsoft.com/office/drawing/2014/main" id="{29475C89-3376-17C6-6835-4A3BB9D15B96}"/>
              </a:ext>
            </a:extLst>
          </p:cNvPr>
          <p:cNvSpPr>
            <a:spLocks noChangeShapeType="1"/>
          </p:cNvSpPr>
          <p:nvPr/>
        </p:nvSpPr>
        <p:spPr bwMode="auto">
          <a:xfrm>
            <a:off x="4633863" y="3897448"/>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70" name="Line 951">
            <a:extLst>
              <a:ext uri="{FF2B5EF4-FFF2-40B4-BE49-F238E27FC236}">
                <a16:creationId xmlns:a16="http://schemas.microsoft.com/office/drawing/2014/main" id="{67EB39CF-2606-2EED-F454-4FD9425221E9}"/>
              </a:ext>
            </a:extLst>
          </p:cNvPr>
          <p:cNvSpPr>
            <a:spLocks noChangeShapeType="1"/>
          </p:cNvSpPr>
          <p:nvPr/>
        </p:nvSpPr>
        <p:spPr bwMode="auto">
          <a:xfrm>
            <a:off x="4721951" y="3908400"/>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71" name="Line 952">
            <a:extLst>
              <a:ext uri="{FF2B5EF4-FFF2-40B4-BE49-F238E27FC236}">
                <a16:creationId xmlns:a16="http://schemas.microsoft.com/office/drawing/2014/main" id="{72506744-AD17-4867-0EDA-69158BCCE3F2}"/>
              </a:ext>
            </a:extLst>
          </p:cNvPr>
          <p:cNvSpPr>
            <a:spLocks noChangeShapeType="1"/>
          </p:cNvSpPr>
          <p:nvPr/>
        </p:nvSpPr>
        <p:spPr bwMode="auto">
          <a:xfrm>
            <a:off x="4695293" y="3933590"/>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72" name="Line 953">
            <a:extLst>
              <a:ext uri="{FF2B5EF4-FFF2-40B4-BE49-F238E27FC236}">
                <a16:creationId xmlns:a16="http://schemas.microsoft.com/office/drawing/2014/main" id="{0CDE5EA3-5A8B-9035-57A4-0CEC613AAF34}"/>
              </a:ext>
            </a:extLst>
          </p:cNvPr>
          <p:cNvSpPr>
            <a:spLocks noChangeShapeType="1"/>
          </p:cNvSpPr>
          <p:nvPr/>
        </p:nvSpPr>
        <p:spPr bwMode="auto">
          <a:xfrm>
            <a:off x="4737017" y="3908400"/>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73" name="Line 954">
            <a:extLst>
              <a:ext uri="{FF2B5EF4-FFF2-40B4-BE49-F238E27FC236}">
                <a16:creationId xmlns:a16="http://schemas.microsoft.com/office/drawing/2014/main" id="{CADB9645-DEBA-5795-D96A-3E6500966C30}"/>
              </a:ext>
            </a:extLst>
          </p:cNvPr>
          <p:cNvSpPr>
            <a:spLocks noChangeShapeType="1"/>
          </p:cNvSpPr>
          <p:nvPr/>
        </p:nvSpPr>
        <p:spPr bwMode="auto">
          <a:xfrm>
            <a:off x="4710359" y="3933590"/>
            <a:ext cx="53316"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74" name="Line 955">
            <a:extLst>
              <a:ext uri="{FF2B5EF4-FFF2-40B4-BE49-F238E27FC236}">
                <a16:creationId xmlns:a16="http://schemas.microsoft.com/office/drawing/2014/main" id="{89C8D3ED-5602-9206-F839-3EC165372085}"/>
              </a:ext>
            </a:extLst>
          </p:cNvPr>
          <p:cNvSpPr>
            <a:spLocks noChangeShapeType="1"/>
          </p:cNvSpPr>
          <p:nvPr/>
        </p:nvSpPr>
        <p:spPr bwMode="auto">
          <a:xfrm>
            <a:off x="4775266" y="3908400"/>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75" name="Line 956">
            <a:extLst>
              <a:ext uri="{FF2B5EF4-FFF2-40B4-BE49-F238E27FC236}">
                <a16:creationId xmlns:a16="http://schemas.microsoft.com/office/drawing/2014/main" id="{E9725B5D-2C93-AE83-2EDC-92514A1A8CAF}"/>
              </a:ext>
            </a:extLst>
          </p:cNvPr>
          <p:cNvSpPr>
            <a:spLocks noChangeShapeType="1"/>
          </p:cNvSpPr>
          <p:nvPr/>
        </p:nvSpPr>
        <p:spPr bwMode="auto">
          <a:xfrm>
            <a:off x="4748608" y="3933590"/>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76" name="Line 957">
            <a:extLst>
              <a:ext uri="{FF2B5EF4-FFF2-40B4-BE49-F238E27FC236}">
                <a16:creationId xmlns:a16="http://schemas.microsoft.com/office/drawing/2014/main" id="{33ABDD40-2D23-C61B-9656-88F2DC4DBA34}"/>
              </a:ext>
            </a:extLst>
          </p:cNvPr>
          <p:cNvSpPr>
            <a:spLocks noChangeShapeType="1"/>
          </p:cNvSpPr>
          <p:nvPr/>
        </p:nvSpPr>
        <p:spPr bwMode="auto">
          <a:xfrm>
            <a:off x="4798447" y="3908400"/>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77" name="Line 958">
            <a:extLst>
              <a:ext uri="{FF2B5EF4-FFF2-40B4-BE49-F238E27FC236}">
                <a16:creationId xmlns:a16="http://schemas.microsoft.com/office/drawing/2014/main" id="{A25CF2A7-55B7-CF06-141E-6132ACE76BAE}"/>
              </a:ext>
            </a:extLst>
          </p:cNvPr>
          <p:cNvSpPr>
            <a:spLocks noChangeShapeType="1"/>
          </p:cNvSpPr>
          <p:nvPr/>
        </p:nvSpPr>
        <p:spPr bwMode="auto">
          <a:xfrm>
            <a:off x="4771790" y="3933590"/>
            <a:ext cx="53316"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78" name="Line 959">
            <a:extLst>
              <a:ext uri="{FF2B5EF4-FFF2-40B4-BE49-F238E27FC236}">
                <a16:creationId xmlns:a16="http://schemas.microsoft.com/office/drawing/2014/main" id="{6CCC725F-37CF-B624-C5BE-0B146AD1A7A4}"/>
              </a:ext>
            </a:extLst>
          </p:cNvPr>
          <p:cNvSpPr>
            <a:spLocks noChangeShapeType="1"/>
          </p:cNvSpPr>
          <p:nvPr/>
        </p:nvSpPr>
        <p:spPr bwMode="auto">
          <a:xfrm>
            <a:off x="4821628" y="3908400"/>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79" name="Line 960">
            <a:extLst>
              <a:ext uri="{FF2B5EF4-FFF2-40B4-BE49-F238E27FC236}">
                <a16:creationId xmlns:a16="http://schemas.microsoft.com/office/drawing/2014/main" id="{8FB5758A-CBC2-C831-4E9C-708ECAA83F54}"/>
              </a:ext>
            </a:extLst>
          </p:cNvPr>
          <p:cNvSpPr>
            <a:spLocks noChangeShapeType="1"/>
          </p:cNvSpPr>
          <p:nvPr/>
        </p:nvSpPr>
        <p:spPr bwMode="auto">
          <a:xfrm>
            <a:off x="4794970" y="3933590"/>
            <a:ext cx="53316"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80" name="Line 961">
            <a:extLst>
              <a:ext uri="{FF2B5EF4-FFF2-40B4-BE49-F238E27FC236}">
                <a16:creationId xmlns:a16="http://schemas.microsoft.com/office/drawing/2014/main" id="{71A3F0A6-5A95-7E0D-0AA8-947D1D72F004}"/>
              </a:ext>
            </a:extLst>
          </p:cNvPr>
          <p:cNvSpPr>
            <a:spLocks noChangeShapeType="1"/>
          </p:cNvSpPr>
          <p:nvPr/>
        </p:nvSpPr>
        <p:spPr bwMode="auto">
          <a:xfrm>
            <a:off x="4836695" y="3908400"/>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81" name="Line 962">
            <a:extLst>
              <a:ext uri="{FF2B5EF4-FFF2-40B4-BE49-F238E27FC236}">
                <a16:creationId xmlns:a16="http://schemas.microsoft.com/office/drawing/2014/main" id="{D69102E1-632F-AF3A-2228-ED8C4E5A0E77}"/>
              </a:ext>
            </a:extLst>
          </p:cNvPr>
          <p:cNvSpPr>
            <a:spLocks noChangeShapeType="1"/>
          </p:cNvSpPr>
          <p:nvPr/>
        </p:nvSpPr>
        <p:spPr bwMode="auto">
          <a:xfrm>
            <a:off x="4810039" y="3933590"/>
            <a:ext cx="53316"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82" name="Line 963">
            <a:extLst>
              <a:ext uri="{FF2B5EF4-FFF2-40B4-BE49-F238E27FC236}">
                <a16:creationId xmlns:a16="http://schemas.microsoft.com/office/drawing/2014/main" id="{13700050-A5F9-0550-CA11-971BCA2E1B68}"/>
              </a:ext>
            </a:extLst>
          </p:cNvPr>
          <p:cNvSpPr>
            <a:spLocks noChangeShapeType="1"/>
          </p:cNvSpPr>
          <p:nvPr/>
        </p:nvSpPr>
        <p:spPr bwMode="auto">
          <a:xfrm>
            <a:off x="4841332" y="3908400"/>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83" name="Line 964">
            <a:extLst>
              <a:ext uri="{FF2B5EF4-FFF2-40B4-BE49-F238E27FC236}">
                <a16:creationId xmlns:a16="http://schemas.microsoft.com/office/drawing/2014/main" id="{52F24020-7B14-1F1D-BB99-C0DB616AC395}"/>
              </a:ext>
            </a:extLst>
          </p:cNvPr>
          <p:cNvSpPr>
            <a:spLocks noChangeShapeType="1"/>
          </p:cNvSpPr>
          <p:nvPr/>
        </p:nvSpPr>
        <p:spPr bwMode="auto">
          <a:xfrm>
            <a:off x="4818151" y="3933590"/>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84" name="Line 965">
            <a:extLst>
              <a:ext uri="{FF2B5EF4-FFF2-40B4-BE49-F238E27FC236}">
                <a16:creationId xmlns:a16="http://schemas.microsoft.com/office/drawing/2014/main" id="{BDAF1F33-8F48-0B56-808D-96325C8F6376}"/>
              </a:ext>
            </a:extLst>
          </p:cNvPr>
          <p:cNvSpPr>
            <a:spLocks noChangeShapeType="1"/>
          </p:cNvSpPr>
          <p:nvPr/>
        </p:nvSpPr>
        <p:spPr bwMode="auto">
          <a:xfrm>
            <a:off x="4844809" y="3908400"/>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85" name="Line 966">
            <a:extLst>
              <a:ext uri="{FF2B5EF4-FFF2-40B4-BE49-F238E27FC236}">
                <a16:creationId xmlns:a16="http://schemas.microsoft.com/office/drawing/2014/main" id="{3B714C2A-938B-6141-F0AF-122F673C11D1}"/>
              </a:ext>
            </a:extLst>
          </p:cNvPr>
          <p:cNvSpPr>
            <a:spLocks noChangeShapeType="1"/>
          </p:cNvSpPr>
          <p:nvPr/>
        </p:nvSpPr>
        <p:spPr bwMode="auto">
          <a:xfrm>
            <a:off x="4821628" y="3933590"/>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86" name="Line 967">
            <a:extLst>
              <a:ext uri="{FF2B5EF4-FFF2-40B4-BE49-F238E27FC236}">
                <a16:creationId xmlns:a16="http://schemas.microsoft.com/office/drawing/2014/main" id="{9C2DE30B-A64C-FC3A-C38C-B7A87F0F516A}"/>
              </a:ext>
            </a:extLst>
          </p:cNvPr>
          <p:cNvSpPr>
            <a:spLocks noChangeShapeType="1"/>
          </p:cNvSpPr>
          <p:nvPr/>
        </p:nvSpPr>
        <p:spPr bwMode="auto">
          <a:xfrm>
            <a:off x="4883058" y="3908400"/>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87" name="Line 968">
            <a:extLst>
              <a:ext uri="{FF2B5EF4-FFF2-40B4-BE49-F238E27FC236}">
                <a16:creationId xmlns:a16="http://schemas.microsoft.com/office/drawing/2014/main" id="{9358A939-114A-C504-8BB3-EF74346122A9}"/>
              </a:ext>
            </a:extLst>
          </p:cNvPr>
          <p:cNvSpPr>
            <a:spLocks noChangeShapeType="1"/>
          </p:cNvSpPr>
          <p:nvPr/>
        </p:nvSpPr>
        <p:spPr bwMode="auto">
          <a:xfrm>
            <a:off x="4859877" y="3933590"/>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88" name="Line 969">
            <a:extLst>
              <a:ext uri="{FF2B5EF4-FFF2-40B4-BE49-F238E27FC236}">
                <a16:creationId xmlns:a16="http://schemas.microsoft.com/office/drawing/2014/main" id="{C413EA3E-4280-23DF-11D3-BB421306AE3D}"/>
              </a:ext>
            </a:extLst>
          </p:cNvPr>
          <p:cNvSpPr>
            <a:spLocks noChangeShapeType="1"/>
          </p:cNvSpPr>
          <p:nvPr/>
        </p:nvSpPr>
        <p:spPr bwMode="auto">
          <a:xfrm>
            <a:off x="4886535" y="3908400"/>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89" name="Line 970">
            <a:extLst>
              <a:ext uri="{FF2B5EF4-FFF2-40B4-BE49-F238E27FC236}">
                <a16:creationId xmlns:a16="http://schemas.microsoft.com/office/drawing/2014/main" id="{93A513AD-52D1-917D-DC6A-31CE62F60235}"/>
              </a:ext>
            </a:extLst>
          </p:cNvPr>
          <p:cNvSpPr>
            <a:spLocks noChangeShapeType="1"/>
          </p:cNvSpPr>
          <p:nvPr/>
        </p:nvSpPr>
        <p:spPr bwMode="auto">
          <a:xfrm>
            <a:off x="4859877" y="3933590"/>
            <a:ext cx="53316"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90" name="Line 971">
            <a:extLst>
              <a:ext uri="{FF2B5EF4-FFF2-40B4-BE49-F238E27FC236}">
                <a16:creationId xmlns:a16="http://schemas.microsoft.com/office/drawing/2014/main" id="{71E01A02-E247-D426-DFEE-DD5A6104865B}"/>
              </a:ext>
            </a:extLst>
          </p:cNvPr>
          <p:cNvSpPr>
            <a:spLocks noChangeShapeType="1"/>
          </p:cNvSpPr>
          <p:nvPr/>
        </p:nvSpPr>
        <p:spPr bwMode="auto">
          <a:xfrm>
            <a:off x="4891170" y="3908400"/>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91" name="Line 972">
            <a:extLst>
              <a:ext uri="{FF2B5EF4-FFF2-40B4-BE49-F238E27FC236}">
                <a16:creationId xmlns:a16="http://schemas.microsoft.com/office/drawing/2014/main" id="{2C607CFA-1904-EC69-53AE-370A20FB43A1}"/>
              </a:ext>
            </a:extLst>
          </p:cNvPr>
          <p:cNvSpPr>
            <a:spLocks noChangeShapeType="1"/>
          </p:cNvSpPr>
          <p:nvPr/>
        </p:nvSpPr>
        <p:spPr bwMode="auto">
          <a:xfrm>
            <a:off x="4867989" y="3933590"/>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92" name="Line 973">
            <a:extLst>
              <a:ext uri="{FF2B5EF4-FFF2-40B4-BE49-F238E27FC236}">
                <a16:creationId xmlns:a16="http://schemas.microsoft.com/office/drawing/2014/main" id="{28E3DE16-6529-D34D-C385-E7AAD22E7A7D}"/>
              </a:ext>
            </a:extLst>
          </p:cNvPr>
          <p:cNvSpPr>
            <a:spLocks noChangeShapeType="1"/>
          </p:cNvSpPr>
          <p:nvPr/>
        </p:nvSpPr>
        <p:spPr bwMode="auto">
          <a:xfrm>
            <a:off x="4867989" y="3908400"/>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93" name="Line 974">
            <a:extLst>
              <a:ext uri="{FF2B5EF4-FFF2-40B4-BE49-F238E27FC236}">
                <a16:creationId xmlns:a16="http://schemas.microsoft.com/office/drawing/2014/main" id="{80C3ABA3-4627-6510-B0D3-7682BE1A93B3}"/>
              </a:ext>
            </a:extLst>
          </p:cNvPr>
          <p:cNvSpPr>
            <a:spLocks noChangeShapeType="1"/>
          </p:cNvSpPr>
          <p:nvPr/>
        </p:nvSpPr>
        <p:spPr bwMode="auto">
          <a:xfrm>
            <a:off x="4841332" y="3933590"/>
            <a:ext cx="53316"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94" name="Freeform 975">
            <a:extLst>
              <a:ext uri="{FF2B5EF4-FFF2-40B4-BE49-F238E27FC236}">
                <a16:creationId xmlns:a16="http://schemas.microsoft.com/office/drawing/2014/main" id="{5A03D273-FB79-759E-DCCA-75406BB83609}"/>
              </a:ext>
            </a:extLst>
          </p:cNvPr>
          <p:cNvSpPr>
            <a:spLocks/>
          </p:cNvSpPr>
          <p:nvPr/>
        </p:nvSpPr>
        <p:spPr bwMode="auto">
          <a:xfrm>
            <a:off x="1183387" y="2980752"/>
            <a:ext cx="3945387" cy="1134647"/>
          </a:xfrm>
          <a:custGeom>
            <a:avLst/>
            <a:gdLst/>
            <a:ahLst/>
            <a:cxnLst>
              <a:cxn ang="0">
                <a:pos x="341" y="3"/>
              </a:cxn>
              <a:cxn ang="0">
                <a:pos x="388" y="16"/>
              </a:cxn>
              <a:cxn ang="0">
                <a:pos x="487" y="33"/>
              </a:cxn>
              <a:cxn ang="0">
                <a:pos x="533" y="46"/>
              </a:cxn>
              <a:cxn ang="0">
                <a:pos x="609" y="56"/>
              </a:cxn>
              <a:cxn ang="0">
                <a:pos x="669" y="72"/>
              </a:cxn>
              <a:cxn ang="0">
                <a:pos x="729" y="89"/>
              </a:cxn>
              <a:cxn ang="0">
                <a:pos x="755" y="102"/>
              </a:cxn>
              <a:cxn ang="0">
                <a:pos x="821" y="116"/>
              </a:cxn>
              <a:cxn ang="0">
                <a:pos x="874" y="132"/>
              </a:cxn>
              <a:cxn ang="0">
                <a:pos x="914" y="145"/>
              </a:cxn>
              <a:cxn ang="0">
                <a:pos x="954" y="159"/>
              </a:cxn>
              <a:cxn ang="0">
                <a:pos x="990" y="169"/>
              </a:cxn>
              <a:cxn ang="0">
                <a:pos x="1023" y="185"/>
              </a:cxn>
              <a:cxn ang="0">
                <a:pos x="1047" y="198"/>
              </a:cxn>
              <a:cxn ang="0">
                <a:pos x="1083" y="212"/>
              </a:cxn>
              <a:cxn ang="0">
                <a:pos x="1109" y="225"/>
              </a:cxn>
              <a:cxn ang="0">
                <a:pos x="1149" y="241"/>
              </a:cxn>
              <a:cxn ang="0">
                <a:pos x="1189" y="251"/>
              </a:cxn>
              <a:cxn ang="0">
                <a:pos x="1229" y="261"/>
              </a:cxn>
              <a:cxn ang="0">
                <a:pos x="1248" y="278"/>
              </a:cxn>
              <a:cxn ang="0">
                <a:pos x="1278" y="291"/>
              </a:cxn>
              <a:cxn ang="0">
                <a:pos x="1358" y="304"/>
              </a:cxn>
              <a:cxn ang="0">
                <a:pos x="1374" y="318"/>
              </a:cxn>
              <a:cxn ang="0">
                <a:pos x="1394" y="331"/>
              </a:cxn>
              <a:cxn ang="0">
                <a:pos x="1444" y="347"/>
              </a:cxn>
              <a:cxn ang="0">
                <a:pos x="1490" y="361"/>
              </a:cxn>
              <a:cxn ang="0">
                <a:pos x="1530" y="374"/>
              </a:cxn>
              <a:cxn ang="0">
                <a:pos x="1576" y="390"/>
              </a:cxn>
              <a:cxn ang="0">
                <a:pos x="1639" y="400"/>
              </a:cxn>
              <a:cxn ang="0">
                <a:pos x="1699" y="417"/>
              </a:cxn>
              <a:cxn ang="0">
                <a:pos x="1758" y="430"/>
              </a:cxn>
              <a:cxn ang="0">
                <a:pos x="1818" y="447"/>
              </a:cxn>
              <a:cxn ang="0">
                <a:pos x="1838" y="463"/>
              </a:cxn>
              <a:cxn ang="0">
                <a:pos x="1907" y="476"/>
              </a:cxn>
              <a:cxn ang="0">
                <a:pos x="1967" y="493"/>
              </a:cxn>
              <a:cxn ang="0">
                <a:pos x="2033" y="506"/>
              </a:cxn>
              <a:cxn ang="0">
                <a:pos x="2053" y="516"/>
              </a:cxn>
              <a:cxn ang="0">
                <a:pos x="2103" y="529"/>
              </a:cxn>
              <a:cxn ang="0">
                <a:pos x="2176" y="546"/>
              </a:cxn>
              <a:cxn ang="0">
                <a:pos x="2308" y="586"/>
              </a:cxn>
              <a:cxn ang="0">
                <a:pos x="2334" y="616"/>
              </a:cxn>
              <a:cxn ang="0">
                <a:pos x="2354" y="629"/>
              </a:cxn>
              <a:cxn ang="0">
                <a:pos x="2430" y="642"/>
              </a:cxn>
              <a:cxn ang="0">
                <a:pos x="2480" y="655"/>
              </a:cxn>
              <a:cxn ang="0">
                <a:pos x="2507" y="669"/>
              </a:cxn>
              <a:cxn ang="0">
                <a:pos x="2526" y="688"/>
              </a:cxn>
              <a:cxn ang="0">
                <a:pos x="2553" y="702"/>
              </a:cxn>
              <a:cxn ang="0">
                <a:pos x="2652" y="741"/>
              </a:cxn>
              <a:cxn ang="0">
                <a:pos x="2834" y="771"/>
              </a:cxn>
              <a:cxn ang="0">
                <a:pos x="2940" y="818"/>
              </a:cxn>
              <a:cxn ang="0">
                <a:pos x="3225" y="870"/>
              </a:cxn>
              <a:cxn ang="0">
                <a:pos x="3265" y="980"/>
              </a:cxn>
            </a:cxnLst>
            <a:rect l="0" t="0" r="r" b="b"/>
            <a:pathLst>
              <a:path w="3404" h="1036">
                <a:moveTo>
                  <a:pt x="0" y="0"/>
                </a:moveTo>
                <a:lnTo>
                  <a:pt x="245" y="0"/>
                </a:lnTo>
                <a:lnTo>
                  <a:pt x="245" y="3"/>
                </a:lnTo>
                <a:lnTo>
                  <a:pt x="341" y="3"/>
                </a:lnTo>
                <a:lnTo>
                  <a:pt x="341" y="10"/>
                </a:lnTo>
                <a:lnTo>
                  <a:pt x="361" y="10"/>
                </a:lnTo>
                <a:lnTo>
                  <a:pt x="361" y="16"/>
                </a:lnTo>
                <a:lnTo>
                  <a:pt x="388" y="16"/>
                </a:lnTo>
                <a:lnTo>
                  <a:pt x="388" y="26"/>
                </a:lnTo>
                <a:lnTo>
                  <a:pt x="427" y="26"/>
                </a:lnTo>
                <a:lnTo>
                  <a:pt x="427" y="33"/>
                </a:lnTo>
                <a:lnTo>
                  <a:pt x="487" y="33"/>
                </a:lnTo>
                <a:lnTo>
                  <a:pt x="487" y="39"/>
                </a:lnTo>
                <a:lnTo>
                  <a:pt x="520" y="39"/>
                </a:lnTo>
                <a:lnTo>
                  <a:pt x="520" y="46"/>
                </a:lnTo>
                <a:lnTo>
                  <a:pt x="533" y="46"/>
                </a:lnTo>
                <a:lnTo>
                  <a:pt x="533" y="53"/>
                </a:lnTo>
                <a:lnTo>
                  <a:pt x="560" y="53"/>
                </a:lnTo>
                <a:lnTo>
                  <a:pt x="560" y="56"/>
                </a:lnTo>
                <a:lnTo>
                  <a:pt x="609" y="56"/>
                </a:lnTo>
                <a:lnTo>
                  <a:pt x="609" y="66"/>
                </a:lnTo>
                <a:lnTo>
                  <a:pt x="662" y="66"/>
                </a:lnTo>
                <a:lnTo>
                  <a:pt x="662" y="72"/>
                </a:lnTo>
                <a:lnTo>
                  <a:pt x="669" y="72"/>
                </a:lnTo>
                <a:lnTo>
                  <a:pt x="669" y="82"/>
                </a:lnTo>
                <a:lnTo>
                  <a:pt x="682" y="82"/>
                </a:lnTo>
                <a:lnTo>
                  <a:pt x="682" y="89"/>
                </a:lnTo>
                <a:lnTo>
                  <a:pt x="729" y="89"/>
                </a:lnTo>
                <a:lnTo>
                  <a:pt x="729" y="92"/>
                </a:lnTo>
                <a:lnTo>
                  <a:pt x="742" y="92"/>
                </a:lnTo>
                <a:lnTo>
                  <a:pt x="742" y="102"/>
                </a:lnTo>
                <a:lnTo>
                  <a:pt x="755" y="102"/>
                </a:lnTo>
                <a:lnTo>
                  <a:pt x="755" y="109"/>
                </a:lnTo>
                <a:lnTo>
                  <a:pt x="788" y="109"/>
                </a:lnTo>
                <a:lnTo>
                  <a:pt x="788" y="116"/>
                </a:lnTo>
                <a:lnTo>
                  <a:pt x="821" y="116"/>
                </a:lnTo>
                <a:lnTo>
                  <a:pt x="821" y="122"/>
                </a:lnTo>
                <a:lnTo>
                  <a:pt x="861" y="122"/>
                </a:lnTo>
                <a:lnTo>
                  <a:pt x="861" y="132"/>
                </a:lnTo>
                <a:lnTo>
                  <a:pt x="874" y="132"/>
                </a:lnTo>
                <a:lnTo>
                  <a:pt x="874" y="142"/>
                </a:lnTo>
                <a:lnTo>
                  <a:pt x="901" y="142"/>
                </a:lnTo>
                <a:lnTo>
                  <a:pt x="901" y="145"/>
                </a:lnTo>
                <a:lnTo>
                  <a:pt x="914" y="145"/>
                </a:lnTo>
                <a:lnTo>
                  <a:pt x="914" y="152"/>
                </a:lnTo>
                <a:lnTo>
                  <a:pt x="941" y="152"/>
                </a:lnTo>
                <a:lnTo>
                  <a:pt x="941" y="159"/>
                </a:lnTo>
                <a:lnTo>
                  <a:pt x="954" y="159"/>
                </a:lnTo>
                <a:lnTo>
                  <a:pt x="954" y="165"/>
                </a:lnTo>
                <a:lnTo>
                  <a:pt x="970" y="165"/>
                </a:lnTo>
                <a:lnTo>
                  <a:pt x="970" y="169"/>
                </a:lnTo>
                <a:lnTo>
                  <a:pt x="990" y="169"/>
                </a:lnTo>
                <a:lnTo>
                  <a:pt x="990" y="175"/>
                </a:lnTo>
                <a:lnTo>
                  <a:pt x="1017" y="175"/>
                </a:lnTo>
                <a:lnTo>
                  <a:pt x="1017" y="185"/>
                </a:lnTo>
                <a:lnTo>
                  <a:pt x="1023" y="185"/>
                </a:lnTo>
                <a:lnTo>
                  <a:pt x="1023" y="192"/>
                </a:lnTo>
                <a:lnTo>
                  <a:pt x="1033" y="192"/>
                </a:lnTo>
                <a:lnTo>
                  <a:pt x="1033" y="198"/>
                </a:lnTo>
                <a:lnTo>
                  <a:pt x="1047" y="198"/>
                </a:lnTo>
                <a:lnTo>
                  <a:pt x="1047" y="205"/>
                </a:lnTo>
                <a:lnTo>
                  <a:pt x="1063" y="205"/>
                </a:lnTo>
                <a:lnTo>
                  <a:pt x="1063" y="212"/>
                </a:lnTo>
                <a:lnTo>
                  <a:pt x="1083" y="212"/>
                </a:lnTo>
                <a:lnTo>
                  <a:pt x="1083" y="218"/>
                </a:lnTo>
                <a:lnTo>
                  <a:pt x="1096" y="218"/>
                </a:lnTo>
                <a:lnTo>
                  <a:pt x="1096" y="225"/>
                </a:lnTo>
                <a:lnTo>
                  <a:pt x="1109" y="225"/>
                </a:lnTo>
                <a:lnTo>
                  <a:pt x="1109" y="235"/>
                </a:lnTo>
                <a:lnTo>
                  <a:pt x="1136" y="235"/>
                </a:lnTo>
                <a:lnTo>
                  <a:pt x="1136" y="241"/>
                </a:lnTo>
                <a:lnTo>
                  <a:pt x="1149" y="241"/>
                </a:lnTo>
                <a:lnTo>
                  <a:pt x="1149" y="248"/>
                </a:lnTo>
                <a:lnTo>
                  <a:pt x="1169" y="248"/>
                </a:lnTo>
                <a:lnTo>
                  <a:pt x="1169" y="251"/>
                </a:lnTo>
                <a:lnTo>
                  <a:pt x="1189" y="251"/>
                </a:lnTo>
                <a:lnTo>
                  <a:pt x="1189" y="255"/>
                </a:lnTo>
                <a:lnTo>
                  <a:pt x="1202" y="255"/>
                </a:lnTo>
                <a:lnTo>
                  <a:pt x="1202" y="261"/>
                </a:lnTo>
                <a:lnTo>
                  <a:pt x="1229" y="261"/>
                </a:lnTo>
                <a:lnTo>
                  <a:pt x="1229" y="268"/>
                </a:lnTo>
                <a:lnTo>
                  <a:pt x="1239" y="268"/>
                </a:lnTo>
                <a:lnTo>
                  <a:pt x="1239" y="278"/>
                </a:lnTo>
                <a:lnTo>
                  <a:pt x="1248" y="278"/>
                </a:lnTo>
                <a:lnTo>
                  <a:pt x="1248" y="281"/>
                </a:lnTo>
                <a:lnTo>
                  <a:pt x="1262" y="281"/>
                </a:lnTo>
                <a:lnTo>
                  <a:pt x="1262" y="291"/>
                </a:lnTo>
                <a:lnTo>
                  <a:pt x="1278" y="291"/>
                </a:lnTo>
                <a:lnTo>
                  <a:pt x="1278" y="298"/>
                </a:lnTo>
                <a:lnTo>
                  <a:pt x="1331" y="298"/>
                </a:lnTo>
                <a:lnTo>
                  <a:pt x="1331" y="304"/>
                </a:lnTo>
                <a:lnTo>
                  <a:pt x="1358" y="304"/>
                </a:lnTo>
                <a:lnTo>
                  <a:pt x="1358" y="314"/>
                </a:lnTo>
                <a:lnTo>
                  <a:pt x="1364" y="314"/>
                </a:lnTo>
                <a:lnTo>
                  <a:pt x="1364" y="318"/>
                </a:lnTo>
                <a:lnTo>
                  <a:pt x="1374" y="318"/>
                </a:lnTo>
                <a:lnTo>
                  <a:pt x="1374" y="324"/>
                </a:lnTo>
                <a:lnTo>
                  <a:pt x="1384" y="324"/>
                </a:lnTo>
                <a:lnTo>
                  <a:pt x="1384" y="331"/>
                </a:lnTo>
                <a:lnTo>
                  <a:pt x="1394" y="331"/>
                </a:lnTo>
                <a:lnTo>
                  <a:pt x="1394" y="341"/>
                </a:lnTo>
                <a:lnTo>
                  <a:pt x="1401" y="341"/>
                </a:lnTo>
                <a:lnTo>
                  <a:pt x="1401" y="347"/>
                </a:lnTo>
                <a:lnTo>
                  <a:pt x="1444" y="347"/>
                </a:lnTo>
                <a:lnTo>
                  <a:pt x="1444" y="354"/>
                </a:lnTo>
                <a:lnTo>
                  <a:pt x="1457" y="354"/>
                </a:lnTo>
                <a:lnTo>
                  <a:pt x="1457" y="361"/>
                </a:lnTo>
                <a:lnTo>
                  <a:pt x="1490" y="361"/>
                </a:lnTo>
                <a:lnTo>
                  <a:pt x="1490" y="367"/>
                </a:lnTo>
                <a:lnTo>
                  <a:pt x="1500" y="367"/>
                </a:lnTo>
                <a:lnTo>
                  <a:pt x="1500" y="374"/>
                </a:lnTo>
                <a:lnTo>
                  <a:pt x="1530" y="374"/>
                </a:lnTo>
                <a:lnTo>
                  <a:pt x="1530" y="380"/>
                </a:lnTo>
                <a:lnTo>
                  <a:pt x="1543" y="380"/>
                </a:lnTo>
                <a:lnTo>
                  <a:pt x="1543" y="390"/>
                </a:lnTo>
                <a:lnTo>
                  <a:pt x="1576" y="390"/>
                </a:lnTo>
                <a:lnTo>
                  <a:pt x="1576" y="397"/>
                </a:lnTo>
                <a:lnTo>
                  <a:pt x="1623" y="397"/>
                </a:lnTo>
                <a:lnTo>
                  <a:pt x="1623" y="400"/>
                </a:lnTo>
                <a:lnTo>
                  <a:pt x="1639" y="400"/>
                </a:lnTo>
                <a:lnTo>
                  <a:pt x="1639" y="410"/>
                </a:lnTo>
                <a:lnTo>
                  <a:pt x="1659" y="410"/>
                </a:lnTo>
                <a:lnTo>
                  <a:pt x="1659" y="417"/>
                </a:lnTo>
                <a:lnTo>
                  <a:pt x="1699" y="417"/>
                </a:lnTo>
                <a:lnTo>
                  <a:pt x="1699" y="423"/>
                </a:lnTo>
                <a:lnTo>
                  <a:pt x="1732" y="423"/>
                </a:lnTo>
                <a:lnTo>
                  <a:pt x="1732" y="430"/>
                </a:lnTo>
                <a:lnTo>
                  <a:pt x="1758" y="430"/>
                </a:lnTo>
                <a:lnTo>
                  <a:pt x="1758" y="437"/>
                </a:lnTo>
                <a:lnTo>
                  <a:pt x="1772" y="437"/>
                </a:lnTo>
                <a:lnTo>
                  <a:pt x="1772" y="447"/>
                </a:lnTo>
                <a:lnTo>
                  <a:pt x="1818" y="447"/>
                </a:lnTo>
                <a:lnTo>
                  <a:pt x="1818" y="460"/>
                </a:lnTo>
                <a:lnTo>
                  <a:pt x="1828" y="460"/>
                </a:lnTo>
                <a:lnTo>
                  <a:pt x="1828" y="463"/>
                </a:lnTo>
                <a:lnTo>
                  <a:pt x="1838" y="463"/>
                </a:lnTo>
                <a:lnTo>
                  <a:pt x="1838" y="467"/>
                </a:lnTo>
                <a:lnTo>
                  <a:pt x="1864" y="467"/>
                </a:lnTo>
                <a:lnTo>
                  <a:pt x="1864" y="476"/>
                </a:lnTo>
                <a:lnTo>
                  <a:pt x="1907" y="476"/>
                </a:lnTo>
                <a:lnTo>
                  <a:pt x="1907" y="483"/>
                </a:lnTo>
                <a:lnTo>
                  <a:pt x="1954" y="483"/>
                </a:lnTo>
                <a:lnTo>
                  <a:pt x="1954" y="493"/>
                </a:lnTo>
                <a:lnTo>
                  <a:pt x="1967" y="493"/>
                </a:lnTo>
                <a:lnTo>
                  <a:pt x="1967" y="500"/>
                </a:lnTo>
                <a:lnTo>
                  <a:pt x="2007" y="500"/>
                </a:lnTo>
                <a:lnTo>
                  <a:pt x="2007" y="506"/>
                </a:lnTo>
                <a:lnTo>
                  <a:pt x="2033" y="506"/>
                </a:lnTo>
                <a:lnTo>
                  <a:pt x="2033" y="513"/>
                </a:lnTo>
                <a:lnTo>
                  <a:pt x="2040" y="513"/>
                </a:lnTo>
                <a:lnTo>
                  <a:pt x="2040" y="516"/>
                </a:lnTo>
                <a:lnTo>
                  <a:pt x="2053" y="516"/>
                </a:lnTo>
                <a:lnTo>
                  <a:pt x="2053" y="523"/>
                </a:lnTo>
                <a:lnTo>
                  <a:pt x="2073" y="523"/>
                </a:lnTo>
                <a:lnTo>
                  <a:pt x="2073" y="529"/>
                </a:lnTo>
                <a:lnTo>
                  <a:pt x="2103" y="529"/>
                </a:lnTo>
                <a:lnTo>
                  <a:pt x="2103" y="536"/>
                </a:lnTo>
                <a:lnTo>
                  <a:pt x="2169" y="536"/>
                </a:lnTo>
                <a:lnTo>
                  <a:pt x="2169" y="546"/>
                </a:lnTo>
                <a:lnTo>
                  <a:pt x="2176" y="546"/>
                </a:lnTo>
                <a:lnTo>
                  <a:pt x="2176" y="563"/>
                </a:lnTo>
                <a:lnTo>
                  <a:pt x="2179" y="563"/>
                </a:lnTo>
                <a:lnTo>
                  <a:pt x="2179" y="586"/>
                </a:lnTo>
                <a:lnTo>
                  <a:pt x="2308" y="586"/>
                </a:lnTo>
                <a:lnTo>
                  <a:pt x="2308" y="596"/>
                </a:lnTo>
                <a:lnTo>
                  <a:pt x="2318" y="596"/>
                </a:lnTo>
                <a:lnTo>
                  <a:pt x="2318" y="616"/>
                </a:lnTo>
                <a:lnTo>
                  <a:pt x="2334" y="616"/>
                </a:lnTo>
                <a:lnTo>
                  <a:pt x="2334" y="622"/>
                </a:lnTo>
                <a:lnTo>
                  <a:pt x="2348" y="622"/>
                </a:lnTo>
                <a:lnTo>
                  <a:pt x="2348" y="629"/>
                </a:lnTo>
                <a:lnTo>
                  <a:pt x="2354" y="629"/>
                </a:lnTo>
                <a:lnTo>
                  <a:pt x="2354" y="635"/>
                </a:lnTo>
                <a:lnTo>
                  <a:pt x="2421" y="635"/>
                </a:lnTo>
                <a:lnTo>
                  <a:pt x="2421" y="642"/>
                </a:lnTo>
                <a:lnTo>
                  <a:pt x="2430" y="642"/>
                </a:lnTo>
                <a:lnTo>
                  <a:pt x="2430" y="645"/>
                </a:lnTo>
                <a:lnTo>
                  <a:pt x="2447" y="645"/>
                </a:lnTo>
                <a:lnTo>
                  <a:pt x="2447" y="655"/>
                </a:lnTo>
                <a:lnTo>
                  <a:pt x="2480" y="655"/>
                </a:lnTo>
                <a:lnTo>
                  <a:pt x="2480" y="659"/>
                </a:lnTo>
                <a:lnTo>
                  <a:pt x="2487" y="659"/>
                </a:lnTo>
                <a:lnTo>
                  <a:pt x="2487" y="669"/>
                </a:lnTo>
                <a:lnTo>
                  <a:pt x="2507" y="669"/>
                </a:lnTo>
                <a:lnTo>
                  <a:pt x="2507" y="682"/>
                </a:lnTo>
                <a:lnTo>
                  <a:pt x="2520" y="682"/>
                </a:lnTo>
                <a:lnTo>
                  <a:pt x="2520" y="688"/>
                </a:lnTo>
                <a:lnTo>
                  <a:pt x="2526" y="688"/>
                </a:lnTo>
                <a:lnTo>
                  <a:pt x="2526" y="695"/>
                </a:lnTo>
                <a:lnTo>
                  <a:pt x="2533" y="695"/>
                </a:lnTo>
                <a:lnTo>
                  <a:pt x="2533" y="702"/>
                </a:lnTo>
                <a:lnTo>
                  <a:pt x="2553" y="702"/>
                </a:lnTo>
                <a:lnTo>
                  <a:pt x="2553" y="731"/>
                </a:lnTo>
                <a:lnTo>
                  <a:pt x="2579" y="731"/>
                </a:lnTo>
                <a:lnTo>
                  <a:pt x="2579" y="741"/>
                </a:lnTo>
                <a:lnTo>
                  <a:pt x="2652" y="741"/>
                </a:lnTo>
                <a:lnTo>
                  <a:pt x="2652" y="755"/>
                </a:lnTo>
                <a:lnTo>
                  <a:pt x="2705" y="755"/>
                </a:lnTo>
                <a:lnTo>
                  <a:pt x="2705" y="771"/>
                </a:lnTo>
                <a:lnTo>
                  <a:pt x="2834" y="771"/>
                </a:lnTo>
                <a:lnTo>
                  <a:pt x="2834" y="794"/>
                </a:lnTo>
                <a:lnTo>
                  <a:pt x="2848" y="794"/>
                </a:lnTo>
                <a:lnTo>
                  <a:pt x="2848" y="818"/>
                </a:lnTo>
                <a:lnTo>
                  <a:pt x="2940" y="818"/>
                </a:lnTo>
                <a:lnTo>
                  <a:pt x="2940" y="841"/>
                </a:lnTo>
                <a:lnTo>
                  <a:pt x="3040" y="841"/>
                </a:lnTo>
                <a:lnTo>
                  <a:pt x="3040" y="870"/>
                </a:lnTo>
                <a:lnTo>
                  <a:pt x="3225" y="870"/>
                </a:lnTo>
                <a:lnTo>
                  <a:pt x="3225" y="920"/>
                </a:lnTo>
                <a:lnTo>
                  <a:pt x="3248" y="920"/>
                </a:lnTo>
                <a:lnTo>
                  <a:pt x="3248" y="980"/>
                </a:lnTo>
                <a:lnTo>
                  <a:pt x="3265" y="980"/>
                </a:lnTo>
                <a:lnTo>
                  <a:pt x="3265" y="1036"/>
                </a:lnTo>
                <a:lnTo>
                  <a:pt x="3404" y="1036"/>
                </a:lnTo>
              </a:path>
            </a:pathLst>
          </a:cu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95" name="Line 976">
            <a:extLst>
              <a:ext uri="{FF2B5EF4-FFF2-40B4-BE49-F238E27FC236}">
                <a16:creationId xmlns:a16="http://schemas.microsoft.com/office/drawing/2014/main" id="{35AEAA44-C3A5-1064-13D2-F63AEB68EDB9}"/>
              </a:ext>
            </a:extLst>
          </p:cNvPr>
          <p:cNvSpPr>
            <a:spLocks noChangeShapeType="1"/>
          </p:cNvSpPr>
          <p:nvPr/>
        </p:nvSpPr>
        <p:spPr bwMode="auto">
          <a:xfrm>
            <a:off x="4963032" y="4115396"/>
            <a:ext cx="50998"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96" name="Line 977">
            <a:extLst>
              <a:ext uri="{FF2B5EF4-FFF2-40B4-BE49-F238E27FC236}">
                <a16:creationId xmlns:a16="http://schemas.microsoft.com/office/drawing/2014/main" id="{5648C4F0-82BC-155B-AFAF-7920686D2047}"/>
              </a:ext>
            </a:extLst>
          </p:cNvPr>
          <p:cNvSpPr>
            <a:spLocks noChangeShapeType="1"/>
          </p:cNvSpPr>
          <p:nvPr/>
        </p:nvSpPr>
        <p:spPr bwMode="auto">
          <a:xfrm>
            <a:off x="4967668" y="4115396"/>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97" name="Line 978">
            <a:extLst>
              <a:ext uri="{FF2B5EF4-FFF2-40B4-BE49-F238E27FC236}">
                <a16:creationId xmlns:a16="http://schemas.microsoft.com/office/drawing/2014/main" id="{6EA09EDF-6804-6CAB-9970-61E6894ED1AB}"/>
              </a:ext>
            </a:extLst>
          </p:cNvPr>
          <p:cNvSpPr>
            <a:spLocks noChangeShapeType="1"/>
          </p:cNvSpPr>
          <p:nvPr/>
        </p:nvSpPr>
        <p:spPr bwMode="auto">
          <a:xfrm>
            <a:off x="4982735" y="4090206"/>
            <a:ext cx="1159" cy="50380"/>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98" name="Line 979">
            <a:extLst>
              <a:ext uri="{FF2B5EF4-FFF2-40B4-BE49-F238E27FC236}">
                <a16:creationId xmlns:a16="http://schemas.microsoft.com/office/drawing/2014/main" id="{8062150F-12DD-0B5C-0F12-6288E5AEA2AF}"/>
              </a:ext>
            </a:extLst>
          </p:cNvPr>
          <p:cNvSpPr>
            <a:spLocks noChangeShapeType="1"/>
          </p:cNvSpPr>
          <p:nvPr/>
        </p:nvSpPr>
        <p:spPr bwMode="auto">
          <a:xfrm>
            <a:off x="4959555" y="4115396"/>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499" name="Line 980">
            <a:extLst>
              <a:ext uri="{FF2B5EF4-FFF2-40B4-BE49-F238E27FC236}">
                <a16:creationId xmlns:a16="http://schemas.microsoft.com/office/drawing/2014/main" id="{D4C6E284-D830-9862-A9EA-9A627A75A83F}"/>
              </a:ext>
            </a:extLst>
          </p:cNvPr>
          <p:cNvSpPr>
            <a:spLocks noChangeShapeType="1"/>
          </p:cNvSpPr>
          <p:nvPr/>
        </p:nvSpPr>
        <p:spPr bwMode="auto">
          <a:xfrm>
            <a:off x="4986212" y="4090206"/>
            <a:ext cx="1159" cy="50380"/>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00" name="Line 981">
            <a:extLst>
              <a:ext uri="{FF2B5EF4-FFF2-40B4-BE49-F238E27FC236}">
                <a16:creationId xmlns:a16="http://schemas.microsoft.com/office/drawing/2014/main" id="{AAD89759-6A99-C98C-0E60-5B14617F9833}"/>
              </a:ext>
            </a:extLst>
          </p:cNvPr>
          <p:cNvSpPr>
            <a:spLocks noChangeShapeType="1"/>
          </p:cNvSpPr>
          <p:nvPr/>
        </p:nvSpPr>
        <p:spPr bwMode="auto">
          <a:xfrm>
            <a:off x="4994325" y="4090206"/>
            <a:ext cx="1159" cy="50380"/>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01" name="Line 982">
            <a:extLst>
              <a:ext uri="{FF2B5EF4-FFF2-40B4-BE49-F238E27FC236}">
                <a16:creationId xmlns:a16="http://schemas.microsoft.com/office/drawing/2014/main" id="{08B7258C-08D3-25DF-FBB7-00A03D28DC36}"/>
              </a:ext>
            </a:extLst>
          </p:cNvPr>
          <p:cNvSpPr>
            <a:spLocks noChangeShapeType="1"/>
          </p:cNvSpPr>
          <p:nvPr/>
        </p:nvSpPr>
        <p:spPr bwMode="auto">
          <a:xfrm>
            <a:off x="5024460" y="4090206"/>
            <a:ext cx="1159" cy="50380"/>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02" name="Line 983">
            <a:extLst>
              <a:ext uri="{FF2B5EF4-FFF2-40B4-BE49-F238E27FC236}">
                <a16:creationId xmlns:a16="http://schemas.microsoft.com/office/drawing/2014/main" id="{ACBECE89-FE32-D961-D78A-93A78E10027C}"/>
              </a:ext>
            </a:extLst>
          </p:cNvPr>
          <p:cNvSpPr>
            <a:spLocks noChangeShapeType="1"/>
          </p:cNvSpPr>
          <p:nvPr/>
        </p:nvSpPr>
        <p:spPr bwMode="auto">
          <a:xfrm>
            <a:off x="4997804" y="4115396"/>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03" name="Line 984">
            <a:extLst>
              <a:ext uri="{FF2B5EF4-FFF2-40B4-BE49-F238E27FC236}">
                <a16:creationId xmlns:a16="http://schemas.microsoft.com/office/drawing/2014/main" id="{D95081D4-4CA2-E698-AC5B-A9108DC36AD0}"/>
              </a:ext>
            </a:extLst>
          </p:cNvPr>
          <p:cNvSpPr>
            <a:spLocks noChangeShapeType="1"/>
          </p:cNvSpPr>
          <p:nvPr/>
        </p:nvSpPr>
        <p:spPr bwMode="auto">
          <a:xfrm>
            <a:off x="5078936" y="4090206"/>
            <a:ext cx="1159" cy="50380"/>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04" name="Line 985">
            <a:extLst>
              <a:ext uri="{FF2B5EF4-FFF2-40B4-BE49-F238E27FC236}">
                <a16:creationId xmlns:a16="http://schemas.microsoft.com/office/drawing/2014/main" id="{C75B1D88-9B4F-C4D9-44CE-41ECA9A801EC}"/>
              </a:ext>
            </a:extLst>
          </p:cNvPr>
          <p:cNvSpPr>
            <a:spLocks noChangeShapeType="1"/>
          </p:cNvSpPr>
          <p:nvPr/>
        </p:nvSpPr>
        <p:spPr bwMode="auto">
          <a:xfrm>
            <a:off x="5052279" y="4115396"/>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05" name="Line 986">
            <a:extLst>
              <a:ext uri="{FF2B5EF4-FFF2-40B4-BE49-F238E27FC236}">
                <a16:creationId xmlns:a16="http://schemas.microsoft.com/office/drawing/2014/main" id="{8FA06076-BB77-3EEC-1290-57E4EEAA6832}"/>
              </a:ext>
            </a:extLst>
          </p:cNvPr>
          <p:cNvSpPr>
            <a:spLocks noChangeShapeType="1"/>
          </p:cNvSpPr>
          <p:nvPr/>
        </p:nvSpPr>
        <p:spPr bwMode="auto">
          <a:xfrm>
            <a:off x="5117185" y="4090206"/>
            <a:ext cx="1159" cy="50380"/>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06" name="Line 987">
            <a:extLst>
              <a:ext uri="{FF2B5EF4-FFF2-40B4-BE49-F238E27FC236}">
                <a16:creationId xmlns:a16="http://schemas.microsoft.com/office/drawing/2014/main" id="{AC51B3E7-C11A-B8F5-EECE-36D25A71C80A}"/>
              </a:ext>
            </a:extLst>
          </p:cNvPr>
          <p:cNvSpPr>
            <a:spLocks noChangeShapeType="1"/>
          </p:cNvSpPr>
          <p:nvPr/>
        </p:nvSpPr>
        <p:spPr bwMode="auto">
          <a:xfrm>
            <a:off x="5090527" y="4115396"/>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07" name="Line 988">
            <a:extLst>
              <a:ext uri="{FF2B5EF4-FFF2-40B4-BE49-F238E27FC236}">
                <a16:creationId xmlns:a16="http://schemas.microsoft.com/office/drawing/2014/main" id="{6B61867E-B5B8-CED5-8F28-28B7F3F7C320}"/>
              </a:ext>
            </a:extLst>
          </p:cNvPr>
          <p:cNvSpPr>
            <a:spLocks noChangeShapeType="1"/>
          </p:cNvSpPr>
          <p:nvPr/>
        </p:nvSpPr>
        <p:spPr bwMode="auto">
          <a:xfrm>
            <a:off x="4936372" y="3963160"/>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08" name="Line 989">
            <a:extLst>
              <a:ext uri="{FF2B5EF4-FFF2-40B4-BE49-F238E27FC236}">
                <a16:creationId xmlns:a16="http://schemas.microsoft.com/office/drawing/2014/main" id="{109D4A06-6370-B92E-24A6-97D406565A38}"/>
              </a:ext>
            </a:extLst>
          </p:cNvPr>
          <p:cNvSpPr>
            <a:spLocks noChangeShapeType="1"/>
          </p:cNvSpPr>
          <p:nvPr/>
        </p:nvSpPr>
        <p:spPr bwMode="auto">
          <a:xfrm>
            <a:off x="4913193" y="3988351"/>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09" name="Line 990">
            <a:extLst>
              <a:ext uri="{FF2B5EF4-FFF2-40B4-BE49-F238E27FC236}">
                <a16:creationId xmlns:a16="http://schemas.microsoft.com/office/drawing/2014/main" id="{7CFA46AB-8D4D-7D1A-95B1-3E56CF159AC4}"/>
              </a:ext>
            </a:extLst>
          </p:cNvPr>
          <p:cNvSpPr>
            <a:spLocks noChangeShapeType="1"/>
          </p:cNvSpPr>
          <p:nvPr/>
        </p:nvSpPr>
        <p:spPr bwMode="auto">
          <a:xfrm>
            <a:off x="4633863" y="3876639"/>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10" name="Line 991">
            <a:extLst>
              <a:ext uri="{FF2B5EF4-FFF2-40B4-BE49-F238E27FC236}">
                <a16:creationId xmlns:a16="http://schemas.microsoft.com/office/drawing/2014/main" id="{404BEB30-39C6-2264-49DC-E670B861F668}"/>
              </a:ext>
            </a:extLst>
          </p:cNvPr>
          <p:cNvSpPr>
            <a:spLocks noChangeShapeType="1"/>
          </p:cNvSpPr>
          <p:nvPr/>
        </p:nvSpPr>
        <p:spPr bwMode="auto">
          <a:xfrm>
            <a:off x="4610682" y="3897448"/>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11" name="Line 992">
            <a:extLst>
              <a:ext uri="{FF2B5EF4-FFF2-40B4-BE49-F238E27FC236}">
                <a16:creationId xmlns:a16="http://schemas.microsoft.com/office/drawing/2014/main" id="{5DE2F4EB-0BA9-379B-D084-63E3B599C7B4}"/>
              </a:ext>
            </a:extLst>
          </p:cNvPr>
          <p:cNvSpPr>
            <a:spLocks noChangeShapeType="1"/>
          </p:cNvSpPr>
          <p:nvPr/>
        </p:nvSpPr>
        <p:spPr bwMode="auto">
          <a:xfrm>
            <a:off x="4640817" y="3876639"/>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12" name="Line 993">
            <a:extLst>
              <a:ext uri="{FF2B5EF4-FFF2-40B4-BE49-F238E27FC236}">
                <a16:creationId xmlns:a16="http://schemas.microsoft.com/office/drawing/2014/main" id="{9A8E6425-227E-9FD4-A668-4EC2B77C45C8}"/>
              </a:ext>
            </a:extLst>
          </p:cNvPr>
          <p:cNvSpPr>
            <a:spLocks noChangeShapeType="1"/>
          </p:cNvSpPr>
          <p:nvPr/>
        </p:nvSpPr>
        <p:spPr bwMode="auto">
          <a:xfrm>
            <a:off x="4614160" y="3897448"/>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13" name="Line 994">
            <a:extLst>
              <a:ext uri="{FF2B5EF4-FFF2-40B4-BE49-F238E27FC236}">
                <a16:creationId xmlns:a16="http://schemas.microsoft.com/office/drawing/2014/main" id="{A93E0870-C8A2-E2A0-6F52-D45FD2C1F6E3}"/>
              </a:ext>
            </a:extLst>
          </p:cNvPr>
          <p:cNvSpPr>
            <a:spLocks noChangeShapeType="1"/>
          </p:cNvSpPr>
          <p:nvPr/>
        </p:nvSpPr>
        <p:spPr bwMode="auto">
          <a:xfrm>
            <a:off x="4645454" y="3876639"/>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14" name="Line 995">
            <a:extLst>
              <a:ext uri="{FF2B5EF4-FFF2-40B4-BE49-F238E27FC236}">
                <a16:creationId xmlns:a16="http://schemas.microsoft.com/office/drawing/2014/main" id="{43684FB5-3B89-CF61-7903-5E4E3679E8BB}"/>
              </a:ext>
            </a:extLst>
          </p:cNvPr>
          <p:cNvSpPr>
            <a:spLocks noChangeShapeType="1"/>
          </p:cNvSpPr>
          <p:nvPr/>
        </p:nvSpPr>
        <p:spPr bwMode="auto">
          <a:xfrm>
            <a:off x="4617637" y="3897448"/>
            <a:ext cx="50998"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15" name="Line 996">
            <a:extLst>
              <a:ext uri="{FF2B5EF4-FFF2-40B4-BE49-F238E27FC236}">
                <a16:creationId xmlns:a16="http://schemas.microsoft.com/office/drawing/2014/main" id="{BCC22796-88B1-089C-0C78-4A12B6E79609}"/>
              </a:ext>
            </a:extLst>
          </p:cNvPr>
          <p:cNvSpPr>
            <a:spLocks noChangeShapeType="1"/>
          </p:cNvSpPr>
          <p:nvPr/>
        </p:nvSpPr>
        <p:spPr bwMode="auto">
          <a:xfrm>
            <a:off x="2496585" y="3252365"/>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16" name="Line 997">
            <a:extLst>
              <a:ext uri="{FF2B5EF4-FFF2-40B4-BE49-F238E27FC236}">
                <a16:creationId xmlns:a16="http://schemas.microsoft.com/office/drawing/2014/main" id="{028EA14D-C0BD-82A4-15AE-81EA8E237B2B}"/>
              </a:ext>
            </a:extLst>
          </p:cNvPr>
          <p:cNvSpPr>
            <a:spLocks noChangeShapeType="1"/>
          </p:cNvSpPr>
          <p:nvPr/>
        </p:nvSpPr>
        <p:spPr bwMode="auto">
          <a:xfrm>
            <a:off x="2534833" y="3230460"/>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17" name="Line 998">
            <a:extLst>
              <a:ext uri="{FF2B5EF4-FFF2-40B4-BE49-F238E27FC236}">
                <a16:creationId xmlns:a16="http://schemas.microsoft.com/office/drawing/2014/main" id="{EC0A90D4-D664-22BE-708F-23FDC864DFD9}"/>
              </a:ext>
            </a:extLst>
          </p:cNvPr>
          <p:cNvSpPr>
            <a:spLocks noChangeShapeType="1"/>
          </p:cNvSpPr>
          <p:nvPr/>
        </p:nvSpPr>
        <p:spPr bwMode="auto">
          <a:xfrm>
            <a:off x="2511654" y="3255650"/>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18" name="Line 999">
            <a:extLst>
              <a:ext uri="{FF2B5EF4-FFF2-40B4-BE49-F238E27FC236}">
                <a16:creationId xmlns:a16="http://schemas.microsoft.com/office/drawing/2014/main" id="{C0480BD4-48CE-FD81-B111-570F6C947BC8}"/>
              </a:ext>
            </a:extLst>
          </p:cNvPr>
          <p:cNvSpPr>
            <a:spLocks noChangeShapeType="1"/>
          </p:cNvSpPr>
          <p:nvPr/>
        </p:nvSpPr>
        <p:spPr bwMode="auto">
          <a:xfrm>
            <a:off x="2538310" y="3230460"/>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19" name="Line 1000">
            <a:extLst>
              <a:ext uri="{FF2B5EF4-FFF2-40B4-BE49-F238E27FC236}">
                <a16:creationId xmlns:a16="http://schemas.microsoft.com/office/drawing/2014/main" id="{DA9322B9-EBD0-9760-3916-F610C1C2D42B}"/>
              </a:ext>
            </a:extLst>
          </p:cNvPr>
          <p:cNvSpPr>
            <a:spLocks noChangeShapeType="1"/>
          </p:cNvSpPr>
          <p:nvPr/>
        </p:nvSpPr>
        <p:spPr bwMode="auto">
          <a:xfrm>
            <a:off x="2515130" y="3255650"/>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20" name="Line 1001">
            <a:extLst>
              <a:ext uri="{FF2B5EF4-FFF2-40B4-BE49-F238E27FC236}">
                <a16:creationId xmlns:a16="http://schemas.microsoft.com/office/drawing/2014/main" id="{0AB19E2C-5018-4EA5-20A7-BEB730093FA5}"/>
              </a:ext>
            </a:extLst>
          </p:cNvPr>
          <p:cNvSpPr>
            <a:spLocks noChangeShapeType="1"/>
          </p:cNvSpPr>
          <p:nvPr/>
        </p:nvSpPr>
        <p:spPr bwMode="auto">
          <a:xfrm>
            <a:off x="2541788" y="3230460"/>
            <a:ext cx="1159" cy="47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21" name="Line 1002">
            <a:extLst>
              <a:ext uri="{FF2B5EF4-FFF2-40B4-BE49-F238E27FC236}">
                <a16:creationId xmlns:a16="http://schemas.microsoft.com/office/drawing/2014/main" id="{B17A5CA5-4A80-4DAD-681F-F112B3B0FCBA}"/>
              </a:ext>
            </a:extLst>
          </p:cNvPr>
          <p:cNvSpPr>
            <a:spLocks noChangeShapeType="1"/>
          </p:cNvSpPr>
          <p:nvPr/>
        </p:nvSpPr>
        <p:spPr bwMode="auto">
          <a:xfrm>
            <a:off x="2518607" y="3255650"/>
            <a:ext cx="49839" cy="1095"/>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22" name="Line 1003">
            <a:extLst>
              <a:ext uri="{FF2B5EF4-FFF2-40B4-BE49-F238E27FC236}">
                <a16:creationId xmlns:a16="http://schemas.microsoft.com/office/drawing/2014/main" id="{2C5D4C61-D2B8-1A8F-9E4E-64C3628A2BC5}"/>
              </a:ext>
            </a:extLst>
          </p:cNvPr>
          <p:cNvSpPr>
            <a:spLocks noChangeShapeType="1"/>
          </p:cNvSpPr>
          <p:nvPr/>
        </p:nvSpPr>
        <p:spPr bwMode="auto">
          <a:xfrm>
            <a:off x="1578622" y="3031131"/>
            <a:ext cx="5447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23" name="Line 1004">
            <a:extLst>
              <a:ext uri="{FF2B5EF4-FFF2-40B4-BE49-F238E27FC236}">
                <a16:creationId xmlns:a16="http://schemas.microsoft.com/office/drawing/2014/main" id="{A67D7373-F9CE-8CF7-17BA-EE40667CAC76}"/>
              </a:ext>
            </a:extLst>
          </p:cNvPr>
          <p:cNvSpPr>
            <a:spLocks noChangeShapeType="1"/>
          </p:cNvSpPr>
          <p:nvPr/>
        </p:nvSpPr>
        <p:spPr bwMode="auto">
          <a:xfrm>
            <a:off x="1628461" y="3042082"/>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24" name="Line 1005">
            <a:extLst>
              <a:ext uri="{FF2B5EF4-FFF2-40B4-BE49-F238E27FC236}">
                <a16:creationId xmlns:a16="http://schemas.microsoft.com/office/drawing/2014/main" id="{F0DEFF52-2C1F-F1DD-9A49-0A7166F8C8C7}"/>
              </a:ext>
            </a:extLst>
          </p:cNvPr>
          <p:cNvSpPr>
            <a:spLocks noChangeShapeType="1"/>
          </p:cNvSpPr>
          <p:nvPr/>
        </p:nvSpPr>
        <p:spPr bwMode="auto">
          <a:xfrm>
            <a:off x="1656279" y="3042082"/>
            <a:ext cx="5331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25" name="Line 1006">
            <a:extLst>
              <a:ext uri="{FF2B5EF4-FFF2-40B4-BE49-F238E27FC236}">
                <a16:creationId xmlns:a16="http://schemas.microsoft.com/office/drawing/2014/main" id="{A6C65BB0-7D80-D7DE-7538-9F284F41381D}"/>
              </a:ext>
            </a:extLst>
          </p:cNvPr>
          <p:cNvSpPr>
            <a:spLocks noChangeShapeType="1"/>
          </p:cNvSpPr>
          <p:nvPr/>
        </p:nvSpPr>
        <p:spPr bwMode="auto">
          <a:xfrm>
            <a:off x="1759433" y="3038797"/>
            <a:ext cx="1159" cy="50380"/>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26" name="Line 1007">
            <a:extLst>
              <a:ext uri="{FF2B5EF4-FFF2-40B4-BE49-F238E27FC236}">
                <a16:creationId xmlns:a16="http://schemas.microsoft.com/office/drawing/2014/main" id="{FE64E942-1A6B-1C67-8CDB-AE558C75931D}"/>
              </a:ext>
            </a:extLst>
          </p:cNvPr>
          <p:cNvSpPr>
            <a:spLocks noChangeShapeType="1"/>
          </p:cNvSpPr>
          <p:nvPr/>
        </p:nvSpPr>
        <p:spPr bwMode="auto">
          <a:xfrm>
            <a:off x="1736253" y="3063987"/>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27" name="Line 1008">
            <a:extLst>
              <a:ext uri="{FF2B5EF4-FFF2-40B4-BE49-F238E27FC236}">
                <a16:creationId xmlns:a16="http://schemas.microsoft.com/office/drawing/2014/main" id="{34DF6718-0A26-9855-53EC-9388EF34E932}"/>
              </a:ext>
            </a:extLst>
          </p:cNvPr>
          <p:cNvSpPr>
            <a:spLocks noChangeShapeType="1"/>
          </p:cNvSpPr>
          <p:nvPr/>
        </p:nvSpPr>
        <p:spPr bwMode="auto">
          <a:xfrm>
            <a:off x="1782614" y="3045369"/>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grpSp>
        <p:nvGrpSpPr>
          <p:cNvPr id="528" name="Group 808">
            <a:extLst>
              <a:ext uri="{FF2B5EF4-FFF2-40B4-BE49-F238E27FC236}">
                <a16:creationId xmlns:a16="http://schemas.microsoft.com/office/drawing/2014/main" id="{78393A8A-0E05-19ED-14E9-58A29FBD821F}"/>
              </a:ext>
            </a:extLst>
          </p:cNvPr>
          <p:cNvGrpSpPr>
            <a:grpSpLocks/>
          </p:cNvGrpSpPr>
          <p:nvPr/>
        </p:nvGrpSpPr>
        <p:grpSpPr bwMode="auto">
          <a:xfrm>
            <a:off x="2207983" y="3128605"/>
            <a:ext cx="1029231" cy="344994"/>
            <a:chOff x="1848" y="1434"/>
            <a:chExt cx="888" cy="315"/>
          </a:xfrm>
        </p:grpSpPr>
        <p:sp>
          <p:nvSpPr>
            <p:cNvPr id="529" name="Line 608">
              <a:extLst>
                <a:ext uri="{FF2B5EF4-FFF2-40B4-BE49-F238E27FC236}">
                  <a16:creationId xmlns:a16="http://schemas.microsoft.com/office/drawing/2014/main" id="{C63534B9-6480-EFBB-7420-68EFF580ABBF}"/>
                </a:ext>
              </a:extLst>
            </p:cNvPr>
            <p:cNvSpPr>
              <a:spLocks noChangeShapeType="1"/>
            </p:cNvSpPr>
            <p:nvPr/>
          </p:nvSpPr>
          <p:spPr bwMode="auto">
            <a:xfrm>
              <a:off x="2418" y="1626"/>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30" name="Line 609">
              <a:extLst>
                <a:ext uri="{FF2B5EF4-FFF2-40B4-BE49-F238E27FC236}">
                  <a16:creationId xmlns:a16="http://schemas.microsoft.com/office/drawing/2014/main" id="{226DE755-F12B-1035-3106-D0CED02C2BBD}"/>
                </a:ext>
              </a:extLst>
            </p:cNvPr>
            <p:cNvSpPr>
              <a:spLocks noChangeShapeType="1"/>
            </p:cNvSpPr>
            <p:nvPr/>
          </p:nvSpPr>
          <p:spPr bwMode="auto">
            <a:xfrm>
              <a:off x="2395" y="1650"/>
              <a:ext cx="46"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31" name="Line 610">
              <a:extLst>
                <a:ext uri="{FF2B5EF4-FFF2-40B4-BE49-F238E27FC236}">
                  <a16:creationId xmlns:a16="http://schemas.microsoft.com/office/drawing/2014/main" id="{21D7F7DB-FAB0-3FF6-7A32-57ACEAC27B3E}"/>
                </a:ext>
              </a:extLst>
            </p:cNvPr>
            <p:cNvSpPr>
              <a:spLocks noChangeShapeType="1"/>
            </p:cNvSpPr>
            <p:nvPr/>
          </p:nvSpPr>
          <p:spPr bwMode="auto">
            <a:xfrm>
              <a:off x="2431" y="1636"/>
              <a:ext cx="1" cy="47"/>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32" name="Line 611">
              <a:extLst>
                <a:ext uri="{FF2B5EF4-FFF2-40B4-BE49-F238E27FC236}">
                  <a16:creationId xmlns:a16="http://schemas.microsoft.com/office/drawing/2014/main" id="{21AD3819-BEA0-752C-21FD-9AD1FF2C5D17}"/>
                </a:ext>
              </a:extLst>
            </p:cNvPr>
            <p:cNvSpPr>
              <a:spLocks noChangeShapeType="1"/>
            </p:cNvSpPr>
            <p:nvPr/>
          </p:nvSpPr>
          <p:spPr bwMode="auto">
            <a:xfrm>
              <a:off x="2408" y="1660"/>
              <a:ext cx="46"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33" name="Line 612">
              <a:extLst>
                <a:ext uri="{FF2B5EF4-FFF2-40B4-BE49-F238E27FC236}">
                  <a16:creationId xmlns:a16="http://schemas.microsoft.com/office/drawing/2014/main" id="{EEA476E2-3CC4-2B59-3B8B-C99C5239A010}"/>
                </a:ext>
              </a:extLst>
            </p:cNvPr>
            <p:cNvSpPr>
              <a:spLocks noChangeShapeType="1"/>
            </p:cNvSpPr>
            <p:nvPr/>
          </p:nvSpPr>
          <p:spPr bwMode="auto">
            <a:xfrm>
              <a:off x="2434" y="1636"/>
              <a:ext cx="1" cy="47"/>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34" name="Line 613">
              <a:extLst>
                <a:ext uri="{FF2B5EF4-FFF2-40B4-BE49-F238E27FC236}">
                  <a16:creationId xmlns:a16="http://schemas.microsoft.com/office/drawing/2014/main" id="{90F06E60-280D-1F1D-AC7A-48D9BC149B99}"/>
                </a:ext>
              </a:extLst>
            </p:cNvPr>
            <p:cNvSpPr>
              <a:spLocks noChangeShapeType="1"/>
            </p:cNvSpPr>
            <p:nvPr/>
          </p:nvSpPr>
          <p:spPr bwMode="auto">
            <a:xfrm>
              <a:off x="2414" y="1660"/>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35" name="Line 614">
              <a:extLst>
                <a:ext uri="{FF2B5EF4-FFF2-40B4-BE49-F238E27FC236}">
                  <a16:creationId xmlns:a16="http://schemas.microsoft.com/office/drawing/2014/main" id="{7E8E2877-EF6E-8CB5-2081-9830F7DC0DBD}"/>
                </a:ext>
              </a:extLst>
            </p:cNvPr>
            <p:cNvSpPr>
              <a:spLocks noChangeShapeType="1"/>
            </p:cNvSpPr>
            <p:nvPr/>
          </p:nvSpPr>
          <p:spPr bwMode="auto">
            <a:xfrm>
              <a:off x="2441" y="1636"/>
              <a:ext cx="1" cy="47"/>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36" name="Line 615">
              <a:extLst>
                <a:ext uri="{FF2B5EF4-FFF2-40B4-BE49-F238E27FC236}">
                  <a16:creationId xmlns:a16="http://schemas.microsoft.com/office/drawing/2014/main" id="{8027D8C8-E0CB-45CC-6D2A-579D732BA348}"/>
                </a:ext>
              </a:extLst>
            </p:cNvPr>
            <p:cNvSpPr>
              <a:spLocks noChangeShapeType="1"/>
            </p:cNvSpPr>
            <p:nvPr/>
          </p:nvSpPr>
          <p:spPr bwMode="auto">
            <a:xfrm>
              <a:off x="2418" y="1660"/>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37" name="Line 616">
              <a:extLst>
                <a:ext uri="{FF2B5EF4-FFF2-40B4-BE49-F238E27FC236}">
                  <a16:creationId xmlns:a16="http://schemas.microsoft.com/office/drawing/2014/main" id="{5864144D-E0F2-28C9-9BAD-396C8C0EC138}"/>
                </a:ext>
              </a:extLst>
            </p:cNvPr>
            <p:cNvSpPr>
              <a:spLocks noChangeShapeType="1"/>
            </p:cNvSpPr>
            <p:nvPr/>
          </p:nvSpPr>
          <p:spPr bwMode="auto">
            <a:xfrm>
              <a:off x="2444" y="1636"/>
              <a:ext cx="1" cy="47"/>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38" name="Line 617">
              <a:extLst>
                <a:ext uri="{FF2B5EF4-FFF2-40B4-BE49-F238E27FC236}">
                  <a16:creationId xmlns:a16="http://schemas.microsoft.com/office/drawing/2014/main" id="{A02A1068-D22B-DA83-BFDA-EABEB9518503}"/>
                </a:ext>
              </a:extLst>
            </p:cNvPr>
            <p:cNvSpPr>
              <a:spLocks noChangeShapeType="1"/>
            </p:cNvSpPr>
            <p:nvPr/>
          </p:nvSpPr>
          <p:spPr bwMode="auto">
            <a:xfrm>
              <a:off x="2424" y="1660"/>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39" name="Line 618">
              <a:extLst>
                <a:ext uri="{FF2B5EF4-FFF2-40B4-BE49-F238E27FC236}">
                  <a16:creationId xmlns:a16="http://schemas.microsoft.com/office/drawing/2014/main" id="{7E69A93D-0ABA-A814-56EB-E79E7D8AED56}"/>
                </a:ext>
              </a:extLst>
            </p:cNvPr>
            <p:cNvSpPr>
              <a:spLocks noChangeShapeType="1"/>
            </p:cNvSpPr>
            <p:nvPr/>
          </p:nvSpPr>
          <p:spPr bwMode="auto">
            <a:xfrm>
              <a:off x="2451" y="1646"/>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40" name="Line 619">
              <a:extLst>
                <a:ext uri="{FF2B5EF4-FFF2-40B4-BE49-F238E27FC236}">
                  <a16:creationId xmlns:a16="http://schemas.microsoft.com/office/drawing/2014/main" id="{E91A2A36-C533-2B90-84CB-678932BB52F8}"/>
                </a:ext>
              </a:extLst>
            </p:cNvPr>
            <p:cNvSpPr>
              <a:spLocks noChangeShapeType="1"/>
            </p:cNvSpPr>
            <p:nvPr/>
          </p:nvSpPr>
          <p:spPr bwMode="auto">
            <a:xfrm>
              <a:off x="2428" y="1666"/>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41" name="Line 620">
              <a:extLst>
                <a:ext uri="{FF2B5EF4-FFF2-40B4-BE49-F238E27FC236}">
                  <a16:creationId xmlns:a16="http://schemas.microsoft.com/office/drawing/2014/main" id="{7F0FA05E-341B-6589-CB3E-A1BA73DF72D8}"/>
                </a:ext>
              </a:extLst>
            </p:cNvPr>
            <p:cNvSpPr>
              <a:spLocks noChangeShapeType="1"/>
            </p:cNvSpPr>
            <p:nvPr/>
          </p:nvSpPr>
          <p:spPr bwMode="auto">
            <a:xfrm>
              <a:off x="2454" y="1646"/>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42" name="Line 621">
              <a:extLst>
                <a:ext uri="{FF2B5EF4-FFF2-40B4-BE49-F238E27FC236}">
                  <a16:creationId xmlns:a16="http://schemas.microsoft.com/office/drawing/2014/main" id="{08A85172-B93A-6350-321F-4D687BB2F9CC}"/>
                </a:ext>
              </a:extLst>
            </p:cNvPr>
            <p:cNvSpPr>
              <a:spLocks noChangeShapeType="1"/>
            </p:cNvSpPr>
            <p:nvPr/>
          </p:nvSpPr>
          <p:spPr bwMode="auto">
            <a:xfrm>
              <a:off x="2434" y="1666"/>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43" name="Line 622">
              <a:extLst>
                <a:ext uri="{FF2B5EF4-FFF2-40B4-BE49-F238E27FC236}">
                  <a16:creationId xmlns:a16="http://schemas.microsoft.com/office/drawing/2014/main" id="{0746259B-D2ED-0F3B-4BC7-61D5113D0511}"/>
                </a:ext>
              </a:extLst>
            </p:cNvPr>
            <p:cNvSpPr>
              <a:spLocks noChangeShapeType="1"/>
            </p:cNvSpPr>
            <p:nvPr/>
          </p:nvSpPr>
          <p:spPr bwMode="auto">
            <a:xfrm>
              <a:off x="2457" y="1646"/>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44" name="Line 623">
              <a:extLst>
                <a:ext uri="{FF2B5EF4-FFF2-40B4-BE49-F238E27FC236}">
                  <a16:creationId xmlns:a16="http://schemas.microsoft.com/office/drawing/2014/main" id="{696AF986-9A68-7E13-BA73-D0BC0D622E88}"/>
                </a:ext>
              </a:extLst>
            </p:cNvPr>
            <p:cNvSpPr>
              <a:spLocks noChangeShapeType="1"/>
            </p:cNvSpPr>
            <p:nvPr/>
          </p:nvSpPr>
          <p:spPr bwMode="auto">
            <a:xfrm>
              <a:off x="2438" y="1666"/>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45" name="Line 624">
              <a:extLst>
                <a:ext uri="{FF2B5EF4-FFF2-40B4-BE49-F238E27FC236}">
                  <a16:creationId xmlns:a16="http://schemas.microsoft.com/office/drawing/2014/main" id="{ED1B8E47-39C0-15F2-A232-C9AA7F3A4B86}"/>
                </a:ext>
              </a:extLst>
            </p:cNvPr>
            <p:cNvSpPr>
              <a:spLocks noChangeShapeType="1"/>
            </p:cNvSpPr>
            <p:nvPr/>
          </p:nvSpPr>
          <p:spPr bwMode="auto">
            <a:xfrm>
              <a:off x="2464" y="1656"/>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46" name="Line 625">
              <a:extLst>
                <a:ext uri="{FF2B5EF4-FFF2-40B4-BE49-F238E27FC236}">
                  <a16:creationId xmlns:a16="http://schemas.microsoft.com/office/drawing/2014/main" id="{662DFB6A-E9E8-4A06-78E7-3D7F0E04EBCF}"/>
                </a:ext>
              </a:extLst>
            </p:cNvPr>
            <p:cNvSpPr>
              <a:spLocks noChangeShapeType="1"/>
            </p:cNvSpPr>
            <p:nvPr/>
          </p:nvSpPr>
          <p:spPr bwMode="auto">
            <a:xfrm>
              <a:off x="2441" y="1676"/>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47" name="Line 626">
              <a:extLst>
                <a:ext uri="{FF2B5EF4-FFF2-40B4-BE49-F238E27FC236}">
                  <a16:creationId xmlns:a16="http://schemas.microsoft.com/office/drawing/2014/main" id="{B4433F73-F0C9-4B5B-5A24-E57F2FFA6802}"/>
                </a:ext>
              </a:extLst>
            </p:cNvPr>
            <p:cNvSpPr>
              <a:spLocks noChangeShapeType="1"/>
            </p:cNvSpPr>
            <p:nvPr/>
          </p:nvSpPr>
          <p:spPr bwMode="auto">
            <a:xfrm>
              <a:off x="2467" y="1656"/>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48" name="Line 627">
              <a:extLst>
                <a:ext uri="{FF2B5EF4-FFF2-40B4-BE49-F238E27FC236}">
                  <a16:creationId xmlns:a16="http://schemas.microsoft.com/office/drawing/2014/main" id="{2815F988-4046-0946-072B-D5BEFF240495}"/>
                </a:ext>
              </a:extLst>
            </p:cNvPr>
            <p:cNvSpPr>
              <a:spLocks noChangeShapeType="1"/>
            </p:cNvSpPr>
            <p:nvPr/>
          </p:nvSpPr>
          <p:spPr bwMode="auto">
            <a:xfrm>
              <a:off x="2448" y="1676"/>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49" name="Line 628">
              <a:extLst>
                <a:ext uri="{FF2B5EF4-FFF2-40B4-BE49-F238E27FC236}">
                  <a16:creationId xmlns:a16="http://schemas.microsoft.com/office/drawing/2014/main" id="{1B0BB845-4CC2-CD7A-5FEB-A209F3EE3DE1}"/>
                </a:ext>
              </a:extLst>
            </p:cNvPr>
            <p:cNvSpPr>
              <a:spLocks noChangeShapeType="1"/>
            </p:cNvSpPr>
            <p:nvPr/>
          </p:nvSpPr>
          <p:spPr bwMode="auto">
            <a:xfrm>
              <a:off x="2474" y="1656"/>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50" name="Line 629">
              <a:extLst>
                <a:ext uri="{FF2B5EF4-FFF2-40B4-BE49-F238E27FC236}">
                  <a16:creationId xmlns:a16="http://schemas.microsoft.com/office/drawing/2014/main" id="{D75AE62B-DD61-8BE4-C9BD-509BFC3160A0}"/>
                </a:ext>
              </a:extLst>
            </p:cNvPr>
            <p:cNvSpPr>
              <a:spLocks noChangeShapeType="1"/>
            </p:cNvSpPr>
            <p:nvPr/>
          </p:nvSpPr>
          <p:spPr bwMode="auto">
            <a:xfrm>
              <a:off x="2454" y="1676"/>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51" name="Line 630">
              <a:extLst>
                <a:ext uri="{FF2B5EF4-FFF2-40B4-BE49-F238E27FC236}">
                  <a16:creationId xmlns:a16="http://schemas.microsoft.com/office/drawing/2014/main" id="{DE3DC825-DC13-D642-B3BA-945BC33AD1E1}"/>
                </a:ext>
              </a:extLst>
            </p:cNvPr>
            <p:cNvSpPr>
              <a:spLocks noChangeShapeType="1"/>
            </p:cNvSpPr>
            <p:nvPr/>
          </p:nvSpPr>
          <p:spPr bwMode="auto">
            <a:xfrm>
              <a:off x="2481" y="1656"/>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52" name="Line 631">
              <a:extLst>
                <a:ext uri="{FF2B5EF4-FFF2-40B4-BE49-F238E27FC236}">
                  <a16:creationId xmlns:a16="http://schemas.microsoft.com/office/drawing/2014/main" id="{71BADCD6-4757-4ED7-48B5-04D64390798D}"/>
                </a:ext>
              </a:extLst>
            </p:cNvPr>
            <p:cNvSpPr>
              <a:spLocks noChangeShapeType="1"/>
            </p:cNvSpPr>
            <p:nvPr/>
          </p:nvSpPr>
          <p:spPr bwMode="auto">
            <a:xfrm>
              <a:off x="2457" y="1676"/>
              <a:ext cx="44"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53" name="Line 632">
              <a:extLst>
                <a:ext uri="{FF2B5EF4-FFF2-40B4-BE49-F238E27FC236}">
                  <a16:creationId xmlns:a16="http://schemas.microsoft.com/office/drawing/2014/main" id="{D8B3A466-3721-F7F1-F299-D4CE834ED53C}"/>
                </a:ext>
              </a:extLst>
            </p:cNvPr>
            <p:cNvSpPr>
              <a:spLocks noChangeShapeType="1"/>
            </p:cNvSpPr>
            <p:nvPr/>
          </p:nvSpPr>
          <p:spPr bwMode="auto">
            <a:xfrm>
              <a:off x="2487" y="1656"/>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54" name="Line 633">
              <a:extLst>
                <a:ext uri="{FF2B5EF4-FFF2-40B4-BE49-F238E27FC236}">
                  <a16:creationId xmlns:a16="http://schemas.microsoft.com/office/drawing/2014/main" id="{56626C16-C475-C0C8-B88C-FA4FC55FF808}"/>
                </a:ext>
              </a:extLst>
            </p:cNvPr>
            <p:cNvSpPr>
              <a:spLocks noChangeShapeType="1"/>
            </p:cNvSpPr>
            <p:nvPr/>
          </p:nvSpPr>
          <p:spPr bwMode="auto">
            <a:xfrm>
              <a:off x="2464" y="1676"/>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55" name="Line 634">
              <a:extLst>
                <a:ext uri="{FF2B5EF4-FFF2-40B4-BE49-F238E27FC236}">
                  <a16:creationId xmlns:a16="http://schemas.microsoft.com/office/drawing/2014/main" id="{5C7F20E4-527E-638B-FF92-723CD579AD23}"/>
                </a:ext>
              </a:extLst>
            </p:cNvPr>
            <p:cNvSpPr>
              <a:spLocks noChangeShapeType="1"/>
            </p:cNvSpPr>
            <p:nvPr/>
          </p:nvSpPr>
          <p:spPr bwMode="auto">
            <a:xfrm>
              <a:off x="2491" y="1656"/>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56" name="Line 635">
              <a:extLst>
                <a:ext uri="{FF2B5EF4-FFF2-40B4-BE49-F238E27FC236}">
                  <a16:creationId xmlns:a16="http://schemas.microsoft.com/office/drawing/2014/main" id="{3205D1B8-50B8-581F-5128-4B154D808C53}"/>
                </a:ext>
              </a:extLst>
            </p:cNvPr>
            <p:cNvSpPr>
              <a:spLocks noChangeShapeType="1"/>
            </p:cNvSpPr>
            <p:nvPr/>
          </p:nvSpPr>
          <p:spPr bwMode="auto">
            <a:xfrm>
              <a:off x="2471" y="1676"/>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57" name="Line 636">
              <a:extLst>
                <a:ext uri="{FF2B5EF4-FFF2-40B4-BE49-F238E27FC236}">
                  <a16:creationId xmlns:a16="http://schemas.microsoft.com/office/drawing/2014/main" id="{A29B1E5E-0FDD-60B1-3527-AC9E11611D07}"/>
                </a:ext>
              </a:extLst>
            </p:cNvPr>
            <p:cNvSpPr>
              <a:spLocks noChangeShapeType="1"/>
            </p:cNvSpPr>
            <p:nvPr/>
          </p:nvSpPr>
          <p:spPr bwMode="auto">
            <a:xfrm>
              <a:off x="2504" y="1663"/>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58" name="Line 637">
              <a:extLst>
                <a:ext uri="{FF2B5EF4-FFF2-40B4-BE49-F238E27FC236}">
                  <a16:creationId xmlns:a16="http://schemas.microsoft.com/office/drawing/2014/main" id="{E4D21466-32A8-932E-79F8-C2641F81A943}"/>
                </a:ext>
              </a:extLst>
            </p:cNvPr>
            <p:cNvSpPr>
              <a:spLocks noChangeShapeType="1"/>
            </p:cNvSpPr>
            <p:nvPr/>
          </p:nvSpPr>
          <p:spPr bwMode="auto">
            <a:xfrm>
              <a:off x="2484" y="1683"/>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59" name="Line 638">
              <a:extLst>
                <a:ext uri="{FF2B5EF4-FFF2-40B4-BE49-F238E27FC236}">
                  <a16:creationId xmlns:a16="http://schemas.microsoft.com/office/drawing/2014/main" id="{0EF409FC-7091-0428-C049-CCF7081B7D37}"/>
                </a:ext>
              </a:extLst>
            </p:cNvPr>
            <p:cNvSpPr>
              <a:spLocks noChangeShapeType="1"/>
            </p:cNvSpPr>
            <p:nvPr/>
          </p:nvSpPr>
          <p:spPr bwMode="auto">
            <a:xfrm>
              <a:off x="2517" y="1666"/>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60" name="Line 639">
              <a:extLst>
                <a:ext uri="{FF2B5EF4-FFF2-40B4-BE49-F238E27FC236}">
                  <a16:creationId xmlns:a16="http://schemas.microsoft.com/office/drawing/2014/main" id="{7E2C83F8-2B1D-D9D0-BC3B-88A18E243931}"/>
                </a:ext>
              </a:extLst>
            </p:cNvPr>
            <p:cNvSpPr>
              <a:spLocks noChangeShapeType="1"/>
            </p:cNvSpPr>
            <p:nvPr/>
          </p:nvSpPr>
          <p:spPr bwMode="auto">
            <a:xfrm>
              <a:off x="2497" y="1689"/>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61" name="Line 640">
              <a:extLst>
                <a:ext uri="{FF2B5EF4-FFF2-40B4-BE49-F238E27FC236}">
                  <a16:creationId xmlns:a16="http://schemas.microsoft.com/office/drawing/2014/main" id="{A4432896-342A-6DB6-BBFF-A5AB96FB9A7C}"/>
                </a:ext>
              </a:extLst>
            </p:cNvPr>
            <p:cNvSpPr>
              <a:spLocks noChangeShapeType="1"/>
            </p:cNvSpPr>
            <p:nvPr/>
          </p:nvSpPr>
          <p:spPr bwMode="auto">
            <a:xfrm>
              <a:off x="2520" y="1666"/>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62" name="Line 641">
              <a:extLst>
                <a:ext uri="{FF2B5EF4-FFF2-40B4-BE49-F238E27FC236}">
                  <a16:creationId xmlns:a16="http://schemas.microsoft.com/office/drawing/2014/main" id="{F8FF609B-94E1-A281-082C-D2A6D368081E}"/>
                </a:ext>
              </a:extLst>
            </p:cNvPr>
            <p:cNvSpPr>
              <a:spLocks noChangeShapeType="1"/>
            </p:cNvSpPr>
            <p:nvPr/>
          </p:nvSpPr>
          <p:spPr bwMode="auto">
            <a:xfrm>
              <a:off x="2501" y="1689"/>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63" name="Line 642">
              <a:extLst>
                <a:ext uri="{FF2B5EF4-FFF2-40B4-BE49-F238E27FC236}">
                  <a16:creationId xmlns:a16="http://schemas.microsoft.com/office/drawing/2014/main" id="{EAA0EFBA-3B01-6B6C-6C30-C4DDB998D30F}"/>
                </a:ext>
              </a:extLst>
            </p:cNvPr>
            <p:cNvSpPr>
              <a:spLocks noChangeShapeType="1"/>
            </p:cNvSpPr>
            <p:nvPr/>
          </p:nvSpPr>
          <p:spPr bwMode="auto">
            <a:xfrm>
              <a:off x="2524" y="1666"/>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64" name="Line 643">
              <a:extLst>
                <a:ext uri="{FF2B5EF4-FFF2-40B4-BE49-F238E27FC236}">
                  <a16:creationId xmlns:a16="http://schemas.microsoft.com/office/drawing/2014/main" id="{B2EBDFB7-71D0-E5EF-6C4F-D320145EA4C7}"/>
                </a:ext>
              </a:extLst>
            </p:cNvPr>
            <p:cNvSpPr>
              <a:spLocks noChangeShapeType="1"/>
            </p:cNvSpPr>
            <p:nvPr/>
          </p:nvSpPr>
          <p:spPr bwMode="auto">
            <a:xfrm>
              <a:off x="2504" y="1689"/>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65" name="Line 644">
              <a:extLst>
                <a:ext uri="{FF2B5EF4-FFF2-40B4-BE49-F238E27FC236}">
                  <a16:creationId xmlns:a16="http://schemas.microsoft.com/office/drawing/2014/main" id="{8D83C197-639D-3121-FB59-4EA240D6904F}"/>
                </a:ext>
              </a:extLst>
            </p:cNvPr>
            <p:cNvSpPr>
              <a:spLocks noChangeShapeType="1"/>
            </p:cNvSpPr>
            <p:nvPr/>
          </p:nvSpPr>
          <p:spPr bwMode="auto">
            <a:xfrm>
              <a:off x="2550" y="1669"/>
              <a:ext cx="1" cy="44"/>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66" name="Line 645">
              <a:extLst>
                <a:ext uri="{FF2B5EF4-FFF2-40B4-BE49-F238E27FC236}">
                  <a16:creationId xmlns:a16="http://schemas.microsoft.com/office/drawing/2014/main" id="{59D5E574-C220-3C36-24C0-F768968D6320}"/>
                </a:ext>
              </a:extLst>
            </p:cNvPr>
            <p:cNvSpPr>
              <a:spLocks noChangeShapeType="1"/>
            </p:cNvSpPr>
            <p:nvPr/>
          </p:nvSpPr>
          <p:spPr bwMode="auto">
            <a:xfrm>
              <a:off x="2530" y="1693"/>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67" name="Line 646">
              <a:extLst>
                <a:ext uri="{FF2B5EF4-FFF2-40B4-BE49-F238E27FC236}">
                  <a16:creationId xmlns:a16="http://schemas.microsoft.com/office/drawing/2014/main" id="{162B2CE6-1EA0-5F89-D1F0-C8F97CDF4A7A}"/>
                </a:ext>
              </a:extLst>
            </p:cNvPr>
            <p:cNvSpPr>
              <a:spLocks noChangeShapeType="1"/>
            </p:cNvSpPr>
            <p:nvPr/>
          </p:nvSpPr>
          <p:spPr bwMode="auto">
            <a:xfrm>
              <a:off x="2557" y="1669"/>
              <a:ext cx="1" cy="44"/>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68" name="Line 647">
              <a:extLst>
                <a:ext uri="{FF2B5EF4-FFF2-40B4-BE49-F238E27FC236}">
                  <a16:creationId xmlns:a16="http://schemas.microsoft.com/office/drawing/2014/main" id="{67C0E4F3-6117-D0FD-F358-FF5EC693D81F}"/>
                </a:ext>
              </a:extLst>
            </p:cNvPr>
            <p:cNvSpPr>
              <a:spLocks noChangeShapeType="1"/>
            </p:cNvSpPr>
            <p:nvPr/>
          </p:nvSpPr>
          <p:spPr bwMode="auto">
            <a:xfrm>
              <a:off x="2534" y="1693"/>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69" name="Line 648">
              <a:extLst>
                <a:ext uri="{FF2B5EF4-FFF2-40B4-BE49-F238E27FC236}">
                  <a16:creationId xmlns:a16="http://schemas.microsoft.com/office/drawing/2014/main" id="{C84E9468-038E-F877-DF90-709D331FBB0F}"/>
                </a:ext>
              </a:extLst>
            </p:cNvPr>
            <p:cNvSpPr>
              <a:spLocks noChangeShapeType="1"/>
            </p:cNvSpPr>
            <p:nvPr/>
          </p:nvSpPr>
          <p:spPr bwMode="auto">
            <a:xfrm>
              <a:off x="2560" y="1669"/>
              <a:ext cx="1" cy="44"/>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70" name="Line 649">
              <a:extLst>
                <a:ext uri="{FF2B5EF4-FFF2-40B4-BE49-F238E27FC236}">
                  <a16:creationId xmlns:a16="http://schemas.microsoft.com/office/drawing/2014/main" id="{DA0B8B6B-F62C-3591-7568-1320BAEAA236}"/>
                </a:ext>
              </a:extLst>
            </p:cNvPr>
            <p:cNvSpPr>
              <a:spLocks noChangeShapeType="1"/>
            </p:cNvSpPr>
            <p:nvPr/>
          </p:nvSpPr>
          <p:spPr bwMode="auto">
            <a:xfrm>
              <a:off x="2540" y="1693"/>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71" name="Line 650">
              <a:extLst>
                <a:ext uri="{FF2B5EF4-FFF2-40B4-BE49-F238E27FC236}">
                  <a16:creationId xmlns:a16="http://schemas.microsoft.com/office/drawing/2014/main" id="{019FC145-39E3-B78E-B3C1-5D5E5AB8B6FB}"/>
                </a:ext>
              </a:extLst>
            </p:cNvPr>
            <p:cNvSpPr>
              <a:spLocks noChangeShapeType="1"/>
            </p:cNvSpPr>
            <p:nvPr/>
          </p:nvSpPr>
          <p:spPr bwMode="auto">
            <a:xfrm>
              <a:off x="2567" y="1669"/>
              <a:ext cx="1" cy="44"/>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72" name="Line 651">
              <a:extLst>
                <a:ext uri="{FF2B5EF4-FFF2-40B4-BE49-F238E27FC236}">
                  <a16:creationId xmlns:a16="http://schemas.microsoft.com/office/drawing/2014/main" id="{9B0277AE-C509-AE87-8DE8-375AE579D114}"/>
                </a:ext>
              </a:extLst>
            </p:cNvPr>
            <p:cNvSpPr>
              <a:spLocks noChangeShapeType="1"/>
            </p:cNvSpPr>
            <p:nvPr/>
          </p:nvSpPr>
          <p:spPr bwMode="auto">
            <a:xfrm>
              <a:off x="2544" y="1693"/>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73" name="Line 652">
              <a:extLst>
                <a:ext uri="{FF2B5EF4-FFF2-40B4-BE49-F238E27FC236}">
                  <a16:creationId xmlns:a16="http://schemas.microsoft.com/office/drawing/2014/main" id="{37B6748E-FFF3-6811-93D0-966EF7276062}"/>
                </a:ext>
              </a:extLst>
            </p:cNvPr>
            <p:cNvSpPr>
              <a:spLocks noChangeShapeType="1"/>
            </p:cNvSpPr>
            <p:nvPr/>
          </p:nvSpPr>
          <p:spPr bwMode="auto">
            <a:xfrm>
              <a:off x="2567" y="1676"/>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74" name="Line 653">
              <a:extLst>
                <a:ext uri="{FF2B5EF4-FFF2-40B4-BE49-F238E27FC236}">
                  <a16:creationId xmlns:a16="http://schemas.microsoft.com/office/drawing/2014/main" id="{D112FE0A-1706-8325-C061-18DC4211593A}"/>
                </a:ext>
              </a:extLst>
            </p:cNvPr>
            <p:cNvSpPr>
              <a:spLocks noChangeShapeType="1"/>
            </p:cNvSpPr>
            <p:nvPr/>
          </p:nvSpPr>
          <p:spPr bwMode="auto">
            <a:xfrm>
              <a:off x="2544" y="1699"/>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75" name="Line 654">
              <a:extLst>
                <a:ext uri="{FF2B5EF4-FFF2-40B4-BE49-F238E27FC236}">
                  <a16:creationId xmlns:a16="http://schemas.microsoft.com/office/drawing/2014/main" id="{42BAE23A-530A-9D8D-53AD-34BEE675B5F4}"/>
                </a:ext>
              </a:extLst>
            </p:cNvPr>
            <p:cNvSpPr>
              <a:spLocks noChangeShapeType="1"/>
            </p:cNvSpPr>
            <p:nvPr/>
          </p:nvSpPr>
          <p:spPr bwMode="auto">
            <a:xfrm>
              <a:off x="2570" y="1676"/>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76" name="Line 655">
              <a:extLst>
                <a:ext uri="{FF2B5EF4-FFF2-40B4-BE49-F238E27FC236}">
                  <a16:creationId xmlns:a16="http://schemas.microsoft.com/office/drawing/2014/main" id="{D0803687-0EF8-688F-3F6D-7B88952F07DF}"/>
                </a:ext>
              </a:extLst>
            </p:cNvPr>
            <p:cNvSpPr>
              <a:spLocks noChangeShapeType="1"/>
            </p:cNvSpPr>
            <p:nvPr/>
          </p:nvSpPr>
          <p:spPr bwMode="auto">
            <a:xfrm>
              <a:off x="2550" y="1699"/>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77" name="Line 656">
              <a:extLst>
                <a:ext uri="{FF2B5EF4-FFF2-40B4-BE49-F238E27FC236}">
                  <a16:creationId xmlns:a16="http://schemas.microsoft.com/office/drawing/2014/main" id="{B92B7025-3B05-29C6-1A39-26B6DB1047AF}"/>
                </a:ext>
              </a:extLst>
            </p:cNvPr>
            <p:cNvSpPr>
              <a:spLocks noChangeShapeType="1"/>
            </p:cNvSpPr>
            <p:nvPr/>
          </p:nvSpPr>
          <p:spPr bwMode="auto">
            <a:xfrm>
              <a:off x="2577" y="1676"/>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78" name="Line 657">
              <a:extLst>
                <a:ext uri="{FF2B5EF4-FFF2-40B4-BE49-F238E27FC236}">
                  <a16:creationId xmlns:a16="http://schemas.microsoft.com/office/drawing/2014/main" id="{2F9598D8-1965-A3ED-F586-41E5BD57C8B0}"/>
                </a:ext>
              </a:extLst>
            </p:cNvPr>
            <p:cNvSpPr>
              <a:spLocks noChangeShapeType="1"/>
            </p:cNvSpPr>
            <p:nvPr/>
          </p:nvSpPr>
          <p:spPr bwMode="auto">
            <a:xfrm>
              <a:off x="2557" y="1699"/>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79" name="Line 658">
              <a:extLst>
                <a:ext uri="{FF2B5EF4-FFF2-40B4-BE49-F238E27FC236}">
                  <a16:creationId xmlns:a16="http://schemas.microsoft.com/office/drawing/2014/main" id="{E7691DC3-1027-4987-D7BF-BD7592C769AD}"/>
                </a:ext>
              </a:extLst>
            </p:cNvPr>
            <p:cNvSpPr>
              <a:spLocks noChangeShapeType="1"/>
            </p:cNvSpPr>
            <p:nvPr/>
          </p:nvSpPr>
          <p:spPr bwMode="auto">
            <a:xfrm>
              <a:off x="2587" y="1676"/>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80" name="Line 659">
              <a:extLst>
                <a:ext uri="{FF2B5EF4-FFF2-40B4-BE49-F238E27FC236}">
                  <a16:creationId xmlns:a16="http://schemas.microsoft.com/office/drawing/2014/main" id="{FB4F5164-BCF1-C3CF-01A2-51AA7EA0507F}"/>
                </a:ext>
              </a:extLst>
            </p:cNvPr>
            <p:cNvSpPr>
              <a:spLocks noChangeShapeType="1"/>
            </p:cNvSpPr>
            <p:nvPr/>
          </p:nvSpPr>
          <p:spPr bwMode="auto">
            <a:xfrm>
              <a:off x="2563" y="1699"/>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81" name="Line 660">
              <a:extLst>
                <a:ext uri="{FF2B5EF4-FFF2-40B4-BE49-F238E27FC236}">
                  <a16:creationId xmlns:a16="http://schemas.microsoft.com/office/drawing/2014/main" id="{44A704F2-B83E-673D-A8F9-F3795F6C7A9B}"/>
                </a:ext>
              </a:extLst>
            </p:cNvPr>
            <p:cNvSpPr>
              <a:spLocks noChangeShapeType="1"/>
            </p:cNvSpPr>
            <p:nvPr/>
          </p:nvSpPr>
          <p:spPr bwMode="auto">
            <a:xfrm>
              <a:off x="2590" y="1679"/>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82" name="Line 661">
              <a:extLst>
                <a:ext uri="{FF2B5EF4-FFF2-40B4-BE49-F238E27FC236}">
                  <a16:creationId xmlns:a16="http://schemas.microsoft.com/office/drawing/2014/main" id="{B27C0BB8-A8C4-8C5D-6B6F-528242F619F3}"/>
                </a:ext>
              </a:extLst>
            </p:cNvPr>
            <p:cNvSpPr>
              <a:spLocks noChangeShapeType="1"/>
            </p:cNvSpPr>
            <p:nvPr/>
          </p:nvSpPr>
          <p:spPr bwMode="auto">
            <a:xfrm>
              <a:off x="2567" y="1699"/>
              <a:ext cx="46"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83" name="Line 662">
              <a:extLst>
                <a:ext uri="{FF2B5EF4-FFF2-40B4-BE49-F238E27FC236}">
                  <a16:creationId xmlns:a16="http://schemas.microsoft.com/office/drawing/2014/main" id="{AA8AFD43-FB44-AF8E-7CE8-AC4B30424555}"/>
                </a:ext>
              </a:extLst>
            </p:cNvPr>
            <p:cNvSpPr>
              <a:spLocks noChangeShapeType="1"/>
            </p:cNvSpPr>
            <p:nvPr/>
          </p:nvSpPr>
          <p:spPr bwMode="auto">
            <a:xfrm>
              <a:off x="2597" y="1679"/>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84" name="Line 663">
              <a:extLst>
                <a:ext uri="{FF2B5EF4-FFF2-40B4-BE49-F238E27FC236}">
                  <a16:creationId xmlns:a16="http://schemas.microsoft.com/office/drawing/2014/main" id="{AE255C1D-75C7-3D90-3768-202BA5C678DB}"/>
                </a:ext>
              </a:extLst>
            </p:cNvPr>
            <p:cNvSpPr>
              <a:spLocks noChangeShapeType="1"/>
            </p:cNvSpPr>
            <p:nvPr/>
          </p:nvSpPr>
          <p:spPr bwMode="auto">
            <a:xfrm>
              <a:off x="2573" y="1699"/>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85" name="Line 664">
              <a:extLst>
                <a:ext uri="{FF2B5EF4-FFF2-40B4-BE49-F238E27FC236}">
                  <a16:creationId xmlns:a16="http://schemas.microsoft.com/office/drawing/2014/main" id="{039D9E25-D386-625C-D038-6D8A8693D5CA}"/>
                </a:ext>
              </a:extLst>
            </p:cNvPr>
            <p:cNvSpPr>
              <a:spLocks noChangeShapeType="1"/>
            </p:cNvSpPr>
            <p:nvPr/>
          </p:nvSpPr>
          <p:spPr bwMode="auto">
            <a:xfrm>
              <a:off x="2597" y="1679"/>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86" name="Line 665">
              <a:extLst>
                <a:ext uri="{FF2B5EF4-FFF2-40B4-BE49-F238E27FC236}">
                  <a16:creationId xmlns:a16="http://schemas.microsoft.com/office/drawing/2014/main" id="{87B9E4F4-3290-966C-C774-EEDA8F696EBC}"/>
                </a:ext>
              </a:extLst>
            </p:cNvPr>
            <p:cNvSpPr>
              <a:spLocks noChangeShapeType="1"/>
            </p:cNvSpPr>
            <p:nvPr/>
          </p:nvSpPr>
          <p:spPr bwMode="auto">
            <a:xfrm>
              <a:off x="2577" y="1699"/>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87" name="Line 666">
              <a:extLst>
                <a:ext uri="{FF2B5EF4-FFF2-40B4-BE49-F238E27FC236}">
                  <a16:creationId xmlns:a16="http://schemas.microsoft.com/office/drawing/2014/main" id="{35889040-CD4C-889E-FE9C-A688E7FD98A6}"/>
                </a:ext>
              </a:extLst>
            </p:cNvPr>
            <p:cNvSpPr>
              <a:spLocks noChangeShapeType="1"/>
            </p:cNvSpPr>
            <p:nvPr/>
          </p:nvSpPr>
          <p:spPr bwMode="auto">
            <a:xfrm>
              <a:off x="2606" y="1686"/>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88" name="Line 667">
              <a:extLst>
                <a:ext uri="{FF2B5EF4-FFF2-40B4-BE49-F238E27FC236}">
                  <a16:creationId xmlns:a16="http://schemas.microsoft.com/office/drawing/2014/main" id="{48813281-7838-26C1-0087-C05600466616}"/>
                </a:ext>
              </a:extLst>
            </p:cNvPr>
            <p:cNvSpPr>
              <a:spLocks noChangeShapeType="1"/>
            </p:cNvSpPr>
            <p:nvPr/>
          </p:nvSpPr>
          <p:spPr bwMode="auto">
            <a:xfrm>
              <a:off x="2583" y="1709"/>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89" name="Line 668">
              <a:extLst>
                <a:ext uri="{FF2B5EF4-FFF2-40B4-BE49-F238E27FC236}">
                  <a16:creationId xmlns:a16="http://schemas.microsoft.com/office/drawing/2014/main" id="{D61DE82E-96F2-8A40-FC5F-97E861896CC9}"/>
                </a:ext>
              </a:extLst>
            </p:cNvPr>
            <p:cNvSpPr>
              <a:spLocks noChangeShapeType="1"/>
            </p:cNvSpPr>
            <p:nvPr/>
          </p:nvSpPr>
          <p:spPr bwMode="auto">
            <a:xfrm>
              <a:off x="2610" y="1686"/>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90" name="Line 669">
              <a:extLst>
                <a:ext uri="{FF2B5EF4-FFF2-40B4-BE49-F238E27FC236}">
                  <a16:creationId xmlns:a16="http://schemas.microsoft.com/office/drawing/2014/main" id="{BC0AE710-0AC3-CEDF-AAD3-5563A6AC6A21}"/>
                </a:ext>
              </a:extLst>
            </p:cNvPr>
            <p:cNvSpPr>
              <a:spLocks noChangeShapeType="1"/>
            </p:cNvSpPr>
            <p:nvPr/>
          </p:nvSpPr>
          <p:spPr bwMode="auto">
            <a:xfrm>
              <a:off x="2587" y="1709"/>
              <a:ext cx="46"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91" name="Line 670">
              <a:extLst>
                <a:ext uri="{FF2B5EF4-FFF2-40B4-BE49-F238E27FC236}">
                  <a16:creationId xmlns:a16="http://schemas.microsoft.com/office/drawing/2014/main" id="{F157A4D4-AD5C-67E6-E407-6819C00684B9}"/>
                </a:ext>
              </a:extLst>
            </p:cNvPr>
            <p:cNvSpPr>
              <a:spLocks noChangeShapeType="1"/>
            </p:cNvSpPr>
            <p:nvPr/>
          </p:nvSpPr>
          <p:spPr bwMode="auto">
            <a:xfrm>
              <a:off x="2616" y="1686"/>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92" name="Line 671">
              <a:extLst>
                <a:ext uri="{FF2B5EF4-FFF2-40B4-BE49-F238E27FC236}">
                  <a16:creationId xmlns:a16="http://schemas.microsoft.com/office/drawing/2014/main" id="{6FCC0555-FE7C-BB6D-F32B-48EB9BCF6EF8}"/>
                </a:ext>
              </a:extLst>
            </p:cNvPr>
            <p:cNvSpPr>
              <a:spLocks noChangeShapeType="1"/>
            </p:cNvSpPr>
            <p:nvPr/>
          </p:nvSpPr>
          <p:spPr bwMode="auto">
            <a:xfrm>
              <a:off x="2593" y="1709"/>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93" name="Line 672">
              <a:extLst>
                <a:ext uri="{FF2B5EF4-FFF2-40B4-BE49-F238E27FC236}">
                  <a16:creationId xmlns:a16="http://schemas.microsoft.com/office/drawing/2014/main" id="{AFFBF1D4-BD07-F118-59C8-352E412D9DC9}"/>
                </a:ext>
              </a:extLst>
            </p:cNvPr>
            <p:cNvSpPr>
              <a:spLocks noChangeShapeType="1"/>
            </p:cNvSpPr>
            <p:nvPr/>
          </p:nvSpPr>
          <p:spPr bwMode="auto">
            <a:xfrm>
              <a:off x="2616" y="1686"/>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94" name="Line 673">
              <a:extLst>
                <a:ext uri="{FF2B5EF4-FFF2-40B4-BE49-F238E27FC236}">
                  <a16:creationId xmlns:a16="http://schemas.microsoft.com/office/drawing/2014/main" id="{C46DE297-D0D3-2FAB-9F99-F28655B32485}"/>
                </a:ext>
              </a:extLst>
            </p:cNvPr>
            <p:cNvSpPr>
              <a:spLocks noChangeShapeType="1"/>
            </p:cNvSpPr>
            <p:nvPr/>
          </p:nvSpPr>
          <p:spPr bwMode="auto">
            <a:xfrm>
              <a:off x="2597" y="1709"/>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95" name="Line 674">
              <a:extLst>
                <a:ext uri="{FF2B5EF4-FFF2-40B4-BE49-F238E27FC236}">
                  <a16:creationId xmlns:a16="http://schemas.microsoft.com/office/drawing/2014/main" id="{85BD700E-596A-1C62-3B21-E68C2638683E}"/>
                </a:ext>
              </a:extLst>
            </p:cNvPr>
            <p:cNvSpPr>
              <a:spLocks noChangeShapeType="1"/>
            </p:cNvSpPr>
            <p:nvPr/>
          </p:nvSpPr>
          <p:spPr bwMode="auto">
            <a:xfrm>
              <a:off x="2626" y="1693"/>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96" name="Line 675">
              <a:extLst>
                <a:ext uri="{FF2B5EF4-FFF2-40B4-BE49-F238E27FC236}">
                  <a16:creationId xmlns:a16="http://schemas.microsoft.com/office/drawing/2014/main" id="{7C4F8BF4-F1E3-AFC4-0EFD-AC7F50B4C7F7}"/>
                </a:ext>
              </a:extLst>
            </p:cNvPr>
            <p:cNvSpPr>
              <a:spLocks noChangeShapeType="1"/>
            </p:cNvSpPr>
            <p:nvPr/>
          </p:nvSpPr>
          <p:spPr bwMode="auto">
            <a:xfrm>
              <a:off x="2603" y="1716"/>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97" name="Line 676">
              <a:extLst>
                <a:ext uri="{FF2B5EF4-FFF2-40B4-BE49-F238E27FC236}">
                  <a16:creationId xmlns:a16="http://schemas.microsoft.com/office/drawing/2014/main" id="{37285168-8D59-5249-1DBD-215125066E2F}"/>
                </a:ext>
              </a:extLst>
            </p:cNvPr>
            <p:cNvSpPr>
              <a:spLocks noChangeShapeType="1"/>
            </p:cNvSpPr>
            <p:nvPr/>
          </p:nvSpPr>
          <p:spPr bwMode="auto">
            <a:xfrm>
              <a:off x="2630" y="1693"/>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98" name="Line 677">
              <a:extLst>
                <a:ext uri="{FF2B5EF4-FFF2-40B4-BE49-F238E27FC236}">
                  <a16:creationId xmlns:a16="http://schemas.microsoft.com/office/drawing/2014/main" id="{A6D414A2-0518-B7A3-CCBF-69F28005B339}"/>
                </a:ext>
              </a:extLst>
            </p:cNvPr>
            <p:cNvSpPr>
              <a:spLocks noChangeShapeType="1"/>
            </p:cNvSpPr>
            <p:nvPr/>
          </p:nvSpPr>
          <p:spPr bwMode="auto">
            <a:xfrm>
              <a:off x="2606" y="1716"/>
              <a:ext cx="47"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599" name="Line 678">
              <a:extLst>
                <a:ext uri="{FF2B5EF4-FFF2-40B4-BE49-F238E27FC236}">
                  <a16:creationId xmlns:a16="http://schemas.microsoft.com/office/drawing/2014/main" id="{57BA3ECE-2C25-88FD-2D5C-75843FF6666B}"/>
                </a:ext>
              </a:extLst>
            </p:cNvPr>
            <p:cNvSpPr>
              <a:spLocks noChangeShapeType="1"/>
            </p:cNvSpPr>
            <p:nvPr/>
          </p:nvSpPr>
          <p:spPr bwMode="auto">
            <a:xfrm>
              <a:off x="2636" y="1693"/>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00" name="Line 679">
              <a:extLst>
                <a:ext uri="{FF2B5EF4-FFF2-40B4-BE49-F238E27FC236}">
                  <a16:creationId xmlns:a16="http://schemas.microsoft.com/office/drawing/2014/main" id="{6F928C50-AA10-7184-B0E9-678B73C7EBDC}"/>
                </a:ext>
              </a:extLst>
            </p:cNvPr>
            <p:cNvSpPr>
              <a:spLocks noChangeShapeType="1"/>
            </p:cNvSpPr>
            <p:nvPr/>
          </p:nvSpPr>
          <p:spPr bwMode="auto">
            <a:xfrm>
              <a:off x="2616" y="1716"/>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01" name="Line 680">
              <a:extLst>
                <a:ext uri="{FF2B5EF4-FFF2-40B4-BE49-F238E27FC236}">
                  <a16:creationId xmlns:a16="http://schemas.microsoft.com/office/drawing/2014/main" id="{1DBFDB3A-183C-F092-5688-17D6338AF445}"/>
                </a:ext>
              </a:extLst>
            </p:cNvPr>
            <p:cNvSpPr>
              <a:spLocks noChangeShapeType="1"/>
            </p:cNvSpPr>
            <p:nvPr/>
          </p:nvSpPr>
          <p:spPr bwMode="auto">
            <a:xfrm>
              <a:off x="2643" y="1693"/>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02" name="Line 681">
              <a:extLst>
                <a:ext uri="{FF2B5EF4-FFF2-40B4-BE49-F238E27FC236}">
                  <a16:creationId xmlns:a16="http://schemas.microsoft.com/office/drawing/2014/main" id="{EE22D3DD-4FD1-E0E2-0780-F0DBD85FBEBE}"/>
                </a:ext>
              </a:extLst>
            </p:cNvPr>
            <p:cNvSpPr>
              <a:spLocks noChangeShapeType="1"/>
            </p:cNvSpPr>
            <p:nvPr/>
          </p:nvSpPr>
          <p:spPr bwMode="auto">
            <a:xfrm>
              <a:off x="2620" y="1716"/>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03" name="Line 682">
              <a:extLst>
                <a:ext uri="{FF2B5EF4-FFF2-40B4-BE49-F238E27FC236}">
                  <a16:creationId xmlns:a16="http://schemas.microsoft.com/office/drawing/2014/main" id="{E738EB55-4A5E-602F-3EEF-A9662559836A}"/>
                </a:ext>
              </a:extLst>
            </p:cNvPr>
            <p:cNvSpPr>
              <a:spLocks noChangeShapeType="1"/>
            </p:cNvSpPr>
            <p:nvPr/>
          </p:nvSpPr>
          <p:spPr bwMode="auto">
            <a:xfrm>
              <a:off x="2646" y="1693"/>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04" name="Line 683">
              <a:extLst>
                <a:ext uri="{FF2B5EF4-FFF2-40B4-BE49-F238E27FC236}">
                  <a16:creationId xmlns:a16="http://schemas.microsoft.com/office/drawing/2014/main" id="{F617D532-1440-D354-DE11-6CD66E71BCDC}"/>
                </a:ext>
              </a:extLst>
            </p:cNvPr>
            <p:cNvSpPr>
              <a:spLocks noChangeShapeType="1"/>
            </p:cNvSpPr>
            <p:nvPr/>
          </p:nvSpPr>
          <p:spPr bwMode="auto">
            <a:xfrm>
              <a:off x="2626" y="1716"/>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05" name="Line 684">
              <a:extLst>
                <a:ext uri="{FF2B5EF4-FFF2-40B4-BE49-F238E27FC236}">
                  <a16:creationId xmlns:a16="http://schemas.microsoft.com/office/drawing/2014/main" id="{6089087E-999C-70BB-56C9-CC7B826F1A24}"/>
                </a:ext>
              </a:extLst>
            </p:cNvPr>
            <p:cNvSpPr>
              <a:spLocks noChangeShapeType="1"/>
            </p:cNvSpPr>
            <p:nvPr/>
          </p:nvSpPr>
          <p:spPr bwMode="auto">
            <a:xfrm>
              <a:off x="2653" y="1693"/>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06" name="Line 685">
              <a:extLst>
                <a:ext uri="{FF2B5EF4-FFF2-40B4-BE49-F238E27FC236}">
                  <a16:creationId xmlns:a16="http://schemas.microsoft.com/office/drawing/2014/main" id="{C0DDF902-5229-C3DD-04FB-2C22A690CE07}"/>
                </a:ext>
              </a:extLst>
            </p:cNvPr>
            <p:cNvSpPr>
              <a:spLocks noChangeShapeType="1"/>
            </p:cNvSpPr>
            <p:nvPr/>
          </p:nvSpPr>
          <p:spPr bwMode="auto">
            <a:xfrm>
              <a:off x="2633" y="1716"/>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07" name="Line 686">
              <a:extLst>
                <a:ext uri="{FF2B5EF4-FFF2-40B4-BE49-F238E27FC236}">
                  <a16:creationId xmlns:a16="http://schemas.microsoft.com/office/drawing/2014/main" id="{9703D938-DF51-4C5B-F331-611AA74CE6D5}"/>
                </a:ext>
              </a:extLst>
            </p:cNvPr>
            <p:cNvSpPr>
              <a:spLocks noChangeShapeType="1"/>
            </p:cNvSpPr>
            <p:nvPr/>
          </p:nvSpPr>
          <p:spPr bwMode="auto">
            <a:xfrm>
              <a:off x="2659" y="1693"/>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08" name="Line 687">
              <a:extLst>
                <a:ext uri="{FF2B5EF4-FFF2-40B4-BE49-F238E27FC236}">
                  <a16:creationId xmlns:a16="http://schemas.microsoft.com/office/drawing/2014/main" id="{6371887D-9CC6-B084-AB64-567D44558EFA}"/>
                </a:ext>
              </a:extLst>
            </p:cNvPr>
            <p:cNvSpPr>
              <a:spLocks noChangeShapeType="1"/>
            </p:cNvSpPr>
            <p:nvPr/>
          </p:nvSpPr>
          <p:spPr bwMode="auto">
            <a:xfrm>
              <a:off x="2636" y="1716"/>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09" name="Line 688">
              <a:extLst>
                <a:ext uri="{FF2B5EF4-FFF2-40B4-BE49-F238E27FC236}">
                  <a16:creationId xmlns:a16="http://schemas.microsoft.com/office/drawing/2014/main" id="{2AD6C6C6-0EE9-8597-1672-4C74B36DC928}"/>
                </a:ext>
              </a:extLst>
            </p:cNvPr>
            <p:cNvSpPr>
              <a:spLocks noChangeShapeType="1"/>
            </p:cNvSpPr>
            <p:nvPr/>
          </p:nvSpPr>
          <p:spPr bwMode="auto">
            <a:xfrm>
              <a:off x="2679" y="1699"/>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10" name="Line 689">
              <a:extLst>
                <a:ext uri="{FF2B5EF4-FFF2-40B4-BE49-F238E27FC236}">
                  <a16:creationId xmlns:a16="http://schemas.microsoft.com/office/drawing/2014/main" id="{4A50F8AB-FC39-9062-32C8-4FDB65C2E833}"/>
                </a:ext>
              </a:extLst>
            </p:cNvPr>
            <p:cNvSpPr>
              <a:spLocks noChangeShapeType="1"/>
            </p:cNvSpPr>
            <p:nvPr/>
          </p:nvSpPr>
          <p:spPr bwMode="auto">
            <a:xfrm>
              <a:off x="2656" y="1719"/>
              <a:ext cx="46"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11" name="Line 690">
              <a:extLst>
                <a:ext uri="{FF2B5EF4-FFF2-40B4-BE49-F238E27FC236}">
                  <a16:creationId xmlns:a16="http://schemas.microsoft.com/office/drawing/2014/main" id="{EDC4020D-7C7C-FF40-2E03-DDD30AAFD804}"/>
                </a:ext>
              </a:extLst>
            </p:cNvPr>
            <p:cNvSpPr>
              <a:spLocks noChangeShapeType="1"/>
            </p:cNvSpPr>
            <p:nvPr/>
          </p:nvSpPr>
          <p:spPr bwMode="auto">
            <a:xfrm>
              <a:off x="2693" y="1706"/>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12" name="Line 691">
              <a:extLst>
                <a:ext uri="{FF2B5EF4-FFF2-40B4-BE49-F238E27FC236}">
                  <a16:creationId xmlns:a16="http://schemas.microsoft.com/office/drawing/2014/main" id="{F9EB157B-BC8F-E44C-CCB9-9642B41AB037}"/>
                </a:ext>
              </a:extLst>
            </p:cNvPr>
            <p:cNvSpPr>
              <a:spLocks noChangeShapeType="1"/>
            </p:cNvSpPr>
            <p:nvPr/>
          </p:nvSpPr>
          <p:spPr bwMode="auto">
            <a:xfrm>
              <a:off x="2669" y="1726"/>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13" name="Line 692">
              <a:extLst>
                <a:ext uri="{FF2B5EF4-FFF2-40B4-BE49-F238E27FC236}">
                  <a16:creationId xmlns:a16="http://schemas.microsoft.com/office/drawing/2014/main" id="{F711AFCE-FCDF-8B42-25C7-782C3EFDB43E}"/>
                </a:ext>
              </a:extLst>
            </p:cNvPr>
            <p:cNvSpPr>
              <a:spLocks noChangeShapeType="1"/>
            </p:cNvSpPr>
            <p:nvPr/>
          </p:nvSpPr>
          <p:spPr bwMode="auto">
            <a:xfrm>
              <a:off x="2683" y="1726"/>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14" name="Line 693">
              <a:extLst>
                <a:ext uri="{FF2B5EF4-FFF2-40B4-BE49-F238E27FC236}">
                  <a16:creationId xmlns:a16="http://schemas.microsoft.com/office/drawing/2014/main" id="{C28455BD-A448-69E8-6363-E73C901D7A6A}"/>
                </a:ext>
              </a:extLst>
            </p:cNvPr>
            <p:cNvSpPr>
              <a:spLocks noChangeShapeType="1"/>
            </p:cNvSpPr>
            <p:nvPr/>
          </p:nvSpPr>
          <p:spPr bwMode="auto">
            <a:xfrm>
              <a:off x="2689" y="1726"/>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15" name="Line 694">
              <a:extLst>
                <a:ext uri="{FF2B5EF4-FFF2-40B4-BE49-F238E27FC236}">
                  <a16:creationId xmlns:a16="http://schemas.microsoft.com/office/drawing/2014/main" id="{0DF57F90-FD63-3CCF-DDF8-3CE31F797DA8}"/>
                </a:ext>
              </a:extLst>
            </p:cNvPr>
            <p:cNvSpPr>
              <a:spLocks noChangeShapeType="1"/>
            </p:cNvSpPr>
            <p:nvPr/>
          </p:nvSpPr>
          <p:spPr bwMode="auto">
            <a:xfrm>
              <a:off x="2693" y="1726"/>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16" name="Line 695">
              <a:extLst>
                <a:ext uri="{FF2B5EF4-FFF2-40B4-BE49-F238E27FC236}">
                  <a16:creationId xmlns:a16="http://schemas.microsoft.com/office/drawing/2014/main" id="{21B189DB-745B-9AF7-E88C-EC2353CDD864}"/>
                </a:ext>
              </a:extLst>
            </p:cNvPr>
            <p:cNvSpPr>
              <a:spLocks noChangeShapeType="1"/>
            </p:cNvSpPr>
            <p:nvPr/>
          </p:nvSpPr>
          <p:spPr bwMode="auto">
            <a:xfrm>
              <a:off x="2153" y="1530"/>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17" name="Line 696">
              <a:extLst>
                <a:ext uri="{FF2B5EF4-FFF2-40B4-BE49-F238E27FC236}">
                  <a16:creationId xmlns:a16="http://schemas.microsoft.com/office/drawing/2014/main" id="{1EF253DC-6387-52D4-AD7B-C2FD6A588A04}"/>
                </a:ext>
              </a:extLst>
            </p:cNvPr>
            <p:cNvSpPr>
              <a:spLocks noChangeShapeType="1"/>
            </p:cNvSpPr>
            <p:nvPr/>
          </p:nvSpPr>
          <p:spPr bwMode="auto">
            <a:xfrm>
              <a:off x="2130" y="1554"/>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18" name="Line 697">
              <a:extLst>
                <a:ext uri="{FF2B5EF4-FFF2-40B4-BE49-F238E27FC236}">
                  <a16:creationId xmlns:a16="http://schemas.microsoft.com/office/drawing/2014/main" id="{243BC84F-6A19-3773-4EDA-5022FE03D71E}"/>
                </a:ext>
              </a:extLst>
            </p:cNvPr>
            <p:cNvSpPr>
              <a:spLocks noChangeShapeType="1"/>
            </p:cNvSpPr>
            <p:nvPr/>
          </p:nvSpPr>
          <p:spPr bwMode="auto">
            <a:xfrm>
              <a:off x="2156" y="1530"/>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19" name="Line 698">
              <a:extLst>
                <a:ext uri="{FF2B5EF4-FFF2-40B4-BE49-F238E27FC236}">
                  <a16:creationId xmlns:a16="http://schemas.microsoft.com/office/drawing/2014/main" id="{D6CF57AB-38DF-4E67-43F9-A875270A979A}"/>
                </a:ext>
              </a:extLst>
            </p:cNvPr>
            <p:cNvSpPr>
              <a:spLocks noChangeShapeType="1"/>
            </p:cNvSpPr>
            <p:nvPr/>
          </p:nvSpPr>
          <p:spPr bwMode="auto">
            <a:xfrm>
              <a:off x="2136" y="1554"/>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20" name="Line 699">
              <a:extLst>
                <a:ext uri="{FF2B5EF4-FFF2-40B4-BE49-F238E27FC236}">
                  <a16:creationId xmlns:a16="http://schemas.microsoft.com/office/drawing/2014/main" id="{8D8E6803-9AAA-E63E-CD93-53F21B45B115}"/>
                </a:ext>
              </a:extLst>
            </p:cNvPr>
            <p:cNvSpPr>
              <a:spLocks noChangeShapeType="1"/>
            </p:cNvSpPr>
            <p:nvPr/>
          </p:nvSpPr>
          <p:spPr bwMode="auto">
            <a:xfrm>
              <a:off x="2163" y="1530"/>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21" name="Line 700">
              <a:extLst>
                <a:ext uri="{FF2B5EF4-FFF2-40B4-BE49-F238E27FC236}">
                  <a16:creationId xmlns:a16="http://schemas.microsoft.com/office/drawing/2014/main" id="{E39D47C2-2EE4-BF8F-8E94-F67EB9519469}"/>
                </a:ext>
              </a:extLst>
            </p:cNvPr>
            <p:cNvSpPr>
              <a:spLocks noChangeShapeType="1"/>
            </p:cNvSpPr>
            <p:nvPr/>
          </p:nvSpPr>
          <p:spPr bwMode="auto">
            <a:xfrm>
              <a:off x="2143" y="1554"/>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22" name="Line 701">
              <a:extLst>
                <a:ext uri="{FF2B5EF4-FFF2-40B4-BE49-F238E27FC236}">
                  <a16:creationId xmlns:a16="http://schemas.microsoft.com/office/drawing/2014/main" id="{2450CEED-3DE0-DF29-2DC4-4144C74C619C}"/>
                </a:ext>
              </a:extLst>
            </p:cNvPr>
            <p:cNvSpPr>
              <a:spLocks noChangeShapeType="1"/>
            </p:cNvSpPr>
            <p:nvPr/>
          </p:nvSpPr>
          <p:spPr bwMode="auto">
            <a:xfrm>
              <a:off x="2163" y="1537"/>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23" name="Line 702">
              <a:extLst>
                <a:ext uri="{FF2B5EF4-FFF2-40B4-BE49-F238E27FC236}">
                  <a16:creationId xmlns:a16="http://schemas.microsoft.com/office/drawing/2014/main" id="{66CE6838-451F-A9BE-B7AC-B10A0E8502DE}"/>
                </a:ext>
              </a:extLst>
            </p:cNvPr>
            <p:cNvSpPr>
              <a:spLocks noChangeShapeType="1"/>
            </p:cNvSpPr>
            <p:nvPr/>
          </p:nvSpPr>
          <p:spPr bwMode="auto">
            <a:xfrm>
              <a:off x="2143" y="1557"/>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24" name="Line 703">
              <a:extLst>
                <a:ext uri="{FF2B5EF4-FFF2-40B4-BE49-F238E27FC236}">
                  <a16:creationId xmlns:a16="http://schemas.microsoft.com/office/drawing/2014/main" id="{51BB08DB-EA24-9F8A-F6A9-674AA7F26A04}"/>
                </a:ext>
              </a:extLst>
            </p:cNvPr>
            <p:cNvSpPr>
              <a:spLocks noChangeShapeType="1"/>
            </p:cNvSpPr>
            <p:nvPr/>
          </p:nvSpPr>
          <p:spPr bwMode="auto">
            <a:xfrm>
              <a:off x="2169" y="1537"/>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25" name="Line 704">
              <a:extLst>
                <a:ext uri="{FF2B5EF4-FFF2-40B4-BE49-F238E27FC236}">
                  <a16:creationId xmlns:a16="http://schemas.microsoft.com/office/drawing/2014/main" id="{A0A88030-AE81-0C61-3EF2-371F8BDE52E6}"/>
                </a:ext>
              </a:extLst>
            </p:cNvPr>
            <p:cNvSpPr>
              <a:spLocks noChangeShapeType="1"/>
            </p:cNvSpPr>
            <p:nvPr/>
          </p:nvSpPr>
          <p:spPr bwMode="auto">
            <a:xfrm>
              <a:off x="2146" y="1557"/>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26" name="Line 705">
              <a:extLst>
                <a:ext uri="{FF2B5EF4-FFF2-40B4-BE49-F238E27FC236}">
                  <a16:creationId xmlns:a16="http://schemas.microsoft.com/office/drawing/2014/main" id="{199B277C-FABA-EDFA-2AF9-A54D9402FEE8}"/>
                </a:ext>
              </a:extLst>
            </p:cNvPr>
            <p:cNvSpPr>
              <a:spLocks noChangeShapeType="1"/>
            </p:cNvSpPr>
            <p:nvPr/>
          </p:nvSpPr>
          <p:spPr bwMode="auto">
            <a:xfrm>
              <a:off x="2173" y="1537"/>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27" name="Line 706">
              <a:extLst>
                <a:ext uri="{FF2B5EF4-FFF2-40B4-BE49-F238E27FC236}">
                  <a16:creationId xmlns:a16="http://schemas.microsoft.com/office/drawing/2014/main" id="{5EDCB891-DA79-2F16-362E-86B1721A5711}"/>
                </a:ext>
              </a:extLst>
            </p:cNvPr>
            <p:cNvSpPr>
              <a:spLocks noChangeShapeType="1"/>
            </p:cNvSpPr>
            <p:nvPr/>
          </p:nvSpPr>
          <p:spPr bwMode="auto">
            <a:xfrm>
              <a:off x="2150" y="1557"/>
              <a:ext cx="46"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28" name="Line 707">
              <a:extLst>
                <a:ext uri="{FF2B5EF4-FFF2-40B4-BE49-F238E27FC236}">
                  <a16:creationId xmlns:a16="http://schemas.microsoft.com/office/drawing/2014/main" id="{5FEE64AE-CF85-242F-10AC-DB41791E476D}"/>
                </a:ext>
              </a:extLst>
            </p:cNvPr>
            <p:cNvSpPr>
              <a:spLocks noChangeShapeType="1"/>
            </p:cNvSpPr>
            <p:nvPr/>
          </p:nvSpPr>
          <p:spPr bwMode="auto">
            <a:xfrm>
              <a:off x="2176" y="1537"/>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29" name="Line 708">
              <a:extLst>
                <a:ext uri="{FF2B5EF4-FFF2-40B4-BE49-F238E27FC236}">
                  <a16:creationId xmlns:a16="http://schemas.microsoft.com/office/drawing/2014/main" id="{5109CC21-B286-DACE-CD54-F69237DDAEA0}"/>
                </a:ext>
              </a:extLst>
            </p:cNvPr>
            <p:cNvSpPr>
              <a:spLocks noChangeShapeType="1"/>
            </p:cNvSpPr>
            <p:nvPr/>
          </p:nvSpPr>
          <p:spPr bwMode="auto">
            <a:xfrm>
              <a:off x="2156" y="1557"/>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30" name="Line 709">
              <a:extLst>
                <a:ext uri="{FF2B5EF4-FFF2-40B4-BE49-F238E27FC236}">
                  <a16:creationId xmlns:a16="http://schemas.microsoft.com/office/drawing/2014/main" id="{7FD4FFA9-076F-F536-FC5A-E348DCDE5130}"/>
                </a:ext>
              </a:extLst>
            </p:cNvPr>
            <p:cNvSpPr>
              <a:spLocks noChangeShapeType="1"/>
            </p:cNvSpPr>
            <p:nvPr/>
          </p:nvSpPr>
          <p:spPr bwMode="auto">
            <a:xfrm>
              <a:off x="2189" y="1537"/>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31" name="Line 710">
              <a:extLst>
                <a:ext uri="{FF2B5EF4-FFF2-40B4-BE49-F238E27FC236}">
                  <a16:creationId xmlns:a16="http://schemas.microsoft.com/office/drawing/2014/main" id="{D0666DF1-BD5B-CE5B-E216-EDBC7E52615E}"/>
                </a:ext>
              </a:extLst>
            </p:cNvPr>
            <p:cNvSpPr>
              <a:spLocks noChangeShapeType="1"/>
            </p:cNvSpPr>
            <p:nvPr/>
          </p:nvSpPr>
          <p:spPr bwMode="auto">
            <a:xfrm>
              <a:off x="2169" y="1557"/>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32" name="Line 711">
              <a:extLst>
                <a:ext uri="{FF2B5EF4-FFF2-40B4-BE49-F238E27FC236}">
                  <a16:creationId xmlns:a16="http://schemas.microsoft.com/office/drawing/2014/main" id="{D3D90051-E1A1-2117-5692-5BFBEBBB571C}"/>
                </a:ext>
              </a:extLst>
            </p:cNvPr>
            <p:cNvSpPr>
              <a:spLocks noChangeShapeType="1"/>
            </p:cNvSpPr>
            <p:nvPr/>
          </p:nvSpPr>
          <p:spPr bwMode="auto">
            <a:xfrm>
              <a:off x="2196" y="1544"/>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33" name="Line 712">
              <a:extLst>
                <a:ext uri="{FF2B5EF4-FFF2-40B4-BE49-F238E27FC236}">
                  <a16:creationId xmlns:a16="http://schemas.microsoft.com/office/drawing/2014/main" id="{9CA5D561-0F14-5EA6-B0CF-F2B7B6EC6543}"/>
                </a:ext>
              </a:extLst>
            </p:cNvPr>
            <p:cNvSpPr>
              <a:spLocks noChangeShapeType="1"/>
            </p:cNvSpPr>
            <p:nvPr/>
          </p:nvSpPr>
          <p:spPr bwMode="auto">
            <a:xfrm>
              <a:off x="2173" y="1567"/>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34" name="Line 713">
              <a:extLst>
                <a:ext uri="{FF2B5EF4-FFF2-40B4-BE49-F238E27FC236}">
                  <a16:creationId xmlns:a16="http://schemas.microsoft.com/office/drawing/2014/main" id="{BE3FB6B1-B573-BE10-A013-DA0102007EEA}"/>
                </a:ext>
              </a:extLst>
            </p:cNvPr>
            <p:cNvSpPr>
              <a:spLocks noChangeShapeType="1"/>
            </p:cNvSpPr>
            <p:nvPr/>
          </p:nvSpPr>
          <p:spPr bwMode="auto">
            <a:xfrm>
              <a:off x="2199" y="1544"/>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35" name="Line 714">
              <a:extLst>
                <a:ext uri="{FF2B5EF4-FFF2-40B4-BE49-F238E27FC236}">
                  <a16:creationId xmlns:a16="http://schemas.microsoft.com/office/drawing/2014/main" id="{BB9DD42F-CAD8-C9DA-CFE3-EF4D4DCA5743}"/>
                </a:ext>
              </a:extLst>
            </p:cNvPr>
            <p:cNvSpPr>
              <a:spLocks noChangeShapeType="1"/>
            </p:cNvSpPr>
            <p:nvPr/>
          </p:nvSpPr>
          <p:spPr bwMode="auto">
            <a:xfrm>
              <a:off x="2179" y="1567"/>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36" name="Line 715">
              <a:extLst>
                <a:ext uri="{FF2B5EF4-FFF2-40B4-BE49-F238E27FC236}">
                  <a16:creationId xmlns:a16="http://schemas.microsoft.com/office/drawing/2014/main" id="{4A0BABBA-FDF9-C669-BD9C-64D1BFFE0C40}"/>
                </a:ext>
              </a:extLst>
            </p:cNvPr>
            <p:cNvSpPr>
              <a:spLocks noChangeShapeType="1"/>
            </p:cNvSpPr>
            <p:nvPr/>
          </p:nvSpPr>
          <p:spPr bwMode="auto">
            <a:xfrm>
              <a:off x="2203" y="1544"/>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37" name="Line 716">
              <a:extLst>
                <a:ext uri="{FF2B5EF4-FFF2-40B4-BE49-F238E27FC236}">
                  <a16:creationId xmlns:a16="http://schemas.microsoft.com/office/drawing/2014/main" id="{9AC571BC-7AE9-2675-7E8B-C621484C865B}"/>
                </a:ext>
              </a:extLst>
            </p:cNvPr>
            <p:cNvSpPr>
              <a:spLocks noChangeShapeType="1"/>
            </p:cNvSpPr>
            <p:nvPr/>
          </p:nvSpPr>
          <p:spPr bwMode="auto">
            <a:xfrm>
              <a:off x="2183" y="1567"/>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38" name="Line 717">
              <a:extLst>
                <a:ext uri="{FF2B5EF4-FFF2-40B4-BE49-F238E27FC236}">
                  <a16:creationId xmlns:a16="http://schemas.microsoft.com/office/drawing/2014/main" id="{23ACD3A8-2F90-7013-1EB1-CB1C93C23BD2}"/>
                </a:ext>
              </a:extLst>
            </p:cNvPr>
            <p:cNvSpPr>
              <a:spLocks noChangeShapeType="1"/>
            </p:cNvSpPr>
            <p:nvPr/>
          </p:nvSpPr>
          <p:spPr bwMode="auto">
            <a:xfrm>
              <a:off x="2203" y="1550"/>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39" name="Line 718">
              <a:extLst>
                <a:ext uri="{FF2B5EF4-FFF2-40B4-BE49-F238E27FC236}">
                  <a16:creationId xmlns:a16="http://schemas.microsoft.com/office/drawing/2014/main" id="{7DBE398B-1192-9FE1-4A24-7CCBF7F3F51D}"/>
                </a:ext>
              </a:extLst>
            </p:cNvPr>
            <p:cNvSpPr>
              <a:spLocks noChangeShapeType="1"/>
            </p:cNvSpPr>
            <p:nvPr/>
          </p:nvSpPr>
          <p:spPr bwMode="auto">
            <a:xfrm>
              <a:off x="2183" y="1570"/>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40" name="Line 719">
              <a:extLst>
                <a:ext uri="{FF2B5EF4-FFF2-40B4-BE49-F238E27FC236}">
                  <a16:creationId xmlns:a16="http://schemas.microsoft.com/office/drawing/2014/main" id="{898F46BE-DA20-D6B9-C1E4-5D1BFE3C2377}"/>
                </a:ext>
              </a:extLst>
            </p:cNvPr>
            <p:cNvSpPr>
              <a:spLocks noChangeShapeType="1"/>
            </p:cNvSpPr>
            <p:nvPr/>
          </p:nvSpPr>
          <p:spPr bwMode="auto">
            <a:xfrm>
              <a:off x="2216" y="1557"/>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41" name="Line 720">
              <a:extLst>
                <a:ext uri="{FF2B5EF4-FFF2-40B4-BE49-F238E27FC236}">
                  <a16:creationId xmlns:a16="http://schemas.microsoft.com/office/drawing/2014/main" id="{9DB9DCCA-42F0-52BD-5753-033354721D9E}"/>
                </a:ext>
              </a:extLst>
            </p:cNvPr>
            <p:cNvSpPr>
              <a:spLocks noChangeShapeType="1"/>
            </p:cNvSpPr>
            <p:nvPr/>
          </p:nvSpPr>
          <p:spPr bwMode="auto">
            <a:xfrm>
              <a:off x="2222" y="1564"/>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42" name="Line 721">
              <a:extLst>
                <a:ext uri="{FF2B5EF4-FFF2-40B4-BE49-F238E27FC236}">
                  <a16:creationId xmlns:a16="http://schemas.microsoft.com/office/drawing/2014/main" id="{E08184E1-0A8B-DC8D-0EEE-00808FEEAE1D}"/>
                </a:ext>
              </a:extLst>
            </p:cNvPr>
            <p:cNvSpPr>
              <a:spLocks noChangeShapeType="1"/>
            </p:cNvSpPr>
            <p:nvPr/>
          </p:nvSpPr>
          <p:spPr bwMode="auto">
            <a:xfrm>
              <a:off x="2229" y="1564"/>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43" name="Line 722">
              <a:extLst>
                <a:ext uri="{FF2B5EF4-FFF2-40B4-BE49-F238E27FC236}">
                  <a16:creationId xmlns:a16="http://schemas.microsoft.com/office/drawing/2014/main" id="{349F9728-A4B8-FE84-4B85-6FB481DC7493}"/>
                </a:ext>
              </a:extLst>
            </p:cNvPr>
            <p:cNvSpPr>
              <a:spLocks noChangeShapeType="1"/>
            </p:cNvSpPr>
            <p:nvPr/>
          </p:nvSpPr>
          <p:spPr bwMode="auto">
            <a:xfrm>
              <a:off x="2232" y="1564"/>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44" name="Line 723">
              <a:extLst>
                <a:ext uri="{FF2B5EF4-FFF2-40B4-BE49-F238E27FC236}">
                  <a16:creationId xmlns:a16="http://schemas.microsoft.com/office/drawing/2014/main" id="{4C760509-A0A2-4CC3-2614-E7C9055983A2}"/>
                </a:ext>
              </a:extLst>
            </p:cNvPr>
            <p:cNvSpPr>
              <a:spLocks noChangeShapeType="1"/>
            </p:cNvSpPr>
            <p:nvPr/>
          </p:nvSpPr>
          <p:spPr bwMode="auto">
            <a:xfrm>
              <a:off x="2116" y="1524"/>
              <a:ext cx="1" cy="46"/>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45" name="Line 724">
              <a:extLst>
                <a:ext uri="{FF2B5EF4-FFF2-40B4-BE49-F238E27FC236}">
                  <a16:creationId xmlns:a16="http://schemas.microsoft.com/office/drawing/2014/main" id="{A4976BC8-D49D-955B-BA8E-47BFE83A2440}"/>
                </a:ext>
              </a:extLst>
            </p:cNvPr>
            <p:cNvSpPr>
              <a:spLocks noChangeShapeType="1"/>
            </p:cNvSpPr>
            <p:nvPr/>
          </p:nvSpPr>
          <p:spPr bwMode="auto">
            <a:xfrm>
              <a:off x="2196" y="1577"/>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46" name="Line 725">
              <a:extLst>
                <a:ext uri="{FF2B5EF4-FFF2-40B4-BE49-F238E27FC236}">
                  <a16:creationId xmlns:a16="http://schemas.microsoft.com/office/drawing/2014/main" id="{2600F361-4FC9-F5E1-9D4F-F48935DB7E7A}"/>
                </a:ext>
              </a:extLst>
            </p:cNvPr>
            <p:cNvSpPr>
              <a:spLocks noChangeShapeType="1"/>
            </p:cNvSpPr>
            <p:nvPr/>
          </p:nvSpPr>
          <p:spPr bwMode="auto">
            <a:xfrm>
              <a:off x="2203" y="1587"/>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47" name="Line 726">
              <a:extLst>
                <a:ext uri="{FF2B5EF4-FFF2-40B4-BE49-F238E27FC236}">
                  <a16:creationId xmlns:a16="http://schemas.microsoft.com/office/drawing/2014/main" id="{1AC7A3C7-17B6-BA6E-7568-538EC3ACA3DE}"/>
                </a:ext>
              </a:extLst>
            </p:cNvPr>
            <p:cNvSpPr>
              <a:spLocks noChangeShapeType="1"/>
            </p:cNvSpPr>
            <p:nvPr/>
          </p:nvSpPr>
          <p:spPr bwMode="auto">
            <a:xfrm>
              <a:off x="2206" y="1587"/>
              <a:ext cx="46"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48" name="Line 727">
              <a:extLst>
                <a:ext uri="{FF2B5EF4-FFF2-40B4-BE49-F238E27FC236}">
                  <a16:creationId xmlns:a16="http://schemas.microsoft.com/office/drawing/2014/main" id="{57405B18-F384-7E64-8070-1EB49EEE3A57}"/>
                </a:ext>
              </a:extLst>
            </p:cNvPr>
            <p:cNvSpPr>
              <a:spLocks noChangeShapeType="1"/>
            </p:cNvSpPr>
            <p:nvPr/>
          </p:nvSpPr>
          <p:spPr bwMode="auto">
            <a:xfrm>
              <a:off x="2212" y="1587"/>
              <a:ext cx="44"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49" name="Line 728">
              <a:extLst>
                <a:ext uri="{FF2B5EF4-FFF2-40B4-BE49-F238E27FC236}">
                  <a16:creationId xmlns:a16="http://schemas.microsoft.com/office/drawing/2014/main" id="{B07D13B2-BBA6-7BDC-9214-D6455692F1EA}"/>
                </a:ext>
              </a:extLst>
            </p:cNvPr>
            <p:cNvSpPr>
              <a:spLocks noChangeShapeType="1"/>
            </p:cNvSpPr>
            <p:nvPr/>
          </p:nvSpPr>
          <p:spPr bwMode="auto">
            <a:xfrm>
              <a:off x="2239" y="1564"/>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50" name="Line 729">
              <a:extLst>
                <a:ext uri="{FF2B5EF4-FFF2-40B4-BE49-F238E27FC236}">
                  <a16:creationId xmlns:a16="http://schemas.microsoft.com/office/drawing/2014/main" id="{FC0D910B-12C8-27FD-B626-345CE0515640}"/>
                </a:ext>
              </a:extLst>
            </p:cNvPr>
            <p:cNvSpPr>
              <a:spLocks noChangeShapeType="1"/>
            </p:cNvSpPr>
            <p:nvPr/>
          </p:nvSpPr>
          <p:spPr bwMode="auto">
            <a:xfrm>
              <a:off x="2216" y="1587"/>
              <a:ext cx="46"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51" name="Line 730">
              <a:extLst>
                <a:ext uri="{FF2B5EF4-FFF2-40B4-BE49-F238E27FC236}">
                  <a16:creationId xmlns:a16="http://schemas.microsoft.com/office/drawing/2014/main" id="{FB6C9CAF-7B1E-C7D3-DBDB-C90C7FA5A452}"/>
                </a:ext>
              </a:extLst>
            </p:cNvPr>
            <p:cNvSpPr>
              <a:spLocks noChangeShapeType="1"/>
            </p:cNvSpPr>
            <p:nvPr/>
          </p:nvSpPr>
          <p:spPr bwMode="auto">
            <a:xfrm>
              <a:off x="2242" y="1564"/>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52" name="Line 731">
              <a:extLst>
                <a:ext uri="{FF2B5EF4-FFF2-40B4-BE49-F238E27FC236}">
                  <a16:creationId xmlns:a16="http://schemas.microsoft.com/office/drawing/2014/main" id="{49DC6EF6-957E-262F-A6F9-5FA97EEC9ADC}"/>
                </a:ext>
              </a:extLst>
            </p:cNvPr>
            <p:cNvSpPr>
              <a:spLocks noChangeShapeType="1"/>
            </p:cNvSpPr>
            <p:nvPr/>
          </p:nvSpPr>
          <p:spPr bwMode="auto">
            <a:xfrm>
              <a:off x="2222" y="1587"/>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53" name="Line 732">
              <a:extLst>
                <a:ext uri="{FF2B5EF4-FFF2-40B4-BE49-F238E27FC236}">
                  <a16:creationId xmlns:a16="http://schemas.microsoft.com/office/drawing/2014/main" id="{B7D0D09D-5EB4-16C1-1144-E7F81D63FE14}"/>
                </a:ext>
              </a:extLst>
            </p:cNvPr>
            <p:cNvSpPr>
              <a:spLocks noChangeShapeType="1"/>
            </p:cNvSpPr>
            <p:nvPr/>
          </p:nvSpPr>
          <p:spPr bwMode="auto">
            <a:xfrm>
              <a:off x="2242" y="1577"/>
              <a:ext cx="1" cy="46"/>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54" name="Line 733">
              <a:extLst>
                <a:ext uri="{FF2B5EF4-FFF2-40B4-BE49-F238E27FC236}">
                  <a16:creationId xmlns:a16="http://schemas.microsoft.com/office/drawing/2014/main" id="{0346D5A2-8D30-162A-DACF-B91C0C9CDB69}"/>
                </a:ext>
              </a:extLst>
            </p:cNvPr>
            <p:cNvSpPr>
              <a:spLocks noChangeShapeType="1"/>
            </p:cNvSpPr>
            <p:nvPr/>
          </p:nvSpPr>
          <p:spPr bwMode="auto">
            <a:xfrm>
              <a:off x="2222" y="1600"/>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55" name="Line 734">
              <a:extLst>
                <a:ext uri="{FF2B5EF4-FFF2-40B4-BE49-F238E27FC236}">
                  <a16:creationId xmlns:a16="http://schemas.microsoft.com/office/drawing/2014/main" id="{7AC0E857-5C7F-F460-D8B8-74DC843A4306}"/>
                </a:ext>
              </a:extLst>
            </p:cNvPr>
            <p:cNvSpPr>
              <a:spLocks noChangeShapeType="1"/>
            </p:cNvSpPr>
            <p:nvPr/>
          </p:nvSpPr>
          <p:spPr bwMode="auto">
            <a:xfrm>
              <a:off x="2249" y="1577"/>
              <a:ext cx="1" cy="46"/>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56" name="Line 735">
              <a:extLst>
                <a:ext uri="{FF2B5EF4-FFF2-40B4-BE49-F238E27FC236}">
                  <a16:creationId xmlns:a16="http://schemas.microsoft.com/office/drawing/2014/main" id="{8BB24990-67D0-DA0E-6787-838981227B83}"/>
                </a:ext>
              </a:extLst>
            </p:cNvPr>
            <p:cNvSpPr>
              <a:spLocks noChangeShapeType="1"/>
            </p:cNvSpPr>
            <p:nvPr/>
          </p:nvSpPr>
          <p:spPr bwMode="auto">
            <a:xfrm>
              <a:off x="2226" y="1600"/>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57" name="Line 736">
              <a:extLst>
                <a:ext uri="{FF2B5EF4-FFF2-40B4-BE49-F238E27FC236}">
                  <a16:creationId xmlns:a16="http://schemas.microsoft.com/office/drawing/2014/main" id="{F56FA39F-8FE0-5C0D-BA0B-9C1496A6B470}"/>
                </a:ext>
              </a:extLst>
            </p:cNvPr>
            <p:cNvSpPr>
              <a:spLocks noChangeShapeType="1"/>
            </p:cNvSpPr>
            <p:nvPr/>
          </p:nvSpPr>
          <p:spPr bwMode="auto">
            <a:xfrm>
              <a:off x="2252" y="1577"/>
              <a:ext cx="1" cy="46"/>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58" name="Line 737">
              <a:extLst>
                <a:ext uri="{FF2B5EF4-FFF2-40B4-BE49-F238E27FC236}">
                  <a16:creationId xmlns:a16="http://schemas.microsoft.com/office/drawing/2014/main" id="{B326F442-9163-E79C-FF56-67097CC24F64}"/>
                </a:ext>
              </a:extLst>
            </p:cNvPr>
            <p:cNvSpPr>
              <a:spLocks noChangeShapeType="1"/>
            </p:cNvSpPr>
            <p:nvPr/>
          </p:nvSpPr>
          <p:spPr bwMode="auto">
            <a:xfrm>
              <a:off x="2229" y="1600"/>
              <a:ext cx="46"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59" name="Line 738">
              <a:extLst>
                <a:ext uri="{FF2B5EF4-FFF2-40B4-BE49-F238E27FC236}">
                  <a16:creationId xmlns:a16="http://schemas.microsoft.com/office/drawing/2014/main" id="{BB2D0D96-E0FC-070C-9C67-8CAB63646816}"/>
                </a:ext>
              </a:extLst>
            </p:cNvPr>
            <p:cNvSpPr>
              <a:spLocks noChangeShapeType="1"/>
            </p:cNvSpPr>
            <p:nvPr/>
          </p:nvSpPr>
          <p:spPr bwMode="auto">
            <a:xfrm>
              <a:off x="2259" y="1577"/>
              <a:ext cx="1" cy="46"/>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60" name="Line 739">
              <a:extLst>
                <a:ext uri="{FF2B5EF4-FFF2-40B4-BE49-F238E27FC236}">
                  <a16:creationId xmlns:a16="http://schemas.microsoft.com/office/drawing/2014/main" id="{BED4F70C-9867-154D-AD48-521F763953B7}"/>
                </a:ext>
              </a:extLst>
            </p:cNvPr>
            <p:cNvSpPr>
              <a:spLocks noChangeShapeType="1"/>
            </p:cNvSpPr>
            <p:nvPr/>
          </p:nvSpPr>
          <p:spPr bwMode="auto">
            <a:xfrm>
              <a:off x="2236" y="1600"/>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61" name="Line 740">
              <a:extLst>
                <a:ext uri="{FF2B5EF4-FFF2-40B4-BE49-F238E27FC236}">
                  <a16:creationId xmlns:a16="http://schemas.microsoft.com/office/drawing/2014/main" id="{A3BD0C4A-07CB-254F-0F2A-0DAB4948062E}"/>
                </a:ext>
              </a:extLst>
            </p:cNvPr>
            <p:cNvSpPr>
              <a:spLocks noChangeShapeType="1"/>
            </p:cNvSpPr>
            <p:nvPr/>
          </p:nvSpPr>
          <p:spPr bwMode="auto">
            <a:xfrm>
              <a:off x="2272" y="1577"/>
              <a:ext cx="1" cy="46"/>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62" name="Line 741">
              <a:extLst>
                <a:ext uri="{FF2B5EF4-FFF2-40B4-BE49-F238E27FC236}">
                  <a16:creationId xmlns:a16="http://schemas.microsoft.com/office/drawing/2014/main" id="{E417E6E4-158E-B86C-FC5E-7C9A84642905}"/>
                </a:ext>
              </a:extLst>
            </p:cNvPr>
            <p:cNvSpPr>
              <a:spLocks noChangeShapeType="1"/>
            </p:cNvSpPr>
            <p:nvPr/>
          </p:nvSpPr>
          <p:spPr bwMode="auto">
            <a:xfrm>
              <a:off x="2249" y="1600"/>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63" name="Line 742">
              <a:extLst>
                <a:ext uri="{FF2B5EF4-FFF2-40B4-BE49-F238E27FC236}">
                  <a16:creationId xmlns:a16="http://schemas.microsoft.com/office/drawing/2014/main" id="{A5865CC5-9287-3029-C1C6-00F95C7304B2}"/>
                </a:ext>
              </a:extLst>
            </p:cNvPr>
            <p:cNvSpPr>
              <a:spLocks noChangeShapeType="1"/>
            </p:cNvSpPr>
            <p:nvPr/>
          </p:nvSpPr>
          <p:spPr bwMode="auto">
            <a:xfrm>
              <a:off x="2285" y="1577"/>
              <a:ext cx="1" cy="46"/>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64" name="Line 743">
              <a:extLst>
                <a:ext uri="{FF2B5EF4-FFF2-40B4-BE49-F238E27FC236}">
                  <a16:creationId xmlns:a16="http://schemas.microsoft.com/office/drawing/2014/main" id="{547469B5-2B29-948E-0469-86DE52A1DC27}"/>
                </a:ext>
              </a:extLst>
            </p:cNvPr>
            <p:cNvSpPr>
              <a:spLocks noChangeShapeType="1"/>
            </p:cNvSpPr>
            <p:nvPr/>
          </p:nvSpPr>
          <p:spPr bwMode="auto">
            <a:xfrm>
              <a:off x="2262" y="1600"/>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65" name="Line 744">
              <a:extLst>
                <a:ext uri="{FF2B5EF4-FFF2-40B4-BE49-F238E27FC236}">
                  <a16:creationId xmlns:a16="http://schemas.microsoft.com/office/drawing/2014/main" id="{FAEC15A6-7EB9-9110-B17F-5F29D0A96735}"/>
                </a:ext>
              </a:extLst>
            </p:cNvPr>
            <p:cNvSpPr>
              <a:spLocks noChangeShapeType="1"/>
            </p:cNvSpPr>
            <p:nvPr/>
          </p:nvSpPr>
          <p:spPr bwMode="auto">
            <a:xfrm>
              <a:off x="2289" y="1577"/>
              <a:ext cx="1" cy="46"/>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66" name="Line 745">
              <a:extLst>
                <a:ext uri="{FF2B5EF4-FFF2-40B4-BE49-F238E27FC236}">
                  <a16:creationId xmlns:a16="http://schemas.microsoft.com/office/drawing/2014/main" id="{24F71992-BBBE-A809-2E46-1490C9933717}"/>
                </a:ext>
              </a:extLst>
            </p:cNvPr>
            <p:cNvSpPr>
              <a:spLocks noChangeShapeType="1"/>
            </p:cNvSpPr>
            <p:nvPr/>
          </p:nvSpPr>
          <p:spPr bwMode="auto">
            <a:xfrm>
              <a:off x="2269" y="1600"/>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67" name="Line 746">
              <a:extLst>
                <a:ext uri="{FF2B5EF4-FFF2-40B4-BE49-F238E27FC236}">
                  <a16:creationId xmlns:a16="http://schemas.microsoft.com/office/drawing/2014/main" id="{882A83DC-AC51-71A3-118C-2F3D1F498F7A}"/>
                </a:ext>
              </a:extLst>
            </p:cNvPr>
            <p:cNvSpPr>
              <a:spLocks noChangeShapeType="1"/>
            </p:cNvSpPr>
            <p:nvPr/>
          </p:nvSpPr>
          <p:spPr bwMode="auto">
            <a:xfrm>
              <a:off x="2295" y="1583"/>
              <a:ext cx="1" cy="47"/>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68" name="Line 747">
              <a:extLst>
                <a:ext uri="{FF2B5EF4-FFF2-40B4-BE49-F238E27FC236}">
                  <a16:creationId xmlns:a16="http://schemas.microsoft.com/office/drawing/2014/main" id="{C46AD307-9EB3-ADB2-3FCA-01D6B9EA4CA4}"/>
                </a:ext>
              </a:extLst>
            </p:cNvPr>
            <p:cNvSpPr>
              <a:spLocks noChangeShapeType="1"/>
            </p:cNvSpPr>
            <p:nvPr/>
          </p:nvSpPr>
          <p:spPr bwMode="auto">
            <a:xfrm>
              <a:off x="2272" y="1607"/>
              <a:ext cx="46"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69" name="Line 748">
              <a:extLst>
                <a:ext uri="{FF2B5EF4-FFF2-40B4-BE49-F238E27FC236}">
                  <a16:creationId xmlns:a16="http://schemas.microsoft.com/office/drawing/2014/main" id="{604A9A84-BE9F-2FD2-965A-F15A7BD0C6A3}"/>
                </a:ext>
              </a:extLst>
            </p:cNvPr>
            <p:cNvSpPr>
              <a:spLocks noChangeShapeType="1"/>
            </p:cNvSpPr>
            <p:nvPr/>
          </p:nvSpPr>
          <p:spPr bwMode="auto">
            <a:xfrm>
              <a:off x="2279" y="1607"/>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70" name="Line 749">
              <a:extLst>
                <a:ext uri="{FF2B5EF4-FFF2-40B4-BE49-F238E27FC236}">
                  <a16:creationId xmlns:a16="http://schemas.microsoft.com/office/drawing/2014/main" id="{EB50D655-FB26-5241-471C-4B7F335AC64F}"/>
                </a:ext>
              </a:extLst>
            </p:cNvPr>
            <p:cNvSpPr>
              <a:spLocks noChangeShapeType="1"/>
            </p:cNvSpPr>
            <p:nvPr/>
          </p:nvSpPr>
          <p:spPr bwMode="auto">
            <a:xfrm>
              <a:off x="2285" y="1607"/>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71" name="Line 750">
              <a:extLst>
                <a:ext uri="{FF2B5EF4-FFF2-40B4-BE49-F238E27FC236}">
                  <a16:creationId xmlns:a16="http://schemas.microsoft.com/office/drawing/2014/main" id="{A905FE84-9189-E3A6-DA68-8E844AE4F34A}"/>
                </a:ext>
              </a:extLst>
            </p:cNvPr>
            <p:cNvSpPr>
              <a:spLocks noChangeShapeType="1"/>
            </p:cNvSpPr>
            <p:nvPr/>
          </p:nvSpPr>
          <p:spPr bwMode="auto">
            <a:xfrm>
              <a:off x="2289" y="1607"/>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72" name="Line 751">
              <a:extLst>
                <a:ext uri="{FF2B5EF4-FFF2-40B4-BE49-F238E27FC236}">
                  <a16:creationId xmlns:a16="http://schemas.microsoft.com/office/drawing/2014/main" id="{83B4E1EC-41FF-B58E-DCF8-9499988182AF}"/>
                </a:ext>
              </a:extLst>
            </p:cNvPr>
            <p:cNvSpPr>
              <a:spLocks noChangeShapeType="1"/>
            </p:cNvSpPr>
            <p:nvPr/>
          </p:nvSpPr>
          <p:spPr bwMode="auto">
            <a:xfrm>
              <a:off x="1974" y="1494"/>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73" name="Line 752">
              <a:extLst>
                <a:ext uri="{FF2B5EF4-FFF2-40B4-BE49-F238E27FC236}">
                  <a16:creationId xmlns:a16="http://schemas.microsoft.com/office/drawing/2014/main" id="{2B490A93-6AD6-7C5F-4562-3108BCDA9B54}"/>
                </a:ext>
              </a:extLst>
            </p:cNvPr>
            <p:cNvSpPr>
              <a:spLocks noChangeShapeType="1"/>
            </p:cNvSpPr>
            <p:nvPr/>
          </p:nvSpPr>
          <p:spPr bwMode="auto">
            <a:xfrm>
              <a:off x="1987" y="1504"/>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74" name="Line 753">
              <a:extLst>
                <a:ext uri="{FF2B5EF4-FFF2-40B4-BE49-F238E27FC236}">
                  <a16:creationId xmlns:a16="http://schemas.microsoft.com/office/drawing/2014/main" id="{C5C99B95-621B-E81E-4D6E-E7E106B0EC51}"/>
                </a:ext>
              </a:extLst>
            </p:cNvPr>
            <p:cNvSpPr>
              <a:spLocks noChangeShapeType="1"/>
            </p:cNvSpPr>
            <p:nvPr/>
          </p:nvSpPr>
          <p:spPr bwMode="auto">
            <a:xfrm>
              <a:off x="1994" y="1504"/>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75" name="Line 754">
              <a:extLst>
                <a:ext uri="{FF2B5EF4-FFF2-40B4-BE49-F238E27FC236}">
                  <a16:creationId xmlns:a16="http://schemas.microsoft.com/office/drawing/2014/main" id="{E0CC0EED-C955-1143-FA82-C2AB8145E407}"/>
                </a:ext>
              </a:extLst>
            </p:cNvPr>
            <p:cNvSpPr>
              <a:spLocks noChangeShapeType="1"/>
            </p:cNvSpPr>
            <p:nvPr/>
          </p:nvSpPr>
          <p:spPr bwMode="auto">
            <a:xfrm>
              <a:off x="1997" y="1504"/>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76" name="Line 755">
              <a:extLst>
                <a:ext uri="{FF2B5EF4-FFF2-40B4-BE49-F238E27FC236}">
                  <a16:creationId xmlns:a16="http://schemas.microsoft.com/office/drawing/2014/main" id="{B821A71C-BFF8-8943-BC33-3BBE338B4C8E}"/>
                </a:ext>
              </a:extLst>
            </p:cNvPr>
            <p:cNvSpPr>
              <a:spLocks noChangeShapeType="1"/>
            </p:cNvSpPr>
            <p:nvPr/>
          </p:nvSpPr>
          <p:spPr bwMode="auto">
            <a:xfrm>
              <a:off x="2001" y="1504"/>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77" name="Line 756">
              <a:extLst>
                <a:ext uri="{FF2B5EF4-FFF2-40B4-BE49-F238E27FC236}">
                  <a16:creationId xmlns:a16="http://schemas.microsoft.com/office/drawing/2014/main" id="{DBED9668-9B75-4EFF-2532-A8B316FF8418}"/>
                </a:ext>
              </a:extLst>
            </p:cNvPr>
            <p:cNvSpPr>
              <a:spLocks noChangeShapeType="1"/>
            </p:cNvSpPr>
            <p:nvPr/>
          </p:nvSpPr>
          <p:spPr bwMode="auto">
            <a:xfrm>
              <a:off x="2001" y="1511"/>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78" name="Line 757">
              <a:extLst>
                <a:ext uri="{FF2B5EF4-FFF2-40B4-BE49-F238E27FC236}">
                  <a16:creationId xmlns:a16="http://schemas.microsoft.com/office/drawing/2014/main" id="{F59279BD-D9E0-C33F-3E7E-B10F1D152C1E}"/>
                </a:ext>
              </a:extLst>
            </p:cNvPr>
            <p:cNvSpPr>
              <a:spLocks noChangeShapeType="1"/>
            </p:cNvSpPr>
            <p:nvPr/>
          </p:nvSpPr>
          <p:spPr bwMode="auto">
            <a:xfrm>
              <a:off x="2014" y="1511"/>
              <a:ext cx="46"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79" name="Line 758">
              <a:extLst>
                <a:ext uri="{FF2B5EF4-FFF2-40B4-BE49-F238E27FC236}">
                  <a16:creationId xmlns:a16="http://schemas.microsoft.com/office/drawing/2014/main" id="{70C68BA8-E1CD-FD8E-AE56-DDBEF2452567}"/>
                </a:ext>
              </a:extLst>
            </p:cNvPr>
            <p:cNvSpPr>
              <a:spLocks noChangeShapeType="1"/>
            </p:cNvSpPr>
            <p:nvPr/>
          </p:nvSpPr>
          <p:spPr bwMode="auto">
            <a:xfrm>
              <a:off x="2020" y="1511"/>
              <a:ext cx="47"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80" name="Line 759">
              <a:extLst>
                <a:ext uri="{FF2B5EF4-FFF2-40B4-BE49-F238E27FC236}">
                  <a16:creationId xmlns:a16="http://schemas.microsoft.com/office/drawing/2014/main" id="{52A1DE9E-632A-4873-651B-FCA7079CEEC1}"/>
                </a:ext>
              </a:extLst>
            </p:cNvPr>
            <p:cNvSpPr>
              <a:spLocks noChangeShapeType="1"/>
            </p:cNvSpPr>
            <p:nvPr/>
          </p:nvSpPr>
          <p:spPr bwMode="auto">
            <a:xfrm>
              <a:off x="2044" y="1497"/>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81" name="Line 760">
              <a:extLst>
                <a:ext uri="{FF2B5EF4-FFF2-40B4-BE49-F238E27FC236}">
                  <a16:creationId xmlns:a16="http://schemas.microsoft.com/office/drawing/2014/main" id="{885B6513-5BE0-73E0-7C45-315201CA2A0E}"/>
                </a:ext>
              </a:extLst>
            </p:cNvPr>
            <p:cNvSpPr>
              <a:spLocks noChangeShapeType="1"/>
            </p:cNvSpPr>
            <p:nvPr/>
          </p:nvSpPr>
          <p:spPr bwMode="auto">
            <a:xfrm>
              <a:off x="2020" y="1517"/>
              <a:ext cx="47"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82" name="Line 761">
              <a:extLst>
                <a:ext uri="{FF2B5EF4-FFF2-40B4-BE49-F238E27FC236}">
                  <a16:creationId xmlns:a16="http://schemas.microsoft.com/office/drawing/2014/main" id="{4054633B-C793-D14C-A882-5E74E4F3502A}"/>
                </a:ext>
              </a:extLst>
            </p:cNvPr>
            <p:cNvSpPr>
              <a:spLocks noChangeShapeType="1"/>
            </p:cNvSpPr>
            <p:nvPr/>
          </p:nvSpPr>
          <p:spPr bwMode="auto">
            <a:xfrm>
              <a:off x="2050" y="1497"/>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83" name="Line 762">
              <a:extLst>
                <a:ext uri="{FF2B5EF4-FFF2-40B4-BE49-F238E27FC236}">
                  <a16:creationId xmlns:a16="http://schemas.microsoft.com/office/drawing/2014/main" id="{4E7D15DE-F115-E89D-12EB-39B23590C589}"/>
                </a:ext>
              </a:extLst>
            </p:cNvPr>
            <p:cNvSpPr>
              <a:spLocks noChangeShapeType="1"/>
            </p:cNvSpPr>
            <p:nvPr/>
          </p:nvSpPr>
          <p:spPr bwMode="auto">
            <a:xfrm>
              <a:off x="2027" y="1517"/>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84" name="Line 763">
              <a:extLst>
                <a:ext uri="{FF2B5EF4-FFF2-40B4-BE49-F238E27FC236}">
                  <a16:creationId xmlns:a16="http://schemas.microsoft.com/office/drawing/2014/main" id="{6F04923C-2626-BC2D-8F45-0D516B328B96}"/>
                </a:ext>
              </a:extLst>
            </p:cNvPr>
            <p:cNvSpPr>
              <a:spLocks noChangeShapeType="1"/>
            </p:cNvSpPr>
            <p:nvPr/>
          </p:nvSpPr>
          <p:spPr bwMode="auto">
            <a:xfrm>
              <a:off x="2057" y="1497"/>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85" name="Line 764">
              <a:extLst>
                <a:ext uri="{FF2B5EF4-FFF2-40B4-BE49-F238E27FC236}">
                  <a16:creationId xmlns:a16="http://schemas.microsoft.com/office/drawing/2014/main" id="{3E8439B9-49D5-2EF6-3931-909FEE55A076}"/>
                </a:ext>
              </a:extLst>
            </p:cNvPr>
            <p:cNvSpPr>
              <a:spLocks noChangeShapeType="1"/>
            </p:cNvSpPr>
            <p:nvPr/>
          </p:nvSpPr>
          <p:spPr bwMode="auto">
            <a:xfrm>
              <a:off x="2034" y="1517"/>
              <a:ext cx="46"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86" name="Line 765">
              <a:extLst>
                <a:ext uri="{FF2B5EF4-FFF2-40B4-BE49-F238E27FC236}">
                  <a16:creationId xmlns:a16="http://schemas.microsoft.com/office/drawing/2014/main" id="{5EDE5882-A0B2-F2A1-1951-C06FFD976CA8}"/>
                </a:ext>
              </a:extLst>
            </p:cNvPr>
            <p:cNvSpPr>
              <a:spLocks noChangeShapeType="1"/>
            </p:cNvSpPr>
            <p:nvPr/>
          </p:nvSpPr>
          <p:spPr bwMode="auto">
            <a:xfrm>
              <a:off x="2057" y="1501"/>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87" name="Line 766">
              <a:extLst>
                <a:ext uri="{FF2B5EF4-FFF2-40B4-BE49-F238E27FC236}">
                  <a16:creationId xmlns:a16="http://schemas.microsoft.com/office/drawing/2014/main" id="{F05226C4-DDBE-7741-AC0C-DBB09D7A110A}"/>
                </a:ext>
              </a:extLst>
            </p:cNvPr>
            <p:cNvSpPr>
              <a:spLocks noChangeShapeType="1"/>
            </p:cNvSpPr>
            <p:nvPr/>
          </p:nvSpPr>
          <p:spPr bwMode="auto">
            <a:xfrm>
              <a:off x="2034" y="1524"/>
              <a:ext cx="46"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88" name="Line 767">
              <a:extLst>
                <a:ext uri="{FF2B5EF4-FFF2-40B4-BE49-F238E27FC236}">
                  <a16:creationId xmlns:a16="http://schemas.microsoft.com/office/drawing/2014/main" id="{02E686FA-F2EF-15AE-8052-D830327591A8}"/>
                </a:ext>
              </a:extLst>
            </p:cNvPr>
            <p:cNvSpPr>
              <a:spLocks noChangeShapeType="1"/>
            </p:cNvSpPr>
            <p:nvPr/>
          </p:nvSpPr>
          <p:spPr bwMode="auto">
            <a:xfrm>
              <a:off x="2060" y="1501"/>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89" name="Line 768">
              <a:extLst>
                <a:ext uri="{FF2B5EF4-FFF2-40B4-BE49-F238E27FC236}">
                  <a16:creationId xmlns:a16="http://schemas.microsoft.com/office/drawing/2014/main" id="{FEAE4D09-DF87-DED8-8C40-B237C8B5200B}"/>
                </a:ext>
              </a:extLst>
            </p:cNvPr>
            <p:cNvSpPr>
              <a:spLocks noChangeShapeType="1"/>
            </p:cNvSpPr>
            <p:nvPr/>
          </p:nvSpPr>
          <p:spPr bwMode="auto">
            <a:xfrm>
              <a:off x="2040" y="1524"/>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90" name="Line 769">
              <a:extLst>
                <a:ext uri="{FF2B5EF4-FFF2-40B4-BE49-F238E27FC236}">
                  <a16:creationId xmlns:a16="http://schemas.microsoft.com/office/drawing/2014/main" id="{E64F50BD-4BEB-939F-9F22-2650EF75C029}"/>
                </a:ext>
              </a:extLst>
            </p:cNvPr>
            <p:cNvSpPr>
              <a:spLocks noChangeShapeType="1"/>
            </p:cNvSpPr>
            <p:nvPr/>
          </p:nvSpPr>
          <p:spPr bwMode="auto">
            <a:xfrm>
              <a:off x="2067" y="1501"/>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91" name="Line 770">
              <a:extLst>
                <a:ext uri="{FF2B5EF4-FFF2-40B4-BE49-F238E27FC236}">
                  <a16:creationId xmlns:a16="http://schemas.microsoft.com/office/drawing/2014/main" id="{2DB8422C-E22B-2986-75FD-E548C18F7510}"/>
                </a:ext>
              </a:extLst>
            </p:cNvPr>
            <p:cNvSpPr>
              <a:spLocks noChangeShapeType="1"/>
            </p:cNvSpPr>
            <p:nvPr/>
          </p:nvSpPr>
          <p:spPr bwMode="auto">
            <a:xfrm>
              <a:off x="2047" y="1524"/>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92" name="Line 771">
              <a:extLst>
                <a:ext uri="{FF2B5EF4-FFF2-40B4-BE49-F238E27FC236}">
                  <a16:creationId xmlns:a16="http://schemas.microsoft.com/office/drawing/2014/main" id="{C61F7F9D-294A-D710-8960-156452BF1B9A}"/>
                </a:ext>
              </a:extLst>
            </p:cNvPr>
            <p:cNvSpPr>
              <a:spLocks noChangeShapeType="1"/>
            </p:cNvSpPr>
            <p:nvPr/>
          </p:nvSpPr>
          <p:spPr bwMode="auto">
            <a:xfrm>
              <a:off x="2073" y="1501"/>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93" name="Line 772">
              <a:extLst>
                <a:ext uri="{FF2B5EF4-FFF2-40B4-BE49-F238E27FC236}">
                  <a16:creationId xmlns:a16="http://schemas.microsoft.com/office/drawing/2014/main" id="{549BAD67-AC10-B1BC-E891-3B543F9CDAC7}"/>
                </a:ext>
              </a:extLst>
            </p:cNvPr>
            <p:cNvSpPr>
              <a:spLocks noChangeShapeType="1"/>
            </p:cNvSpPr>
            <p:nvPr/>
          </p:nvSpPr>
          <p:spPr bwMode="auto">
            <a:xfrm>
              <a:off x="2050" y="1524"/>
              <a:ext cx="47"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94" name="Line 773">
              <a:extLst>
                <a:ext uri="{FF2B5EF4-FFF2-40B4-BE49-F238E27FC236}">
                  <a16:creationId xmlns:a16="http://schemas.microsoft.com/office/drawing/2014/main" id="{CC33CEE7-A26D-C830-D4E2-526BE8D74277}"/>
                </a:ext>
              </a:extLst>
            </p:cNvPr>
            <p:cNvSpPr>
              <a:spLocks noChangeShapeType="1"/>
            </p:cNvSpPr>
            <p:nvPr/>
          </p:nvSpPr>
          <p:spPr bwMode="auto">
            <a:xfrm>
              <a:off x="2077" y="1511"/>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95" name="Line 774">
              <a:extLst>
                <a:ext uri="{FF2B5EF4-FFF2-40B4-BE49-F238E27FC236}">
                  <a16:creationId xmlns:a16="http://schemas.microsoft.com/office/drawing/2014/main" id="{D4838096-0888-F4DC-D04A-E8D0302E6CAB}"/>
                </a:ext>
              </a:extLst>
            </p:cNvPr>
            <p:cNvSpPr>
              <a:spLocks noChangeShapeType="1"/>
            </p:cNvSpPr>
            <p:nvPr/>
          </p:nvSpPr>
          <p:spPr bwMode="auto">
            <a:xfrm>
              <a:off x="2054" y="1530"/>
              <a:ext cx="46"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96" name="Line 775">
              <a:extLst>
                <a:ext uri="{FF2B5EF4-FFF2-40B4-BE49-F238E27FC236}">
                  <a16:creationId xmlns:a16="http://schemas.microsoft.com/office/drawing/2014/main" id="{8B67296C-5C88-C223-213B-5933F36ACDA7}"/>
                </a:ext>
              </a:extLst>
            </p:cNvPr>
            <p:cNvSpPr>
              <a:spLocks noChangeShapeType="1"/>
            </p:cNvSpPr>
            <p:nvPr/>
          </p:nvSpPr>
          <p:spPr bwMode="auto">
            <a:xfrm>
              <a:off x="2080" y="1511"/>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97" name="Line 776">
              <a:extLst>
                <a:ext uri="{FF2B5EF4-FFF2-40B4-BE49-F238E27FC236}">
                  <a16:creationId xmlns:a16="http://schemas.microsoft.com/office/drawing/2014/main" id="{6DC4FD89-CD4B-EE48-0E15-F91960318A25}"/>
                </a:ext>
              </a:extLst>
            </p:cNvPr>
            <p:cNvSpPr>
              <a:spLocks noChangeShapeType="1"/>
            </p:cNvSpPr>
            <p:nvPr/>
          </p:nvSpPr>
          <p:spPr bwMode="auto">
            <a:xfrm>
              <a:off x="2060" y="1530"/>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98" name="Line 777">
              <a:extLst>
                <a:ext uri="{FF2B5EF4-FFF2-40B4-BE49-F238E27FC236}">
                  <a16:creationId xmlns:a16="http://schemas.microsoft.com/office/drawing/2014/main" id="{45C8AF0C-44A3-B76C-2124-348FF9E08F92}"/>
                </a:ext>
              </a:extLst>
            </p:cNvPr>
            <p:cNvSpPr>
              <a:spLocks noChangeShapeType="1"/>
            </p:cNvSpPr>
            <p:nvPr/>
          </p:nvSpPr>
          <p:spPr bwMode="auto">
            <a:xfrm>
              <a:off x="2087" y="1511"/>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699" name="Line 778">
              <a:extLst>
                <a:ext uri="{FF2B5EF4-FFF2-40B4-BE49-F238E27FC236}">
                  <a16:creationId xmlns:a16="http://schemas.microsoft.com/office/drawing/2014/main" id="{7734A57B-6238-428B-E162-45CC1F3B2C0A}"/>
                </a:ext>
              </a:extLst>
            </p:cNvPr>
            <p:cNvSpPr>
              <a:spLocks noChangeShapeType="1"/>
            </p:cNvSpPr>
            <p:nvPr/>
          </p:nvSpPr>
          <p:spPr bwMode="auto">
            <a:xfrm>
              <a:off x="2063" y="1530"/>
              <a:ext cx="44"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00" name="Line 779">
              <a:extLst>
                <a:ext uri="{FF2B5EF4-FFF2-40B4-BE49-F238E27FC236}">
                  <a16:creationId xmlns:a16="http://schemas.microsoft.com/office/drawing/2014/main" id="{D3285591-B6A3-3457-BCF4-A8C737C2AB59}"/>
                </a:ext>
              </a:extLst>
            </p:cNvPr>
            <p:cNvSpPr>
              <a:spLocks noChangeShapeType="1"/>
            </p:cNvSpPr>
            <p:nvPr/>
          </p:nvSpPr>
          <p:spPr bwMode="auto">
            <a:xfrm>
              <a:off x="2090" y="1511"/>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01" name="Line 780">
              <a:extLst>
                <a:ext uri="{FF2B5EF4-FFF2-40B4-BE49-F238E27FC236}">
                  <a16:creationId xmlns:a16="http://schemas.microsoft.com/office/drawing/2014/main" id="{5244C32C-3D8B-C9BB-A377-06055D8CA69A}"/>
                </a:ext>
              </a:extLst>
            </p:cNvPr>
            <p:cNvSpPr>
              <a:spLocks noChangeShapeType="1"/>
            </p:cNvSpPr>
            <p:nvPr/>
          </p:nvSpPr>
          <p:spPr bwMode="auto">
            <a:xfrm>
              <a:off x="2067" y="1530"/>
              <a:ext cx="46"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02" name="Line 781">
              <a:extLst>
                <a:ext uri="{FF2B5EF4-FFF2-40B4-BE49-F238E27FC236}">
                  <a16:creationId xmlns:a16="http://schemas.microsoft.com/office/drawing/2014/main" id="{3088D46C-E9CB-94A2-B165-01AEDA83BE1F}"/>
                </a:ext>
              </a:extLst>
            </p:cNvPr>
            <p:cNvSpPr>
              <a:spLocks noChangeShapeType="1"/>
            </p:cNvSpPr>
            <p:nvPr/>
          </p:nvSpPr>
          <p:spPr bwMode="auto">
            <a:xfrm>
              <a:off x="2090" y="1514"/>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03" name="Line 782">
              <a:extLst>
                <a:ext uri="{FF2B5EF4-FFF2-40B4-BE49-F238E27FC236}">
                  <a16:creationId xmlns:a16="http://schemas.microsoft.com/office/drawing/2014/main" id="{F5D77A34-4F09-589B-610D-3FB7850B9FF9}"/>
                </a:ext>
              </a:extLst>
            </p:cNvPr>
            <p:cNvSpPr>
              <a:spLocks noChangeShapeType="1"/>
            </p:cNvSpPr>
            <p:nvPr/>
          </p:nvSpPr>
          <p:spPr bwMode="auto">
            <a:xfrm>
              <a:off x="2067" y="1537"/>
              <a:ext cx="46"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04" name="Line 783">
              <a:extLst>
                <a:ext uri="{FF2B5EF4-FFF2-40B4-BE49-F238E27FC236}">
                  <a16:creationId xmlns:a16="http://schemas.microsoft.com/office/drawing/2014/main" id="{9BDE954D-4D87-C0E9-1F77-02E424FC2D9B}"/>
                </a:ext>
              </a:extLst>
            </p:cNvPr>
            <p:cNvSpPr>
              <a:spLocks noChangeShapeType="1"/>
            </p:cNvSpPr>
            <p:nvPr/>
          </p:nvSpPr>
          <p:spPr bwMode="auto">
            <a:xfrm>
              <a:off x="2080" y="1537"/>
              <a:ext cx="46"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05" name="Line 784">
              <a:extLst>
                <a:ext uri="{FF2B5EF4-FFF2-40B4-BE49-F238E27FC236}">
                  <a16:creationId xmlns:a16="http://schemas.microsoft.com/office/drawing/2014/main" id="{CBA5DBA8-D69B-1E85-C4EF-90CB3765CB88}"/>
                </a:ext>
              </a:extLst>
            </p:cNvPr>
            <p:cNvSpPr>
              <a:spLocks noChangeShapeType="1"/>
            </p:cNvSpPr>
            <p:nvPr/>
          </p:nvSpPr>
          <p:spPr bwMode="auto">
            <a:xfrm>
              <a:off x="1848" y="1444"/>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06" name="Line 785">
              <a:extLst>
                <a:ext uri="{FF2B5EF4-FFF2-40B4-BE49-F238E27FC236}">
                  <a16:creationId xmlns:a16="http://schemas.microsoft.com/office/drawing/2014/main" id="{8256C13B-0DB5-58C1-B4C7-DA0CB51D43E9}"/>
                </a:ext>
              </a:extLst>
            </p:cNvPr>
            <p:cNvSpPr>
              <a:spLocks noChangeShapeType="1"/>
            </p:cNvSpPr>
            <p:nvPr/>
          </p:nvSpPr>
          <p:spPr bwMode="auto">
            <a:xfrm>
              <a:off x="1852" y="1444"/>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07" name="Line 786">
              <a:extLst>
                <a:ext uri="{FF2B5EF4-FFF2-40B4-BE49-F238E27FC236}">
                  <a16:creationId xmlns:a16="http://schemas.microsoft.com/office/drawing/2014/main" id="{3C324711-3970-7C8E-8253-8BA77F3D9D8D}"/>
                </a:ext>
              </a:extLst>
            </p:cNvPr>
            <p:cNvSpPr>
              <a:spLocks noChangeShapeType="1"/>
            </p:cNvSpPr>
            <p:nvPr/>
          </p:nvSpPr>
          <p:spPr bwMode="auto">
            <a:xfrm>
              <a:off x="1855" y="1444"/>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08" name="Line 787">
              <a:extLst>
                <a:ext uri="{FF2B5EF4-FFF2-40B4-BE49-F238E27FC236}">
                  <a16:creationId xmlns:a16="http://schemas.microsoft.com/office/drawing/2014/main" id="{CF1DA874-30B4-9189-9427-57C08D425F05}"/>
                </a:ext>
              </a:extLst>
            </p:cNvPr>
            <p:cNvSpPr>
              <a:spLocks noChangeShapeType="1"/>
            </p:cNvSpPr>
            <p:nvPr/>
          </p:nvSpPr>
          <p:spPr bwMode="auto">
            <a:xfrm>
              <a:off x="1875" y="1451"/>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09" name="Line 788">
              <a:extLst>
                <a:ext uri="{FF2B5EF4-FFF2-40B4-BE49-F238E27FC236}">
                  <a16:creationId xmlns:a16="http://schemas.microsoft.com/office/drawing/2014/main" id="{A935331A-19A5-39CE-1B1E-421E37EC5EA4}"/>
                </a:ext>
              </a:extLst>
            </p:cNvPr>
            <p:cNvSpPr>
              <a:spLocks noChangeShapeType="1"/>
            </p:cNvSpPr>
            <p:nvPr/>
          </p:nvSpPr>
          <p:spPr bwMode="auto">
            <a:xfrm>
              <a:off x="1908" y="1434"/>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10" name="Line 789">
              <a:extLst>
                <a:ext uri="{FF2B5EF4-FFF2-40B4-BE49-F238E27FC236}">
                  <a16:creationId xmlns:a16="http://schemas.microsoft.com/office/drawing/2014/main" id="{9F3D4F33-A768-C192-A442-CBE423BC107B}"/>
                </a:ext>
              </a:extLst>
            </p:cNvPr>
            <p:cNvSpPr>
              <a:spLocks noChangeShapeType="1"/>
            </p:cNvSpPr>
            <p:nvPr/>
          </p:nvSpPr>
          <p:spPr bwMode="auto">
            <a:xfrm>
              <a:off x="1888" y="1458"/>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11" name="Line 790">
              <a:extLst>
                <a:ext uri="{FF2B5EF4-FFF2-40B4-BE49-F238E27FC236}">
                  <a16:creationId xmlns:a16="http://schemas.microsoft.com/office/drawing/2014/main" id="{F9E7DAA3-96B2-0290-1F5F-53E6C0B16F9A}"/>
                </a:ext>
              </a:extLst>
            </p:cNvPr>
            <p:cNvSpPr>
              <a:spLocks noChangeShapeType="1"/>
            </p:cNvSpPr>
            <p:nvPr/>
          </p:nvSpPr>
          <p:spPr bwMode="auto">
            <a:xfrm>
              <a:off x="1918" y="1438"/>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12" name="Line 791">
              <a:extLst>
                <a:ext uri="{FF2B5EF4-FFF2-40B4-BE49-F238E27FC236}">
                  <a16:creationId xmlns:a16="http://schemas.microsoft.com/office/drawing/2014/main" id="{81283185-D145-9A14-4F49-E3657F6E824C}"/>
                </a:ext>
              </a:extLst>
            </p:cNvPr>
            <p:cNvSpPr>
              <a:spLocks noChangeShapeType="1"/>
            </p:cNvSpPr>
            <p:nvPr/>
          </p:nvSpPr>
          <p:spPr bwMode="auto">
            <a:xfrm>
              <a:off x="1895" y="1458"/>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13" name="Line 792">
              <a:extLst>
                <a:ext uri="{FF2B5EF4-FFF2-40B4-BE49-F238E27FC236}">
                  <a16:creationId xmlns:a16="http://schemas.microsoft.com/office/drawing/2014/main" id="{857BA8B6-6680-6DCA-D02B-7A1F3FAD8C81}"/>
                </a:ext>
              </a:extLst>
            </p:cNvPr>
            <p:cNvSpPr>
              <a:spLocks noChangeShapeType="1"/>
            </p:cNvSpPr>
            <p:nvPr/>
          </p:nvSpPr>
          <p:spPr bwMode="auto">
            <a:xfrm>
              <a:off x="1938" y="1448"/>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14" name="Line 793">
              <a:extLst>
                <a:ext uri="{FF2B5EF4-FFF2-40B4-BE49-F238E27FC236}">
                  <a16:creationId xmlns:a16="http://schemas.microsoft.com/office/drawing/2014/main" id="{9AF192E1-A522-BDBE-B916-B9E96145FBA6}"/>
                </a:ext>
              </a:extLst>
            </p:cNvPr>
            <p:cNvSpPr>
              <a:spLocks noChangeShapeType="1"/>
            </p:cNvSpPr>
            <p:nvPr/>
          </p:nvSpPr>
          <p:spPr bwMode="auto">
            <a:xfrm>
              <a:off x="1914" y="1468"/>
              <a:ext cx="44"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15" name="Line 794">
              <a:extLst>
                <a:ext uri="{FF2B5EF4-FFF2-40B4-BE49-F238E27FC236}">
                  <a16:creationId xmlns:a16="http://schemas.microsoft.com/office/drawing/2014/main" id="{EC0E0C88-F015-D264-E2C9-7A14E10931BF}"/>
                </a:ext>
              </a:extLst>
            </p:cNvPr>
            <p:cNvSpPr>
              <a:spLocks noChangeShapeType="1"/>
            </p:cNvSpPr>
            <p:nvPr/>
          </p:nvSpPr>
          <p:spPr bwMode="auto">
            <a:xfrm>
              <a:off x="1951" y="1451"/>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16" name="Line 795">
              <a:extLst>
                <a:ext uri="{FF2B5EF4-FFF2-40B4-BE49-F238E27FC236}">
                  <a16:creationId xmlns:a16="http://schemas.microsoft.com/office/drawing/2014/main" id="{6AB89002-0B09-412E-749E-B5FCCAFEC823}"/>
                </a:ext>
              </a:extLst>
            </p:cNvPr>
            <p:cNvSpPr>
              <a:spLocks noChangeShapeType="1"/>
            </p:cNvSpPr>
            <p:nvPr/>
          </p:nvSpPr>
          <p:spPr bwMode="auto">
            <a:xfrm>
              <a:off x="1928" y="1474"/>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17" name="Line 796">
              <a:extLst>
                <a:ext uri="{FF2B5EF4-FFF2-40B4-BE49-F238E27FC236}">
                  <a16:creationId xmlns:a16="http://schemas.microsoft.com/office/drawing/2014/main" id="{D5F66FC3-6DCD-83AA-FE77-7A4E6FAFF17F}"/>
                </a:ext>
              </a:extLst>
            </p:cNvPr>
            <p:cNvSpPr>
              <a:spLocks noChangeShapeType="1"/>
            </p:cNvSpPr>
            <p:nvPr/>
          </p:nvSpPr>
          <p:spPr bwMode="auto">
            <a:xfrm>
              <a:off x="1954" y="1454"/>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18" name="Line 797">
              <a:extLst>
                <a:ext uri="{FF2B5EF4-FFF2-40B4-BE49-F238E27FC236}">
                  <a16:creationId xmlns:a16="http://schemas.microsoft.com/office/drawing/2014/main" id="{8EA1E4BD-62FC-CEA2-3105-93CC9D3FC2A4}"/>
                </a:ext>
              </a:extLst>
            </p:cNvPr>
            <p:cNvSpPr>
              <a:spLocks noChangeShapeType="1"/>
            </p:cNvSpPr>
            <p:nvPr/>
          </p:nvSpPr>
          <p:spPr bwMode="auto">
            <a:xfrm>
              <a:off x="1934" y="1474"/>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19" name="Line 798">
              <a:extLst>
                <a:ext uri="{FF2B5EF4-FFF2-40B4-BE49-F238E27FC236}">
                  <a16:creationId xmlns:a16="http://schemas.microsoft.com/office/drawing/2014/main" id="{8672F1E0-099D-89C5-B963-859AEF6764B8}"/>
                </a:ext>
              </a:extLst>
            </p:cNvPr>
            <p:cNvSpPr>
              <a:spLocks noChangeShapeType="1"/>
            </p:cNvSpPr>
            <p:nvPr/>
          </p:nvSpPr>
          <p:spPr bwMode="auto">
            <a:xfrm>
              <a:off x="1961" y="1454"/>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20" name="Line 799">
              <a:extLst>
                <a:ext uri="{FF2B5EF4-FFF2-40B4-BE49-F238E27FC236}">
                  <a16:creationId xmlns:a16="http://schemas.microsoft.com/office/drawing/2014/main" id="{2FFAC4C0-7D18-6EBA-82A1-06C569E123E9}"/>
                </a:ext>
              </a:extLst>
            </p:cNvPr>
            <p:cNvSpPr>
              <a:spLocks noChangeShapeType="1"/>
            </p:cNvSpPr>
            <p:nvPr/>
          </p:nvSpPr>
          <p:spPr bwMode="auto">
            <a:xfrm>
              <a:off x="1938" y="1474"/>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21" name="Line 800">
              <a:extLst>
                <a:ext uri="{FF2B5EF4-FFF2-40B4-BE49-F238E27FC236}">
                  <a16:creationId xmlns:a16="http://schemas.microsoft.com/office/drawing/2014/main" id="{6075A5B5-05DA-DB59-8E4D-0B6E9537AE2B}"/>
                </a:ext>
              </a:extLst>
            </p:cNvPr>
            <p:cNvSpPr>
              <a:spLocks noChangeShapeType="1"/>
            </p:cNvSpPr>
            <p:nvPr/>
          </p:nvSpPr>
          <p:spPr bwMode="auto">
            <a:xfrm>
              <a:off x="1964" y="1454"/>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22" name="Line 801">
              <a:extLst>
                <a:ext uri="{FF2B5EF4-FFF2-40B4-BE49-F238E27FC236}">
                  <a16:creationId xmlns:a16="http://schemas.microsoft.com/office/drawing/2014/main" id="{4371FECC-02BE-1A84-26DA-7950F3E57290}"/>
                </a:ext>
              </a:extLst>
            </p:cNvPr>
            <p:cNvSpPr>
              <a:spLocks noChangeShapeType="1"/>
            </p:cNvSpPr>
            <p:nvPr/>
          </p:nvSpPr>
          <p:spPr bwMode="auto">
            <a:xfrm>
              <a:off x="1941" y="1474"/>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23" name="Line 802">
              <a:extLst>
                <a:ext uri="{FF2B5EF4-FFF2-40B4-BE49-F238E27FC236}">
                  <a16:creationId xmlns:a16="http://schemas.microsoft.com/office/drawing/2014/main" id="{D0B80028-1241-5846-4834-9CB37F569F60}"/>
                </a:ext>
              </a:extLst>
            </p:cNvPr>
            <p:cNvSpPr>
              <a:spLocks noChangeShapeType="1"/>
            </p:cNvSpPr>
            <p:nvPr/>
          </p:nvSpPr>
          <p:spPr bwMode="auto">
            <a:xfrm>
              <a:off x="1977" y="1454"/>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24" name="Line 803">
              <a:extLst>
                <a:ext uri="{FF2B5EF4-FFF2-40B4-BE49-F238E27FC236}">
                  <a16:creationId xmlns:a16="http://schemas.microsoft.com/office/drawing/2014/main" id="{3611D0EB-616B-22E9-ED19-BB3880605EB7}"/>
                </a:ext>
              </a:extLst>
            </p:cNvPr>
            <p:cNvSpPr>
              <a:spLocks noChangeShapeType="1"/>
            </p:cNvSpPr>
            <p:nvPr/>
          </p:nvSpPr>
          <p:spPr bwMode="auto">
            <a:xfrm>
              <a:off x="1954" y="1474"/>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25" name="Line 804">
              <a:extLst>
                <a:ext uri="{FF2B5EF4-FFF2-40B4-BE49-F238E27FC236}">
                  <a16:creationId xmlns:a16="http://schemas.microsoft.com/office/drawing/2014/main" id="{162280C6-53FA-009E-3EDE-8EBF4324B077}"/>
                </a:ext>
              </a:extLst>
            </p:cNvPr>
            <p:cNvSpPr>
              <a:spLocks noChangeShapeType="1"/>
            </p:cNvSpPr>
            <p:nvPr/>
          </p:nvSpPr>
          <p:spPr bwMode="auto">
            <a:xfrm>
              <a:off x="1987" y="1468"/>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26" name="Line 805">
              <a:extLst>
                <a:ext uri="{FF2B5EF4-FFF2-40B4-BE49-F238E27FC236}">
                  <a16:creationId xmlns:a16="http://schemas.microsoft.com/office/drawing/2014/main" id="{B48A9DCF-664C-D317-24F4-46851798913E}"/>
                </a:ext>
              </a:extLst>
            </p:cNvPr>
            <p:cNvSpPr>
              <a:spLocks noChangeShapeType="1"/>
            </p:cNvSpPr>
            <p:nvPr/>
          </p:nvSpPr>
          <p:spPr bwMode="auto">
            <a:xfrm>
              <a:off x="1967" y="1491"/>
              <a:ext cx="44"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27" name="Line 806">
              <a:extLst>
                <a:ext uri="{FF2B5EF4-FFF2-40B4-BE49-F238E27FC236}">
                  <a16:creationId xmlns:a16="http://schemas.microsoft.com/office/drawing/2014/main" id="{D3D5CCAC-2288-1E9F-40B9-11BE66C37DAB}"/>
                </a:ext>
              </a:extLst>
            </p:cNvPr>
            <p:cNvSpPr>
              <a:spLocks noChangeShapeType="1"/>
            </p:cNvSpPr>
            <p:nvPr/>
          </p:nvSpPr>
          <p:spPr bwMode="auto">
            <a:xfrm>
              <a:off x="1991" y="1468"/>
              <a:ext cx="1" cy="43"/>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28" name="Line 807">
              <a:extLst>
                <a:ext uri="{FF2B5EF4-FFF2-40B4-BE49-F238E27FC236}">
                  <a16:creationId xmlns:a16="http://schemas.microsoft.com/office/drawing/2014/main" id="{D5CE56DE-FB83-6B28-B92C-EBB695F00D8F}"/>
                </a:ext>
              </a:extLst>
            </p:cNvPr>
            <p:cNvSpPr>
              <a:spLocks noChangeShapeType="1"/>
            </p:cNvSpPr>
            <p:nvPr/>
          </p:nvSpPr>
          <p:spPr bwMode="auto">
            <a:xfrm>
              <a:off x="1971" y="1491"/>
              <a:ext cx="43" cy="1"/>
            </a:xfrm>
            <a:prstGeom prst="line">
              <a:avLst/>
            </a:prstGeom>
            <a:noFill/>
            <a:ln w="28575">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grpSp>
      <p:sp>
        <p:nvSpPr>
          <p:cNvPr id="729" name="Line 1010">
            <a:extLst>
              <a:ext uri="{FF2B5EF4-FFF2-40B4-BE49-F238E27FC236}">
                <a16:creationId xmlns:a16="http://schemas.microsoft.com/office/drawing/2014/main" id="{E01252A0-411F-7B57-5E97-BAAA55C64439}"/>
              </a:ext>
            </a:extLst>
          </p:cNvPr>
          <p:cNvSpPr>
            <a:spLocks noChangeShapeType="1"/>
          </p:cNvSpPr>
          <p:nvPr/>
        </p:nvSpPr>
        <p:spPr bwMode="auto">
          <a:xfrm>
            <a:off x="1759433" y="3070559"/>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30" name="Line 1011">
            <a:extLst>
              <a:ext uri="{FF2B5EF4-FFF2-40B4-BE49-F238E27FC236}">
                <a16:creationId xmlns:a16="http://schemas.microsoft.com/office/drawing/2014/main" id="{B4F46D02-4DB3-08FA-818E-5CA5DD1D4EA9}"/>
              </a:ext>
            </a:extLst>
          </p:cNvPr>
          <p:cNvSpPr>
            <a:spLocks noChangeShapeType="1"/>
          </p:cNvSpPr>
          <p:nvPr/>
        </p:nvSpPr>
        <p:spPr bwMode="auto">
          <a:xfrm>
            <a:off x="1805795" y="3049749"/>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31" name="Line 1012">
            <a:extLst>
              <a:ext uri="{FF2B5EF4-FFF2-40B4-BE49-F238E27FC236}">
                <a16:creationId xmlns:a16="http://schemas.microsoft.com/office/drawing/2014/main" id="{033629E7-DB29-8579-5F57-61C9B3BD8FD6}"/>
              </a:ext>
            </a:extLst>
          </p:cNvPr>
          <p:cNvSpPr>
            <a:spLocks noChangeShapeType="1"/>
          </p:cNvSpPr>
          <p:nvPr/>
        </p:nvSpPr>
        <p:spPr bwMode="auto">
          <a:xfrm>
            <a:off x="1782614" y="3074938"/>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32" name="Line 1013">
            <a:extLst>
              <a:ext uri="{FF2B5EF4-FFF2-40B4-BE49-F238E27FC236}">
                <a16:creationId xmlns:a16="http://schemas.microsoft.com/office/drawing/2014/main" id="{77D7DBBB-F603-722E-F951-7EACFFA10CB5}"/>
              </a:ext>
            </a:extLst>
          </p:cNvPr>
          <p:cNvSpPr>
            <a:spLocks noChangeShapeType="1"/>
          </p:cNvSpPr>
          <p:nvPr/>
        </p:nvSpPr>
        <p:spPr bwMode="auto">
          <a:xfrm>
            <a:off x="1889246" y="3096844"/>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33" name="Line 1014">
            <a:extLst>
              <a:ext uri="{FF2B5EF4-FFF2-40B4-BE49-F238E27FC236}">
                <a16:creationId xmlns:a16="http://schemas.microsoft.com/office/drawing/2014/main" id="{1543A32A-AE2B-EE95-1A8D-8FD1F643714A}"/>
              </a:ext>
            </a:extLst>
          </p:cNvPr>
          <p:cNvSpPr>
            <a:spLocks noChangeShapeType="1"/>
          </p:cNvSpPr>
          <p:nvPr/>
        </p:nvSpPr>
        <p:spPr bwMode="auto">
          <a:xfrm>
            <a:off x="1867224" y="3117652"/>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34" name="Line 1015">
            <a:extLst>
              <a:ext uri="{FF2B5EF4-FFF2-40B4-BE49-F238E27FC236}">
                <a16:creationId xmlns:a16="http://schemas.microsoft.com/office/drawing/2014/main" id="{927FB068-B281-DDC4-5D83-5D125E6C8486}"/>
              </a:ext>
            </a:extLst>
          </p:cNvPr>
          <p:cNvSpPr>
            <a:spLocks noChangeShapeType="1"/>
          </p:cNvSpPr>
          <p:nvPr/>
        </p:nvSpPr>
        <p:spPr bwMode="auto">
          <a:xfrm>
            <a:off x="1947197" y="3122034"/>
            <a:ext cx="1159" cy="50380"/>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35" name="Line 1016">
            <a:extLst>
              <a:ext uri="{FF2B5EF4-FFF2-40B4-BE49-F238E27FC236}">
                <a16:creationId xmlns:a16="http://schemas.microsoft.com/office/drawing/2014/main" id="{ED9C934E-3AF3-5B14-C4AF-4D4486A82845}"/>
              </a:ext>
            </a:extLst>
          </p:cNvPr>
          <p:cNvSpPr>
            <a:spLocks noChangeShapeType="1"/>
          </p:cNvSpPr>
          <p:nvPr/>
        </p:nvSpPr>
        <p:spPr bwMode="auto">
          <a:xfrm>
            <a:off x="1920540" y="3147224"/>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36" name="Line 1017">
            <a:extLst>
              <a:ext uri="{FF2B5EF4-FFF2-40B4-BE49-F238E27FC236}">
                <a16:creationId xmlns:a16="http://schemas.microsoft.com/office/drawing/2014/main" id="{0BDE56C1-E0E2-CF09-D137-70F856A1FECF}"/>
              </a:ext>
            </a:extLst>
          </p:cNvPr>
          <p:cNvSpPr>
            <a:spLocks noChangeShapeType="1"/>
          </p:cNvSpPr>
          <p:nvPr/>
        </p:nvSpPr>
        <p:spPr bwMode="auto">
          <a:xfrm>
            <a:off x="1978491" y="3122034"/>
            <a:ext cx="1159" cy="50380"/>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37" name="Line 1018">
            <a:extLst>
              <a:ext uri="{FF2B5EF4-FFF2-40B4-BE49-F238E27FC236}">
                <a16:creationId xmlns:a16="http://schemas.microsoft.com/office/drawing/2014/main" id="{B93290ED-45FF-29DC-3127-441B8DD79FC0}"/>
              </a:ext>
            </a:extLst>
          </p:cNvPr>
          <p:cNvSpPr>
            <a:spLocks noChangeShapeType="1"/>
          </p:cNvSpPr>
          <p:nvPr/>
        </p:nvSpPr>
        <p:spPr bwMode="auto">
          <a:xfrm>
            <a:off x="1950676" y="3147224"/>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38" name="Line 1019">
            <a:extLst>
              <a:ext uri="{FF2B5EF4-FFF2-40B4-BE49-F238E27FC236}">
                <a16:creationId xmlns:a16="http://schemas.microsoft.com/office/drawing/2014/main" id="{4E5D83E4-F32C-88B5-DD34-9FFB2D98367B}"/>
              </a:ext>
            </a:extLst>
          </p:cNvPr>
          <p:cNvSpPr>
            <a:spLocks noChangeShapeType="1"/>
          </p:cNvSpPr>
          <p:nvPr/>
        </p:nvSpPr>
        <p:spPr bwMode="auto">
          <a:xfrm>
            <a:off x="2031808" y="3150509"/>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39" name="Line 1020">
            <a:extLst>
              <a:ext uri="{FF2B5EF4-FFF2-40B4-BE49-F238E27FC236}">
                <a16:creationId xmlns:a16="http://schemas.microsoft.com/office/drawing/2014/main" id="{527EC153-A96C-A3DE-59E2-B4E442CCAA24}"/>
              </a:ext>
            </a:extLst>
          </p:cNvPr>
          <p:cNvSpPr>
            <a:spLocks noChangeShapeType="1"/>
          </p:cNvSpPr>
          <p:nvPr/>
        </p:nvSpPr>
        <p:spPr bwMode="auto">
          <a:xfrm>
            <a:off x="2005151" y="3172414"/>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40" name="Line 1021">
            <a:extLst>
              <a:ext uri="{FF2B5EF4-FFF2-40B4-BE49-F238E27FC236}">
                <a16:creationId xmlns:a16="http://schemas.microsoft.com/office/drawing/2014/main" id="{9D6E3D4B-DDD7-7E46-3299-154F15CDAAA5}"/>
              </a:ext>
            </a:extLst>
          </p:cNvPr>
          <p:cNvSpPr>
            <a:spLocks noChangeShapeType="1"/>
          </p:cNvSpPr>
          <p:nvPr/>
        </p:nvSpPr>
        <p:spPr bwMode="auto">
          <a:xfrm>
            <a:off x="2078170" y="3172415"/>
            <a:ext cx="1159" cy="50380"/>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41" name="Line 1022">
            <a:extLst>
              <a:ext uri="{FF2B5EF4-FFF2-40B4-BE49-F238E27FC236}">
                <a16:creationId xmlns:a16="http://schemas.microsoft.com/office/drawing/2014/main" id="{3C877671-060B-49EC-97D4-269DDE8EDB02}"/>
              </a:ext>
            </a:extLst>
          </p:cNvPr>
          <p:cNvSpPr>
            <a:spLocks noChangeShapeType="1"/>
          </p:cNvSpPr>
          <p:nvPr/>
        </p:nvSpPr>
        <p:spPr bwMode="auto">
          <a:xfrm>
            <a:off x="2051513" y="3197604"/>
            <a:ext cx="5331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42" name="Line 1023">
            <a:extLst>
              <a:ext uri="{FF2B5EF4-FFF2-40B4-BE49-F238E27FC236}">
                <a16:creationId xmlns:a16="http://schemas.microsoft.com/office/drawing/2014/main" id="{B15025B7-6C3F-05D2-1E78-B30C01630B94}"/>
              </a:ext>
            </a:extLst>
          </p:cNvPr>
          <p:cNvSpPr>
            <a:spLocks noChangeShapeType="1"/>
          </p:cNvSpPr>
          <p:nvPr/>
        </p:nvSpPr>
        <p:spPr bwMode="auto">
          <a:xfrm>
            <a:off x="2101351" y="3183365"/>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43" name="Line 1024">
            <a:extLst>
              <a:ext uri="{FF2B5EF4-FFF2-40B4-BE49-F238E27FC236}">
                <a16:creationId xmlns:a16="http://schemas.microsoft.com/office/drawing/2014/main" id="{8ACE16F1-0F67-5D2A-511D-B42502DC0396}"/>
              </a:ext>
            </a:extLst>
          </p:cNvPr>
          <p:cNvSpPr>
            <a:spLocks noChangeShapeType="1"/>
          </p:cNvSpPr>
          <p:nvPr/>
        </p:nvSpPr>
        <p:spPr bwMode="auto">
          <a:xfrm>
            <a:off x="2078170" y="3205270"/>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44" name="Line 1025">
            <a:extLst>
              <a:ext uri="{FF2B5EF4-FFF2-40B4-BE49-F238E27FC236}">
                <a16:creationId xmlns:a16="http://schemas.microsoft.com/office/drawing/2014/main" id="{7E6ADDF9-E66A-0256-EC09-DE5F17249C6A}"/>
              </a:ext>
            </a:extLst>
          </p:cNvPr>
          <p:cNvSpPr>
            <a:spLocks noChangeShapeType="1"/>
          </p:cNvSpPr>
          <p:nvPr/>
        </p:nvSpPr>
        <p:spPr bwMode="auto">
          <a:xfrm>
            <a:off x="2104827" y="3183365"/>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45" name="Line 1026">
            <a:extLst>
              <a:ext uri="{FF2B5EF4-FFF2-40B4-BE49-F238E27FC236}">
                <a16:creationId xmlns:a16="http://schemas.microsoft.com/office/drawing/2014/main" id="{00B9D7EB-F153-3D62-3BE1-D14B3FD4CDE8}"/>
              </a:ext>
            </a:extLst>
          </p:cNvPr>
          <p:cNvSpPr>
            <a:spLocks noChangeShapeType="1"/>
          </p:cNvSpPr>
          <p:nvPr/>
        </p:nvSpPr>
        <p:spPr bwMode="auto">
          <a:xfrm>
            <a:off x="2078170" y="3205270"/>
            <a:ext cx="5331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46" name="Line 1027">
            <a:extLst>
              <a:ext uri="{FF2B5EF4-FFF2-40B4-BE49-F238E27FC236}">
                <a16:creationId xmlns:a16="http://schemas.microsoft.com/office/drawing/2014/main" id="{19848F7C-12CF-F194-5D7E-DA88B162888E}"/>
              </a:ext>
            </a:extLst>
          </p:cNvPr>
          <p:cNvSpPr>
            <a:spLocks noChangeShapeType="1"/>
          </p:cNvSpPr>
          <p:nvPr/>
        </p:nvSpPr>
        <p:spPr bwMode="auto">
          <a:xfrm>
            <a:off x="2108304" y="3183365"/>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47" name="Line 1028">
            <a:extLst>
              <a:ext uri="{FF2B5EF4-FFF2-40B4-BE49-F238E27FC236}">
                <a16:creationId xmlns:a16="http://schemas.microsoft.com/office/drawing/2014/main" id="{DAE04F0D-45E4-9A7A-A0BD-5134151B3D6D}"/>
              </a:ext>
            </a:extLst>
          </p:cNvPr>
          <p:cNvSpPr>
            <a:spLocks noChangeShapeType="1"/>
          </p:cNvSpPr>
          <p:nvPr/>
        </p:nvSpPr>
        <p:spPr bwMode="auto">
          <a:xfrm>
            <a:off x="2081648" y="3205270"/>
            <a:ext cx="5331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48" name="Line 1029">
            <a:extLst>
              <a:ext uri="{FF2B5EF4-FFF2-40B4-BE49-F238E27FC236}">
                <a16:creationId xmlns:a16="http://schemas.microsoft.com/office/drawing/2014/main" id="{99FB392C-C4F8-E5DC-50D7-DEC240C1E1FB}"/>
              </a:ext>
            </a:extLst>
          </p:cNvPr>
          <p:cNvSpPr>
            <a:spLocks noChangeShapeType="1"/>
          </p:cNvSpPr>
          <p:nvPr/>
        </p:nvSpPr>
        <p:spPr bwMode="auto">
          <a:xfrm>
            <a:off x="2123373" y="3194319"/>
            <a:ext cx="1159" cy="50380"/>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49" name="Line 1030">
            <a:extLst>
              <a:ext uri="{FF2B5EF4-FFF2-40B4-BE49-F238E27FC236}">
                <a16:creationId xmlns:a16="http://schemas.microsoft.com/office/drawing/2014/main" id="{D87D2C65-D176-57BC-7C7E-B60AC861AA7E}"/>
              </a:ext>
            </a:extLst>
          </p:cNvPr>
          <p:cNvSpPr>
            <a:spLocks noChangeShapeType="1"/>
          </p:cNvSpPr>
          <p:nvPr/>
        </p:nvSpPr>
        <p:spPr bwMode="auto">
          <a:xfrm>
            <a:off x="2101351" y="3219509"/>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50" name="Line 1031">
            <a:extLst>
              <a:ext uri="{FF2B5EF4-FFF2-40B4-BE49-F238E27FC236}">
                <a16:creationId xmlns:a16="http://schemas.microsoft.com/office/drawing/2014/main" id="{25C08CF9-0A85-2758-F9BE-CC465B7E7908}"/>
              </a:ext>
            </a:extLst>
          </p:cNvPr>
          <p:cNvSpPr>
            <a:spLocks noChangeShapeType="1"/>
          </p:cNvSpPr>
          <p:nvPr/>
        </p:nvSpPr>
        <p:spPr bwMode="auto">
          <a:xfrm>
            <a:off x="2162781" y="3205270"/>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51" name="Line 1032">
            <a:extLst>
              <a:ext uri="{FF2B5EF4-FFF2-40B4-BE49-F238E27FC236}">
                <a16:creationId xmlns:a16="http://schemas.microsoft.com/office/drawing/2014/main" id="{5FE76516-E2F2-E4C7-D349-FCD032A7DD2D}"/>
              </a:ext>
            </a:extLst>
          </p:cNvPr>
          <p:cNvSpPr>
            <a:spLocks noChangeShapeType="1"/>
          </p:cNvSpPr>
          <p:nvPr/>
        </p:nvSpPr>
        <p:spPr bwMode="auto">
          <a:xfrm>
            <a:off x="2139599" y="3227175"/>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52" name="Line 1033">
            <a:extLst>
              <a:ext uri="{FF2B5EF4-FFF2-40B4-BE49-F238E27FC236}">
                <a16:creationId xmlns:a16="http://schemas.microsoft.com/office/drawing/2014/main" id="{1AD47D88-A924-9D26-2D17-EAEE547AEA73}"/>
              </a:ext>
            </a:extLst>
          </p:cNvPr>
          <p:cNvSpPr>
            <a:spLocks noChangeShapeType="1"/>
          </p:cNvSpPr>
          <p:nvPr/>
        </p:nvSpPr>
        <p:spPr bwMode="auto">
          <a:xfrm>
            <a:off x="2166257" y="3205270"/>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53" name="Line 1034">
            <a:extLst>
              <a:ext uri="{FF2B5EF4-FFF2-40B4-BE49-F238E27FC236}">
                <a16:creationId xmlns:a16="http://schemas.microsoft.com/office/drawing/2014/main" id="{79FD5852-2097-85D9-EFEA-1D7EA8B79B72}"/>
              </a:ext>
            </a:extLst>
          </p:cNvPr>
          <p:cNvSpPr>
            <a:spLocks noChangeShapeType="1"/>
          </p:cNvSpPr>
          <p:nvPr/>
        </p:nvSpPr>
        <p:spPr bwMode="auto">
          <a:xfrm>
            <a:off x="2143076" y="3227175"/>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54" name="Line 1035">
            <a:extLst>
              <a:ext uri="{FF2B5EF4-FFF2-40B4-BE49-F238E27FC236}">
                <a16:creationId xmlns:a16="http://schemas.microsoft.com/office/drawing/2014/main" id="{2EB2BDD8-157D-0843-6006-ECFB7326112C}"/>
              </a:ext>
            </a:extLst>
          </p:cNvPr>
          <p:cNvSpPr>
            <a:spLocks noChangeShapeType="1"/>
          </p:cNvSpPr>
          <p:nvPr/>
        </p:nvSpPr>
        <p:spPr bwMode="auto">
          <a:xfrm>
            <a:off x="2169734" y="3205270"/>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55" name="Line 1036">
            <a:extLst>
              <a:ext uri="{FF2B5EF4-FFF2-40B4-BE49-F238E27FC236}">
                <a16:creationId xmlns:a16="http://schemas.microsoft.com/office/drawing/2014/main" id="{072056BB-0C96-2DEB-4A3D-3DBC1D22D96E}"/>
              </a:ext>
            </a:extLst>
          </p:cNvPr>
          <p:cNvSpPr>
            <a:spLocks noChangeShapeType="1"/>
          </p:cNvSpPr>
          <p:nvPr/>
        </p:nvSpPr>
        <p:spPr bwMode="auto">
          <a:xfrm>
            <a:off x="2143076" y="3227175"/>
            <a:ext cx="5331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56" name="Line 1037">
            <a:extLst>
              <a:ext uri="{FF2B5EF4-FFF2-40B4-BE49-F238E27FC236}">
                <a16:creationId xmlns:a16="http://schemas.microsoft.com/office/drawing/2014/main" id="{77BDFB51-BE54-A730-44D4-8755526EC798}"/>
              </a:ext>
            </a:extLst>
          </p:cNvPr>
          <p:cNvSpPr>
            <a:spLocks noChangeShapeType="1"/>
          </p:cNvSpPr>
          <p:nvPr/>
        </p:nvSpPr>
        <p:spPr bwMode="auto">
          <a:xfrm>
            <a:off x="2216095" y="3216222"/>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57" name="Line 1038">
            <a:extLst>
              <a:ext uri="{FF2B5EF4-FFF2-40B4-BE49-F238E27FC236}">
                <a16:creationId xmlns:a16="http://schemas.microsoft.com/office/drawing/2014/main" id="{1B73E048-7B7D-275A-6E5B-345E064946E7}"/>
              </a:ext>
            </a:extLst>
          </p:cNvPr>
          <p:cNvSpPr>
            <a:spLocks noChangeShapeType="1"/>
          </p:cNvSpPr>
          <p:nvPr/>
        </p:nvSpPr>
        <p:spPr bwMode="auto">
          <a:xfrm>
            <a:off x="2192915" y="3241412"/>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58" name="Line 1039">
            <a:extLst>
              <a:ext uri="{FF2B5EF4-FFF2-40B4-BE49-F238E27FC236}">
                <a16:creationId xmlns:a16="http://schemas.microsoft.com/office/drawing/2014/main" id="{E3B53432-8E9A-ED20-A9C8-F11BA1450198}"/>
              </a:ext>
            </a:extLst>
          </p:cNvPr>
          <p:cNvSpPr>
            <a:spLocks noChangeShapeType="1"/>
          </p:cNvSpPr>
          <p:nvPr/>
        </p:nvSpPr>
        <p:spPr bwMode="auto">
          <a:xfrm>
            <a:off x="2254344" y="3233746"/>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59" name="Line 1040">
            <a:extLst>
              <a:ext uri="{FF2B5EF4-FFF2-40B4-BE49-F238E27FC236}">
                <a16:creationId xmlns:a16="http://schemas.microsoft.com/office/drawing/2014/main" id="{6B53EBDD-1450-DB31-04FE-1A4D16A5EB9B}"/>
              </a:ext>
            </a:extLst>
          </p:cNvPr>
          <p:cNvSpPr>
            <a:spLocks noChangeShapeType="1"/>
          </p:cNvSpPr>
          <p:nvPr/>
        </p:nvSpPr>
        <p:spPr bwMode="auto">
          <a:xfrm>
            <a:off x="2227687" y="3260031"/>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60" name="Line 1041">
            <a:extLst>
              <a:ext uri="{FF2B5EF4-FFF2-40B4-BE49-F238E27FC236}">
                <a16:creationId xmlns:a16="http://schemas.microsoft.com/office/drawing/2014/main" id="{5261AE96-0428-3C9F-FAE1-5315BC8260D8}"/>
              </a:ext>
            </a:extLst>
          </p:cNvPr>
          <p:cNvSpPr>
            <a:spLocks noChangeShapeType="1"/>
          </p:cNvSpPr>
          <p:nvPr/>
        </p:nvSpPr>
        <p:spPr bwMode="auto">
          <a:xfrm>
            <a:off x="2257822" y="3233746"/>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61" name="Line 1042">
            <a:extLst>
              <a:ext uri="{FF2B5EF4-FFF2-40B4-BE49-F238E27FC236}">
                <a16:creationId xmlns:a16="http://schemas.microsoft.com/office/drawing/2014/main" id="{9BAE6266-B6B1-BCB1-EA27-1C6C2FD6336F}"/>
              </a:ext>
            </a:extLst>
          </p:cNvPr>
          <p:cNvSpPr>
            <a:spLocks noChangeShapeType="1"/>
          </p:cNvSpPr>
          <p:nvPr/>
        </p:nvSpPr>
        <p:spPr bwMode="auto">
          <a:xfrm>
            <a:off x="2234641" y="3260031"/>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62" name="Line 1043">
            <a:extLst>
              <a:ext uri="{FF2B5EF4-FFF2-40B4-BE49-F238E27FC236}">
                <a16:creationId xmlns:a16="http://schemas.microsoft.com/office/drawing/2014/main" id="{40E5214C-CEAF-B11C-FE79-22E1FFF5AE21}"/>
              </a:ext>
            </a:extLst>
          </p:cNvPr>
          <p:cNvSpPr>
            <a:spLocks noChangeShapeType="1"/>
          </p:cNvSpPr>
          <p:nvPr/>
        </p:nvSpPr>
        <p:spPr bwMode="auto">
          <a:xfrm>
            <a:off x="2265934" y="3241412"/>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63" name="Line 1044">
            <a:extLst>
              <a:ext uri="{FF2B5EF4-FFF2-40B4-BE49-F238E27FC236}">
                <a16:creationId xmlns:a16="http://schemas.microsoft.com/office/drawing/2014/main" id="{7205B397-4C37-B75A-D6D3-DFC934634F7A}"/>
              </a:ext>
            </a:extLst>
          </p:cNvPr>
          <p:cNvSpPr>
            <a:spLocks noChangeShapeType="1"/>
          </p:cNvSpPr>
          <p:nvPr/>
        </p:nvSpPr>
        <p:spPr bwMode="auto">
          <a:xfrm>
            <a:off x="2239278" y="3263316"/>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64" name="Line 1045">
            <a:extLst>
              <a:ext uri="{FF2B5EF4-FFF2-40B4-BE49-F238E27FC236}">
                <a16:creationId xmlns:a16="http://schemas.microsoft.com/office/drawing/2014/main" id="{E4A5BA41-339F-3AB7-7F71-7D342A925EBF}"/>
              </a:ext>
            </a:extLst>
          </p:cNvPr>
          <p:cNvSpPr>
            <a:spLocks noChangeShapeType="1"/>
          </p:cNvSpPr>
          <p:nvPr/>
        </p:nvSpPr>
        <p:spPr bwMode="auto">
          <a:xfrm>
            <a:off x="2269412" y="3249079"/>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65" name="Line 1046">
            <a:extLst>
              <a:ext uri="{FF2B5EF4-FFF2-40B4-BE49-F238E27FC236}">
                <a16:creationId xmlns:a16="http://schemas.microsoft.com/office/drawing/2014/main" id="{51418900-FADA-FA5A-31DF-A8370BAE5F4C}"/>
              </a:ext>
            </a:extLst>
          </p:cNvPr>
          <p:cNvSpPr>
            <a:spLocks noChangeShapeType="1"/>
          </p:cNvSpPr>
          <p:nvPr/>
        </p:nvSpPr>
        <p:spPr bwMode="auto">
          <a:xfrm>
            <a:off x="2246231" y="3270984"/>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66" name="Line 1047">
            <a:extLst>
              <a:ext uri="{FF2B5EF4-FFF2-40B4-BE49-F238E27FC236}">
                <a16:creationId xmlns:a16="http://schemas.microsoft.com/office/drawing/2014/main" id="{7BD7FDF8-6CAF-6C16-2B30-65B6A08FC5D5}"/>
              </a:ext>
            </a:extLst>
          </p:cNvPr>
          <p:cNvSpPr>
            <a:spLocks noChangeShapeType="1"/>
          </p:cNvSpPr>
          <p:nvPr/>
        </p:nvSpPr>
        <p:spPr bwMode="auto">
          <a:xfrm>
            <a:off x="2277526" y="3249079"/>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67" name="Line 1048">
            <a:extLst>
              <a:ext uri="{FF2B5EF4-FFF2-40B4-BE49-F238E27FC236}">
                <a16:creationId xmlns:a16="http://schemas.microsoft.com/office/drawing/2014/main" id="{9FEEC433-E072-3B87-28A3-401135A5A10C}"/>
              </a:ext>
            </a:extLst>
          </p:cNvPr>
          <p:cNvSpPr>
            <a:spLocks noChangeShapeType="1"/>
          </p:cNvSpPr>
          <p:nvPr/>
        </p:nvSpPr>
        <p:spPr bwMode="auto">
          <a:xfrm>
            <a:off x="2254345" y="3270984"/>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68" name="Line 1049">
            <a:extLst>
              <a:ext uri="{FF2B5EF4-FFF2-40B4-BE49-F238E27FC236}">
                <a16:creationId xmlns:a16="http://schemas.microsoft.com/office/drawing/2014/main" id="{B75572B7-9ADC-2EA3-61BF-B4822D532D30}"/>
              </a:ext>
            </a:extLst>
          </p:cNvPr>
          <p:cNvSpPr>
            <a:spLocks noChangeShapeType="1"/>
          </p:cNvSpPr>
          <p:nvPr/>
        </p:nvSpPr>
        <p:spPr bwMode="auto">
          <a:xfrm>
            <a:off x="2277526" y="3249079"/>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69" name="Line 1050">
            <a:extLst>
              <a:ext uri="{FF2B5EF4-FFF2-40B4-BE49-F238E27FC236}">
                <a16:creationId xmlns:a16="http://schemas.microsoft.com/office/drawing/2014/main" id="{469A1A58-E32D-B2D6-B5B6-CE9BBD37ACC3}"/>
              </a:ext>
            </a:extLst>
          </p:cNvPr>
          <p:cNvSpPr>
            <a:spLocks noChangeShapeType="1"/>
          </p:cNvSpPr>
          <p:nvPr/>
        </p:nvSpPr>
        <p:spPr bwMode="auto">
          <a:xfrm>
            <a:off x="2250868" y="3270984"/>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70" name="Line 1051">
            <a:extLst>
              <a:ext uri="{FF2B5EF4-FFF2-40B4-BE49-F238E27FC236}">
                <a16:creationId xmlns:a16="http://schemas.microsoft.com/office/drawing/2014/main" id="{E359CD0B-547E-AC1B-39E4-FA1A691E1EA4}"/>
              </a:ext>
            </a:extLst>
          </p:cNvPr>
          <p:cNvSpPr>
            <a:spLocks noChangeShapeType="1"/>
          </p:cNvSpPr>
          <p:nvPr/>
        </p:nvSpPr>
        <p:spPr bwMode="auto">
          <a:xfrm>
            <a:off x="2289116" y="3249079"/>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71" name="Line 1052">
            <a:extLst>
              <a:ext uri="{FF2B5EF4-FFF2-40B4-BE49-F238E27FC236}">
                <a16:creationId xmlns:a16="http://schemas.microsoft.com/office/drawing/2014/main" id="{D81646C0-E2AD-7E5F-8BF6-023776C43C73}"/>
              </a:ext>
            </a:extLst>
          </p:cNvPr>
          <p:cNvSpPr>
            <a:spLocks noChangeShapeType="1"/>
          </p:cNvSpPr>
          <p:nvPr/>
        </p:nvSpPr>
        <p:spPr bwMode="auto">
          <a:xfrm>
            <a:off x="2262458" y="3270984"/>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72" name="Line 1053">
            <a:extLst>
              <a:ext uri="{FF2B5EF4-FFF2-40B4-BE49-F238E27FC236}">
                <a16:creationId xmlns:a16="http://schemas.microsoft.com/office/drawing/2014/main" id="{24896CDF-8D65-9270-0087-23B3860DD9BC}"/>
              </a:ext>
            </a:extLst>
          </p:cNvPr>
          <p:cNvSpPr>
            <a:spLocks noChangeShapeType="1"/>
          </p:cNvSpPr>
          <p:nvPr/>
        </p:nvSpPr>
        <p:spPr bwMode="auto">
          <a:xfrm>
            <a:off x="2284480" y="3285221"/>
            <a:ext cx="50998"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73" name="Line 1054">
            <a:extLst>
              <a:ext uri="{FF2B5EF4-FFF2-40B4-BE49-F238E27FC236}">
                <a16:creationId xmlns:a16="http://schemas.microsoft.com/office/drawing/2014/main" id="{ED93339B-767F-1EBA-7000-55FEA6EAA47E}"/>
              </a:ext>
            </a:extLst>
          </p:cNvPr>
          <p:cNvSpPr>
            <a:spLocks noChangeShapeType="1"/>
          </p:cNvSpPr>
          <p:nvPr/>
        </p:nvSpPr>
        <p:spPr bwMode="auto">
          <a:xfrm>
            <a:off x="2289117" y="3296174"/>
            <a:ext cx="5331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74" name="Line 1055">
            <a:extLst>
              <a:ext uri="{FF2B5EF4-FFF2-40B4-BE49-F238E27FC236}">
                <a16:creationId xmlns:a16="http://schemas.microsoft.com/office/drawing/2014/main" id="{F917A74B-511C-F306-69E6-16405B54A0F6}"/>
              </a:ext>
            </a:extLst>
          </p:cNvPr>
          <p:cNvSpPr>
            <a:spLocks noChangeShapeType="1"/>
          </p:cNvSpPr>
          <p:nvPr/>
        </p:nvSpPr>
        <p:spPr bwMode="auto">
          <a:xfrm>
            <a:off x="2296071" y="3296174"/>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75" name="Line 1056">
            <a:extLst>
              <a:ext uri="{FF2B5EF4-FFF2-40B4-BE49-F238E27FC236}">
                <a16:creationId xmlns:a16="http://schemas.microsoft.com/office/drawing/2014/main" id="{7A7165C2-B5E9-F02B-E69B-95DE65D86F0A}"/>
              </a:ext>
            </a:extLst>
          </p:cNvPr>
          <p:cNvSpPr>
            <a:spLocks noChangeShapeType="1"/>
          </p:cNvSpPr>
          <p:nvPr/>
        </p:nvSpPr>
        <p:spPr bwMode="auto">
          <a:xfrm>
            <a:off x="2300706" y="3296174"/>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76" name="Line 1057">
            <a:extLst>
              <a:ext uri="{FF2B5EF4-FFF2-40B4-BE49-F238E27FC236}">
                <a16:creationId xmlns:a16="http://schemas.microsoft.com/office/drawing/2014/main" id="{62E674CB-47AC-AE4E-0E31-A0723B170334}"/>
              </a:ext>
            </a:extLst>
          </p:cNvPr>
          <p:cNvSpPr>
            <a:spLocks noChangeShapeType="1"/>
          </p:cNvSpPr>
          <p:nvPr/>
        </p:nvSpPr>
        <p:spPr bwMode="auto">
          <a:xfrm flipV="1">
            <a:off x="2508175" y="3379411"/>
            <a:ext cx="1159" cy="28476"/>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77" name="Line 1058">
            <a:extLst>
              <a:ext uri="{FF2B5EF4-FFF2-40B4-BE49-F238E27FC236}">
                <a16:creationId xmlns:a16="http://schemas.microsoft.com/office/drawing/2014/main" id="{B498D168-FB17-E6FA-6648-074A7D37D97A}"/>
              </a:ext>
            </a:extLst>
          </p:cNvPr>
          <p:cNvSpPr>
            <a:spLocks noChangeShapeType="1"/>
          </p:cNvSpPr>
          <p:nvPr/>
        </p:nvSpPr>
        <p:spPr bwMode="auto">
          <a:xfrm>
            <a:off x="2496585" y="3335601"/>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78" name="Line 1059">
            <a:extLst>
              <a:ext uri="{FF2B5EF4-FFF2-40B4-BE49-F238E27FC236}">
                <a16:creationId xmlns:a16="http://schemas.microsoft.com/office/drawing/2014/main" id="{5537DE65-4C2E-DC56-45F5-B2FE5D5B3208}"/>
              </a:ext>
            </a:extLst>
          </p:cNvPr>
          <p:cNvSpPr>
            <a:spLocks noChangeShapeType="1"/>
          </p:cNvSpPr>
          <p:nvPr/>
        </p:nvSpPr>
        <p:spPr bwMode="auto">
          <a:xfrm>
            <a:off x="2496585" y="3346554"/>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79" name="Line 1060">
            <a:extLst>
              <a:ext uri="{FF2B5EF4-FFF2-40B4-BE49-F238E27FC236}">
                <a16:creationId xmlns:a16="http://schemas.microsoft.com/office/drawing/2014/main" id="{17EEAD78-5CBC-C976-8F31-5374ABD8E688}"/>
              </a:ext>
            </a:extLst>
          </p:cNvPr>
          <p:cNvSpPr>
            <a:spLocks noChangeShapeType="1"/>
          </p:cNvSpPr>
          <p:nvPr/>
        </p:nvSpPr>
        <p:spPr bwMode="auto">
          <a:xfrm>
            <a:off x="2503538" y="3346554"/>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80" name="Line 1061">
            <a:extLst>
              <a:ext uri="{FF2B5EF4-FFF2-40B4-BE49-F238E27FC236}">
                <a16:creationId xmlns:a16="http://schemas.microsoft.com/office/drawing/2014/main" id="{9CB24CEA-1CEB-D962-3B2D-8E5A63CE5BAE}"/>
              </a:ext>
            </a:extLst>
          </p:cNvPr>
          <p:cNvSpPr>
            <a:spLocks noChangeShapeType="1"/>
          </p:cNvSpPr>
          <p:nvPr/>
        </p:nvSpPr>
        <p:spPr bwMode="auto">
          <a:xfrm>
            <a:off x="2508175" y="3349839"/>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81" name="Line 1062">
            <a:extLst>
              <a:ext uri="{FF2B5EF4-FFF2-40B4-BE49-F238E27FC236}">
                <a16:creationId xmlns:a16="http://schemas.microsoft.com/office/drawing/2014/main" id="{80E04AE1-3BDB-6403-D7F5-92B583C1F83B}"/>
              </a:ext>
            </a:extLst>
          </p:cNvPr>
          <p:cNvSpPr>
            <a:spLocks noChangeShapeType="1"/>
          </p:cNvSpPr>
          <p:nvPr/>
        </p:nvSpPr>
        <p:spPr bwMode="auto">
          <a:xfrm>
            <a:off x="2515130" y="3349839"/>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82" name="Line 1063">
            <a:extLst>
              <a:ext uri="{FF2B5EF4-FFF2-40B4-BE49-F238E27FC236}">
                <a16:creationId xmlns:a16="http://schemas.microsoft.com/office/drawing/2014/main" id="{7331CE11-6754-7F09-D719-8484CCA319C5}"/>
              </a:ext>
            </a:extLst>
          </p:cNvPr>
          <p:cNvSpPr>
            <a:spLocks noChangeShapeType="1"/>
          </p:cNvSpPr>
          <p:nvPr/>
        </p:nvSpPr>
        <p:spPr bwMode="auto">
          <a:xfrm>
            <a:off x="2523243" y="3349839"/>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83" name="Line 1064">
            <a:extLst>
              <a:ext uri="{FF2B5EF4-FFF2-40B4-BE49-F238E27FC236}">
                <a16:creationId xmlns:a16="http://schemas.microsoft.com/office/drawing/2014/main" id="{DA6B1762-1EB0-D5D6-73C2-88AAE1588C94}"/>
              </a:ext>
            </a:extLst>
          </p:cNvPr>
          <p:cNvSpPr>
            <a:spLocks noChangeShapeType="1"/>
          </p:cNvSpPr>
          <p:nvPr/>
        </p:nvSpPr>
        <p:spPr bwMode="auto">
          <a:xfrm>
            <a:off x="2511652" y="3346554"/>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84" name="Line 1065">
            <a:extLst>
              <a:ext uri="{FF2B5EF4-FFF2-40B4-BE49-F238E27FC236}">
                <a16:creationId xmlns:a16="http://schemas.microsoft.com/office/drawing/2014/main" id="{65EF7479-6D28-0F59-2BFC-F71EA271B47E}"/>
              </a:ext>
            </a:extLst>
          </p:cNvPr>
          <p:cNvSpPr>
            <a:spLocks noChangeShapeType="1"/>
          </p:cNvSpPr>
          <p:nvPr/>
        </p:nvSpPr>
        <p:spPr bwMode="auto">
          <a:xfrm>
            <a:off x="2312297" y="3263316"/>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85" name="Line 1066">
            <a:extLst>
              <a:ext uri="{FF2B5EF4-FFF2-40B4-BE49-F238E27FC236}">
                <a16:creationId xmlns:a16="http://schemas.microsoft.com/office/drawing/2014/main" id="{47A5BEB5-DCD0-7B80-C157-586699C95626}"/>
              </a:ext>
            </a:extLst>
          </p:cNvPr>
          <p:cNvSpPr>
            <a:spLocks noChangeShapeType="1"/>
          </p:cNvSpPr>
          <p:nvPr/>
        </p:nvSpPr>
        <p:spPr bwMode="auto">
          <a:xfrm>
            <a:off x="2315774" y="3270984"/>
            <a:ext cx="1159" cy="50380"/>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86" name="Line 1067">
            <a:extLst>
              <a:ext uri="{FF2B5EF4-FFF2-40B4-BE49-F238E27FC236}">
                <a16:creationId xmlns:a16="http://schemas.microsoft.com/office/drawing/2014/main" id="{44CED832-5E45-E02C-8DEC-FFBAC5C76771}"/>
              </a:ext>
            </a:extLst>
          </p:cNvPr>
          <p:cNvSpPr>
            <a:spLocks noChangeShapeType="1"/>
          </p:cNvSpPr>
          <p:nvPr/>
        </p:nvSpPr>
        <p:spPr bwMode="auto">
          <a:xfrm>
            <a:off x="2323887" y="3270984"/>
            <a:ext cx="1159" cy="50380"/>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87" name="Line 1068">
            <a:extLst>
              <a:ext uri="{FF2B5EF4-FFF2-40B4-BE49-F238E27FC236}">
                <a16:creationId xmlns:a16="http://schemas.microsoft.com/office/drawing/2014/main" id="{2C809DEB-E044-58F3-B44B-672D13E8819E}"/>
              </a:ext>
            </a:extLst>
          </p:cNvPr>
          <p:cNvSpPr>
            <a:spLocks noChangeShapeType="1"/>
          </p:cNvSpPr>
          <p:nvPr/>
        </p:nvSpPr>
        <p:spPr bwMode="auto">
          <a:xfrm>
            <a:off x="2327364" y="3270984"/>
            <a:ext cx="1159" cy="50380"/>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88" name="Line 1069">
            <a:extLst>
              <a:ext uri="{FF2B5EF4-FFF2-40B4-BE49-F238E27FC236}">
                <a16:creationId xmlns:a16="http://schemas.microsoft.com/office/drawing/2014/main" id="{ED4D5C21-8A92-0AB5-6B72-B642AA7E1FC6}"/>
              </a:ext>
            </a:extLst>
          </p:cNvPr>
          <p:cNvSpPr>
            <a:spLocks noChangeShapeType="1"/>
          </p:cNvSpPr>
          <p:nvPr/>
        </p:nvSpPr>
        <p:spPr bwMode="auto">
          <a:xfrm>
            <a:off x="2335477" y="3285222"/>
            <a:ext cx="1159" cy="50380"/>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89" name="Line 1070">
            <a:extLst>
              <a:ext uri="{FF2B5EF4-FFF2-40B4-BE49-F238E27FC236}">
                <a16:creationId xmlns:a16="http://schemas.microsoft.com/office/drawing/2014/main" id="{5164A12F-CBB8-6FD9-432A-45AF76A91749}"/>
              </a:ext>
            </a:extLst>
          </p:cNvPr>
          <p:cNvSpPr>
            <a:spLocks noChangeShapeType="1"/>
          </p:cNvSpPr>
          <p:nvPr/>
        </p:nvSpPr>
        <p:spPr bwMode="auto">
          <a:xfrm>
            <a:off x="2307661" y="3310411"/>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90" name="Line 1071">
            <a:extLst>
              <a:ext uri="{FF2B5EF4-FFF2-40B4-BE49-F238E27FC236}">
                <a16:creationId xmlns:a16="http://schemas.microsoft.com/office/drawing/2014/main" id="{107E37ED-429F-9514-3AD7-B727E7FBFFCB}"/>
              </a:ext>
            </a:extLst>
          </p:cNvPr>
          <p:cNvSpPr>
            <a:spLocks noChangeShapeType="1"/>
          </p:cNvSpPr>
          <p:nvPr/>
        </p:nvSpPr>
        <p:spPr bwMode="auto">
          <a:xfrm>
            <a:off x="2350545" y="3285222"/>
            <a:ext cx="1159" cy="50380"/>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91" name="Line 1072">
            <a:extLst>
              <a:ext uri="{FF2B5EF4-FFF2-40B4-BE49-F238E27FC236}">
                <a16:creationId xmlns:a16="http://schemas.microsoft.com/office/drawing/2014/main" id="{46ACEEFD-85A3-7760-D37A-FFBE3E642BF9}"/>
              </a:ext>
            </a:extLst>
          </p:cNvPr>
          <p:cNvSpPr>
            <a:spLocks noChangeShapeType="1"/>
          </p:cNvSpPr>
          <p:nvPr/>
        </p:nvSpPr>
        <p:spPr bwMode="auto">
          <a:xfrm>
            <a:off x="2323887" y="3310411"/>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92" name="Line 1073">
            <a:extLst>
              <a:ext uri="{FF2B5EF4-FFF2-40B4-BE49-F238E27FC236}">
                <a16:creationId xmlns:a16="http://schemas.microsoft.com/office/drawing/2014/main" id="{96F57FFF-0E52-A3D9-E1DD-9A5D12F4542A}"/>
              </a:ext>
            </a:extLst>
          </p:cNvPr>
          <p:cNvSpPr>
            <a:spLocks noChangeShapeType="1"/>
          </p:cNvSpPr>
          <p:nvPr/>
        </p:nvSpPr>
        <p:spPr bwMode="auto">
          <a:xfrm>
            <a:off x="2354022" y="3285222"/>
            <a:ext cx="1159" cy="50380"/>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93" name="Line 1074">
            <a:extLst>
              <a:ext uri="{FF2B5EF4-FFF2-40B4-BE49-F238E27FC236}">
                <a16:creationId xmlns:a16="http://schemas.microsoft.com/office/drawing/2014/main" id="{20A3EF33-6F94-410F-3D5E-0DF457428011}"/>
              </a:ext>
            </a:extLst>
          </p:cNvPr>
          <p:cNvSpPr>
            <a:spLocks noChangeShapeType="1"/>
          </p:cNvSpPr>
          <p:nvPr/>
        </p:nvSpPr>
        <p:spPr bwMode="auto">
          <a:xfrm>
            <a:off x="2330842" y="3310411"/>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94" name="Line 1075">
            <a:extLst>
              <a:ext uri="{FF2B5EF4-FFF2-40B4-BE49-F238E27FC236}">
                <a16:creationId xmlns:a16="http://schemas.microsoft.com/office/drawing/2014/main" id="{571AA1E7-96BE-DBF6-8E28-8A0CC19417AA}"/>
              </a:ext>
            </a:extLst>
          </p:cNvPr>
          <p:cNvSpPr>
            <a:spLocks noChangeShapeType="1"/>
          </p:cNvSpPr>
          <p:nvPr/>
        </p:nvSpPr>
        <p:spPr bwMode="auto">
          <a:xfrm>
            <a:off x="2357500" y="3285222"/>
            <a:ext cx="1159" cy="50380"/>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95" name="Line 1076">
            <a:extLst>
              <a:ext uri="{FF2B5EF4-FFF2-40B4-BE49-F238E27FC236}">
                <a16:creationId xmlns:a16="http://schemas.microsoft.com/office/drawing/2014/main" id="{EDE1EA1A-BB16-3F4C-86A4-67F2CB19136E}"/>
              </a:ext>
            </a:extLst>
          </p:cNvPr>
          <p:cNvSpPr>
            <a:spLocks noChangeShapeType="1"/>
          </p:cNvSpPr>
          <p:nvPr/>
        </p:nvSpPr>
        <p:spPr bwMode="auto">
          <a:xfrm>
            <a:off x="2335478" y="3310411"/>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96" name="Line 1077">
            <a:extLst>
              <a:ext uri="{FF2B5EF4-FFF2-40B4-BE49-F238E27FC236}">
                <a16:creationId xmlns:a16="http://schemas.microsoft.com/office/drawing/2014/main" id="{19982A1D-1851-471A-DAFC-7246EB24ACB7}"/>
              </a:ext>
            </a:extLst>
          </p:cNvPr>
          <p:cNvSpPr>
            <a:spLocks noChangeShapeType="1"/>
          </p:cNvSpPr>
          <p:nvPr/>
        </p:nvSpPr>
        <p:spPr bwMode="auto">
          <a:xfrm>
            <a:off x="2365613" y="3285222"/>
            <a:ext cx="1159" cy="50380"/>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97" name="Line 1078">
            <a:extLst>
              <a:ext uri="{FF2B5EF4-FFF2-40B4-BE49-F238E27FC236}">
                <a16:creationId xmlns:a16="http://schemas.microsoft.com/office/drawing/2014/main" id="{D601BFB7-3ABA-1780-FAE5-D8FEA88A4F64}"/>
              </a:ext>
            </a:extLst>
          </p:cNvPr>
          <p:cNvSpPr>
            <a:spLocks noChangeShapeType="1"/>
          </p:cNvSpPr>
          <p:nvPr/>
        </p:nvSpPr>
        <p:spPr bwMode="auto">
          <a:xfrm>
            <a:off x="2338955" y="3310411"/>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98" name="Line 1079">
            <a:extLst>
              <a:ext uri="{FF2B5EF4-FFF2-40B4-BE49-F238E27FC236}">
                <a16:creationId xmlns:a16="http://schemas.microsoft.com/office/drawing/2014/main" id="{431585A1-575C-71B0-8F62-601444FF13E9}"/>
              </a:ext>
            </a:extLst>
          </p:cNvPr>
          <p:cNvSpPr>
            <a:spLocks noChangeShapeType="1"/>
          </p:cNvSpPr>
          <p:nvPr/>
        </p:nvSpPr>
        <p:spPr bwMode="auto">
          <a:xfrm>
            <a:off x="2373725" y="3302745"/>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799" name="Line 1080">
            <a:extLst>
              <a:ext uri="{FF2B5EF4-FFF2-40B4-BE49-F238E27FC236}">
                <a16:creationId xmlns:a16="http://schemas.microsoft.com/office/drawing/2014/main" id="{8FD1C3FE-263A-63BB-EE03-58C7119BA945}"/>
              </a:ext>
            </a:extLst>
          </p:cNvPr>
          <p:cNvSpPr>
            <a:spLocks noChangeShapeType="1"/>
          </p:cNvSpPr>
          <p:nvPr/>
        </p:nvSpPr>
        <p:spPr bwMode="auto">
          <a:xfrm>
            <a:off x="2345910" y="3324649"/>
            <a:ext cx="50998"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00" name="Line 1081">
            <a:extLst>
              <a:ext uri="{FF2B5EF4-FFF2-40B4-BE49-F238E27FC236}">
                <a16:creationId xmlns:a16="http://schemas.microsoft.com/office/drawing/2014/main" id="{3DD94D6D-C9D1-DBED-1193-9B3DC05840B4}"/>
              </a:ext>
            </a:extLst>
          </p:cNvPr>
          <p:cNvSpPr>
            <a:spLocks noChangeShapeType="1"/>
          </p:cNvSpPr>
          <p:nvPr/>
        </p:nvSpPr>
        <p:spPr bwMode="auto">
          <a:xfrm>
            <a:off x="2377203" y="3302745"/>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01" name="Line 1082">
            <a:extLst>
              <a:ext uri="{FF2B5EF4-FFF2-40B4-BE49-F238E27FC236}">
                <a16:creationId xmlns:a16="http://schemas.microsoft.com/office/drawing/2014/main" id="{D05659C2-1C7F-B6A3-597D-48776D0FB997}"/>
              </a:ext>
            </a:extLst>
          </p:cNvPr>
          <p:cNvSpPr>
            <a:spLocks noChangeShapeType="1"/>
          </p:cNvSpPr>
          <p:nvPr/>
        </p:nvSpPr>
        <p:spPr bwMode="auto">
          <a:xfrm>
            <a:off x="2354022" y="3324649"/>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02" name="Line 1083">
            <a:extLst>
              <a:ext uri="{FF2B5EF4-FFF2-40B4-BE49-F238E27FC236}">
                <a16:creationId xmlns:a16="http://schemas.microsoft.com/office/drawing/2014/main" id="{BDEBC724-5250-EB4B-ABA1-B6D56470F669}"/>
              </a:ext>
            </a:extLst>
          </p:cNvPr>
          <p:cNvSpPr>
            <a:spLocks noChangeShapeType="1"/>
          </p:cNvSpPr>
          <p:nvPr/>
        </p:nvSpPr>
        <p:spPr bwMode="auto">
          <a:xfrm>
            <a:off x="2385317" y="3302745"/>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03" name="Line 1084">
            <a:extLst>
              <a:ext uri="{FF2B5EF4-FFF2-40B4-BE49-F238E27FC236}">
                <a16:creationId xmlns:a16="http://schemas.microsoft.com/office/drawing/2014/main" id="{88A50DA8-A40E-87AB-40D2-CB0D75F58472}"/>
              </a:ext>
            </a:extLst>
          </p:cNvPr>
          <p:cNvSpPr>
            <a:spLocks noChangeShapeType="1"/>
          </p:cNvSpPr>
          <p:nvPr/>
        </p:nvSpPr>
        <p:spPr bwMode="auto">
          <a:xfrm>
            <a:off x="2357500" y="3324649"/>
            <a:ext cx="5447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04" name="Line 1085">
            <a:extLst>
              <a:ext uri="{FF2B5EF4-FFF2-40B4-BE49-F238E27FC236}">
                <a16:creationId xmlns:a16="http://schemas.microsoft.com/office/drawing/2014/main" id="{C3EDB630-0288-A92F-74DF-7C602E23ACA8}"/>
              </a:ext>
            </a:extLst>
          </p:cNvPr>
          <p:cNvSpPr>
            <a:spLocks noChangeShapeType="1"/>
          </p:cNvSpPr>
          <p:nvPr/>
        </p:nvSpPr>
        <p:spPr bwMode="auto">
          <a:xfrm>
            <a:off x="2388794" y="3302745"/>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05" name="Line 1086">
            <a:extLst>
              <a:ext uri="{FF2B5EF4-FFF2-40B4-BE49-F238E27FC236}">
                <a16:creationId xmlns:a16="http://schemas.microsoft.com/office/drawing/2014/main" id="{46ACD72C-FFF2-33B9-8DC3-DE4247DA721E}"/>
              </a:ext>
            </a:extLst>
          </p:cNvPr>
          <p:cNvSpPr>
            <a:spLocks noChangeShapeType="1"/>
          </p:cNvSpPr>
          <p:nvPr/>
        </p:nvSpPr>
        <p:spPr bwMode="auto">
          <a:xfrm>
            <a:off x="2365614" y="3324649"/>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06" name="Line 1087">
            <a:extLst>
              <a:ext uri="{FF2B5EF4-FFF2-40B4-BE49-F238E27FC236}">
                <a16:creationId xmlns:a16="http://schemas.microsoft.com/office/drawing/2014/main" id="{A25D9CB7-0A59-B143-1966-8336CEE5A49D}"/>
              </a:ext>
            </a:extLst>
          </p:cNvPr>
          <p:cNvSpPr>
            <a:spLocks noChangeShapeType="1"/>
          </p:cNvSpPr>
          <p:nvPr/>
        </p:nvSpPr>
        <p:spPr bwMode="auto">
          <a:xfrm>
            <a:off x="2396908" y="3302745"/>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07" name="Line 1088">
            <a:extLst>
              <a:ext uri="{FF2B5EF4-FFF2-40B4-BE49-F238E27FC236}">
                <a16:creationId xmlns:a16="http://schemas.microsoft.com/office/drawing/2014/main" id="{787EAA3D-A181-37F4-4744-D0F085DD5FB8}"/>
              </a:ext>
            </a:extLst>
          </p:cNvPr>
          <p:cNvSpPr>
            <a:spLocks noChangeShapeType="1"/>
          </p:cNvSpPr>
          <p:nvPr/>
        </p:nvSpPr>
        <p:spPr bwMode="auto">
          <a:xfrm>
            <a:off x="2369091" y="3324649"/>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08" name="Line 1089">
            <a:extLst>
              <a:ext uri="{FF2B5EF4-FFF2-40B4-BE49-F238E27FC236}">
                <a16:creationId xmlns:a16="http://schemas.microsoft.com/office/drawing/2014/main" id="{93921622-3821-2575-2FEC-D82BDEDE1F46}"/>
              </a:ext>
            </a:extLst>
          </p:cNvPr>
          <p:cNvSpPr>
            <a:spLocks noChangeShapeType="1"/>
          </p:cNvSpPr>
          <p:nvPr/>
        </p:nvSpPr>
        <p:spPr bwMode="auto">
          <a:xfrm>
            <a:off x="2400384" y="3302745"/>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09" name="Line 1090">
            <a:extLst>
              <a:ext uri="{FF2B5EF4-FFF2-40B4-BE49-F238E27FC236}">
                <a16:creationId xmlns:a16="http://schemas.microsoft.com/office/drawing/2014/main" id="{AA9C484F-357E-5568-D114-D0D056575F8E}"/>
              </a:ext>
            </a:extLst>
          </p:cNvPr>
          <p:cNvSpPr>
            <a:spLocks noChangeShapeType="1"/>
          </p:cNvSpPr>
          <p:nvPr/>
        </p:nvSpPr>
        <p:spPr bwMode="auto">
          <a:xfrm>
            <a:off x="2377203" y="3324649"/>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10" name="Line 1091">
            <a:extLst>
              <a:ext uri="{FF2B5EF4-FFF2-40B4-BE49-F238E27FC236}">
                <a16:creationId xmlns:a16="http://schemas.microsoft.com/office/drawing/2014/main" id="{BE6FE8B7-0118-0000-6000-86B65E909BC8}"/>
              </a:ext>
            </a:extLst>
          </p:cNvPr>
          <p:cNvSpPr>
            <a:spLocks noChangeShapeType="1"/>
          </p:cNvSpPr>
          <p:nvPr/>
        </p:nvSpPr>
        <p:spPr bwMode="auto">
          <a:xfrm>
            <a:off x="2407338" y="3302745"/>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11" name="Line 1092">
            <a:extLst>
              <a:ext uri="{FF2B5EF4-FFF2-40B4-BE49-F238E27FC236}">
                <a16:creationId xmlns:a16="http://schemas.microsoft.com/office/drawing/2014/main" id="{41F6DDB0-2F87-3F43-32D3-C96D18D783F4}"/>
              </a:ext>
            </a:extLst>
          </p:cNvPr>
          <p:cNvSpPr>
            <a:spLocks noChangeShapeType="1"/>
          </p:cNvSpPr>
          <p:nvPr/>
        </p:nvSpPr>
        <p:spPr bwMode="auto">
          <a:xfrm>
            <a:off x="2380681" y="3324649"/>
            <a:ext cx="5447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12" name="Line 1093">
            <a:extLst>
              <a:ext uri="{FF2B5EF4-FFF2-40B4-BE49-F238E27FC236}">
                <a16:creationId xmlns:a16="http://schemas.microsoft.com/office/drawing/2014/main" id="{E2A58F57-9D68-E090-A633-B029473F547C}"/>
              </a:ext>
            </a:extLst>
          </p:cNvPr>
          <p:cNvSpPr>
            <a:spLocks noChangeShapeType="1"/>
          </p:cNvSpPr>
          <p:nvPr/>
        </p:nvSpPr>
        <p:spPr bwMode="auto">
          <a:xfrm>
            <a:off x="2415452" y="3302745"/>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13" name="Line 1094">
            <a:extLst>
              <a:ext uri="{FF2B5EF4-FFF2-40B4-BE49-F238E27FC236}">
                <a16:creationId xmlns:a16="http://schemas.microsoft.com/office/drawing/2014/main" id="{6668E53A-525A-C086-24AA-F78BCDA0DF24}"/>
              </a:ext>
            </a:extLst>
          </p:cNvPr>
          <p:cNvSpPr>
            <a:spLocks noChangeShapeType="1"/>
          </p:cNvSpPr>
          <p:nvPr/>
        </p:nvSpPr>
        <p:spPr bwMode="auto">
          <a:xfrm>
            <a:off x="2388794" y="3324649"/>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14" name="Line 1095">
            <a:extLst>
              <a:ext uri="{FF2B5EF4-FFF2-40B4-BE49-F238E27FC236}">
                <a16:creationId xmlns:a16="http://schemas.microsoft.com/office/drawing/2014/main" id="{E8D33763-BD56-73F8-05B8-5059E51E9187}"/>
              </a:ext>
            </a:extLst>
          </p:cNvPr>
          <p:cNvSpPr>
            <a:spLocks noChangeShapeType="1"/>
          </p:cNvSpPr>
          <p:nvPr/>
        </p:nvSpPr>
        <p:spPr bwMode="auto">
          <a:xfrm>
            <a:off x="2418929" y="3302745"/>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15" name="Line 1096">
            <a:extLst>
              <a:ext uri="{FF2B5EF4-FFF2-40B4-BE49-F238E27FC236}">
                <a16:creationId xmlns:a16="http://schemas.microsoft.com/office/drawing/2014/main" id="{836E0421-AADC-5093-A216-D7B982FEE33A}"/>
              </a:ext>
            </a:extLst>
          </p:cNvPr>
          <p:cNvSpPr>
            <a:spLocks noChangeShapeType="1"/>
          </p:cNvSpPr>
          <p:nvPr/>
        </p:nvSpPr>
        <p:spPr bwMode="auto">
          <a:xfrm>
            <a:off x="2396908" y="3324649"/>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16" name="Line 1097">
            <a:extLst>
              <a:ext uri="{FF2B5EF4-FFF2-40B4-BE49-F238E27FC236}">
                <a16:creationId xmlns:a16="http://schemas.microsoft.com/office/drawing/2014/main" id="{AD986C17-D734-0DB7-D426-01846139F753}"/>
              </a:ext>
            </a:extLst>
          </p:cNvPr>
          <p:cNvSpPr>
            <a:spLocks noChangeShapeType="1"/>
          </p:cNvSpPr>
          <p:nvPr/>
        </p:nvSpPr>
        <p:spPr bwMode="auto">
          <a:xfrm>
            <a:off x="2427042" y="3302745"/>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17" name="Line 1098">
            <a:extLst>
              <a:ext uri="{FF2B5EF4-FFF2-40B4-BE49-F238E27FC236}">
                <a16:creationId xmlns:a16="http://schemas.microsoft.com/office/drawing/2014/main" id="{A13B4923-C2E6-3AEB-1D3B-246019167079}"/>
              </a:ext>
            </a:extLst>
          </p:cNvPr>
          <p:cNvSpPr>
            <a:spLocks noChangeShapeType="1"/>
          </p:cNvSpPr>
          <p:nvPr/>
        </p:nvSpPr>
        <p:spPr bwMode="auto">
          <a:xfrm>
            <a:off x="2400385" y="3324649"/>
            <a:ext cx="5331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18" name="Line 1099">
            <a:extLst>
              <a:ext uri="{FF2B5EF4-FFF2-40B4-BE49-F238E27FC236}">
                <a16:creationId xmlns:a16="http://schemas.microsoft.com/office/drawing/2014/main" id="{AD99B4E4-6691-64CB-714F-67EE4B504C04}"/>
              </a:ext>
            </a:extLst>
          </p:cNvPr>
          <p:cNvSpPr>
            <a:spLocks noChangeShapeType="1"/>
          </p:cNvSpPr>
          <p:nvPr/>
        </p:nvSpPr>
        <p:spPr bwMode="auto">
          <a:xfrm>
            <a:off x="2427042" y="3310411"/>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19" name="Line 1100">
            <a:extLst>
              <a:ext uri="{FF2B5EF4-FFF2-40B4-BE49-F238E27FC236}">
                <a16:creationId xmlns:a16="http://schemas.microsoft.com/office/drawing/2014/main" id="{B02BC33A-9749-F356-2590-FA0110FB06B3}"/>
              </a:ext>
            </a:extLst>
          </p:cNvPr>
          <p:cNvSpPr>
            <a:spLocks noChangeShapeType="1"/>
          </p:cNvSpPr>
          <p:nvPr/>
        </p:nvSpPr>
        <p:spPr bwMode="auto">
          <a:xfrm>
            <a:off x="2400385" y="3335601"/>
            <a:ext cx="5331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20" name="Line 1101">
            <a:extLst>
              <a:ext uri="{FF2B5EF4-FFF2-40B4-BE49-F238E27FC236}">
                <a16:creationId xmlns:a16="http://schemas.microsoft.com/office/drawing/2014/main" id="{42710693-5548-1AB7-DA68-A8D178D1DBBC}"/>
              </a:ext>
            </a:extLst>
          </p:cNvPr>
          <p:cNvSpPr>
            <a:spLocks noChangeShapeType="1"/>
          </p:cNvSpPr>
          <p:nvPr/>
        </p:nvSpPr>
        <p:spPr bwMode="auto">
          <a:xfrm>
            <a:off x="2435156" y="3310411"/>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21" name="Line 1102">
            <a:extLst>
              <a:ext uri="{FF2B5EF4-FFF2-40B4-BE49-F238E27FC236}">
                <a16:creationId xmlns:a16="http://schemas.microsoft.com/office/drawing/2014/main" id="{467E1367-DE35-3099-733B-D7EBD72B694E}"/>
              </a:ext>
            </a:extLst>
          </p:cNvPr>
          <p:cNvSpPr>
            <a:spLocks noChangeShapeType="1"/>
          </p:cNvSpPr>
          <p:nvPr/>
        </p:nvSpPr>
        <p:spPr bwMode="auto">
          <a:xfrm>
            <a:off x="2407339" y="3335601"/>
            <a:ext cx="5447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22" name="Line 1103">
            <a:extLst>
              <a:ext uri="{FF2B5EF4-FFF2-40B4-BE49-F238E27FC236}">
                <a16:creationId xmlns:a16="http://schemas.microsoft.com/office/drawing/2014/main" id="{F3288E9D-CF3A-FC19-B2A6-237CBD473FCE}"/>
              </a:ext>
            </a:extLst>
          </p:cNvPr>
          <p:cNvSpPr>
            <a:spLocks noChangeShapeType="1"/>
          </p:cNvSpPr>
          <p:nvPr/>
        </p:nvSpPr>
        <p:spPr bwMode="auto">
          <a:xfrm>
            <a:off x="2435156" y="3318077"/>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23" name="Line 1104">
            <a:extLst>
              <a:ext uri="{FF2B5EF4-FFF2-40B4-BE49-F238E27FC236}">
                <a16:creationId xmlns:a16="http://schemas.microsoft.com/office/drawing/2014/main" id="{1785B8EF-F556-9F9A-C19B-B29EAB7899EE}"/>
              </a:ext>
            </a:extLst>
          </p:cNvPr>
          <p:cNvSpPr>
            <a:spLocks noChangeShapeType="1"/>
          </p:cNvSpPr>
          <p:nvPr/>
        </p:nvSpPr>
        <p:spPr bwMode="auto">
          <a:xfrm>
            <a:off x="2407339" y="3343267"/>
            <a:ext cx="5447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24" name="Line 1105">
            <a:extLst>
              <a:ext uri="{FF2B5EF4-FFF2-40B4-BE49-F238E27FC236}">
                <a16:creationId xmlns:a16="http://schemas.microsoft.com/office/drawing/2014/main" id="{BC74E1E0-38DF-DA62-45B9-2B44C2DF6C46}"/>
              </a:ext>
            </a:extLst>
          </p:cNvPr>
          <p:cNvSpPr>
            <a:spLocks noChangeShapeType="1"/>
          </p:cNvSpPr>
          <p:nvPr/>
        </p:nvSpPr>
        <p:spPr bwMode="auto">
          <a:xfrm>
            <a:off x="2442110" y="3318077"/>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25" name="Line 1106">
            <a:extLst>
              <a:ext uri="{FF2B5EF4-FFF2-40B4-BE49-F238E27FC236}">
                <a16:creationId xmlns:a16="http://schemas.microsoft.com/office/drawing/2014/main" id="{8ADBCA62-4A98-08F9-2B8E-E504372DC145}"/>
              </a:ext>
            </a:extLst>
          </p:cNvPr>
          <p:cNvSpPr>
            <a:spLocks noChangeShapeType="1"/>
          </p:cNvSpPr>
          <p:nvPr/>
        </p:nvSpPr>
        <p:spPr bwMode="auto">
          <a:xfrm>
            <a:off x="2415452" y="3343267"/>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26" name="Line 1107">
            <a:extLst>
              <a:ext uri="{FF2B5EF4-FFF2-40B4-BE49-F238E27FC236}">
                <a16:creationId xmlns:a16="http://schemas.microsoft.com/office/drawing/2014/main" id="{6F5CCBB5-29E8-69A7-CBFD-E1DD2192BC55}"/>
              </a:ext>
            </a:extLst>
          </p:cNvPr>
          <p:cNvSpPr>
            <a:spLocks noChangeShapeType="1"/>
          </p:cNvSpPr>
          <p:nvPr/>
        </p:nvSpPr>
        <p:spPr bwMode="auto">
          <a:xfrm>
            <a:off x="2450222" y="3318077"/>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27" name="Line 1108">
            <a:extLst>
              <a:ext uri="{FF2B5EF4-FFF2-40B4-BE49-F238E27FC236}">
                <a16:creationId xmlns:a16="http://schemas.microsoft.com/office/drawing/2014/main" id="{7D153104-6955-BCF2-47D9-E0ECD76D5481}"/>
              </a:ext>
            </a:extLst>
          </p:cNvPr>
          <p:cNvSpPr>
            <a:spLocks noChangeShapeType="1"/>
          </p:cNvSpPr>
          <p:nvPr/>
        </p:nvSpPr>
        <p:spPr bwMode="auto">
          <a:xfrm>
            <a:off x="2423564" y="3343267"/>
            <a:ext cx="5331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28" name="Line 1109">
            <a:extLst>
              <a:ext uri="{FF2B5EF4-FFF2-40B4-BE49-F238E27FC236}">
                <a16:creationId xmlns:a16="http://schemas.microsoft.com/office/drawing/2014/main" id="{377FCA88-D75C-811E-8834-8CD4052D5C09}"/>
              </a:ext>
            </a:extLst>
          </p:cNvPr>
          <p:cNvSpPr>
            <a:spLocks noChangeShapeType="1"/>
          </p:cNvSpPr>
          <p:nvPr/>
        </p:nvSpPr>
        <p:spPr bwMode="auto">
          <a:xfrm>
            <a:off x="2457177" y="3318077"/>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29" name="Line 1110">
            <a:extLst>
              <a:ext uri="{FF2B5EF4-FFF2-40B4-BE49-F238E27FC236}">
                <a16:creationId xmlns:a16="http://schemas.microsoft.com/office/drawing/2014/main" id="{6ACF3FF5-2018-779C-3413-784E11070A6A}"/>
              </a:ext>
            </a:extLst>
          </p:cNvPr>
          <p:cNvSpPr>
            <a:spLocks noChangeShapeType="1"/>
          </p:cNvSpPr>
          <p:nvPr/>
        </p:nvSpPr>
        <p:spPr bwMode="auto">
          <a:xfrm>
            <a:off x="2430520" y="3343267"/>
            <a:ext cx="5447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30" name="Line 1111">
            <a:extLst>
              <a:ext uri="{FF2B5EF4-FFF2-40B4-BE49-F238E27FC236}">
                <a16:creationId xmlns:a16="http://schemas.microsoft.com/office/drawing/2014/main" id="{C0C7B233-9B66-39F4-B309-28B99C7A1613}"/>
              </a:ext>
            </a:extLst>
          </p:cNvPr>
          <p:cNvSpPr>
            <a:spLocks noChangeShapeType="1"/>
          </p:cNvSpPr>
          <p:nvPr/>
        </p:nvSpPr>
        <p:spPr bwMode="auto">
          <a:xfrm>
            <a:off x="2480358" y="3332315"/>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31" name="Line 1112">
            <a:extLst>
              <a:ext uri="{FF2B5EF4-FFF2-40B4-BE49-F238E27FC236}">
                <a16:creationId xmlns:a16="http://schemas.microsoft.com/office/drawing/2014/main" id="{199D0E03-D999-1112-AE64-93EC5FDB27CD}"/>
              </a:ext>
            </a:extLst>
          </p:cNvPr>
          <p:cNvSpPr>
            <a:spLocks noChangeShapeType="1"/>
          </p:cNvSpPr>
          <p:nvPr/>
        </p:nvSpPr>
        <p:spPr bwMode="auto">
          <a:xfrm>
            <a:off x="2453700" y="3354220"/>
            <a:ext cx="5447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32" name="Line 1113">
            <a:extLst>
              <a:ext uri="{FF2B5EF4-FFF2-40B4-BE49-F238E27FC236}">
                <a16:creationId xmlns:a16="http://schemas.microsoft.com/office/drawing/2014/main" id="{C3894C3B-ABCA-28AA-3762-AA237C78CB31}"/>
              </a:ext>
            </a:extLst>
          </p:cNvPr>
          <p:cNvSpPr>
            <a:spLocks noChangeShapeType="1"/>
          </p:cNvSpPr>
          <p:nvPr/>
        </p:nvSpPr>
        <p:spPr bwMode="auto">
          <a:xfrm>
            <a:off x="2488471" y="3335601"/>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33" name="Line 1114">
            <a:extLst>
              <a:ext uri="{FF2B5EF4-FFF2-40B4-BE49-F238E27FC236}">
                <a16:creationId xmlns:a16="http://schemas.microsoft.com/office/drawing/2014/main" id="{4E5BC812-8BFB-1288-EC7D-4CB93EC5849C}"/>
              </a:ext>
            </a:extLst>
          </p:cNvPr>
          <p:cNvSpPr>
            <a:spLocks noChangeShapeType="1"/>
          </p:cNvSpPr>
          <p:nvPr/>
        </p:nvSpPr>
        <p:spPr bwMode="auto">
          <a:xfrm>
            <a:off x="2461813" y="3360791"/>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34" name="Line 1115">
            <a:extLst>
              <a:ext uri="{FF2B5EF4-FFF2-40B4-BE49-F238E27FC236}">
                <a16:creationId xmlns:a16="http://schemas.microsoft.com/office/drawing/2014/main" id="{984B55CC-A6AA-42B4-C2E2-B49613AA98DA}"/>
              </a:ext>
            </a:extLst>
          </p:cNvPr>
          <p:cNvSpPr>
            <a:spLocks noChangeShapeType="1"/>
          </p:cNvSpPr>
          <p:nvPr/>
        </p:nvSpPr>
        <p:spPr bwMode="auto">
          <a:xfrm>
            <a:off x="2491948" y="3335601"/>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35" name="Line 1116">
            <a:extLst>
              <a:ext uri="{FF2B5EF4-FFF2-40B4-BE49-F238E27FC236}">
                <a16:creationId xmlns:a16="http://schemas.microsoft.com/office/drawing/2014/main" id="{1A738B80-4E5F-8613-B1AA-A156572C1192}"/>
              </a:ext>
            </a:extLst>
          </p:cNvPr>
          <p:cNvSpPr>
            <a:spLocks noChangeShapeType="1"/>
          </p:cNvSpPr>
          <p:nvPr/>
        </p:nvSpPr>
        <p:spPr bwMode="auto">
          <a:xfrm>
            <a:off x="2465291" y="3360791"/>
            <a:ext cx="5331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36" name="Line 1117">
            <a:extLst>
              <a:ext uri="{FF2B5EF4-FFF2-40B4-BE49-F238E27FC236}">
                <a16:creationId xmlns:a16="http://schemas.microsoft.com/office/drawing/2014/main" id="{E2B0ED15-C870-3B47-603C-9307D57389D3}"/>
              </a:ext>
            </a:extLst>
          </p:cNvPr>
          <p:cNvSpPr>
            <a:spLocks noChangeShapeType="1"/>
          </p:cNvSpPr>
          <p:nvPr/>
        </p:nvSpPr>
        <p:spPr bwMode="auto">
          <a:xfrm>
            <a:off x="2468769" y="3360791"/>
            <a:ext cx="5447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37" name="Line 1118">
            <a:extLst>
              <a:ext uri="{FF2B5EF4-FFF2-40B4-BE49-F238E27FC236}">
                <a16:creationId xmlns:a16="http://schemas.microsoft.com/office/drawing/2014/main" id="{8C9BE467-F43F-EA9C-D5DB-91AB9DE3EA90}"/>
              </a:ext>
            </a:extLst>
          </p:cNvPr>
          <p:cNvSpPr>
            <a:spLocks noChangeShapeType="1"/>
          </p:cNvSpPr>
          <p:nvPr/>
        </p:nvSpPr>
        <p:spPr bwMode="auto">
          <a:xfrm>
            <a:off x="2468769" y="3368457"/>
            <a:ext cx="5447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38" name="Line 1119">
            <a:extLst>
              <a:ext uri="{FF2B5EF4-FFF2-40B4-BE49-F238E27FC236}">
                <a16:creationId xmlns:a16="http://schemas.microsoft.com/office/drawing/2014/main" id="{82251781-F6A4-1E9D-7586-501725FB92C7}"/>
              </a:ext>
            </a:extLst>
          </p:cNvPr>
          <p:cNvSpPr>
            <a:spLocks noChangeShapeType="1"/>
          </p:cNvSpPr>
          <p:nvPr/>
        </p:nvSpPr>
        <p:spPr bwMode="auto">
          <a:xfrm>
            <a:off x="1471990" y="3016892"/>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39" name="Line 1120">
            <a:extLst>
              <a:ext uri="{FF2B5EF4-FFF2-40B4-BE49-F238E27FC236}">
                <a16:creationId xmlns:a16="http://schemas.microsoft.com/office/drawing/2014/main" id="{814226E5-A8A6-560A-FD67-44C5B911EDDF}"/>
              </a:ext>
            </a:extLst>
          </p:cNvPr>
          <p:cNvSpPr>
            <a:spLocks noChangeShapeType="1"/>
          </p:cNvSpPr>
          <p:nvPr/>
        </p:nvSpPr>
        <p:spPr bwMode="auto">
          <a:xfrm>
            <a:off x="1494012" y="3023465"/>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40" name="Line 1121">
            <a:extLst>
              <a:ext uri="{FF2B5EF4-FFF2-40B4-BE49-F238E27FC236}">
                <a16:creationId xmlns:a16="http://schemas.microsoft.com/office/drawing/2014/main" id="{62D87A92-4E81-8A76-D60F-0DBAB1F4EBE9}"/>
              </a:ext>
            </a:extLst>
          </p:cNvPr>
          <p:cNvSpPr>
            <a:spLocks noChangeShapeType="1"/>
          </p:cNvSpPr>
          <p:nvPr/>
        </p:nvSpPr>
        <p:spPr bwMode="auto">
          <a:xfrm>
            <a:off x="1601803" y="3042084"/>
            <a:ext cx="5447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41" name="Line 1122">
            <a:extLst>
              <a:ext uri="{FF2B5EF4-FFF2-40B4-BE49-F238E27FC236}">
                <a16:creationId xmlns:a16="http://schemas.microsoft.com/office/drawing/2014/main" id="{0504FE31-2C28-0223-AFEF-B3D47B872A41}"/>
              </a:ext>
            </a:extLst>
          </p:cNvPr>
          <p:cNvSpPr>
            <a:spLocks noChangeShapeType="1"/>
          </p:cNvSpPr>
          <p:nvPr/>
        </p:nvSpPr>
        <p:spPr bwMode="auto">
          <a:xfrm>
            <a:off x="1609917" y="3042084"/>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42" name="Line 1123">
            <a:extLst>
              <a:ext uri="{FF2B5EF4-FFF2-40B4-BE49-F238E27FC236}">
                <a16:creationId xmlns:a16="http://schemas.microsoft.com/office/drawing/2014/main" id="{B51E7AA2-2F70-F77D-0CB6-80E50DB3F928}"/>
              </a:ext>
            </a:extLst>
          </p:cNvPr>
          <p:cNvSpPr>
            <a:spLocks noChangeShapeType="1"/>
          </p:cNvSpPr>
          <p:nvPr/>
        </p:nvSpPr>
        <p:spPr bwMode="auto">
          <a:xfrm>
            <a:off x="1613393" y="3042084"/>
            <a:ext cx="5331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43" name="Line 1124">
            <a:extLst>
              <a:ext uri="{FF2B5EF4-FFF2-40B4-BE49-F238E27FC236}">
                <a16:creationId xmlns:a16="http://schemas.microsoft.com/office/drawing/2014/main" id="{D8250257-3BB0-06B4-37A7-55AC180DDA21}"/>
              </a:ext>
            </a:extLst>
          </p:cNvPr>
          <p:cNvSpPr>
            <a:spLocks noChangeShapeType="1"/>
          </p:cNvSpPr>
          <p:nvPr/>
        </p:nvSpPr>
        <p:spPr bwMode="auto">
          <a:xfrm>
            <a:off x="1621507" y="3042084"/>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44" name="Line 1125">
            <a:extLst>
              <a:ext uri="{FF2B5EF4-FFF2-40B4-BE49-F238E27FC236}">
                <a16:creationId xmlns:a16="http://schemas.microsoft.com/office/drawing/2014/main" id="{2D2DAD7A-B383-6065-CA92-C6180A24F665}"/>
              </a:ext>
            </a:extLst>
          </p:cNvPr>
          <p:cNvSpPr>
            <a:spLocks noChangeShapeType="1"/>
          </p:cNvSpPr>
          <p:nvPr/>
        </p:nvSpPr>
        <p:spPr bwMode="auto">
          <a:xfrm>
            <a:off x="1276111" y="2987322"/>
            <a:ext cx="5331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45" name="Line 1126">
            <a:extLst>
              <a:ext uri="{FF2B5EF4-FFF2-40B4-BE49-F238E27FC236}">
                <a16:creationId xmlns:a16="http://schemas.microsoft.com/office/drawing/2014/main" id="{0AAC878F-BD48-9FCB-3F3F-5C956CA0DA15}"/>
              </a:ext>
            </a:extLst>
          </p:cNvPr>
          <p:cNvSpPr>
            <a:spLocks noChangeShapeType="1"/>
          </p:cNvSpPr>
          <p:nvPr/>
        </p:nvSpPr>
        <p:spPr bwMode="auto">
          <a:xfrm>
            <a:off x="1314359" y="2998273"/>
            <a:ext cx="5331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46" name="Line 1127">
            <a:extLst>
              <a:ext uri="{FF2B5EF4-FFF2-40B4-BE49-F238E27FC236}">
                <a16:creationId xmlns:a16="http://schemas.microsoft.com/office/drawing/2014/main" id="{5C3ECF6A-046F-5C82-6FD9-54E9433A1888}"/>
              </a:ext>
            </a:extLst>
          </p:cNvPr>
          <p:cNvSpPr>
            <a:spLocks noChangeShapeType="1"/>
          </p:cNvSpPr>
          <p:nvPr/>
        </p:nvSpPr>
        <p:spPr bwMode="auto">
          <a:xfrm>
            <a:off x="1332905" y="2998273"/>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47" name="Line 1128">
            <a:extLst>
              <a:ext uri="{FF2B5EF4-FFF2-40B4-BE49-F238E27FC236}">
                <a16:creationId xmlns:a16="http://schemas.microsoft.com/office/drawing/2014/main" id="{D90EAF94-59FE-8D7A-3B92-37F279FCA0FB}"/>
              </a:ext>
            </a:extLst>
          </p:cNvPr>
          <p:cNvSpPr>
            <a:spLocks noChangeShapeType="1"/>
          </p:cNvSpPr>
          <p:nvPr/>
        </p:nvSpPr>
        <p:spPr bwMode="auto">
          <a:xfrm>
            <a:off x="1337541" y="3001560"/>
            <a:ext cx="5331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48" name="Line 1129">
            <a:extLst>
              <a:ext uri="{FF2B5EF4-FFF2-40B4-BE49-F238E27FC236}">
                <a16:creationId xmlns:a16="http://schemas.microsoft.com/office/drawing/2014/main" id="{513C1B23-688A-64CA-E023-23B20F2E30C3}"/>
              </a:ext>
            </a:extLst>
          </p:cNvPr>
          <p:cNvSpPr>
            <a:spLocks noChangeShapeType="1"/>
          </p:cNvSpPr>
          <p:nvPr/>
        </p:nvSpPr>
        <p:spPr bwMode="auto">
          <a:xfrm>
            <a:off x="1344496" y="3001560"/>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49" name="Line 1130">
            <a:extLst>
              <a:ext uri="{FF2B5EF4-FFF2-40B4-BE49-F238E27FC236}">
                <a16:creationId xmlns:a16="http://schemas.microsoft.com/office/drawing/2014/main" id="{156D1590-23B5-7FD2-C659-2C1006622A90}"/>
              </a:ext>
            </a:extLst>
          </p:cNvPr>
          <p:cNvSpPr>
            <a:spLocks noChangeShapeType="1"/>
          </p:cNvSpPr>
          <p:nvPr/>
        </p:nvSpPr>
        <p:spPr bwMode="auto">
          <a:xfrm>
            <a:off x="1344495" y="3001560"/>
            <a:ext cx="5447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50" name="Line 1131">
            <a:extLst>
              <a:ext uri="{FF2B5EF4-FFF2-40B4-BE49-F238E27FC236}">
                <a16:creationId xmlns:a16="http://schemas.microsoft.com/office/drawing/2014/main" id="{E454DFD7-2506-D729-B2CE-DD8420A76A18}"/>
              </a:ext>
            </a:extLst>
          </p:cNvPr>
          <p:cNvSpPr>
            <a:spLocks noChangeShapeType="1"/>
          </p:cNvSpPr>
          <p:nvPr/>
        </p:nvSpPr>
        <p:spPr bwMode="auto">
          <a:xfrm>
            <a:off x="1364199" y="3001560"/>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51" name="Line 1132">
            <a:extLst>
              <a:ext uri="{FF2B5EF4-FFF2-40B4-BE49-F238E27FC236}">
                <a16:creationId xmlns:a16="http://schemas.microsoft.com/office/drawing/2014/main" id="{5D0B07BD-63F0-62A2-6D80-3BE850CF791D}"/>
              </a:ext>
            </a:extLst>
          </p:cNvPr>
          <p:cNvSpPr>
            <a:spLocks noChangeShapeType="1"/>
          </p:cNvSpPr>
          <p:nvPr/>
        </p:nvSpPr>
        <p:spPr bwMode="auto">
          <a:xfrm>
            <a:off x="1387380" y="3001560"/>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52" name="Line 1133">
            <a:extLst>
              <a:ext uri="{FF2B5EF4-FFF2-40B4-BE49-F238E27FC236}">
                <a16:creationId xmlns:a16="http://schemas.microsoft.com/office/drawing/2014/main" id="{52BB1D20-7FA4-D97D-D974-D8E8C83F08BE}"/>
              </a:ext>
            </a:extLst>
          </p:cNvPr>
          <p:cNvSpPr>
            <a:spLocks noChangeShapeType="1"/>
          </p:cNvSpPr>
          <p:nvPr/>
        </p:nvSpPr>
        <p:spPr bwMode="auto">
          <a:xfrm>
            <a:off x="1194978" y="2954466"/>
            <a:ext cx="1159" cy="51475"/>
          </a:xfrm>
          <a:prstGeom prst="line">
            <a:avLst/>
          </a:prstGeom>
          <a:noFill/>
          <a:ln w="28575">
            <a:solidFill>
              <a:schemeClr val="tx2">
                <a:lumMod val="60000"/>
                <a:lumOff val="40000"/>
              </a:schemeClr>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53" name="Line 1134">
            <a:extLst>
              <a:ext uri="{FF2B5EF4-FFF2-40B4-BE49-F238E27FC236}">
                <a16:creationId xmlns:a16="http://schemas.microsoft.com/office/drawing/2014/main" id="{D8D78D5F-1B8B-6791-B805-D0C56FFEC8F3}"/>
              </a:ext>
            </a:extLst>
          </p:cNvPr>
          <p:cNvSpPr>
            <a:spLocks noChangeShapeType="1"/>
          </p:cNvSpPr>
          <p:nvPr/>
        </p:nvSpPr>
        <p:spPr bwMode="auto">
          <a:xfrm>
            <a:off x="1199614" y="2954466"/>
            <a:ext cx="1159" cy="51475"/>
          </a:xfrm>
          <a:prstGeom prst="line">
            <a:avLst/>
          </a:prstGeom>
          <a:noFill/>
          <a:ln w="28575">
            <a:solidFill>
              <a:schemeClr val="tx2">
                <a:lumMod val="60000"/>
                <a:lumOff val="40000"/>
              </a:schemeClr>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54" name="Line 1135">
            <a:extLst>
              <a:ext uri="{FF2B5EF4-FFF2-40B4-BE49-F238E27FC236}">
                <a16:creationId xmlns:a16="http://schemas.microsoft.com/office/drawing/2014/main" id="{E437F56C-6E73-7922-9ABE-5B757A0475A0}"/>
              </a:ext>
            </a:extLst>
          </p:cNvPr>
          <p:cNvSpPr>
            <a:spLocks noChangeShapeType="1"/>
          </p:cNvSpPr>
          <p:nvPr/>
        </p:nvSpPr>
        <p:spPr bwMode="auto">
          <a:xfrm>
            <a:off x="1203092" y="2954466"/>
            <a:ext cx="1159" cy="51475"/>
          </a:xfrm>
          <a:prstGeom prst="line">
            <a:avLst/>
          </a:prstGeom>
          <a:noFill/>
          <a:ln w="28575">
            <a:solidFill>
              <a:schemeClr val="tx2">
                <a:lumMod val="60000"/>
                <a:lumOff val="40000"/>
              </a:schemeClr>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55" name="Line 1136">
            <a:extLst>
              <a:ext uri="{FF2B5EF4-FFF2-40B4-BE49-F238E27FC236}">
                <a16:creationId xmlns:a16="http://schemas.microsoft.com/office/drawing/2014/main" id="{FCC278AF-A091-54C1-E9C0-206C026BD397}"/>
              </a:ext>
            </a:extLst>
          </p:cNvPr>
          <p:cNvSpPr>
            <a:spLocks noChangeShapeType="1"/>
          </p:cNvSpPr>
          <p:nvPr/>
        </p:nvSpPr>
        <p:spPr bwMode="auto">
          <a:xfrm>
            <a:off x="1210047" y="2954466"/>
            <a:ext cx="1159" cy="51475"/>
          </a:xfrm>
          <a:prstGeom prst="line">
            <a:avLst/>
          </a:prstGeom>
          <a:noFill/>
          <a:ln w="28575">
            <a:solidFill>
              <a:schemeClr val="tx2">
                <a:lumMod val="60000"/>
                <a:lumOff val="40000"/>
              </a:schemeClr>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56" name="Line 1137">
            <a:extLst>
              <a:ext uri="{FF2B5EF4-FFF2-40B4-BE49-F238E27FC236}">
                <a16:creationId xmlns:a16="http://schemas.microsoft.com/office/drawing/2014/main" id="{730C3FED-14FA-2834-2326-79A65D9AD64A}"/>
              </a:ext>
            </a:extLst>
          </p:cNvPr>
          <p:cNvSpPr>
            <a:spLocks noChangeShapeType="1"/>
          </p:cNvSpPr>
          <p:nvPr/>
        </p:nvSpPr>
        <p:spPr bwMode="auto">
          <a:xfrm>
            <a:off x="1241340" y="2954466"/>
            <a:ext cx="1159" cy="51475"/>
          </a:xfrm>
          <a:prstGeom prst="line">
            <a:avLst/>
          </a:prstGeom>
          <a:noFill/>
          <a:ln w="28575">
            <a:solidFill>
              <a:schemeClr val="tx2">
                <a:lumMod val="60000"/>
                <a:lumOff val="40000"/>
              </a:schemeClr>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57" name="Line 1138">
            <a:extLst>
              <a:ext uri="{FF2B5EF4-FFF2-40B4-BE49-F238E27FC236}">
                <a16:creationId xmlns:a16="http://schemas.microsoft.com/office/drawing/2014/main" id="{F07573DE-0DD7-81DE-0438-E4E1C94FEFBB}"/>
              </a:ext>
            </a:extLst>
          </p:cNvPr>
          <p:cNvSpPr>
            <a:spLocks noChangeShapeType="1"/>
          </p:cNvSpPr>
          <p:nvPr/>
        </p:nvSpPr>
        <p:spPr bwMode="auto">
          <a:xfrm>
            <a:off x="1256408" y="2954466"/>
            <a:ext cx="1159" cy="51475"/>
          </a:xfrm>
          <a:prstGeom prst="line">
            <a:avLst/>
          </a:prstGeom>
          <a:noFill/>
          <a:ln w="28575">
            <a:solidFill>
              <a:schemeClr val="tx2">
                <a:lumMod val="60000"/>
                <a:lumOff val="40000"/>
              </a:schemeClr>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58" name="Line 1139">
            <a:extLst>
              <a:ext uri="{FF2B5EF4-FFF2-40B4-BE49-F238E27FC236}">
                <a16:creationId xmlns:a16="http://schemas.microsoft.com/office/drawing/2014/main" id="{4E09EBD2-2685-822B-0071-9745ACDA88C7}"/>
              </a:ext>
            </a:extLst>
          </p:cNvPr>
          <p:cNvSpPr>
            <a:spLocks noChangeShapeType="1"/>
          </p:cNvSpPr>
          <p:nvPr/>
        </p:nvSpPr>
        <p:spPr bwMode="auto">
          <a:xfrm>
            <a:off x="1259885" y="2954466"/>
            <a:ext cx="1159" cy="51475"/>
          </a:xfrm>
          <a:prstGeom prst="line">
            <a:avLst/>
          </a:prstGeom>
          <a:noFill/>
          <a:ln w="28575">
            <a:solidFill>
              <a:schemeClr val="tx2">
                <a:lumMod val="60000"/>
                <a:lumOff val="40000"/>
              </a:schemeClr>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59" name="Line 1140">
            <a:extLst>
              <a:ext uri="{FF2B5EF4-FFF2-40B4-BE49-F238E27FC236}">
                <a16:creationId xmlns:a16="http://schemas.microsoft.com/office/drawing/2014/main" id="{DB298E9F-3B0A-A75A-6914-06735D1BF30B}"/>
              </a:ext>
            </a:extLst>
          </p:cNvPr>
          <p:cNvSpPr>
            <a:spLocks noChangeShapeType="1"/>
          </p:cNvSpPr>
          <p:nvPr/>
        </p:nvSpPr>
        <p:spPr bwMode="auto">
          <a:xfrm>
            <a:off x="1264520" y="2954466"/>
            <a:ext cx="1159" cy="51475"/>
          </a:xfrm>
          <a:prstGeom prst="line">
            <a:avLst/>
          </a:prstGeom>
          <a:noFill/>
          <a:ln w="28575">
            <a:solidFill>
              <a:schemeClr val="tx2">
                <a:lumMod val="60000"/>
                <a:lumOff val="40000"/>
              </a:schemeClr>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60" name="Line 1141">
            <a:extLst>
              <a:ext uri="{FF2B5EF4-FFF2-40B4-BE49-F238E27FC236}">
                <a16:creationId xmlns:a16="http://schemas.microsoft.com/office/drawing/2014/main" id="{413E4B85-553E-79DD-3370-1FFACDB97724}"/>
              </a:ext>
            </a:extLst>
          </p:cNvPr>
          <p:cNvSpPr>
            <a:spLocks noChangeShapeType="1"/>
          </p:cNvSpPr>
          <p:nvPr/>
        </p:nvSpPr>
        <p:spPr bwMode="auto">
          <a:xfrm>
            <a:off x="1294656" y="2954466"/>
            <a:ext cx="1159" cy="51475"/>
          </a:xfrm>
          <a:prstGeom prst="line">
            <a:avLst/>
          </a:prstGeom>
          <a:noFill/>
          <a:ln w="28575">
            <a:solidFill>
              <a:schemeClr val="tx2">
                <a:lumMod val="60000"/>
                <a:lumOff val="40000"/>
              </a:schemeClr>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61" name="Line 1142">
            <a:extLst>
              <a:ext uri="{FF2B5EF4-FFF2-40B4-BE49-F238E27FC236}">
                <a16:creationId xmlns:a16="http://schemas.microsoft.com/office/drawing/2014/main" id="{9423145F-8478-0C4A-5E64-0067D7C075AA}"/>
              </a:ext>
            </a:extLst>
          </p:cNvPr>
          <p:cNvSpPr>
            <a:spLocks noChangeShapeType="1"/>
          </p:cNvSpPr>
          <p:nvPr/>
        </p:nvSpPr>
        <p:spPr bwMode="auto">
          <a:xfrm>
            <a:off x="1302769" y="2954466"/>
            <a:ext cx="1159" cy="51475"/>
          </a:xfrm>
          <a:prstGeom prst="line">
            <a:avLst/>
          </a:prstGeom>
          <a:noFill/>
          <a:ln w="28575">
            <a:solidFill>
              <a:schemeClr val="tx2">
                <a:lumMod val="60000"/>
                <a:lumOff val="40000"/>
              </a:schemeClr>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62" name="Line 1143">
            <a:extLst>
              <a:ext uri="{FF2B5EF4-FFF2-40B4-BE49-F238E27FC236}">
                <a16:creationId xmlns:a16="http://schemas.microsoft.com/office/drawing/2014/main" id="{103C4D27-3C60-2A46-A60C-AEE6337748E2}"/>
              </a:ext>
            </a:extLst>
          </p:cNvPr>
          <p:cNvSpPr>
            <a:spLocks noChangeShapeType="1"/>
          </p:cNvSpPr>
          <p:nvPr/>
        </p:nvSpPr>
        <p:spPr bwMode="auto">
          <a:xfrm>
            <a:off x="1310883" y="2954466"/>
            <a:ext cx="1159" cy="51475"/>
          </a:xfrm>
          <a:prstGeom prst="line">
            <a:avLst/>
          </a:prstGeom>
          <a:noFill/>
          <a:ln w="28575">
            <a:solidFill>
              <a:schemeClr val="tx2">
                <a:lumMod val="60000"/>
                <a:lumOff val="40000"/>
              </a:schemeClr>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63" name="Line 1144">
            <a:extLst>
              <a:ext uri="{FF2B5EF4-FFF2-40B4-BE49-F238E27FC236}">
                <a16:creationId xmlns:a16="http://schemas.microsoft.com/office/drawing/2014/main" id="{5006456F-CCDD-508B-AF8F-7792BAB94EF7}"/>
              </a:ext>
            </a:extLst>
          </p:cNvPr>
          <p:cNvSpPr>
            <a:spLocks noChangeShapeType="1"/>
          </p:cNvSpPr>
          <p:nvPr/>
        </p:nvSpPr>
        <p:spPr bwMode="auto">
          <a:xfrm>
            <a:off x="1302769" y="2965417"/>
            <a:ext cx="1159" cy="47095"/>
          </a:xfrm>
          <a:prstGeom prst="line">
            <a:avLst/>
          </a:prstGeom>
          <a:noFill/>
          <a:ln w="28575">
            <a:solidFill>
              <a:schemeClr val="tx2">
                <a:lumMod val="60000"/>
                <a:lumOff val="40000"/>
              </a:schemeClr>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64" name="Line 1145">
            <a:extLst>
              <a:ext uri="{FF2B5EF4-FFF2-40B4-BE49-F238E27FC236}">
                <a16:creationId xmlns:a16="http://schemas.microsoft.com/office/drawing/2014/main" id="{21B2E21F-8772-34FD-F0F2-9BFE69372036}"/>
              </a:ext>
            </a:extLst>
          </p:cNvPr>
          <p:cNvSpPr>
            <a:spLocks noChangeShapeType="1"/>
          </p:cNvSpPr>
          <p:nvPr/>
        </p:nvSpPr>
        <p:spPr bwMode="auto">
          <a:xfrm>
            <a:off x="1317836" y="2965417"/>
            <a:ext cx="1159" cy="47095"/>
          </a:xfrm>
          <a:prstGeom prst="line">
            <a:avLst/>
          </a:prstGeom>
          <a:noFill/>
          <a:ln w="28575">
            <a:solidFill>
              <a:schemeClr val="tx2">
                <a:lumMod val="60000"/>
                <a:lumOff val="40000"/>
              </a:schemeClr>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65" name="Line 1146">
            <a:extLst>
              <a:ext uri="{FF2B5EF4-FFF2-40B4-BE49-F238E27FC236}">
                <a16:creationId xmlns:a16="http://schemas.microsoft.com/office/drawing/2014/main" id="{B56F4BA4-BF28-9884-D357-23CAD18FB621}"/>
              </a:ext>
            </a:extLst>
          </p:cNvPr>
          <p:cNvSpPr>
            <a:spLocks noChangeShapeType="1"/>
          </p:cNvSpPr>
          <p:nvPr/>
        </p:nvSpPr>
        <p:spPr bwMode="auto">
          <a:xfrm>
            <a:off x="1325950" y="2965417"/>
            <a:ext cx="1159" cy="47095"/>
          </a:xfrm>
          <a:prstGeom prst="line">
            <a:avLst/>
          </a:prstGeom>
          <a:noFill/>
          <a:ln w="28575">
            <a:solidFill>
              <a:schemeClr val="tx2">
                <a:lumMod val="60000"/>
                <a:lumOff val="40000"/>
              </a:schemeClr>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66" name="Line 1147">
            <a:extLst>
              <a:ext uri="{FF2B5EF4-FFF2-40B4-BE49-F238E27FC236}">
                <a16:creationId xmlns:a16="http://schemas.microsoft.com/office/drawing/2014/main" id="{2C2FF5EA-248B-697C-B843-9005DE696B4A}"/>
              </a:ext>
            </a:extLst>
          </p:cNvPr>
          <p:cNvSpPr>
            <a:spLocks noChangeShapeType="1"/>
          </p:cNvSpPr>
          <p:nvPr/>
        </p:nvSpPr>
        <p:spPr bwMode="auto">
          <a:xfrm>
            <a:off x="1341017" y="2973084"/>
            <a:ext cx="1159" cy="47095"/>
          </a:xfrm>
          <a:prstGeom prst="line">
            <a:avLst/>
          </a:prstGeom>
          <a:noFill/>
          <a:ln w="28575">
            <a:solidFill>
              <a:schemeClr val="tx2">
                <a:lumMod val="60000"/>
                <a:lumOff val="40000"/>
              </a:schemeClr>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67" name="Line 1148">
            <a:extLst>
              <a:ext uri="{FF2B5EF4-FFF2-40B4-BE49-F238E27FC236}">
                <a16:creationId xmlns:a16="http://schemas.microsoft.com/office/drawing/2014/main" id="{5ACF610F-3DBD-28D6-A260-E4E6011C8BCA}"/>
              </a:ext>
            </a:extLst>
          </p:cNvPr>
          <p:cNvSpPr>
            <a:spLocks noChangeShapeType="1"/>
          </p:cNvSpPr>
          <p:nvPr/>
        </p:nvSpPr>
        <p:spPr bwMode="auto">
          <a:xfrm>
            <a:off x="1356085" y="2973084"/>
            <a:ext cx="1159" cy="47095"/>
          </a:xfrm>
          <a:prstGeom prst="line">
            <a:avLst/>
          </a:prstGeom>
          <a:noFill/>
          <a:ln w="28575">
            <a:solidFill>
              <a:schemeClr val="tx2">
                <a:lumMod val="60000"/>
                <a:lumOff val="40000"/>
              </a:schemeClr>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68" name="Line 1149">
            <a:extLst>
              <a:ext uri="{FF2B5EF4-FFF2-40B4-BE49-F238E27FC236}">
                <a16:creationId xmlns:a16="http://schemas.microsoft.com/office/drawing/2014/main" id="{4BCDA08B-CFCA-01D8-4E61-C0768A1FC664}"/>
              </a:ext>
            </a:extLst>
          </p:cNvPr>
          <p:cNvSpPr>
            <a:spLocks noChangeShapeType="1"/>
          </p:cNvSpPr>
          <p:nvPr/>
        </p:nvSpPr>
        <p:spPr bwMode="auto">
          <a:xfrm>
            <a:off x="1364199" y="2980751"/>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69" name="Line 1150">
            <a:extLst>
              <a:ext uri="{FF2B5EF4-FFF2-40B4-BE49-F238E27FC236}">
                <a16:creationId xmlns:a16="http://schemas.microsoft.com/office/drawing/2014/main" id="{13A789D4-088F-EB35-3A79-BD16323B0393}"/>
              </a:ext>
            </a:extLst>
          </p:cNvPr>
          <p:cNvSpPr>
            <a:spLocks noChangeShapeType="1"/>
          </p:cNvSpPr>
          <p:nvPr/>
        </p:nvSpPr>
        <p:spPr bwMode="auto">
          <a:xfrm>
            <a:off x="1367675" y="2980751"/>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70" name="Line 1151">
            <a:extLst>
              <a:ext uri="{FF2B5EF4-FFF2-40B4-BE49-F238E27FC236}">
                <a16:creationId xmlns:a16="http://schemas.microsoft.com/office/drawing/2014/main" id="{15DA1631-6426-F155-9E38-C7EA970BF10F}"/>
              </a:ext>
            </a:extLst>
          </p:cNvPr>
          <p:cNvSpPr>
            <a:spLocks noChangeShapeType="1"/>
          </p:cNvSpPr>
          <p:nvPr/>
        </p:nvSpPr>
        <p:spPr bwMode="auto">
          <a:xfrm>
            <a:off x="1372312" y="2980751"/>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71" name="Line 1152">
            <a:extLst>
              <a:ext uri="{FF2B5EF4-FFF2-40B4-BE49-F238E27FC236}">
                <a16:creationId xmlns:a16="http://schemas.microsoft.com/office/drawing/2014/main" id="{202F2684-7D6D-F79D-E1D7-784212E55D98}"/>
              </a:ext>
            </a:extLst>
          </p:cNvPr>
          <p:cNvSpPr>
            <a:spLocks noChangeShapeType="1"/>
          </p:cNvSpPr>
          <p:nvPr/>
        </p:nvSpPr>
        <p:spPr bwMode="auto">
          <a:xfrm>
            <a:off x="1387378" y="2980751"/>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72" name="Line 1153">
            <a:extLst>
              <a:ext uri="{FF2B5EF4-FFF2-40B4-BE49-F238E27FC236}">
                <a16:creationId xmlns:a16="http://schemas.microsoft.com/office/drawing/2014/main" id="{3C66F7AF-79F5-A0B5-9B4F-CC064E0E7C33}"/>
              </a:ext>
            </a:extLst>
          </p:cNvPr>
          <p:cNvSpPr>
            <a:spLocks noChangeShapeType="1"/>
          </p:cNvSpPr>
          <p:nvPr/>
        </p:nvSpPr>
        <p:spPr bwMode="auto">
          <a:xfrm>
            <a:off x="1410561" y="2980751"/>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73" name="Line 1154">
            <a:extLst>
              <a:ext uri="{FF2B5EF4-FFF2-40B4-BE49-F238E27FC236}">
                <a16:creationId xmlns:a16="http://schemas.microsoft.com/office/drawing/2014/main" id="{57AC53AF-0F05-0CF2-CF86-0AF0F57012C7}"/>
              </a:ext>
            </a:extLst>
          </p:cNvPr>
          <p:cNvSpPr>
            <a:spLocks noChangeShapeType="1"/>
          </p:cNvSpPr>
          <p:nvPr/>
        </p:nvSpPr>
        <p:spPr bwMode="auto">
          <a:xfrm>
            <a:off x="1332905" y="2954466"/>
            <a:ext cx="1159" cy="51475"/>
          </a:xfrm>
          <a:prstGeom prst="line">
            <a:avLst/>
          </a:prstGeom>
          <a:noFill/>
          <a:ln w="28575">
            <a:solidFill>
              <a:schemeClr val="tx2">
                <a:lumMod val="60000"/>
                <a:lumOff val="40000"/>
              </a:schemeClr>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74" name="Line 1155">
            <a:extLst>
              <a:ext uri="{FF2B5EF4-FFF2-40B4-BE49-F238E27FC236}">
                <a16:creationId xmlns:a16="http://schemas.microsoft.com/office/drawing/2014/main" id="{AD3C3808-E0C5-5CEF-C3EA-C95700C91346}"/>
              </a:ext>
            </a:extLst>
          </p:cNvPr>
          <p:cNvSpPr>
            <a:spLocks noChangeShapeType="1"/>
          </p:cNvSpPr>
          <p:nvPr/>
        </p:nvSpPr>
        <p:spPr bwMode="auto">
          <a:xfrm>
            <a:off x="1341017" y="2954466"/>
            <a:ext cx="1159" cy="51475"/>
          </a:xfrm>
          <a:prstGeom prst="line">
            <a:avLst/>
          </a:prstGeom>
          <a:noFill/>
          <a:ln w="28575">
            <a:solidFill>
              <a:schemeClr val="tx2">
                <a:lumMod val="60000"/>
                <a:lumOff val="40000"/>
              </a:schemeClr>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75" name="Line 1156">
            <a:extLst>
              <a:ext uri="{FF2B5EF4-FFF2-40B4-BE49-F238E27FC236}">
                <a16:creationId xmlns:a16="http://schemas.microsoft.com/office/drawing/2014/main" id="{7D30FDEA-9681-1529-D990-0470E4DE6086}"/>
              </a:ext>
            </a:extLst>
          </p:cNvPr>
          <p:cNvSpPr>
            <a:spLocks noChangeShapeType="1"/>
          </p:cNvSpPr>
          <p:nvPr/>
        </p:nvSpPr>
        <p:spPr bwMode="auto">
          <a:xfrm>
            <a:off x="1344494" y="2954466"/>
            <a:ext cx="1159" cy="51475"/>
          </a:xfrm>
          <a:prstGeom prst="line">
            <a:avLst/>
          </a:prstGeom>
          <a:noFill/>
          <a:ln w="28575">
            <a:solidFill>
              <a:schemeClr val="tx2">
                <a:lumMod val="60000"/>
                <a:lumOff val="40000"/>
              </a:schemeClr>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76" name="Line 1157">
            <a:extLst>
              <a:ext uri="{FF2B5EF4-FFF2-40B4-BE49-F238E27FC236}">
                <a16:creationId xmlns:a16="http://schemas.microsoft.com/office/drawing/2014/main" id="{F39E9356-0AFB-2B94-F381-D5008796B1CD}"/>
              </a:ext>
            </a:extLst>
          </p:cNvPr>
          <p:cNvSpPr>
            <a:spLocks noChangeShapeType="1"/>
          </p:cNvSpPr>
          <p:nvPr/>
        </p:nvSpPr>
        <p:spPr bwMode="auto">
          <a:xfrm>
            <a:off x="1352608" y="2954466"/>
            <a:ext cx="1159" cy="51475"/>
          </a:xfrm>
          <a:prstGeom prst="line">
            <a:avLst/>
          </a:prstGeom>
          <a:noFill/>
          <a:ln w="28575">
            <a:solidFill>
              <a:schemeClr val="tx2">
                <a:lumMod val="60000"/>
                <a:lumOff val="40000"/>
              </a:schemeClr>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77" name="Line 1158">
            <a:extLst>
              <a:ext uri="{FF2B5EF4-FFF2-40B4-BE49-F238E27FC236}">
                <a16:creationId xmlns:a16="http://schemas.microsoft.com/office/drawing/2014/main" id="{276471FC-9E3B-B33F-BA25-219E304D4005}"/>
              </a:ext>
            </a:extLst>
          </p:cNvPr>
          <p:cNvSpPr>
            <a:spLocks noChangeShapeType="1"/>
          </p:cNvSpPr>
          <p:nvPr/>
        </p:nvSpPr>
        <p:spPr bwMode="auto">
          <a:xfrm>
            <a:off x="1498647" y="2991702"/>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78" name="Line 1159">
            <a:extLst>
              <a:ext uri="{FF2B5EF4-FFF2-40B4-BE49-F238E27FC236}">
                <a16:creationId xmlns:a16="http://schemas.microsoft.com/office/drawing/2014/main" id="{DC29C10B-BCEA-EC20-E6CC-4DDEEF277790}"/>
              </a:ext>
            </a:extLst>
          </p:cNvPr>
          <p:cNvSpPr>
            <a:spLocks noChangeShapeType="1"/>
          </p:cNvSpPr>
          <p:nvPr/>
        </p:nvSpPr>
        <p:spPr bwMode="auto">
          <a:xfrm>
            <a:off x="1521829" y="2998274"/>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79" name="Line 1160">
            <a:extLst>
              <a:ext uri="{FF2B5EF4-FFF2-40B4-BE49-F238E27FC236}">
                <a16:creationId xmlns:a16="http://schemas.microsoft.com/office/drawing/2014/main" id="{90A62A87-9406-C77F-C25E-9B1D60BA39A8}"/>
              </a:ext>
            </a:extLst>
          </p:cNvPr>
          <p:cNvSpPr>
            <a:spLocks noChangeShapeType="1"/>
          </p:cNvSpPr>
          <p:nvPr/>
        </p:nvSpPr>
        <p:spPr bwMode="auto">
          <a:xfrm>
            <a:off x="1551963" y="3005941"/>
            <a:ext cx="1159" cy="50380"/>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80" name="Line 1161">
            <a:extLst>
              <a:ext uri="{FF2B5EF4-FFF2-40B4-BE49-F238E27FC236}">
                <a16:creationId xmlns:a16="http://schemas.microsoft.com/office/drawing/2014/main" id="{E4BF324A-8EFE-289C-2F29-C641F6E12582}"/>
              </a:ext>
            </a:extLst>
          </p:cNvPr>
          <p:cNvSpPr>
            <a:spLocks noChangeShapeType="1"/>
          </p:cNvSpPr>
          <p:nvPr/>
        </p:nvSpPr>
        <p:spPr bwMode="auto">
          <a:xfrm>
            <a:off x="1525306" y="3031131"/>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81" name="Line 1162">
            <a:extLst>
              <a:ext uri="{FF2B5EF4-FFF2-40B4-BE49-F238E27FC236}">
                <a16:creationId xmlns:a16="http://schemas.microsoft.com/office/drawing/2014/main" id="{82D81294-1838-9628-1C82-7A612024513A}"/>
              </a:ext>
            </a:extLst>
          </p:cNvPr>
          <p:cNvSpPr>
            <a:spLocks noChangeShapeType="1"/>
          </p:cNvSpPr>
          <p:nvPr/>
        </p:nvSpPr>
        <p:spPr bwMode="auto">
          <a:xfrm>
            <a:off x="1605281" y="3005941"/>
            <a:ext cx="1159" cy="50380"/>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82" name="Line 1163">
            <a:extLst>
              <a:ext uri="{FF2B5EF4-FFF2-40B4-BE49-F238E27FC236}">
                <a16:creationId xmlns:a16="http://schemas.microsoft.com/office/drawing/2014/main" id="{3EAC6633-8A98-144E-B7CE-884D9F2229B4}"/>
              </a:ext>
            </a:extLst>
          </p:cNvPr>
          <p:cNvSpPr>
            <a:spLocks noChangeShapeType="1"/>
          </p:cNvSpPr>
          <p:nvPr/>
        </p:nvSpPr>
        <p:spPr bwMode="auto">
          <a:xfrm>
            <a:off x="1628461" y="3020179"/>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83" name="Line 1164">
            <a:extLst>
              <a:ext uri="{FF2B5EF4-FFF2-40B4-BE49-F238E27FC236}">
                <a16:creationId xmlns:a16="http://schemas.microsoft.com/office/drawing/2014/main" id="{5A54579D-E4C9-4368-13BC-ABC27AFB6146}"/>
              </a:ext>
            </a:extLst>
          </p:cNvPr>
          <p:cNvSpPr>
            <a:spLocks noChangeShapeType="1"/>
          </p:cNvSpPr>
          <p:nvPr/>
        </p:nvSpPr>
        <p:spPr bwMode="auto">
          <a:xfrm>
            <a:off x="1633096" y="3020179"/>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84" name="Line 1165">
            <a:extLst>
              <a:ext uri="{FF2B5EF4-FFF2-40B4-BE49-F238E27FC236}">
                <a16:creationId xmlns:a16="http://schemas.microsoft.com/office/drawing/2014/main" id="{892DC4BC-4E41-CE91-FF7D-3CA739A5DFF2}"/>
              </a:ext>
            </a:extLst>
          </p:cNvPr>
          <p:cNvSpPr>
            <a:spLocks noChangeShapeType="1"/>
          </p:cNvSpPr>
          <p:nvPr/>
        </p:nvSpPr>
        <p:spPr bwMode="auto">
          <a:xfrm>
            <a:off x="1640051" y="3020179"/>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85" name="Line 1166">
            <a:extLst>
              <a:ext uri="{FF2B5EF4-FFF2-40B4-BE49-F238E27FC236}">
                <a16:creationId xmlns:a16="http://schemas.microsoft.com/office/drawing/2014/main" id="{D2497484-C6C7-7E78-781A-DFD3F1D3B4E9}"/>
              </a:ext>
            </a:extLst>
          </p:cNvPr>
          <p:cNvSpPr>
            <a:spLocks noChangeShapeType="1"/>
          </p:cNvSpPr>
          <p:nvPr/>
        </p:nvSpPr>
        <p:spPr bwMode="auto">
          <a:xfrm>
            <a:off x="1644688" y="3020179"/>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86" name="Line 1167">
            <a:extLst>
              <a:ext uri="{FF2B5EF4-FFF2-40B4-BE49-F238E27FC236}">
                <a16:creationId xmlns:a16="http://schemas.microsoft.com/office/drawing/2014/main" id="{D443D0AD-5ED6-1CAE-4C5C-5CF2397FC6D1}"/>
              </a:ext>
            </a:extLst>
          </p:cNvPr>
          <p:cNvSpPr>
            <a:spLocks noChangeShapeType="1"/>
          </p:cNvSpPr>
          <p:nvPr/>
        </p:nvSpPr>
        <p:spPr bwMode="auto">
          <a:xfrm>
            <a:off x="1651642" y="3020179"/>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87" name="Line 1168">
            <a:extLst>
              <a:ext uri="{FF2B5EF4-FFF2-40B4-BE49-F238E27FC236}">
                <a16:creationId xmlns:a16="http://schemas.microsoft.com/office/drawing/2014/main" id="{0B4D1371-01C2-869C-B963-F047F1B53D61}"/>
              </a:ext>
            </a:extLst>
          </p:cNvPr>
          <p:cNvSpPr>
            <a:spLocks noChangeShapeType="1"/>
          </p:cNvSpPr>
          <p:nvPr/>
        </p:nvSpPr>
        <p:spPr bwMode="auto">
          <a:xfrm>
            <a:off x="1682935" y="3020179"/>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88" name="Line 1169">
            <a:extLst>
              <a:ext uri="{FF2B5EF4-FFF2-40B4-BE49-F238E27FC236}">
                <a16:creationId xmlns:a16="http://schemas.microsoft.com/office/drawing/2014/main" id="{7621E49F-A7C6-8B6D-27A0-70A52D3DDE9F}"/>
              </a:ext>
            </a:extLst>
          </p:cNvPr>
          <p:cNvSpPr>
            <a:spLocks noChangeShapeType="1"/>
          </p:cNvSpPr>
          <p:nvPr/>
        </p:nvSpPr>
        <p:spPr bwMode="auto">
          <a:xfrm>
            <a:off x="2603218" y="3448409"/>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89" name="Line 1170">
            <a:extLst>
              <a:ext uri="{FF2B5EF4-FFF2-40B4-BE49-F238E27FC236}">
                <a16:creationId xmlns:a16="http://schemas.microsoft.com/office/drawing/2014/main" id="{91028BAF-2CC6-515D-C31B-E84A9065D0FC}"/>
              </a:ext>
            </a:extLst>
          </p:cNvPr>
          <p:cNvSpPr>
            <a:spLocks noChangeShapeType="1"/>
          </p:cNvSpPr>
          <p:nvPr/>
        </p:nvSpPr>
        <p:spPr bwMode="auto">
          <a:xfrm>
            <a:off x="2611331" y="3454980"/>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90" name="Line 1171">
            <a:extLst>
              <a:ext uri="{FF2B5EF4-FFF2-40B4-BE49-F238E27FC236}">
                <a16:creationId xmlns:a16="http://schemas.microsoft.com/office/drawing/2014/main" id="{BBA5EB56-9F39-FDF4-3036-C78DB38A8301}"/>
              </a:ext>
            </a:extLst>
          </p:cNvPr>
          <p:cNvSpPr>
            <a:spLocks noChangeShapeType="1"/>
          </p:cNvSpPr>
          <p:nvPr/>
        </p:nvSpPr>
        <p:spPr bwMode="auto">
          <a:xfrm>
            <a:off x="2614807" y="3454980"/>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91" name="Line 1172">
            <a:extLst>
              <a:ext uri="{FF2B5EF4-FFF2-40B4-BE49-F238E27FC236}">
                <a16:creationId xmlns:a16="http://schemas.microsoft.com/office/drawing/2014/main" id="{EB93AFFD-9188-39BB-3488-6C2781B8401A}"/>
              </a:ext>
            </a:extLst>
          </p:cNvPr>
          <p:cNvSpPr>
            <a:spLocks noChangeShapeType="1"/>
          </p:cNvSpPr>
          <p:nvPr/>
        </p:nvSpPr>
        <p:spPr bwMode="auto">
          <a:xfrm>
            <a:off x="2641465" y="3434170"/>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92" name="Line 1173">
            <a:extLst>
              <a:ext uri="{FF2B5EF4-FFF2-40B4-BE49-F238E27FC236}">
                <a16:creationId xmlns:a16="http://schemas.microsoft.com/office/drawing/2014/main" id="{8CA8B60A-538A-5A74-E545-240936D89B26}"/>
              </a:ext>
            </a:extLst>
          </p:cNvPr>
          <p:cNvSpPr>
            <a:spLocks noChangeShapeType="1"/>
          </p:cNvSpPr>
          <p:nvPr/>
        </p:nvSpPr>
        <p:spPr bwMode="auto">
          <a:xfrm>
            <a:off x="2619443" y="3454980"/>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93" name="Line 1174">
            <a:extLst>
              <a:ext uri="{FF2B5EF4-FFF2-40B4-BE49-F238E27FC236}">
                <a16:creationId xmlns:a16="http://schemas.microsoft.com/office/drawing/2014/main" id="{4E620EF8-B777-5D0E-88B1-3FDA0DDAB6DE}"/>
              </a:ext>
            </a:extLst>
          </p:cNvPr>
          <p:cNvSpPr>
            <a:spLocks noChangeShapeType="1"/>
          </p:cNvSpPr>
          <p:nvPr/>
        </p:nvSpPr>
        <p:spPr bwMode="auto">
          <a:xfrm>
            <a:off x="2634512" y="3473599"/>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94" name="Line 1175">
            <a:extLst>
              <a:ext uri="{FF2B5EF4-FFF2-40B4-BE49-F238E27FC236}">
                <a16:creationId xmlns:a16="http://schemas.microsoft.com/office/drawing/2014/main" id="{FD55F010-1887-7002-4233-C1357F966DAB}"/>
              </a:ext>
            </a:extLst>
          </p:cNvPr>
          <p:cNvSpPr>
            <a:spLocks noChangeShapeType="1"/>
          </p:cNvSpPr>
          <p:nvPr/>
        </p:nvSpPr>
        <p:spPr bwMode="auto">
          <a:xfrm>
            <a:off x="2764325" y="3517407"/>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95" name="Line 1176">
            <a:extLst>
              <a:ext uri="{FF2B5EF4-FFF2-40B4-BE49-F238E27FC236}">
                <a16:creationId xmlns:a16="http://schemas.microsoft.com/office/drawing/2014/main" id="{9A28541E-8E37-DC08-67BA-AD110A874877}"/>
              </a:ext>
            </a:extLst>
          </p:cNvPr>
          <p:cNvSpPr>
            <a:spLocks noChangeShapeType="1"/>
          </p:cNvSpPr>
          <p:nvPr/>
        </p:nvSpPr>
        <p:spPr bwMode="auto">
          <a:xfrm>
            <a:off x="2841980" y="3502074"/>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96" name="Line 1177">
            <a:extLst>
              <a:ext uri="{FF2B5EF4-FFF2-40B4-BE49-F238E27FC236}">
                <a16:creationId xmlns:a16="http://schemas.microsoft.com/office/drawing/2014/main" id="{6EBAEC60-9296-A586-1559-D8BEC38535B3}"/>
              </a:ext>
            </a:extLst>
          </p:cNvPr>
          <p:cNvSpPr>
            <a:spLocks noChangeShapeType="1"/>
          </p:cNvSpPr>
          <p:nvPr/>
        </p:nvSpPr>
        <p:spPr bwMode="auto">
          <a:xfrm>
            <a:off x="2845456" y="3502074"/>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97" name="Line 1178">
            <a:extLst>
              <a:ext uri="{FF2B5EF4-FFF2-40B4-BE49-F238E27FC236}">
                <a16:creationId xmlns:a16="http://schemas.microsoft.com/office/drawing/2014/main" id="{221C49CA-6A9A-E609-9337-9FF113D3E3FD}"/>
              </a:ext>
            </a:extLst>
          </p:cNvPr>
          <p:cNvSpPr>
            <a:spLocks noChangeShapeType="1"/>
          </p:cNvSpPr>
          <p:nvPr/>
        </p:nvSpPr>
        <p:spPr bwMode="auto">
          <a:xfrm>
            <a:off x="2860525" y="3502074"/>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98" name="Line 1179">
            <a:extLst>
              <a:ext uri="{FF2B5EF4-FFF2-40B4-BE49-F238E27FC236}">
                <a16:creationId xmlns:a16="http://schemas.microsoft.com/office/drawing/2014/main" id="{0845C828-7DC5-3923-447E-0BDAC54A8293}"/>
              </a:ext>
            </a:extLst>
          </p:cNvPr>
          <p:cNvSpPr>
            <a:spLocks noChangeShapeType="1"/>
          </p:cNvSpPr>
          <p:nvPr/>
        </p:nvSpPr>
        <p:spPr bwMode="auto">
          <a:xfrm>
            <a:off x="2868638" y="3506455"/>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899" name="Line 1180">
            <a:extLst>
              <a:ext uri="{FF2B5EF4-FFF2-40B4-BE49-F238E27FC236}">
                <a16:creationId xmlns:a16="http://schemas.microsoft.com/office/drawing/2014/main" id="{16B4A8CA-D5BF-FEA9-F7CF-E0C5BEDFBB72}"/>
              </a:ext>
            </a:extLst>
          </p:cNvPr>
          <p:cNvSpPr>
            <a:spLocks noChangeShapeType="1"/>
          </p:cNvSpPr>
          <p:nvPr/>
        </p:nvSpPr>
        <p:spPr bwMode="auto">
          <a:xfrm>
            <a:off x="2841981" y="3531645"/>
            <a:ext cx="5331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00" name="Line 1181">
            <a:extLst>
              <a:ext uri="{FF2B5EF4-FFF2-40B4-BE49-F238E27FC236}">
                <a16:creationId xmlns:a16="http://schemas.microsoft.com/office/drawing/2014/main" id="{6A80AB43-B921-60CC-8B1E-1533D9E45171}"/>
              </a:ext>
            </a:extLst>
          </p:cNvPr>
          <p:cNvSpPr>
            <a:spLocks noChangeShapeType="1"/>
          </p:cNvSpPr>
          <p:nvPr/>
        </p:nvSpPr>
        <p:spPr bwMode="auto">
          <a:xfrm>
            <a:off x="2883705" y="3513026"/>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01" name="Line 1182">
            <a:extLst>
              <a:ext uri="{FF2B5EF4-FFF2-40B4-BE49-F238E27FC236}">
                <a16:creationId xmlns:a16="http://schemas.microsoft.com/office/drawing/2014/main" id="{3FF7EE78-E212-DB2D-3D5F-6FA08FB65BF0}"/>
              </a:ext>
            </a:extLst>
          </p:cNvPr>
          <p:cNvSpPr>
            <a:spLocks noChangeShapeType="1"/>
          </p:cNvSpPr>
          <p:nvPr/>
        </p:nvSpPr>
        <p:spPr bwMode="auto">
          <a:xfrm>
            <a:off x="2857047" y="3539313"/>
            <a:ext cx="5331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02" name="Line 1183">
            <a:extLst>
              <a:ext uri="{FF2B5EF4-FFF2-40B4-BE49-F238E27FC236}">
                <a16:creationId xmlns:a16="http://schemas.microsoft.com/office/drawing/2014/main" id="{2211EFB2-ED67-6DA7-FA18-3D6891390832}"/>
              </a:ext>
            </a:extLst>
          </p:cNvPr>
          <p:cNvSpPr>
            <a:spLocks noChangeShapeType="1"/>
          </p:cNvSpPr>
          <p:nvPr/>
        </p:nvSpPr>
        <p:spPr bwMode="auto">
          <a:xfrm>
            <a:off x="2891819" y="3513026"/>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03" name="Line 1184">
            <a:extLst>
              <a:ext uri="{FF2B5EF4-FFF2-40B4-BE49-F238E27FC236}">
                <a16:creationId xmlns:a16="http://schemas.microsoft.com/office/drawing/2014/main" id="{E67CABB2-F283-F286-157D-4D519F7593C0}"/>
              </a:ext>
            </a:extLst>
          </p:cNvPr>
          <p:cNvSpPr>
            <a:spLocks noChangeShapeType="1"/>
          </p:cNvSpPr>
          <p:nvPr/>
        </p:nvSpPr>
        <p:spPr bwMode="auto">
          <a:xfrm>
            <a:off x="2864003" y="3539313"/>
            <a:ext cx="5447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04" name="Line 1185">
            <a:extLst>
              <a:ext uri="{FF2B5EF4-FFF2-40B4-BE49-F238E27FC236}">
                <a16:creationId xmlns:a16="http://schemas.microsoft.com/office/drawing/2014/main" id="{EFF39527-2724-B7C2-140A-4CB230ED35A5}"/>
              </a:ext>
            </a:extLst>
          </p:cNvPr>
          <p:cNvSpPr>
            <a:spLocks noChangeShapeType="1"/>
          </p:cNvSpPr>
          <p:nvPr/>
        </p:nvSpPr>
        <p:spPr bwMode="auto">
          <a:xfrm>
            <a:off x="2880230" y="3542597"/>
            <a:ext cx="5331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05" name="Line 1186">
            <a:extLst>
              <a:ext uri="{FF2B5EF4-FFF2-40B4-BE49-F238E27FC236}">
                <a16:creationId xmlns:a16="http://schemas.microsoft.com/office/drawing/2014/main" id="{DB2F2AE1-FB0C-9FC0-9F4D-2E908C6E8E36}"/>
              </a:ext>
            </a:extLst>
          </p:cNvPr>
          <p:cNvSpPr>
            <a:spLocks noChangeShapeType="1"/>
          </p:cNvSpPr>
          <p:nvPr/>
        </p:nvSpPr>
        <p:spPr bwMode="auto">
          <a:xfrm>
            <a:off x="2891819" y="3549169"/>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06" name="Line 1187">
            <a:extLst>
              <a:ext uri="{FF2B5EF4-FFF2-40B4-BE49-F238E27FC236}">
                <a16:creationId xmlns:a16="http://schemas.microsoft.com/office/drawing/2014/main" id="{B87EFCC3-C756-C209-F290-80E2551C7E15}"/>
              </a:ext>
            </a:extLst>
          </p:cNvPr>
          <p:cNvSpPr>
            <a:spLocks noChangeShapeType="1"/>
          </p:cNvSpPr>
          <p:nvPr/>
        </p:nvSpPr>
        <p:spPr bwMode="auto">
          <a:xfrm>
            <a:off x="2895296" y="3549169"/>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07" name="Line 1188">
            <a:extLst>
              <a:ext uri="{FF2B5EF4-FFF2-40B4-BE49-F238E27FC236}">
                <a16:creationId xmlns:a16="http://schemas.microsoft.com/office/drawing/2014/main" id="{C1488AF3-6514-AC4C-4D88-40E75F9A4538}"/>
              </a:ext>
            </a:extLst>
          </p:cNvPr>
          <p:cNvSpPr>
            <a:spLocks noChangeShapeType="1"/>
          </p:cNvSpPr>
          <p:nvPr/>
        </p:nvSpPr>
        <p:spPr bwMode="auto">
          <a:xfrm>
            <a:off x="2903410" y="3549169"/>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08" name="Line 1189">
            <a:extLst>
              <a:ext uri="{FF2B5EF4-FFF2-40B4-BE49-F238E27FC236}">
                <a16:creationId xmlns:a16="http://schemas.microsoft.com/office/drawing/2014/main" id="{0ADC1050-31A4-BD0F-C9B4-2AD0B833187A}"/>
              </a:ext>
            </a:extLst>
          </p:cNvPr>
          <p:cNvSpPr>
            <a:spLocks noChangeShapeType="1"/>
          </p:cNvSpPr>
          <p:nvPr/>
        </p:nvSpPr>
        <p:spPr bwMode="auto">
          <a:xfrm>
            <a:off x="2476882" y="3368457"/>
            <a:ext cx="5331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09" name="Line 1190">
            <a:extLst>
              <a:ext uri="{FF2B5EF4-FFF2-40B4-BE49-F238E27FC236}">
                <a16:creationId xmlns:a16="http://schemas.microsoft.com/office/drawing/2014/main" id="{4E6BFA89-6B9E-C153-ED4B-EF41EDAC389E}"/>
              </a:ext>
            </a:extLst>
          </p:cNvPr>
          <p:cNvSpPr>
            <a:spLocks noChangeShapeType="1"/>
          </p:cNvSpPr>
          <p:nvPr/>
        </p:nvSpPr>
        <p:spPr bwMode="auto">
          <a:xfrm>
            <a:off x="2480359" y="3376124"/>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10" name="Line 1191">
            <a:extLst>
              <a:ext uri="{FF2B5EF4-FFF2-40B4-BE49-F238E27FC236}">
                <a16:creationId xmlns:a16="http://schemas.microsoft.com/office/drawing/2014/main" id="{CA5F94A9-2C70-FE3F-1465-805DF9D3ECA0}"/>
              </a:ext>
            </a:extLst>
          </p:cNvPr>
          <p:cNvSpPr>
            <a:spLocks noChangeShapeType="1"/>
          </p:cNvSpPr>
          <p:nvPr/>
        </p:nvSpPr>
        <p:spPr bwMode="auto">
          <a:xfrm>
            <a:off x="2488472" y="3376124"/>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11" name="Line 1192">
            <a:extLst>
              <a:ext uri="{FF2B5EF4-FFF2-40B4-BE49-F238E27FC236}">
                <a16:creationId xmlns:a16="http://schemas.microsoft.com/office/drawing/2014/main" id="{A9FB75DE-A9D8-25EA-2604-A742668DEB73}"/>
              </a:ext>
            </a:extLst>
          </p:cNvPr>
          <p:cNvSpPr>
            <a:spLocks noChangeShapeType="1"/>
          </p:cNvSpPr>
          <p:nvPr/>
        </p:nvSpPr>
        <p:spPr bwMode="auto">
          <a:xfrm>
            <a:off x="2496585" y="3376124"/>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12" name="Line 1193">
            <a:extLst>
              <a:ext uri="{FF2B5EF4-FFF2-40B4-BE49-F238E27FC236}">
                <a16:creationId xmlns:a16="http://schemas.microsoft.com/office/drawing/2014/main" id="{8089C26C-53B1-59C4-D8B1-23E1556329AC}"/>
              </a:ext>
            </a:extLst>
          </p:cNvPr>
          <p:cNvSpPr>
            <a:spLocks noChangeShapeType="1"/>
          </p:cNvSpPr>
          <p:nvPr/>
        </p:nvSpPr>
        <p:spPr bwMode="auto">
          <a:xfrm>
            <a:off x="2526720" y="3349839"/>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13" name="Line 1194">
            <a:extLst>
              <a:ext uri="{FF2B5EF4-FFF2-40B4-BE49-F238E27FC236}">
                <a16:creationId xmlns:a16="http://schemas.microsoft.com/office/drawing/2014/main" id="{F7F68330-CDBC-8A07-8741-BD717B39D08C}"/>
              </a:ext>
            </a:extLst>
          </p:cNvPr>
          <p:cNvSpPr>
            <a:spLocks noChangeShapeType="1"/>
          </p:cNvSpPr>
          <p:nvPr/>
        </p:nvSpPr>
        <p:spPr bwMode="auto">
          <a:xfrm>
            <a:off x="2503538" y="3376124"/>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14" name="Line 1195">
            <a:extLst>
              <a:ext uri="{FF2B5EF4-FFF2-40B4-BE49-F238E27FC236}">
                <a16:creationId xmlns:a16="http://schemas.microsoft.com/office/drawing/2014/main" id="{E2B7E98E-FAA6-4673-1536-5A953DAE63AF}"/>
              </a:ext>
            </a:extLst>
          </p:cNvPr>
          <p:cNvSpPr>
            <a:spLocks noChangeShapeType="1"/>
          </p:cNvSpPr>
          <p:nvPr/>
        </p:nvSpPr>
        <p:spPr bwMode="auto">
          <a:xfrm>
            <a:off x="2534833" y="3349839"/>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15" name="Line 1196">
            <a:extLst>
              <a:ext uri="{FF2B5EF4-FFF2-40B4-BE49-F238E27FC236}">
                <a16:creationId xmlns:a16="http://schemas.microsoft.com/office/drawing/2014/main" id="{D32C5DE6-8424-10DC-BFE2-A8C733D54525}"/>
              </a:ext>
            </a:extLst>
          </p:cNvPr>
          <p:cNvSpPr>
            <a:spLocks noChangeShapeType="1"/>
          </p:cNvSpPr>
          <p:nvPr/>
        </p:nvSpPr>
        <p:spPr bwMode="auto">
          <a:xfrm>
            <a:off x="2511652" y="3376124"/>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16" name="Line 1197">
            <a:extLst>
              <a:ext uri="{FF2B5EF4-FFF2-40B4-BE49-F238E27FC236}">
                <a16:creationId xmlns:a16="http://schemas.microsoft.com/office/drawing/2014/main" id="{E1354780-2ACC-BBBF-4222-7F5261C3F11D}"/>
              </a:ext>
            </a:extLst>
          </p:cNvPr>
          <p:cNvSpPr>
            <a:spLocks noChangeShapeType="1"/>
          </p:cNvSpPr>
          <p:nvPr/>
        </p:nvSpPr>
        <p:spPr bwMode="auto">
          <a:xfrm>
            <a:off x="2534833" y="3357505"/>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17" name="Line 1198">
            <a:extLst>
              <a:ext uri="{FF2B5EF4-FFF2-40B4-BE49-F238E27FC236}">
                <a16:creationId xmlns:a16="http://schemas.microsoft.com/office/drawing/2014/main" id="{3B32E172-2F92-44A2-422B-9F416720BAF3}"/>
              </a:ext>
            </a:extLst>
          </p:cNvPr>
          <p:cNvSpPr>
            <a:spLocks noChangeShapeType="1"/>
          </p:cNvSpPr>
          <p:nvPr/>
        </p:nvSpPr>
        <p:spPr bwMode="auto">
          <a:xfrm>
            <a:off x="2511652" y="3382696"/>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18" name="Line 1199">
            <a:extLst>
              <a:ext uri="{FF2B5EF4-FFF2-40B4-BE49-F238E27FC236}">
                <a16:creationId xmlns:a16="http://schemas.microsoft.com/office/drawing/2014/main" id="{4C11E62A-41E3-04D0-CD2C-E1F2192154B2}"/>
              </a:ext>
            </a:extLst>
          </p:cNvPr>
          <p:cNvSpPr>
            <a:spLocks noChangeShapeType="1"/>
          </p:cNvSpPr>
          <p:nvPr/>
        </p:nvSpPr>
        <p:spPr bwMode="auto">
          <a:xfrm>
            <a:off x="2549901" y="3371742"/>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19" name="Line 1200">
            <a:extLst>
              <a:ext uri="{FF2B5EF4-FFF2-40B4-BE49-F238E27FC236}">
                <a16:creationId xmlns:a16="http://schemas.microsoft.com/office/drawing/2014/main" id="{710B0A9F-63B6-A88E-4869-A1212FC4D3B7}"/>
              </a:ext>
            </a:extLst>
          </p:cNvPr>
          <p:cNvSpPr>
            <a:spLocks noChangeShapeType="1"/>
          </p:cNvSpPr>
          <p:nvPr/>
        </p:nvSpPr>
        <p:spPr bwMode="auto">
          <a:xfrm>
            <a:off x="2526721" y="3393647"/>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20" name="Line 1201">
            <a:extLst>
              <a:ext uri="{FF2B5EF4-FFF2-40B4-BE49-F238E27FC236}">
                <a16:creationId xmlns:a16="http://schemas.microsoft.com/office/drawing/2014/main" id="{56095BB1-88FA-EF34-D028-EAB10DD448EE}"/>
              </a:ext>
            </a:extLst>
          </p:cNvPr>
          <p:cNvSpPr>
            <a:spLocks noChangeShapeType="1"/>
          </p:cNvSpPr>
          <p:nvPr/>
        </p:nvSpPr>
        <p:spPr bwMode="auto">
          <a:xfrm>
            <a:off x="2558015" y="3371742"/>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21" name="Line 1202">
            <a:extLst>
              <a:ext uri="{FF2B5EF4-FFF2-40B4-BE49-F238E27FC236}">
                <a16:creationId xmlns:a16="http://schemas.microsoft.com/office/drawing/2014/main" id="{65857F77-EB1D-C8DD-3722-34D0F90AC0DE}"/>
              </a:ext>
            </a:extLst>
          </p:cNvPr>
          <p:cNvSpPr>
            <a:spLocks noChangeShapeType="1"/>
          </p:cNvSpPr>
          <p:nvPr/>
        </p:nvSpPr>
        <p:spPr bwMode="auto">
          <a:xfrm>
            <a:off x="2530197" y="3393647"/>
            <a:ext cx="5447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22" name="Line 1203">
            <a:extLst>
              <a:ext uri="{FF2B5EF4-FFF2-40B4-BE49-F238E27FC236}">
                <a16:creationId xmlns:a16="http://schemas.microsoft.com/office/drawing/2014/main" id="{FE1D063A-AF6A-6DCF-B7F8-6C4473C59D52}"/>
              </a:ext>
            </a:extLst>
          </p:cNvPr>
          <p:cNvSpPr>
            <a:spLocks noChangeShapeType="1"/>
          </p:cNvSpPr>
          <p:nvPr/>
        </p:nvSpPr>
        <p:spPr bwMode="auto">
          <a:xfrm>
            <a:off x="2573082" y="3376125"/>
            <a:ext cx="1159" cy="50380"/>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23" name="Line 1204">
            <a:extLst>
              <a:ext uri="{FF2B5EF4-FFF2-40B4-BE49-F238E27FC236}">
                <a16:creationId xmlns:a16="http://schemas.microsoft.com/office/drawing/2014/main" id="{1C2327DB-4588-DCA6-0036-F95C95761335}"/>
              </a:ext>
            </a:extLst>
          </p:cNvPr>
          <p:cNvSpPr>
            <a:spLocks noChangeShapeType="1"/>
          </p:cNvSpPr>
          <p:nvPr/>
        </p:nvSpPr>
        <p:spPr bwMode="auto">
          <a:xfrm>
            <a:off x="2549901" y="3401314"/>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24" name="Line 1205">
            <a:extLst>
              <a:ext uri="{FF2B5EF4-FFF2-40B4-BE49-F238E27FC236}">
                <a16:creationId xmlns:a16="http://schemas.microsoft.com/office/drawing/2014/main" id="{95A37B9B-C7A4-7FD4-9CB2-CFFA526643A2}"/>
              </a:ext>
            </a:extLst>
          </p:cNvPr>
          <p:cNvSpPr>
            <a:spLocks noChangeShapeType="1"/>
          </p:cNvSpPr>
          <p:nvPr/>
        </p:nvSpPr>
        <p:spPr bwMode="auto">
          <a:xfrm>
            <a:off x="2580035" y="3385981"/>
            <a:ext cx="1159" cy="48190"/>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25" name="Line 1206">
            <a:extLst>
              <a:ext uri="{FF2B5EF4-FFF2-40B4-BE49-F238E27FC236}">
                <a16:creationId xmlns:a16="http://schemas.microsoft.com/office/drawing/2014/main" id="{720BB4C7-4C5B-C3D1-8E15-848BD3956A44}"/>
              </a:ext>
            </a:extLst>
          </p:cNvPr>
          <p:cNvSpPr>
            <a:spLocks noChangeShapeType="1"/>
          </p:cNvSpPr>
          <p:nvPr/>
        </p:nvSpPr>
        <p:spPr bwMode="auto">
          <a:xfrm>
            <a:off x="2553378" y="3407886"/>
            <a:ext cx="54476"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26" name="Line 1207">
            <a:extLst>
              <a:ext uri="{FF2B5EF4-FFF2-40B4-BE49-F238E27FC236}">
                <a16:creationId xmlns:a16="http://schemas.microsoft.com/office/drawing/2014/main" id="{0F70BD29-7315-91E2-59B9-E57D1F8E023C}"/>
              </a:ext>
            </a:extLst>
          </p:cNvPr>
          <p:cNvSpPr>
            <a:spLocks noChangeShapeType="1"/>
          </p:cNvSpPr>
          <p:nvPr/>
        </p:nvSpPr>
        <p:spPr bwMode="auto">
          <a:xfrm>
            <a:off x="2596263" y="3393647"/>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27" name="Line 1208">
            <a:extLst>
              <a:ext uri="{FF2B5EF4-FFF2-40B4-BE49-F238E27FC236}">
                <a16:creationId xmlns:a16="http://schemas.microsoft.com/office/drawing/2014/main" id="{A2D1F142-EF03-5D8A-8BBF-47ED0E57CA2F}"/>
              </a:ext>
            </a:extLst>
          </p:cNvPr>
          <p:cNvSpPr>
            <a:spLocks noChangeShapeType="1"/>
          </p:cNvSpPr>
          <p:nvPr/>
        </p:nvSpPr>
        <p:spPr bwMode="auto">
          <a:xfrm>
            <a:off x="2573082" y="3418837"/>
            <a:ext cx="49839" cy="1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28" name="Line 1209">
            <a:extLst>
              <a:ext uri="{FF2B5EF4-FFF2-40B4-BE49-F238E27FC236}">
                <a16:creationId xmlns:a16="http://schemas.microsoft.com/office/drawing/2014/main" id="{0BC7ACE3-32F1-41B8-63EB-B339355AD642}"/>
              </a:ext>
            </a:extLst>
          </p:cNvPr>
          <p:cNvSpPr>
            <a:spLocks noChangeShapeType="1"/>
          </p:cNvSpPr>
          <p:nvPr/>
        </p:nvSpPr>
        <p:spPr bwMode="auto">
          <a:xfrm>
            <a:off x="2619443" y="3418837"/>
            <a:ext cx="1159" cy="47095"/>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grpSp>
        <p:nvGrpSpPr>
          <p:cNvPr id="929" name="Group 928">
            <a:extLst>
              <a:ext uri="{FF2B5EF4-FFF2-40B4-BE49-F238E27FC236}">
                <a16:creationId xmlns:a16="http://schemas.microsoft.com/office/drawing/2014/main" id="{3B66866F-9EB1-21BC-65EB-5468E1A8BC2D}"/>
              </a:ext>
            </a:extLst>
          </p:cNvPr>
          <p:cNvGrpSpPr/>
          <p:nvPr/>
        </p:nvGrpSpPr>
        <p:grpSpPr>
          <a:xfrm>
            <a:off x="3735603" y="3814212"/>
            <a:ext cx="1089502" cy="239853"/>
            <a:chOff x="6354903" y="-659124"/>
            <a:chExt cx="1492251" cy="347662"/>
          </a:xfrm>
        </p:grpSpPr>
        <p:sp>
          <p:nvSpPr>
            <p:cNvPr id="930" name="Line 1412">
              <a:extLst>
                <a:ext uri="{FF2B5EF4-FFF2-40B4-BE49-F238E27FC236}">
                  <a16:creationId xmlns:a16="http://schemas.microsoft.com/office/drawing/2014/main" id="{7C14F0F9-B462-515D-0AB8-24549D5F801F}"/>
                </a:ext>
              </a:extLst>
            </p:cNvPr>
            <p:cNvSpPr>
              <a:spLocks noChangeShapeType="1"/>
            </p:cNvSpPr>
            <p:nvPr/>
          </p:nvSpPr>
          <p:spPr bwMode="auto">
            <a:xfrm>
              <a:off x="6386654" y="-6591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31" name="Line 1413">
              <a:extLst>
                <a:ext uri="{FF2B5EF4-FFF2-40B4-BE49-F238E27FC236}">
                  <a16:creationId xmlns:a16="http://schemas.microsoft.com/office/drawing/2014/main" id="{AA0388B2-5AC8-5197-8FC8-BD43E8C25B97}"/>
                </a:ext>
              </a:extLst>
            </p:cNvPr>
            <p:cNvSpPr>
              <a:spLocks noChangeShapeType="1"/>
            </p:cNvSpPr>
            <p:nvPr/>
          </p:nvSpPr>
          <p:spPr bwMode="auto">
            <a:xfrm>
              <a:off x="6354903" y="-627373"/>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32" name="Line 1414">
              <a:extLst>
                <a:ext uri="{FF2B5EF4-FFF2-40B4-BE49-F238E27FC236}">
                  <a16:creationId xmlns:a16="http://schemas.microsoft.com/office/drawing/2014/main" id="{CEEAAFE1-68CD-B8D0-BBD1-3D12B8E917E6}"/>
                </a:ext>
              </a:extLst>
            </p:cNvPr>
            <p:cNvSpPr>
              <a:spLocks noChangeShapeType="1"/>
            </p:cNvSpPr>
            <p:nvPr/>
          </p:nvSpPr>
          <p:spPr bwMode="auto">
            <a:xfrm>
              <a:off x="6418405" y="-6591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33" name="Line 1415">
              <a:extLst>
                <a:ext uri="{FF2B5EF4-FFF2-40B4-BE49-F238E27FC236}">
                  <a16:creationId xmlns:a16="http://schemas.microsoft.com/office/drawing/2014/main" id="{F27B1CD3-D66B-A10D-FCBC-302806A6217D}"/>
                </a:ext>
              </a:extLst>
            </p:cNvPr>
            <p:cNvSpPr>
              <a:spLocks noChangeShapeType="1"/>
            </p:cNvSpPr>
            <p:nvPr/>
          </p:nvSpPr>
          <p:spPr bwMode="auto">
            <a:xfrm>
              <a:off x="6386654" y="-627373"/>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34" name="Line 1416">
              <a:extLst>
                <a:ext uri="{FF2B5EF4-FFF2-40B4-BE49-F238E27FC236}">
                  <a16:creationId xmlns:a16="http://schemas.microsoft.com/office/drawing/2014/main" id="{8A0F286C-8D7D-5B30-C439-026DBDF1457B}"/>
                </a:ext>
              </a:extLst>
            </p:cNvPr>
            <p:cNvSpPr>
              <a:spLocks noChangeShapeType="1"/>
            </p:cNvSpPr>
            <p:nvPr/>
          </p:nvSpPr>
          <p:spPr bwMode="auto">
            <a:xfrm>
              <a:off x="6407290" y="-595623"/>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35" name="Line 1417">
              <a:extLst>
                <a:ext uri="{FF2B5EF4-FFF2-40B4-BE49-F238E27FC236}">
                  <a16:creationId xmlns:a16="http://schemas.microsoft.com/office/drawing/2014/main" id="{A07FB4C9-82C1-5086-D456-EAC57CEC3235}"/>
                </a:ext>
              </a:extLst>
            </p:cNvPr>
            <p:cNvSpPr>
              <a:spLocks noChangeShapeType="1"/>
            </p:cNvSpPr>
            <p:nvPr/>
          </p:nvSpPr>
          <p:spPr bwMode="auto">
            <a:xfrm>
              <a:off x="6518417" y="-632136"/>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36" name="Line 1418">
              <a:extLst>
                <a:ext uri="{FF2B5EF4-FFF2-40B4-BE49-F238E27FC236}">
                  <a16:creationId xmlns:a16="http://schemas.microsoft.com/office/drawing/2014/main" id="{F3BFBFEB-E837-68A3-99C8-357F83615367}"/>
                </a:ext>
              </a:extLst>
            </p:cNvPr>
            <p:cNvSpPr>
              <a:spLocks noChangeShapeType="1"/>
            </p:cNvSpPr>
            <p:nvPr/>
          </p:nvSpPr>
          <p:spPr bwMode="auto">
            <a:xfrm>
              <a:off x="6523180" y="-632136"/>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37" name="Line 1419">
              <a:extLst>
                <a:ext uri="{FF2B5EF4-FFF2-40B4-BE49-F238E27FC236}">
                  <a16:creationId xmlns:a16="http://schemas.microsoft.com/office/drawing/2014/main" id="{3FE8744C-C36E-AAC3-77E2-770976B15C4F}"/>
                </a:ext>
              </a:extLst>
            </p:cNvPr>
            <p:cNvSpPr>
              <a:spLocks noChangeShapeType="1"/>
            </p:cNvSpPr>
            <p:nvPr/>
          </p:nvSpPr>
          <p:spPr bwMode="auto">
            <a:xfrm>
              <a:off x="6527942" y="-632136"/>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38" name="Line 1420">
              <a:extLst>
                <a:ext uri="{FF2B5EF4-FFF2-40B4-BE49-F238E27FC236}">
                  <a16:creationId xmlns:a16="http://schemas.microsoft.com/office/drawing/2014/main" id="{F20B40EC-5683-254B-C1EF-7E46836DB506}"/>
                </a:ext>
              </a:extLst>
            </p:cNvPr>
            <p:cNvSpPr>
              <a:spLocks noChangeShapeType="1"/>
            </p:cNvSpPr>
            <p:nvPr/>
          </p:nvSpPr>
          <p:spPr bwMode="auto">
            <a:xfrm>
              <a:off x="6864492" y="-527361"/>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39" name="Line 1421">
              <a:extLst>
                <a:ext uri="{FF2B5EF4-FFF2-40B4-BE49-F238E27FC236}">
                  <a16:creationId xmlns:a16="http://schemas.microsoft.com/office/drawing/2014/main" id="{189CECCC-0F00-F8A5-450F-6D1B7225532B}"/>
                </a:ext>
              </a:extLst>
            </p:cNvPr>
            <p:cNvSpPr>
              <a:spLocks noChangeShapeType="1"/>
            </p:cNvSpPr>
            <p:nvPr/>
          </p:nvSpPr>
          <p:spPr bwMode="auto">
            <a:xfrm>
              <a:off x="6869254" y="-527361"/>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40" name="Line 1422">
              <a:extLst>
                <a:ext uri="{FF2B5EF4-FFF2-40B4-BE49-F238E27FC236}">
                  <a16:creationId xmlns:a16="http://schemas.microsoft.com/office/drawing/2014/main" id="{771D1524-162A-F415-7322-9415A9493D46}"/>
                </a:ext>
              </a:extLst>
            </p:cNvPr>
            <p:cNvSpPr>
              <a:spLocks noChangeShapeType="1"/>
            </p:cNvSpPr>
            <p:nvPr/>
          </p:nvSpPr>
          <p:spPr bwMode="auto">
            <a:xfrm>
              <a:off x="6875604" y="-527361"/>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41" name="Line 1423">
              <a:extLst>
                <a:ext uri="{FF2B5EF4-FFF2-40B4-BE49-F238E27FC236}">
                  <a16:creationId xmlns:a16="http://schemas.microsoft.com/office/drawing/2014/main" id="{1EF4A1E9-9DC6-FE27-EB54-B287016B0A54}"/>
                </a:ext>
              </a:extLst>
            </p:cNvPr>
            <p:cNvSpPr>
              <a:spLocks noChangeShapeType="1"/>
            </p:cNvSpPr>
            <p:nvPr/>
          </p:nvSpPr>
          <p:spPr bwMode="auto">
            <a:xfrm>
              <a:off x="6907355" y="-527361"/>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42" name="Line 1424">
              <a:extLst>
                <a:ext uri="{FF2B5EF4-FFF2-40B4-BE49-F238E27FC236}">
                  <a16:creationId xmlns:a16="http://schemas.microsoft.com/office/drawing/2014/main" id="{A110F31C-AE8C-793D-70D7-E790AFB75BD2}"/>
                </a:ext>
              </a:extLst>
            </p:cNvPr>
            <p:cNvSpPr>
              <a:spLocks noChangeShapeType="1"/>
            </p:cNvSpPr>
            <p:nvPr/>
          </p:nvSpPr>
          <p:spPr bwMode="auto">
            <a:xfrm>
              <a:off x="6875604" y="-490848"/>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43" name="Line 1425">
              <a:extLst>
                <a:ext uri="{FF2B5EF4-FFF2-40B4-BE49-F238E27FC236}">
                  <a16:creationId xmlns:a16="http://schemas.microsoft.com/office/drawing/2014/main" id="{F176A67E-93E7-0403-7522-90DFF7A6C47D}"/>
                </a:ext>
              </a:extLst>
            </p:cNvPr>
            <p:cNvSpPr>
              <a:spLocks noChangeShapeType="1"/>
            </p:cNvSpPr>
            <p:nvPr/>
          </p:nvSpPr>
          <p:spPr bwMode="auto">
            <a:xfrm>
              <a:off x="6948630" y="-495610"/>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44" name="Line 1426">
              <a:extLst>
                <a:ext uri="{FF2B5EF4-FFF2-40B4-BE49-F238E27FC236}">
                  <a16:creationId xmlns:a16="http://schemas.microsoft.com/office/drawing/2014/main" id="{620D4FAB-A512-76E0-9BF3-8C7C74C1A2C9}"/>
                </a:ext>
              </a:extLst>
            </p:cNvPr>
            <p:cNvSpPr>
              <a:spLocks noChangeShapeType="1"/>
            </p:cNvSpPr>
            <p:nvPr/>
          </p:nvSpPr>
          <p:spPr bwMode="auto">
            <a:xfrm>
              <a:off x="6916879" y="-463859"/>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45" name="Line 1427">
              <a:extLst>
                <a:ext uri="{FF2B5EF4-FFF2-40B4-BE49-F238E27FC236}">
                  <a16:creationId xmlns:a16="http://schemas.microsoft.com/office/drawing/2014/main" id="{42CCFB2C-FEB2-AF50-7115-0C64BB932936}"/>
                </a:ext>
              </a:extLst>
            </p:cNvPr>
            <p:cNvSpPr>
              <a:spLocks noChangeShapeType="1"/>
            </p:cNvSpPr>
            <p:nvPr/>
          </p:nvSpPr>
          <p:spPr bwMode="auto">
            <a:xfrm>
              <a:off x="6969267" y="-479735"/>
              <a:ext cx="1587" cy="73024"/>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46" name="Line 1428">
              <a:extLst>
                <a:ext uri="{FF2B5EF4-FFF2-40B4-BE49-F238E27FC236}">
                  <a16:creationId xmlns:a16="http://schemas.microsoft.com/office/drawing/2014/main" id="{AEC2D328-5F0C-7F3D-786F-E0B78292A21A}"/>
                </a:ext>
              </a:extLst>
            </p:cNvPr>
            <p:cNvSpPr>
              <a:spLocks noChangeShapeType="1"/>
            </p:cNvSpPr>
            <p:nvPr/>
          </p:nvSpPr>
          <p:spPr bwMode="auto">
            <a:xfrm>
              <a:off x="6937515" y="-443222"/>
              <a:ext cx="69850"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47" name="Line 1429">
              <a:extLst>
                <a:ext uri="{FF2B5EF4-FFF2-40B4-BE49-F238E27FC236}">
                  <a16:creationId xmlns:a16="http://schemas.microsoft.com/office/drawing/2014/main" id="{692141EE-040F-1450-3FD2-A2E601A68842}"/>
                </a:ext>
              </a:extLst>
            </p:cNvPr>
            <p:cNvSpPr>
              <a:spLocks noChangeShapeType="1"/>
            </p:cNvSpPr>
            <p:nvPr/>
          </p:nvSpPr>
          <p:spPr bwMode="auto">
            <a:xfrm>
              <a:off x="7021654" y="-479735"/>
              <a:ext cx="1587" cy="73024"/>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48" name="Line 1430">
              <a:extLst>
                <a:ext uri="{FF2B5EF4-FFF2-40B4-BE49-F238E27FC236}">
                  <a16:creationId xmlns:a16="http://schemas.microsoft.com/office/drawing/2014/main" id="{3A2638C1-8C3D-72C8-EEF1-176EAE499897}"/>
                </a:ext>
              </a:extLst>
            </p:cNvPr>
            <p:cNvSpPr>
              <a:spLocks noChangeShapeType="1"/>
            </p:cNvSpPr>
            <p:nvPr/>
          </p:nvSpPr>
          <p:spPr bwMode="auto">
            <a:xfrm>
              <a:off x="6991491" y="-443222"/>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49" name="Line 1431">
              <a:extLst>
                <a:ext uri="{FF2B5EF4-FFF2-40B4-BE49-F238E27FC236}">
                  <a16:creationId xmlns:a16="http://schemas.microsoft.com/office/drawing/2014/main" id="{1A39C564-4534-D4B6-50B3-2F2BEBE476F7}"/>
                </a:ext>
              </a:extLst>
            </p:cNvPr>
            <p:cNvSpPr>
              <a:spLocks noChangeShapeType="1"/>
            </p:cNvSpPr>
            <p:nvPr/>
          </p:nvSpPr>
          <p:spPr bwMode="auto">
            <a:xfrm>
              <a:off x="7064517" y="-454337"/>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50" name="Line 1432">
              <a:extLst>
                <a:ext uri="{FF2B5EF4-FFF2-40B4-BE49-F238E27FC236}">
                  <a16:creationId xmlns:a16="http://schemas.microsoft.com/office/drawing/2014/main" id="{1CAECE88-C7D4-1991-C074-10893DA0AD54}"/>
                </a:ext>
              </a:extLst>
            </p:cNvPr>
            <p:cNvSpPr>
              <a:spLocks noChangeShapeType="1"/>
            </p:cNvSpPr>
            <p:nvPr/>
          </p:nvSpPr>
          <p:spPr bwMode="auto">
            <a:xfrm>
              <a:off x="7032766" y="-416235"/>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51" name="Line 1433">
              <a:extLst>
                <a:ext uri="{FF2B5EF4-FFF2-40B4-BE49-F238E27FC236}">
                  <a16:creationId xmlns:a16="http://schemas.microsoft.com/office/drawing/2014/main" id="{53A9C8A8-A331-B19D-4AF4-D0FE240DD458}"/>
                </a:ext>
              </a:extLst>
            </p:cNvPr>
            <p:cNvSpPr>
              <a:spLocks noChangeShapeType="1"/>
            </p:cNvSpPr>
            <p:nvPr/>
          </p:nvSpPr>
          <p:spPr bwMode="auto">
            <a:xfrm>
              <a:off x="7080392" y="-432110"/>
              <a:ext cx="1587" cy="73024"/>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52" name="Line 1434">
              <a:extLst>
                <a:ext uri="{FF2B5EF4-FFF2-40B4-BE49-F238E27FC236}">
                  <a16:creationId xmlns:a16="http://schemas.microsoft.com/office/drawing/2014/main" id="{252A6460-7C73-D018-B8E8-A5B255CB5E3C}"/>
                </a:ext>
              </a:extLst>
            </p:cNvPr>
            <p:cNvSpPr>
              <a:spLocks noChangeShapeType="1"/>
            </p:cNvSpPr>
            <p:nvPr/>
          </p:nvSpPr>
          <p:spPr bwMode="auto">
            <a:xfrm>
              <a:off x="7043878" y="-395597"/>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53" name="Line 1438">
              <a:extLst>
                <a:ext uri="{FF2B5EF4-FFF2-40B4-BE49-F238E27FC236}">
                  <a16:creationId xmlns:a16="http://schemas.microsoft.com/office/drawing/2014/main" id="{1909A061-3FB9-DF71-B01E-56A7C9EE4285}"/>
                </a:ext>
              </a:extLst>
            </p:cNvPr>
            <p:cNvSpPr>
              <a:spLocks noChangeShapeType="1"/>
            </p:cNvSpPr>
            <p:nvPr/>
          </p:nvSpPr>
          <p:spPr bwMode="auto">
            <a:xfrm>
              <a:off x="7096268" y="-406711"/>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54" name="Line 1439">
              <a:extLst>
                <a:ext uri="{FF2B5EF4-FFF2-40B4-BE49-F238E27FC236}">
                  <a16:creationId xmlns:a16="http://schemas.microsoft.com/office/drawing/2014/main" id="{56BC9F56-C8BC-0D68-48FA-8309F0E011A3}"/>
                </a:ext>
              </a:extLst>
            </p:cNvPr>
            <p:cNvSpPr>
              <a:spLocks noChangeShapeType="1"/>
            </p:cNvSpPr>
            <p:nvPr/>
          </p:nvSpPr>
          <p:spPr bwMode="auto">
            <a:xfrm>
              <a:off x="7064517" y="-374960"/>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55" name="Line 1440">
              <a:extLst>
                <a:ext uri="{FF2B5EF4-FFF2-40B4-BE49-F238E27FC236}">
                  <a16:creationId xmlns:a16="http://schemas.microsoft.com/office/drawing/2014/main" id="{15C6A159-5569-727A-2ED1-C40FDCDB26F5}"/>
                </a:ext>
              </a:extLst>
            </p:cNvPr>
            <p:cNvSpPr>
              <a:spLocks noChangeShapeType="1"/>
            </p:cNvSpPr>
            <p:nvPr/>
          </p:nvSpPr>
          <p:spPr bwMode="auto">
            <a:xfrm>
              <a:off x="7105792" y="-406711"/>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56" name="Line 1441">
              <a:extLst>
                <a:ext uri="{FF2B5EF4-FFF2-40B4-BE49-F238E27FC236}">
                  <a16:creationId xmlns:a16="http://schemas.microsoft.com/office/drawing/2014/main" id="{6724873F-AE96-9076-59BC-1B898D04088D}"/>
                </a:ext>
              </a:extLst>
            </p:cNvPr>
            <p:cNvSpPr>
              <a:spLocks noChangeShapeType="1"/>
            </p:cNvSpPr>
            <p:nvPr/>
          </p:nvSpPr>
          <p:spPr bwMode="auto">
            <a:xfrm>
              <a:off x="7069278" y="-374960"/>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57" name="Line 1442">
              <a:extLst>
                <a:ext uri="{FF2B5EF4-FFF2-40B4-BE49-F238E27FC236}">
                  <a16:creationId xmlns:a16="http://schemas.microsoft.com/office/drawing/2014/main" id="{0E303031-B254-C3E6-9020-6356987FF9DE}"/>
                </a:ext>
              </a:extLst>
            </p:cNvPr>
            <p:cNvSpPr>
              <a:spLocks noChangeShapeType="1"/>
            </p:cNvSpPr>
            <p:nvPr/>
          </p:nvSpPr>
          <p:spPr bwMode="auto">
            <a:xfrm>
              <a:off x="7112142" y="-406711"/>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58" name="Line 1443">
              <a:extLst>
                <a:ext uri="{FF2B5EF4-FFF2-40B4-BE49-F238E27FC236}">
                  <a16:creationId xmlns:a16="http://schemas.microsoft.com/office/drawing/2014/main" id="{9717170C-57B6-800E-0768-B258AB95C1BE}"/>
                </a:ext>
              </a:extLst>
            </p:cNvPr>
            <p:cNvSpPr>
              <a:spLocks noChangeShapeType="1"/>
            </p:cNvSpPr>
            <p:nvPr/>
          </p:nvSpPr>
          <p:spPr bwMode="auto">
            <a:xfrm>
              <a:off x="7075628" y="-374960"/>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59" name="Line 1444">
              <a:extLst>
                <a:ext uri="{FF2B5EF4-FFF2-40B4-BE49-F238E27FC236}">
                  <a16:creationId xmlns:a16="http://schemas.microsoft.com/office/drawing/2014/main" id="{D6EEBB13-CBA4-84C1-AF78-68B7329D4BD8}"/>
                </a:ext>
              </a:extLst>
            </p:cNvPr>
            <p:cNvSpPr>
              <a:spLocks noChangeShapeType="1"/>
            </p:cNvSpPr>
            <p:nvPr/>
          </p:nvSpPr>
          <p:spPr bwMode="auto">
            <a:xfrm>
              <a:off x="7148654" y="-401949"/>
              <a:ext cx="1587" cy="69850"/>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60" name="Line 1445">
              <a:extLst>
                <a:ext uri="{FF2B5EF4-FFF2-40B4-BE49-F238E27FC236}">
                  <a16:creationId xmlns:a16="http://schemas.microsoft.com/office/drawing/2014/main" id="{467B29C2-5D82-D447-77C3-482022DAC5E1}"/>
                </a:ext>
              </a:extLst>
            </p:cNvPr>
            <p:cNvSpPr>
              <a:spLocks noChangeShapeType="1"/>
            </p:cNvSpPr>
            <p:nvPr/>
          </p:nvSpPr>
          <p:spPr bwMode="auto">
            <a:xfrm>
              <a:off x="7116903" y="-370198"/>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61" name="Line 1446">
              <a:extLst>
                <a:ext uri="{FF2B5EF4-FFF2-40B4-BE49-F238E27FC236}">
                  <a16:creationId xmlns:a16="http://schemas.microsoft.com/office/drawing/2014/main" id="{9B7EB862-248D-007F-F470-927185E93110}"/>
                </a:ext>
              </a:extLst>
            </p:cNvPr>
            <p:cNvSpPr>
              <a:spLocks noChangeShapeType="1"/>
            </p:cNvSpPr>
            <p:nvPr/>
          </p:nvSpPr>
          <p:spPr bwMode="auto">
            <a:xfrm>
              <a:off x="7159767" y="-401949"/>
              <a:ext cx="1587" cy="69850"/>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62" name="Line 1447">
              <a:extLst>
                <a:ext uri="{FF2B5EF4-FFF2-40B4-BE49-F238E27FC236}">
                  <a16:creationId xmlns:a16="http://schemas.microsoft.com/office/drawing/2014/main" id="{01792FD7-9FCE-BE4D-F101-FAA4ADD341F2}"/>
                </a:ext>
              </a:extLst>
            </p:cNvPr>
            <p:cNvSpPr>
              <a:spLocks noChangeShapeType="1"/>
            </p:cNvSpPr>
            <p:nvPr/>
          </p:nvSpPr>
          <p:spPr bwMode="auto">
            <a:xfrm>
              <a:off x="7121666" y="-370198"/>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63" name="Line 1448">
              <a:extLst>
                <a:ext uri="{FF2B5EF4-FFF2-40B4-BE49-F238E27FC236}">
                  <a16:creationId xmlns:a16="http://schemas.microsoft.com/office/drawing/2014/main" id="{DA8C1D50-C126-3F1C-4F3D-A69C9457B63D}"/>
                </a:ext>
              </a:extLst>
            </p:cNvPr>
            <p:cNvSpPr>
              <a:spLocks noChangeShapeType="1"/>
            </p:cNvSpPr>
            <p:nvPr/>
          </p:nvSpPr>
          <p:spPr bwMode="auto">
            <a:xfrm>
              <a:off x="7164530" y="-401949"/>
              <a:ext cx="1587" cy="69850"/>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64" name="Line 1449">
              <a:extLst>
                <a:ext uri="{FF2B5EF4-FFF2-40B4-BE49-F238E27FC236}">
                  <a16:creationId xmlns:a16="http://schemas.microsoft.com/office/drawing/2014/main" id="{F1601263-0554-39A9-EDD3-8C5FEF48630C}"/>
                </a:ext>
              </a:extLst>
            </p:cNvPr>
            <p:cNvSpPr>
              <a:spLocks noChangeShapeType="1"/>
            </p:cNvSpPr>
            <p:nvPr/>
          </p:nvSpPr>
          <p:spPr bwMode="auto">
            <a:xfrm>
              <a:off x="7128016" y="-370198"/>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65" name="Line 1450">
              <a:extLst>
                <a:ext uri="{FF2B5EF4-FFF2-40B4-BE49-F238E27FC236}">
                  <a16:creationId xmlns:a16="http://schemas.microsoft.com/office/drawing/2014/main" id="{31EF3680-DACA-D647-C535-A06998F3DA86}"/>
                </a:ext>
              </a:extLst>
            </p:cNvPr>
            <p:cNvSpPr>
              <a:spLocks noChangeShapeType="1"/>
            </p:cNvSpPr>
            <p:nvPr/>
          </p:nvSpPr>
          <p:spPr bwMode="auto">
            <a:xfrm>
              <a:off x="7216917"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66" name="Line 1451">
              <a:extLst>
                <a:ext uri="{FF2B5EF4-FFF2-40B4-BE49-F238E27FC236}">
                  <a16:creationId xmlns:a16="http://schemas.microsoft.com/office/drawing/2014/main" id="{7A94A239-C913-F435-31B9-B822AFA2514E}"/>
                </a:ext>
              </a:extLst>
            </p:cNvPr>
            <p:cNvSpPr>
              <a:spLocks noChangeShapeType="1"/>
            </p:cNvSpPr>
            <p:nvPr/>
          </p:nvSpPr>
          <p:spPr bwMode="auto">
            <a:xfrm>
              <a:off x="7180403" y="-347973"/>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67" name="Line 1452">
              <a:extLst>
                <a:ext uri="{FF2B5EF4-FFF2-40B4-BE49-F238E27FC236}">
                  <a16:creationId xmlns:a16="http://schemas.microsoft.com/office/drawing/2014/main" id="{817D1DAD-0EAA-80EF-85A4-E41244DF83FA}"/>
                </a:ext>
              </a:extLst>
            </p:cNvPr>
            <p:cNvSpPr>
              <a:spLocks noChangeShapeType="1"/>
            </p:cNvSpPr>
            <p:nvPr/>
          </p:nvSpPr>
          <p:spPr bwMode="auto">
            <a:xfrm>
              <a:off x="7237554"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68" name="Line 1453">
              <a:extLst>
                <a:ext uri="{FF2B5EF4-FFF2-40B4-BE49-F238E27FC236}">
                  <a16:creationId xmlns:a16="http://schemas.microsoft.com/office/drawing/2014/main" id="{F5621F12-0B12-8B51-5AD3-3238DEE248B7}"/>
                </a:ext>
              </a:extLst>
            </p:cNvPr>
            <p:cNvSpPr>
              <a:spLocks noChangeShapeType="1"/>
            </p:cNvSpPr>
            <p:nvPr/>
          </p:nvSpPr>
          <p:spPr bwMode="auto">
            <a:xfrm>
              <a:off x="7201043" y="-347973"/>
              <a:ext cx="73024"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69" name="Line 1454">
              <a:extLst>
                <a:ext uri="{FF2B5EF4-FFF2-40B4-BE49-F238E27FC236}">
                  <a16:creationId xmlns:a16="http://schemas.microsoft.com/office/drawing/2014/main" id="{FCE8A821-398A-C85A-6D2B-BE58A7CB80E7}"/>
                </a:ext>
              </a:extLst>
            </p:cNvPr>
            <p:cNvSpPr>
              <a:spLocks noChangeShapeType="1"/>
            </p:cNvSpPr>
            <p:nvPr/>
          </p:nvSpPr>
          <p:spPr bwMode="auto">
            <a:xfrm>
              <a:off x="7243904"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70" name="Line 1455">
              <a:extLst>
                <a:ext uri="{FF2B5EF4-FFF2-40B4-BE49-F238E27FC236}">
                  <a16:creationId xmlns:a16="http://schemas.microsoft.com/office/drawing/2014/main" id="{4D25AAB3-F03C-0D74-962D-22ECC49D0F8B}"/>
                </a:ext>
              </a:extLst>
            </p:cNvPr>
            <p:cNvSpPr>
              <a:spLocks noChangeShapeType="1"/>
            </p:cNvSpPr>
            <p:nvPr/>
          </p:nvSpPr>
          <p:spPr bwMode="auto">
            <a:xfrm>
              <a:off x="7205803" y="-347973"/>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71" name="Line 1456">
              <a:extLst>
                <a:ext uri="{FF2B5EF4-FFF2-40B4-BE49-F238E27FC236}">
                  <a16:creationId xmlns:a16="http://schemas.microsoft.com/office/drawing/2014/main" id="{B8F9F36F-7738-B46F-68CA-50409A2C623C}"/>
                </a:ext>
              </a:extLst>
            </p:cNvPr>
            <p:cNvSpPr>
              <a:spLocks noChangeShapeType="1"/>
            </p:cNvSpPr>
            <p:nvPr/>
          </p:nvSpPr>
          <p:spPr bwMode="auto">
            <a:xfrm>
              <a:off x="7248668"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72" name="Line 1457">
              <a:extLst>
                <a:ext uri="{FF2B5EF4-FFF2-40B4-BE49-F238E27FC236}">
                  <a16:creationId xmlns:a16="http://schemas.microsoft.com/office/drawing/2014/main" id="{E911610D-4D1C-8F0C-A4C8-9AF95A06184B}"/>
                </a:ext>
              </a:extLst>
            </p:cNvPr>
            <p:cNvSpPr>
              <a:spLocks noChangeShapeType="1"/>
            </p:cNvSpPr>
            <p:nvPr/>
          </p:nvSpPr>
          <p:spPr bwMode="auto">
            <a:xfrm>
              <a:off x="7212154" y="-347973"/>
              <a:ext cx="73024"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73" name="Line 1458">
              <a:extLst>
                <a:ext uri="{FF2B5EF4-FFF2-40B4-BE49-F238E27FC236}">
                  <a16:creationId xmlns:a16="http://schemas.microsoft.com/office/drawing/2014/main" id="{EF11B07B-532D-80E7-36CC-72DC4B13577A}"/>
                </a:ext>
              </a:extLst>
            </p:cNvPr>
            <p:cNvSpPr>
              <a:spLocks noChangeShapeType="1"/>
            </p:cNvSpPr>
            <p:nvPr/>
          </p:nvSpPr>
          <p:spPr bwMode="auto">
            <a:xfrm>
              <a:off x="7269305"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74" name="Line 1459">
              <a:extLst>
                <a:ext uri="{FF2B5EF4-FFF2-40B4-BE49-F238E27FC236}">
                  <a16:creationId xmlns:a16="http://schemas.microsoft.com/office/drawing/2014/main" id="{98E7C2E3-2F81-995A-A1E5-3DCD57D4202A}"/>
                </a:ext>
              </a:extLst>
            </p:cNvPr>
            <p:cNvSpPr>
              <a:spLocks noChangeShapeType="1"/>
            </p:cNvSpPr>
            <p:nvPr/>
          </p:nvSpPr>
          <p:spPr bwMode="auto">
            <a:xfrm>
              <a:off x="7232792" y="-347973"/>
              <a:ext cx="73024"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75" name="Line 1460">
              <a:extLst>
                <a:ext uri="{FF2B5EF4-FFF2-40B4-BE49-F238E27FC236}">
                  <a16:creationId xmlns:a16="http://schemas.microsoft.com/office/drawing/2014/main" id="{46A085AB-F213-ADF3-6DCC-B424B104E37A}"/>
                </a:ext>
              </a:extLst>
            </p:cNvPr>
            <p:cNvSpPr>
              <a:spLocks noChangeShapeType="1"/>
            </p:cNvSpPr>
            <p:nvPr/>
          </p:nvSpPr>
          <p:spPr bwMode="auto">
            <a:xfrm>
              <a:off x="7274067"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76" name="Line 1461">
              <a:extLst>
                <a:ext uri="{FF2B5EF4-FFF2-40B4-BE49-F238E27FC236}">
                  <a16:creationId xmlns:a16="http://schemas.microsoft.com/office/drawing/2014/main" id="{198D4A0A-1314-8019-B56D-303E3EBC262B}"/>
                </a:ext>
              </a:extLst>
            </p:cNvPr>
            <p:cNvSpPr>
              <a:spLocks noChangeShapeType="1"/>
            </p:cNvSpPr>
            <p:nvPr/>
          </p:nvSpPr>
          <p:spPr bwMode="auto">
            <a:xfrm>
              <a:off x="7237553" y="-347973"/>
              <a:ext cx="7461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77" name="Line 1462">
              <a:extLst>
                <a:ext uri="{FF2B5EF4-FFF2-40B4-BE49-F238E27FC236}">
                  <a16:creationId xmlns:a16="http://schemas.microsoft.com/office/drawing/2014/main" id="{E608951C-C89A-975A-4FD2-E1F9A029B458}"/>
                </a:ext>
              </a:extLst>
            </p:cNvPr>
            <p:cNvSpPr>
              <a:spLocks noChangeShapeType="1"/>
            </p:cNvSpPr>
            <p:nvPr/>
          </p:nvSpPr>
          <p:spPr bwMode="auto">
            <a:xfrm>
              <a:off x="7280417"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78" name="Line 1463">
              <a:extLst>
                <a:ext uri="{FF2B5EF4-FFF2-40B4-BE49-F238E27FC236}">
                  <a16:creationId xmlns:a16="http://schemas.microsoft.com/office/drawing/2014/main" id="{D25F463D-7473-811C-5FD6-506655A05A66}"/>
                </a:ext>
              </a:extLst>
            </p:cNvPr>
            <p:cNvSpPr>
              <a:spLocks noChangeShapeType="1"/>
            </p:cNvSpPr>
            <p:nvPr/>
          </p:nvSpPr>
          <p:spPr bwMode="auto">
            <a:xfrm>
              <a:off x="7243905" y="-347973"/>
              <a:ext cx="73024"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79" name="Line 1464">
              <a:extLst>
                <a:ext uri="{FF2B5EF4-FFF2-40B4-BE49-F238E27FC236}">
                  <a16:creationId xmlns:a16="http://schemas.microsoft.com/office/drawing/2014/main" id="{4B070CCC-F616-FB46-90DA-4F7D733B4E1B}"/>
                </a:ext>
              </a:extLst>
            </p:cNvPr>
            <p:cNvSpPr>
              <a:spLocks noChangeShapeType="1"/>
            </p:cNvSpPr>
            <p:nvPr/>
          </p:nvSpPr>
          <p:spPr bwMode="auto">
            <a:xfrm>
              <a:off x="7321692"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80" name="Line 1465">
              <a:extLst>
                <a:ext uri="{FF2B5EF4-FFF2-40B4-BE49-F238E27FC236}">
                  <a16:creationId xmlns:a16="http://schemas.microsoft.com/office/drawing/2014/main" id="{CE05998A-AB1E-1952-4B6B-33DCECD9C74A}"/>
                </a:ext>
              </a:extLst>
            </p:cNvPr>
            <p:cNvSpPr>
              <a:spLocks noChangeShapeType="1"/>
            </p:cNvSpPr>
            <p:nvPr/>
          </p:nvSpPr>
          <p:spPr bwMode="auto">
            <a:xfrm>
              <a:off x="7285180" y="-347973"/>
              <a:ext cx="73024"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81" name="Line 1466">
              <a:extLst>
                <a:ext uri="{FF2B5EF4-FFF2-40B4-BE49-F238E27FC236}">
                  <a16:creationId xmlns:a16="http://schemas.microsoft.com/office/drawing/2014/main" id="{65D7E044-1AEC-D6F4-AFF6-B11ECD4DEE44}"/>
                </a:ext>
              </a:extLst>
            </p:cNvPr>
            <p:cNvSpPr>
              <a:spLocks noChangeShapeType="1"/>
            </p:cNvSpPr>
            <p:nvPr/>
          </p:nvSpPr>
          <p:spPr bwMode="auto">
            <a:xfrm>
              <a:off x="7326454"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82" name="Line 1467">
              <a:extLst>
                <a:ext uri="{FF2B5EF4-FFF2-40B4-BE49-F238E27FC236}">
                  <a16:creationId xmlns:a16="http://schemas.microsoft.com/office/drawing/2014/main" id="{12EE4C86-62E1-252E-DC38-4FFA7367C758}"/>
                </a:ext>
              </a:extLst>
            </p:cNvPr>
            <p:cNvSpPr>
              <a:spLocks noChangeShapeType="1"/>
            </p:cNvSpPr>
            <p:nvPr/>
          </p:nvSpPr>
          <p:spPr bwMode="auto">
            <a:xfrm>
              <a:off x="7289942" y="-347973"/>
              <a:ext cx="7461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83" name="Line 1468">
              <a:extLst>
                <a:ext uri="{FF2B5EF4-FFF2-40B4-BE49-F238E27FC236}">
                  <a16:creationId xmlns:a16="http://schemas.microsoft.com/office/drawing/2014/main" id="{F731BBEC-A6D0-8F03-A23B-0A1AFEC34379}"/>
                </a:ext>
              </a:extLst>
            </p:cNvPr>
            <p:cNvSpPr>
              <a:spLocks noChangeShapeType="1"/>
            </p:cNvSpPr>
            <p:nvPr/>
          </p:nvSpPr>
          <p:spPr bwMode="auto">
            <a:xfrm>
              <a:off x="7332805"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84" name="Line 1469">
              <a:extLst>
                <a:ext uri="{FF2B5EF4-FFF2-40B4-BE49-F238E27FC236}">
                  <a16:creationId xmlns:a16="http://schemas.microsoft.com/office/drawing/2014/main" id="{6C5586C9-A259-D1C2-89EB-7FC105647793}"/>
                </a:ext>
              </a:extLst>
            </p:cNvPr>
            <p:cNvSpPr>
              <a:spLocks noChangeShapeType="1"/>
            </p:cNvSpPr>
            <p:nvPr/>
          </p:nvSpPr>
          <p:spPr bwMode="auto">
            <a:xfrm>
              <a:off x="7296292" y="-347973"/>
              <a:ext cx="73024"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85" name="Line 1470">
              <a:extLst>
                <a:ext uri="{FF2B5EF4-FFF2-40B4-BE49-F238E27FC236}">
                  <a16:creationId xmlns:a16="http://schemas.microsoft.com/office/drawing/2014/main" id="{5F16387F-9829-F09D-07F3-1D07FEAB391F}"/>
                </a:ext>
              </a:extLst>
            </p:cNvPr>
            <p:cNvSpPr>
              <a:spLocks noChangeShapeType="1"/>
            </p:cNvSpPr>
            <p:nvPr/>
          </p:nvSpPr>
          <p:spPr bwMode="auto">
            <a:xfrm>
              <a:off x="7416943"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86" name="Line 1471">
              <a:extLst>
                <a:ext uri="{FF2B5EF4-FFF2-40B4-BE49-F238E27FC236}">
                  <a16:creationId xmlns:a16="http://schemas.microsoft.com/office/drawing/2014/main" id="{61F26C6A-B8DA-BE3F-7112-F234D5C19CE7}"/>
                </a:ext>
              </a:extLst>
            </p:cNvPr>
            <p:cNvSpPr>
              <a:spLocks noChangeShapeType="1"/>
            </p:cNvSpPr>
            <p:nvPr/>
          </p:nvSpPr>
          <p:spPr bwMode="auto">
            <a:xfrm>
              <a:off x="7380430" y="-347973"/>
              <a:ext cx="73024"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87" name="Line 1472">
              <a:extLst>
                <a:ext uri="{FF2B5EF4-FFF2-40B4-BE49-F238E27FC236}">
                  <a16:creationId xmlns:a16="http://schemas.microsoft.com/office/drawing/2014/main" id="{303A085E-E5D2-E47B-1EE3-A212673BA7C0}"/>
                </a:ext>
              </a:extLst>
            </p:cNvPr>
            <p:cNvSpPr>
              <a:spLocks noChangeShapeType="1"/>
            </p:cNvSpPr>
            <p:nvPr/>
          </p:nvSpPr>
          <p:spPr bwMode="auto">
            <a:xfrm>
              <a:off x="7448692"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88" name="Line 1473">
              <a:extLst>
                <a:ext uri="{FF2B5EF4-FFF2-40B4-BE49-F238E27FC236}">
                  <a16:creationId xmlns:a16="http://schemas.microsoft.com/office/drawing/2014/main" id="{F0894219-8620-4290-8E52-EFDC49DB367A}"/>
                </a:ext>
              </a:extLst>
            </p:cNvPr>
            <p:cNvSpPr>
              <a:spLocks noChangeShapeType="1"/>
            </p:cNvSpPr>
            <p:nvPr/>
          </p:nvSpPr>
          <p:spPr bwMode="auto">
            <a:xfrm>
              <a:off x="7416941" y="-347973"/>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89" name="Line 1474">
              <a:extLst>
                <a:ext uri="{FF2B5EF4-FFF2-40B4-BE49-F238E27FC236}">
                  <a16:creationId xmlns:a16="http://schemas.microsoft.com/office/drawing/2014/main" id="{D5DA0485-9656-E2B5-C445-94EB2622A4D1}"/>
                </a:ext>
              </a:extLst>
            </p:cNvPr>
            <p:cNvSpPr>
              <a:spLocks noChangeShapeType="1"/>
            </p:cNvSpPr>
            <p:nvPr/>
          </p:nvSpPr>
          <p:spPr bwMode="auto">
            <a:xfrm>
              <a:off x="7510604"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90" name="Line 1475">
              <a:extLst>
                <a:ext uri="{FF2B5EF4-FFF2-40B4-BE49-F238E27FC236}">
                  <a16:creationId xmlns:a16="http://schemas.microsoft.com/office/drawing/2014/main" id="{A34DC664-9F1D-0D22-A405-9F9181496EF6}"/>
                </a:ext>
              </a:extLst>
            </p:cNvPr>
            <p:cNvSpPr>
              <a:spLocks noChangeShapeType="1"/>
            </p:cNvSpPr>
            <p:nvPr/>
          </p:nvSpPr>
          <p:spPr bwMode="auto">
            <a:xfrm>
              <a:off x="7480441" y="-347973"/>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91" name="Line 1476">
              <a:extLst>
                <a:ext uri="{FF2B5EF4-FFF2-40B4-BE49-F238E27FC236}">
                  <a16:creationId xmlns:a16="http://schemas.microsoft.com/office/drawing/2014/main" id="{B042010E-FFD5-50AF-4B31-9E7482DAC68C}"/>
                </a:ext>
              </a:extLst>
            </p:cNvPr>
            <p:cNvSpPr>
              <a:spLocks noChangeShapeType="1"/>
            </p:cNvSpPr>
            <p:nvPr/>
          </p:nvSpPr>
          <p:spPr bwMode="auto">
            <a:xfrm>
              <a:off x="7301054"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92" name="Line 1477">
              <a:extLst>
                <a:ext uri="{FF2B5EF4-FFF2-40B4-BE49-F238E27FC236}">
                  <a16:creationId xmlns:a16="http://schemas.microsoft.com/office/drawing/2014/main" id="{A03E57A4-F674-7CD0-764B-11473F0A3006}"/>
                </a:ext>
              </a:extLst>
            </p:cNvPr>
            <p:cNvSpPr>
              <a:spLocks noChangeShapeType="1"/>
            </p:cNvSpPr>
            <p:nvPr/>
          </p:nvSpPr>
          <p:spPr bwMode="auto">
            <a:xfrm>
              <a:off x="7264543" y="-347973"/>
              <a:ext cx="73024"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93" name="Line 1478">
              <a:extLst>
                <a:ext uri="{FF2B5EF4-FFF2-40B4-BE49-F238E27FC236}">
                  <a16:creationId xmlns:a16="http://schemas.microsoft.com/office/drawing/2014/main" id="{10BFE093-C157-E498-C367-935F6C2E06A5}"/>
                </a:ext>
              </a:extLst>
            </p:cNvPr>
            <p:cNvSpPr>
              <a:spLocks noChangeShapeType="1"/>
            </p:cNvSpPr>
            <p:nvPr/>
          </p:nvSpPr>
          <p:spPr bwMode="auto">
            <a:xfrm>
              <a:off x="7585218"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94" name="Line 1479">
              <a:extLst>
                <a:ext uri="{FF2B5EF4-FFF2-40B4-BE49-F238E27FC236}">
                  <a16:creationId xmlns:a16="http://schemas.microsoft.com/office/drawing/2014/main" id="{D6CF81CC-106E-27F8-797F-B67EA866DCB7}"/>
                </a:ext>
              </a:extLst>
            </p:cNvPr>
            <p:cNvSpPr>
              <a:spLocks noChangeShapeType="1"/>
            </p:cNvSpPr>
            <p:nvPr/>
          </p:nvSpPr>
          <p:spPr bwMode="auto">
            <a:xfrm>
              <a:off x="7553467" y="-347973"/>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95" name="Line 1480">
              <a:extLst>
                <a:ext uri="{FF2B5EF4-FFF2-40B4-BE49-F238E27FC236}">
                  <a16:creationId xmlns:a16="http://schemas.microsoft.com/office/drawing/2014/main" id="{96089889-D64C-BF12-C670-1144D5BD011C}"/>
                </a:ext>
              </a:extLst>
            </p:cNvPr>
            <p:cNvSpPr>
              <a:spLocks noChangeShapeType="1"/>
            </p:cNvSpPr>
            <p:nvPr/>
          </p:nvSpPr>
          <p:spPr bwMode="auto">
            <a:xfrm>
              <a:off x="7594742"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96" name="Line 1481">
              <a:extLst>
                <a:ext uri="{FF2B5EF4-FFF2-40B4-BE49-F238E27FC236}">
                  <a16:creationId xmlns:a16="http://schemas.microsoft.com/office/drawing/2014/main" id="{B19BC32E-6544-D55D-E195-D07C613E7D27}"/>
                </a:ext>
              </a:extLst>
            </p:cNvPr>
            <p:cNvSpPr>
              <a:spLocks noChangeShapeType="1"/>
            </p:cNvSpPr>
            <p:nvPr/>
          </p:nvSpPr>
          <p:spPr bwMode="auto">
            <a:xfrm>
              <a:off x="7558227" y="-347973"/>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97" name="Line 1482">
              <a:extLst>
                <a:ext uri="{FF2B5EF4-FFF2-40B4-BE49-F238E27FC236}">
                  <a16:creationId xmlns:a16="http://schemas.microsoft.com/office/drawing/2014/main" id="{EB799B3A-B553-771B-8ACC-A732347CE00E}"/>
                </a:ext>
              </a:extLst>
            </p:cNvPr>
            <p:cNvSpPr>
              <a:spLocks noChangeShapeType="1"/>
            </p:cNvSpPr>
            <p:nvPr/>
          </p:nvSpPr>
          <p:spPr bwMode="auto">
            <a:xfrm>
              <a:off x="7601092"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98" name="Line 1483">
              <a:extLst>
                <a:ext uri="{FF2B5EF4-FFF2-40B4-BE49-F238E27FC236}">
                  <a16:creationId xmlns:a16="http://schemas.microsoft.com/office/drawing/2014/main" id="{54DA05C9-5DAC-BBC8-7FA4-8742C3C9B904}"/>
                </a:ext>
              </a:extLst>
            </p:cNvPr>
            <p:cNvSpPr>
              <a:spLocks noChangeShapeType="1"/>
            </p:cNvSpPr>
            <p:nvPr/>
          </p:nvSpPr>
          <p:spPr bwMode="auto">
            <a:xfrm>
              <a:off x="7562991" y="-347973"/>
              <a:ext cx="69850"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999" name="Line 1484">
              <a:extLst>
                <a:ext uri="{FF2B5EF4-FFF2-40B4-BE49-F238E27FC236}">
                  <a16:creationId xmlns:a16="http://schemas.microsoft.com/office/drawing/2014/main" id="{A0335F48-8CBD-DDD8-CDA6-EE132A54EDDC}"/>
                </a:ext>
              </a:extLst>
            </p:cNvPr>
            <p:cNvSpPr>
              <a:spLocks noChangeShapeType="1"/>
            </p:cNvSpPr>
            <p:nvPr/>
          </p:nvSpPr>
          <p:spPr bwMode="auto">
            <a:xfrm>
              <a:off x="7621729"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00" name="Line 1485">
              <a:extLst>
                <a:ext uri="{FF2B5EF4-FFF2-40B4-BE49-F238E27FC236}">
                  <a16:creationId xmlns:a16="http://schemas.microsoft.com/office/drawing/2014/main" id="{4B23C09A-0CB6-F2F4-BC5E-7F39BCAE8696}"/>
                </a:ext>
              </a:extLst>
            </p:cNvPr>
            <p:cNvSpPr>
              <a:spLocks noChangeShapeType="1"/>
            </p:cNvSpPr>
            <p:nvPr/>
          </p:nvSpPr>
          <p:spPr bwMode="auto">
            <a:xfrm>
              <a:off x="7585216" y="-347973"/>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01" name="Line 1486">
              <a:extLst>
                <a:ext uri="{FF2B5EF4-FFF2-40B4-BE49-F238E27FC236}">
                  <a16:creationId xmlns:a16="http://schemas.microsoft.com/office/drawing/2014/main" id="{0A7EB9F1-BA38-6FDD-BEFA-4ACD774ADAA6}"/>
                </a:ext>
              </a:extLst>
            </p:cNvPr>
            <p:cNvSpPr>
              <a:spLocks noChangeShapeType="1"/>
            </p:cNvSpPr>
            <p:nvPr/>
          </p:nvSpPr>
          <p:spPr bwMode="auto">
            <a:xfrm>
              <a:off x="7621729"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02" name="Line 1487">
              <a:extLst>
                <a:ext uri="{FF2B5EF4-FFF2-40B4-BE49-F238E27FC236}">
                  <a16:creationId xmlns:a16="http://schemas.microsoft.com/office/drawing/2014/main" id="{9E1FC3FC-1684-0354-4664-E7629F8EFBE1}"/>
                </a:ext>
              </a:extLst>
            </p:cNvPr>
            <p:cNvSpPr>
              <a:spLocks noChangeShapeType="1"/>
            </p:cNvSpPr>
            <p:nvPr/>
          </p:nvSpPr>
          <p:spPr bwMode="auto">
            <a:xfrm>
              <a:off x="7589978" y="-347973"/>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03" name="Line 1488">
              <a:extLst>
                <a:ext uri="{FF2B5EF4-FFF2-40B4-BE49-F238E27FC236}">
                  <a16:creationId xmlns:a16="http://schemas.microsoft.com/office/drawing/2014/main" id="{61FD95CB-85F9-ADEB-4C0E-C836FD124311}"/>
                </a:ext>
              </a:extLst>
            </p:cNvPr>
            <p:cNvSpPr>
              <a:spLocks noChangeShapeType="1"/>
            </p:cNvSpPr>
            <p:nvPr/>
          </p:nvSpPr>
          <p:spPr bwMode="auto">
            <a:xfrm>
              <a:off x="7632843"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04" name="Line 1489">
              <a:extLst>
                <a:ext uri="{FF2B5EF4-FFF2-40B4-BE49-F238E27FC236}">
                  <a16:creationId xmlns:a16="http://schemas.microsoft.com/office/drawing/2014/main" id="{ADA2AD38-6EE3-77FD-758D-3738F012FDE8}"/>
                </a:ext>
              </a:extLst>
            </p:cNvPr>
            <p:cNvSpPr>
              <a:spLocks noChangeShapeType="1"/>
            </p:cNvSpPr>
            <p:nvPr/>
          </p:nvSpPr>
          <p:spPr bwMode="auto">
            <a:xfrm>
              <a:off x="7594740" y="-347973"/>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05" name="Line 1490">
              <a:extLst>
                <a:ext uri="{FF2B5EF4-FFF2-40B4-BE49-F238E27FC236}">
                  <a16:creationId xmlns:a16="http://schemas.microsoft.com/office/drawing/2014/main" id="{88323513-A3DE-5E8C-C16A-74FD73687C56}"/>
                </a:ext>
              </a:extLst>
            </p:cNvPr>
            <p:cNvSpPr>
              <a:spLocks noChangeShapeType="1"/>
            </p:cNvSpPr>
            <p:nvPr/>
          </p:nvSpPr>
          <p:spPr bwMode="auto">
            <a:xfrm>
              <a:off x="7769367"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06" name="Line 1491">
              <a:extLst>
                <a:ext uri="{FF2B5EF4-FFF2-40B4-BE49-F238E27FC236}">
                  <a16:creationId xmlns:a16="http://schemas.microsoft.com/office/drawing/2014/main" id="{0FB17ADE-41A2-3A9D-8A5B-2952930958E0}"/>
                </a:ext>
              </a:extLst>
            </p:cNvPr>
            <p:cNvSpPr>
              <a:spLocks noChangeShapeType="1"/>
            </p:cNvSpPr>
            <p:nvPr/>
          </p:nvSpPr>
          <p:spPr bwMode="auto">
            <a:xfrm>
              <a:off x="7731267" y="-347973"/>
              <a:ext cx="7461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07" name="Line 1492">
              <a:extLst>
                <a:ext uri="{FF2B5EF4-FFF2-40B4-BE49-F238E27FC236}">
                  <a16:creationId xmlns:a16="http://schemas.microsoft.com/office/drawing/2014/main" id="{FE7C9D2F-0111-BD81-2F9F-E0C733D63EE3}"/>
                </a:ext>
              </a:extLst>
            </p:cNvPr>
            <p:cNvSpPr>
              <a:spLocks noChangeShapeType="1"/>
            </p:cNvSpPr>
            <p:nvPr/>
          </p:nvSpPr>
          <p:spPr bwMode="auto">
            <a:xfrm>
              <a:off x="7774129"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08" name="Line 1493">
              <a:extLst>
                <a:ext uri="{FF2B5EF4-FFF2-40B4-BE49-F238E27FC236}">
                  <a16:creationId xmlns:a16="http://schemas.microsoft.com/office/drawing/2014/main" id="{AFD1D667-192B-3C50-11A4-79017D4E47F6}"/>
                </a:ext>
              </a:extLst>
            </p:cNvPr>
            <p:cNvSpPr>
              <a:spLocks noChangeShapeType="1"/>
            </p:cNvSpPr>
            <p:nvPr/>
          </p:nvSpPr>
          <p:spPr bwMode="auto">
            <a:xfrm>
              <a:off x="7737616" y="-347973"/>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09" name="Line 1494">
              <a:extLst>
                <a:ext uri="{FF2B5EF4-FFF2-40B4-BE49-F238E27FC236}">
                  <a16:creationId xmlns:a16="http://schemas.microsoft.com/office/drawing/2014/main" id="{6FF0C206-4B43-376F-3D7E-850BFC8A674D}"/>
                </a:ext>
              </a:extLst>
            </p:cNvPr>
            <p:cNvSpPr>
              <a:spLocks noChangeShapeType="1"/>
            </p:cNvSpPr>
            <p:nvPr/>
          </p:nvSpPr>
          <p:spPr bwMode="auto">
            <a:xfrm>
              <a:off x="7778892"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10" name="Line 1495">
              <a:extLst>
                <a:ext uri="{FF2B5EF4-FFF2-40B4-BE49-F238E27FC236}">
                  <a16:creationId xmlns:a16="http://schemas.microsoft.com/office/drawing/2014/main" id="{C34CF15F-B0BD-B6BD-372A-A1D807C7F2DD}"/>
                </a:ext>
              </a:extLst>
            </p:cNvPr>
            <p:cNvSpPr>
              <a:spLocks noChangeShapeType="1"/>
            </p:cNvSpPr>
            <p:nvPr/>
          </p:nvSpPr>
          <p:spPr bwMode="auto">
            <a:xfrm>
              <a:off x="7742378" y="-347973"/>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11" name="Line 1496">
              <a:extLst>
                <a:ext uri="{FF2B5EF4-FFF2-40B4-BE49-F238E27FC236}">
                  <a16:creationId xmlns:a16="http://schemas.microsoft.com/office/drawing/2014/main" id="{964EFE23-B92E-7C1B-4AE9-B21DB0F2C9A2}"/>
                </a:ext>
              </a:extLst>
            </p:cNvPr>
            <p:cNvSpPr>
              <a:spLocks noChangeShapeType="1"/>
            </p:cNvSpPr>
            <p:nvPr/>
          </p:nvSpPr>
          <p:spPr bwMode="auto">
            <a:xfrm>
              <a:off x="7799530"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12" name="Line 1497">
              <a:extLst>
                <a:ext uri="{FF2B5EF4-FFF2-40B4-BE49-F238E27FC236}">
                  <a16:creationId xmlns:a16="http://schemas.microsoft.com/office/drawing/2014/main" id="{8AA7DB84-F433-D127-644A-52FE00D515FA}"/>
                </a:ext>
              </a:extLst>
            </p:cNvPr>
            <p:cNvSpPr>
              <a:spLocks noChangeShapeType="1"/>
            </p:cNvSpPr>
            <p:nvPr/>
          </p:nvSpPr>
          <p:spPr bwMode="auto">
            <a:xfrm>
              <a:off x="7763017" y="-347973"/>
              <a:ext cx="7461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13" name="Line 1499">
              <a:extLst>
                <a:ext uri="{FF2B5EF4-FFF2-40B4-BE49-F238E27FC236}">
                  <a16:creationId xmlns:a16="http://schemas.microsoft.com/office/drawing/2014/main" id="{671AB59B-9818-7AB8-CDCC-2375EF4EC727}"/>
                </a:ext>
              </a:extLst>
            </p:cNvPr>
            <p:cNvSpPr>
              <a:spLocks noChangeShapeType="1"/>
            </p:cNvSpPr>
            <p:nvPr/>
          </p:nvSpPr>
          <p:spPr bwMode="auto">
            <a:xfrm>
              <a:off x="7769367" y="-347973"/>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14" name="Line 1501">
              <a:extLst>
                <a:ext uri="{FF2B5EF4-FFF2-40B4-BE49-F238E27FC236}">
                  <a16:creationId xmlns:a16="http://schemas.microsoft.com/office/drawing/2014/main" id="{31669858-373A-0CE5-D289-6342648B0CD2}"/>
                </a:ext>
              </a:extLst>
            </p:cNvPr>
            <p:cNvSpPr>
              <a:spLocks noChangeShapeType="1"/>
            </p:cNvSpPr>
            <p:nvPr/>
          </p:nvSpPr>
          <p:spPr bwMode="auto">
            <a:xfrm>
              <a:off x="7774130" y="-347973"/>
              <a:ext cx="73024"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15" name="Line 1506">
              <a:extLst>
                <a:ext uri="{FF2B5EF4-FFF2-40B4-BE49-F238E27FC236}">
                  <a16:creationId xmlns:a16="http://schemas.microsoft.com/office/drawing/2014/main" id="{1E1BC6BA-CC46-0FD7-BD68-217A1C26D3BB}"/>
                </a:ext>
              </a:extLst>
            </p:cNvPr>
            <p:cNvSpPr>
              <a:spLocks noChangeShapeType="1"/>
            </p:cNvSpPr>
            <p:nvPr/>
          </p:nvSpPr>
          <p:spPr bwMode="auto">
            <a:xfrm>
              <a:off x="7653480" y="-37972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16" name="Line 1507">
              <a:extLst>
                <a:ext uri="{FF2B5EF4-FFF2-40B4-BE49-F238E27FC236}">
                  <a16:creationId xmlns:a16="http://schemas.microsoft.com/office/drawing/2014/main" id="{9A29A99D-8D8A-4725-D539-A7065A135B0A}"/>
                </a:ext>
              </a:extLst>
            </p:cNvPr>
            <p:cNvSpPr>
              <a:spLocks noChangeShapeType="1"/>
            </p:cNvSpPr>
            <p:nvPr/>
          </p:nvSpPr>
          <p:spPr bwMode="auto">
            <a:xfrm>
              <a:off x="7616966" y="-347973"/>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17" name="Line 1508">
              <a:extLst>
                <a:ext uri="{FF2B5EF4-FFF2-40B4-BE49-F238E27FC236}">
                  <a16:creationId xmlns:a16="http://schemas.microsoft.com/office/drawing/2014/main" id="{B9598112-F3AD-FAE6-15D1-52A7460FB3B2}"/>
                </a:ext>
              </a:extLst>
            </p:cNvPr>
            <p:cNvSpPr>
              <a:spLocks noChangeShapeType="1"/>
            </p:cNvSpPr>
            <p:nvPr/>
          </p:nvSpPr>
          <p:spPr bwMode="auto">
            <a:xfrm>
              <a:off x="6480316" y="-595623"/>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18" name="Line 1509">
              <a:extLst>
                <a:ext uri="{FF2B5EF4-FFF2-40B4-BE49-F238E27FC236}">
                  <a16:creationId xmlns:a16="http://schemas.microsoft.com/office/drawing/2014/main" id="{CE275541-14CB-A02D-7252-39AC5B80819B}"/>
                </a:ext>
              </a:extLst>
            </p:cNvPr>
            <p:cNvSpPr>
              <a:spLocks noChangeShapeType="1"/>
            </p:cNvSpPr>
            <p:nvPr/>
          </p:nvSpPr>
          <p:spPr bwMode="auto">
            <a:xfrm>
              <a:off x="6486667" y="-595623"/>
              <a:ext cx="73024"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19" name="Line 1510">
              <a:extLst>
                <a:ext uri="{FF2B5EF4-FFF2-40B4-BE49-F238E27FC236}">
                  <a16:creationId xmlns:a16="http://schemas.microsoft.com/office/drawing/2014/main" id="{5CCFF90D-A64E-9DEC-45B6-402E572A486C}"/>
                </a:ext>
              </a:extLst>
            </p:cNvPr>
            <p:cNvSpPr>
              <a:spLocks noChangeShapeType="1"/>
            </p:cNvSpPr>
            <p:nvPr/>
          </p:nvSpPr>
          <p:spPr bwMode="auto">
            <a:xfrm>
              <a:off x="6496191" y="-595623"/>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20" name="Line 1511">
              <a:extLst>
                <a:ext uri="{FF2B5EF4-FFF2-40B4-BE49-F238E27FC236}">
                  <a16:creationId xmlns:a16="http://schemas.microsoft.com/office/drawing/2014/main" id="{5930587F-3F8B-091B-FF7A-2C50121EAE1A}"/>
                </a:ext>
              </a:extLst>
            </p:cNvPr>
            <p:cNvSpPr>
              <a:spLocks noChangeShapeType="1"/>
            </p:cNvSpPr>
            <p:nvPr/>
          </p:nvSpPr>
          <p:spPr bwMode="auto">
            <a:xfrm>
              <a:off x="6539054" y="-632136"/>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21" name="Line 1512">
              <a:extLst>
                <a:ext uri="{FF2B5EF4-FFF2-40B4-BE49-F238E27FC236}">
                  <a16:creationId xmlns:a16="http://schemas.microsoft.com/office/drawing/2014/main" id="{82FBF0E6-73C0-6A55-F1E8-C3A58E07AC3F}"/>
                </a:ext>
              </a:extLst>
            </p:cNvPr>
            <p:cNvSpPr>
              <a:spLocks noChangeShapeType="1"/>
            </p:cNvSpPr>
            <p:nvPr/>
          </p:nvSpPr>
          <p:spPr bwMode="auto">
            <a:xfrm>
              <a:off x="6502543" y="-595623"/>
              <a:ext cx="73024"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22" name="Line 1513">
              <a:extLst>
                <a:ext uri="{FF2B5EF4-FFF2-40B4-BE49-F238E27FC236}">
                  <a16:creationId xmlns:a16="http://schemas.microsoft.com/office/drawing/2014/main" id="{16F2A40D-F567-E4ED-FDEB-875B7DF9C23B}"/>
                </a:ext>
              </a:extLst>
            </p:cNvPr>
            <p:cNvSpPr>
              <a:spLocks noChangeShapeType="1"/>
            </p:cNvSpPr>
            <p:nvPr/>
          </p:nvSpPr>
          <p:spPr bwMode="auto">
            <a:xfrm>
              <a:off x="6543818" y="-632136"/>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23" name="Line 1514">
              <a:extLst>
                <a:ext uri="{FF2B5EF4-FFF2-40B4-BE49-F238E27FC236}">
                  <a16:creationId xmlns:a16="http://schemas.microsoft.com/office/drawing/2014/main" id="{A14240A5-FDB0-C5CA-EB2A-EE3795F14A47}"/>
                </a:ext>
              </a:extLst>
            </p:cNvPr>
            <p:cNvSpPr>
              <a:spLocks noChangeShapeType="1"/>
            </p:cNvSpPr>
            <p:nvPr/>
          </p:nvSpPr>
          <p:spPr bwMode="auto">
            <a:xfrm>
              <a:off x="6512065" y="-595623"/>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24" name="Line 1515">
              <a:extLst>
                <a:ext uri="{FF2B5EF4-FFF2-40B4-BE49-F238E27FC236}">
                  <a16:creationId xmlns:a16="http://schemas.microsoft.com/office/drawing/2014/main" id="{B25A2FAE-D2EB-64B7-B7A8-F8EA472206B1}"/>
                </a:ext>
              </a:extLst>
            </p:cNvPr>
            <p:cNvSpPr>
              <a:spLocks noChangeShapeType="1"/>
            </p:cNvSpPr>
            <p:nvPr/>
          </p:nvSpPr>
          <p:spPr bwMode="auto">
            <a:xfrm>
              <a:off x="6591442" y="-616261"/>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25" name="Line 1516">
              <a:extLst>
                <a:ext uri="{FF2B5EF4-FFF2-40B4-BE49-F238E27FC236}">
                  <a16:creationId xmlns:a16="http://schemas.microsoft.com/office/drawing/2014/main" id="{116373B8-6580-E9B0-FA26-5B6DC5D91710}"/>
                </a:ext>
              </a:extLst>
            </p:cNvPr>
            <p:cNvSpPr>
              <a:spLocks noChangeShapeType="1"/>
            </p:cNvSpPr>
            <p:nvPr/>
          </p:nvSpPr>
          <p:spPr bwMode="auto">
            <a:xfrm>
              <a:off x="6554928" y="-579748"/>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26" name="Line 1517">
              <a:extLst>
                <a:ext uri="{FF2B5EF4-FFF2-40B4-BE49-F238E27FC236}">
                  <a16:creationId xmlns:a16="http://schemas.microsoft.com/office/drawing/2014/main" id="{D7CBBE39-C576-F3E0-0900-BC23F7758F10}"/>
                </a:ext>
              </a:extLst>
            </p:cNvPr>
            <p:cNvSpPr>
              <a:spLocks noChangeShapeType="1"/>
            </p:cNvSpPr>
            <p:nvPr/>
          </p:nvSpPr>
          <p:spPr bwMode="auto">
            <a:xfrm>
              <a:off x="6602554" y="-616261"/>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27" name="Line 1518">
              <a:extLst>
                <a:ext uri="{FF2B5EF4-FFF2-40B4-BE49-F238E27FC236}">
                  <a16:creationId xmlns:a16="http://schemas.microsoft.com/office/drawing/2014/main" id="{1CD9B554-CC33-37EC-D073-C4710AF060E6}"/>
                </a:ext>
              </a:extLst>
            </p:cNvPr>
            <p:cNvSpPr>
              <a:spLocks noChangeShapeType="1"/>
            </p:cNvSpPr>
            <p:nvPr/>
          </p:nvSpPr>
          <p:spPr bwMode="auto">
            <a:xfrm>
              <a:off x="6564453" y="-579748"/>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28" name="Line 1519">
              <a:extLst>
                <a:ext uri="{FF2B5EF4-FFF2-40B4-BE49-F238E27FC236}">
                  <a16:creationId xmlns:a16="http://schemas.microsoft.com/office/drawing/2014/main" id="{AA8EA301-8514-EA20-80E3-365DF9416BAB}"/>
                </a:ext>
              </a:extLst>
            </p:cNvPr>
            <p:cNvSpPr>
              <a:spLocks noChangeShapeType="1"/>
            </p:cNvSpPr>
            <p:nvPr/>
          </p:nvSpPr>
          <p:spPr bwMode="auto">
            <a:xfrm>
              <a:off x="6612079" y="-600387"/>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29" name="Line 1520">
              <a:extLst>
                <a:ext uri="{FF2B5EF4-FFF2-40B4-BE49-F238E27FC236}">
                  <a16:creationId xmlns:a16="http://schemas.microsoft.com/office/drawing/2014/main" id="{8786227B-2462-3D36-66C2-A484A3D2F75B}"/>
                </a:ext>
              </a:extLst>
            </p:cNvPr>
            <p:cNvSpPr>
              <a:spLocks noChangeShapeType="1"/>
            </p:cNvSpPr>
            <p:nvPr/>
          </p:nvSpPr>
          <p:spPr bwMode="auto">
            <a:xfrm>
              <a:off x="6575565" y="-563873"/>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30" name="Line 1521">
              <a:extLst>
                <a:ext uri="{FF2B5EF4-FFF2-40B4-BE49-F238E27FC236}">
                  <a16:creationId xmlns:a16="http://schemas.microsoft.com/office/drawing/2014/main" id="{11B03E72-6C82-A4D3-E487-E39FB15D56D2}"/>
                </a:ext>
              </a:extLst>
            </p:cNvPr>
            <p:cNvSpPr>
              <a:spLocks noChangeShapeType="1"/>
            </p:cNvSpPr>
            <p:nvPr/>
          </p:nvSpPr>
          <p:spPr bwMode="auto">
            <a:xfrm>
              <a:off x="6654942" y="-579748"/>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31" name="Line 1522">
              <a:extLst>
                <a:ext uri="{FF2B5EF4-FFF2-40B4-BE49-F238E27FC236}">
                  <a16:creationId xmlns:a16="http://schemas.microsoft.com/office/drawing/2014/main" id="{BBC7DD51-8E62-CD1F-7CBA-8028CB898509}"/>
                </a:ext>
              </a:extLst>
            </p:cNvPr>
            <p:cNvSpPr>
              <a:spLocks noChangeShapeType="1"/>
            </p:cNvSpPr>
            <p:nvPr/>
          </p:nvSpPr>
          <p:spPr bwMode="auto">
            <a:xfrm>
              <a:off x="6618428" y="-547997"/>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32" name="Line 1523">
              <a:extLst>
                <a:ext uri="{FF2B5EF4-FFF2-40B4-BE49-F238E27FC236}">
                  <a16:creationId xmlns:a16="http://schemas.microsoft.com/office/drawing/2014/main" id="{8EF4A1D3-E4B2-12D5-9E6A-FAEAD943D8BD}"/>
                </a:ext>
              </a:extLst>
            </p:cNvPr>
            <p:cNvSpPr>
              <a:spLocks noChangeShapeType="1"/>
            </p:cNvSpPr>
            <p:nvPr/>
          </p:nvSpPr>
          <p:spPr bwMode="auto">
            <a:xfrm>
              <a:off x="6675580" y="-563874"/>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33" name="Line 1524">
              <a:extLst>
                <a:ext uri="{FF2B5EF4-FFF2-40B4-BE49-F238E27FC236}">
                  <a16:creationId xmlns:a16="http://schemas.microsoft.com/office/drawing/2014/main" id="{74EC0793-2100-C175-E9B7-A7DBF772E855}"/>
                </a:ext>
              </a:extLst>
            </p:cNvPr>
            <p:cNvSpPr>
              <a:spLocks noChangeShapeType="1"/>
            </p:cNvSpPr>
            <p:nvPr/>
          </p:nvSpPr>
          <p:spPr bwMode="auto">
            <a:xfrm>
              <a:off x="6639067" y="-532123"/>
              <a:ext cx="73024"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34" name="Line 1525">
              <a:extLst>
                <a:ext uri="{FF2B5EF4-FFF2-40B4-BE49-F238E27FC236}">
                  <a16:creationId xmlns:a16="http://schemas.microsoft.com/office/drawing/2014/main" id="{CB4872F0-647A-2DE2-B49A-1616ACA920B8}"/>
                </a:ext>
              </a:extLst>
            </p:cNvPr>
            <p:cNvSpPr>
              <a:spLocks noChangeShapeType="1"/>
            </p:cNvSpPr>
            <p:nvPr/>
          </p:nvSpPr>
          <p:spPr bwMode="auto">
            <a:xfrm>
              <a:off x="6686692" y="-543236"/>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35" name="Line 1526">
              <a:extLst>
                <a:ext uri="{FF2B5EF4-FFF2-40B4-BE49-F238E27FC236}">
                  <a16:creationId xmlns:a16="http://schemas.microsoft.com/office/drawing/2014/main" id="{3BA58274-7C38-C0AC-A4B7-7C3BEF15E200}"/>
                </a:ext>
              </a:extLst>
            </p:cNvPr>
            <p:cNvSpPr>
              <a:spLocks noChangeShapeType="1"/>
            </p:cNvSpPr>
            <p:nvPr/>
          </p:nvSpPr>
          <p:spPr bwMode="auto">
            <a:xfrm>
              <a:off x="6648591" y="-506722"/>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36" name="Line 1527">
              <a:extLst>
                <a:ext uri="{FF2B5EF4-FFF2-40B4-BE49-F238E27FC236}">
                  <a16:creationId xmlns:a16="http://schemas.microsoft.com/office/drawing/2014/main" id="{21998A09-3AF4-E9B8-639F-0A18DB93957F}"/>
                </a:ext>
              </a:extLst>
            </p:cNvPr>
            <p:cNvSpPr>
              <a:spLocks noChangeShapeType="1"/>
            </p:cNvSpPr>
            <p:nvPr/>
          </p:nvSpPr>
          <p:spPr bwMode="auto">
            <a:xfrm>
              <a:off x="6691454" y="-543236"/>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37" name="Line 1528">
              <a:extLst>
                <a:ext uri="{FF2B5EF4-FFF2-40B4-BE49-F238E27FC236}">
                  <a16:creationId xmlns:a16="http://schemas.microsoft.com/office/drawing/2014/main" id="{9B2AF36E-ABD6-0BED-B623-AFF1ACC4DE93}"/>
                </a:ext>
              </a:extLst>
            </p:cNvPr>
            <p:cNvSpPr>
              <a:spLocks noChangeShapeType="1"/>
            </p:cNvSpPr>
            <p:nvPr/>
          </p:nvSpPr>
          <p:spPr bwMode="auto">
            <a:xfrm>
              <a:off x="6654943" y="-506722"/>
              <a:ext cx="73024"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38" name="Line 1529">
              <a:extLst>
                <a:ext uri="{FF2B5EF4-FFF2-40B4-BE49-F238E27FC236}">
                  <a16:creationId xmlns:a16="http://schemas.microsoft.com/office/drawing/2014/main" id="{A52AC502-3B37-7E8B-A957-4917CFFBE8C5}"/>
                </a:ext>
              </a:extLst>
            </p:cNvPr>
            <p:cNvSpPr>
              <a:spLocks noChangeShapeType="1"/>
            </p:cNvSpPr>
            <p:nvPr/>
          </p:nvSpPr>
          <p:spPr bwMode="auto">
            <a:xfrm>
              <a:off x="6696217" y="-543236"/>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39" name="Line 1530">
              <a:extLst>
                <a:ext uri="{FF2B5EF4-FFF2-40B4-BE49-F238E27FC236}">
                  <a16:creationId xmlns:a16="http://schemas.microsoft.com/office/drawing/2014/main" id="{DFBF6269-8513-91BD-C17C-B7D5578955EE}"/>
                </a:ext>
              </a:extLst>
            </p:cNvPr>
            <p:cNvSpPr>
              <a:spLocks noChangeShapeType="1"/>
            </p:cNvSpPr>
            <p:nvPr/>
          </p:nvSpPr>
          <p:spPr bwMode="auto">
            <a:xfrm>
              <a:off x="6659703" y="-506722"/>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40" name="Line 1531">
              <a:extLst>
                <a:ext uri="{FF2B5EF4-FFF2-40B4-BE49-F238E27FC236}">
                  <a16:creationId xmlns:a16="http://schemas.microsoft.com/office/drawing/2014/main" id="{C2BDC222-40FB-60D8-2184-180425BF1ED9}"/>
                </a:ext>
              </a:extLst>
            </p:cNvPr>
            <p:cNvSpPr>
              <a:spLocks noChangeShapeType="1"/>
            </p:cNvSpPr>
            <p:nvPr/>
          </p:nvSpPr>
          <p:spPr bwMode="auto">
            <a:xfrm>
              <a:off x="6716854" y="-543236"/>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41" name="Line 1532">
              <a:extLst>
                <a:ext uri="{FF2B5EF4-FFF2-40B4-BE49-F238E27FC236}">
                  <a16:creationId xmlns:a16="http://schemas.microsoft.com/office/drawing/2014/main" id="{B0413B91-5FE2-934F-5B9E-7077CA1CE523}"/>
                </a:ext>
              </a:extLst>
            </p:cNvPr>
            <p:cNvSpPr>
              <a:spLocks noChangeShapeType="1"/>
            </p:cNvSpPr>
            <p:nvPr/>
          </p:nvSpPr>
          <p:spPr bwMode="auto">
            <a:xfrm>
              <a:off x="6680341" y="-506722"/>
              <a:ext cx="7461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42" name="Line 1533">
              <a:extLst>
                <a:ext uri="{FF2B5EF4-FFF2-40B4-BE49-F238E27FC236}">
                  <a16:creationId xmlns:a16="http://schemas.microsoft.com/office/drawing/2014/main" id="{AB3A9742-3D96-E925-2851-099D1FB5C7B2}"/>
                </a:ext>
              </a:extLst>
            </p:cNvPr>
            <p:cNvSpPr>
              <a:spLocks noChangeShapeType="1"/>
            </p:cNvSpPr>
            <p:nvPr/>
          </p:nvSpPr>
          <p:spPr bwMode="auto">
            <a:xfrm>
              <a:off x="6791467" y="-527361"/>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43" name="Line 1534">
              <a:extLst>
                <a:ext uri="{FF2B5EF4-FFF2-40B4-BE49-F238E27FC236}">
                  <a16:creationId xmlns:a16="http://schemas.microsoft.com/office/drawing/2014/main" id="{27212988-0AD6-00BE-8A97-1E6DFB89D402}"/>
                </a:ext>
              </a:extLst>
            </p:cNvPr>
            <p:cNvSpPr>
              <a:spLocks noChangeShapeType="1"/>
            </p:cNvSpPr>
            <p:nvPr/>
          </p:nvSpPr>
          <p:spPr bwMode="auto">
            <a:xfrm>
              <a:off x="6754955" y="-490848"/>
              <a:ext cx="73024"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44" name="Line 1535">
              <a:extLst>
                <a:ext uri="{FF2B5EF4-FFF2-40B4-BE49-F238E27FC236}">
                  <a16:creationId xmlns:a16="http://schemas.microsoft.com/office/drawing/2014/main" id="{5AD021C1-A9D7-B53D-536F-9DAB65C2CFE8}"/>
                </a:ext>
              </a:extLst>
            </p:cNvPr>
            <p:cNvSpPr>
              <a:spLocks noChangeShapeType="1"/>
            </p:cNvSpPr>
            <p:nvPr/>
          </p:nvSpPr>
          <p:spPr bwMode="auto">
            <a:xfrm>
              <a:off x="6843855" y="-527361"/>
              <a:ext cx="1587" cy="68262"/>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45" name="Line 1536">
              <a:extLst>
                <a:ext uri="{FF2B5EF4-FFF2-40B4-BE49-F238E27FC236}">
                  <a16:creationId xmlns:a16="http://schemas.microsoft.com/office/drawing/2014/main" id="{C24FB57D-2576-DDC3-D8D9-96825A3ACE6E}"/>
                </a:ext>
              </a:extLst>
            </p:cNvPr>
            <p:cNvSpPr>
              <a:spLocks noChangeShapeType="1"/>
            </p:cNvSpPr>
            <p:nvPr/>
          </p:nvSpPr>
          <p:spPr bwMode="auto">
            <a:xfrm>
              <a:off x="6812102" y="-490848"/>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46" name="Line 1537">
              <a:extLst>
                <a:ext uri="{FF2B5EF4-FFF2-40B4-BE49-F238E27FC236}">
                  <a16:creationId xmlns:a16="http://schemas.microsoft.com/office/drawing/2014/main" id="{52BE257B-6310-067E-BAA4-3EC5B9D8377D}"/>
                </a:ext>
              </a:extLst>
            </p:cNvPr>
            <p:cNvSpPr>
              <a:spLocks noChangeShapeType="1"/>
            </p:cNvSpPr>
            <p:nvPr/>
          </p:nvSpPr>
          <p:spPr bwMode="auto">
            <a:xfrm>
              <a:off x="6832741" y="-490848"/>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47" name="Line 1538">
              <a:extLst>
                <a:ext uri="{FF2B5EF4-FFF2-40B4-BE49-F238E27FC236}">
                  <a16:creationId xmlns:a16="http://schemas.microsoft.com/office/drawing/2014/main" id="{78D45B36-6BB7-C6F6-D21A-C057A9FDAC33}"/>
                </a:ext>
              </a:extLst>
            </p:cNvPr>
            <p:cNvSpPr>
              <a:spLocks noChangeShapeType="1"/>
            </p:cNvSpPr>
            <p:nvPr/>
          </p:nvSpPr>
          <p:spPr bwMode="auto">
            <a:xfrm>
              <a:off x="6832742" y="-490848"/>
              <a:ext cx="7461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048" name="Line 1539">
              <a:extLst>
                <a:ext uri="{FF2B5EF4-FFF2-40B4-BE49-F238E27FC236}">
                  <a16:creationId xmlns:a16="http://schemas.microsoft.com/office/drawing/2014/main" id="{2EC97BBC-5574-33AC-DD8A-F0C6BD4AE6AF}"/>
                </a:ext>
              </a:extLst>
            </p:cNvPr>
            <p:cNvSpPr>
              <a:spLocks noChangeShapeType="1"/>
            </p:cNvSpPr>
            <p:nvPr/>
          </p:nvSpPr>
          <p:spPr bwMode="auto">
            <a:xfrm>
              <a:off x="6843853" y="-490848"/>
              <a:ext cx="68262" cy="1587"/>
            </a:xfrm>
            <a:prstGeom prst="line">
              <a:avLst/>
            </a:prstGeom>
            <a:noFill/>
            <a:ln w="28575">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grpSp>
      <p:sp>
        <p:nvSpPr>
          <p:cNvPr id="1049" name="TextBox 1048">
            <a:extLst>
              <a:ext uri="{FF2B5EF4-FFF2-40B4-BE49-F238E27FC236}">
                <a16:creationId xmlns:a16="http://schemas.microsoft.com/office/drawing/2014/main" id="{DD883BB6-A027-8EE0-E089-8D8A27DCCD58}"/>
              </a:ext>
            </a:extLst>
          </p:cNvPr>
          <p:cNvSpPr txBox="1"/>
          <p:nvPr/>
        </p:nvSpPr>
        <p:spPr bwMode="auto">
          <a:xfrm>
            <a:off x="1871744" y="2813217"/>
            <a:ext cx="692818"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3554" eaLnBrk="0" fontAlgn="base" hangingPunct="0">
              <a:spcAft>
                <a:spcPct val="0"/>
              </a:spcAft>
              <a:defRPr/>
            </a:pPr>
            <a:r>
              <a:rPr lang="en-US" sz="1399" dirty="0">
                <a:solidFill>
                  <a:schemeClr val="accent2"/>
                </a:solidFill>
                <a:latin typeface="Arial"/>
                <a:ea typeface="ＭＳ Ｐゴシック" charset="0"/>
                <a:cs typeface="Calibri" panose="020F0502020204030204" pitchFamily="34" charset="0"/>
              </a:rPr>
              <a:t>85.2%</a:t>
            </a:r>
          </a:p>
        </p:txBody>
      </p:sp>
      <p:sp>
        <p:nvSpPr>
          <p:cNvPr id="1050" name="TextBox 1049">
            <a:extLst>
              <a:ext uri="{FF2B5EF4-FFF2-40B4-BE49-F238E27FC236}">
                <a16:creationId xmlns:a16="http://schemas.microsoft.com/office/drawing/2014/main" id="{90675F61-F580-6172-01F9-01A1C7160810}"/>
              </a:ext>
            </a:extLst>
          </p:cNvPr>
          <p:cNvSpPr txBox="1"/>
          <p:nvPr/>
        </p:nvSpPr>
        <p:spPr bwMode="auto">
          <a:xfrm>
            <a:off x="3157583" y="3213222"/>
            <a:ext cx="692818"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3554" eaLnBrk="0" fontAlgn="base" hangingPunct="0">
              <a:spcAft>
                <a:spcPct val="0"/>
              </a:spcAft>
              <a:defRPr/>
            </a:pPr>
            <a:r>
              <a:rPr lang="en-US" sz="1399" dirty="0">
                <a:solidFill>
                  <a:schemeClr val="accent2"/>
                </a:solidFill>
                <a:latin typeface="Arial"/>
                <a:ea typeface="ＭＳ Ｐゴシック" charset="0"/>
                <a:cs typeface="Calibri" panose="020F0502020204030204" pitchFamily="34" charset="0"/>
              </a:rPr>
              <a:t>64.7%</a:t>
            </a:r>
          </a:p>
        </p:txBody>
      </p:sp>
      <p:sp>
        <p:nvSpPr>
          <p:cNvPr id="1051" name="TextBox 1050">
            <a:extLst>
              <a:ext uri="{FF2B5EF4-FFF2-40B4-BE49-F238E27FC236}">
                <a16:creationId xmlns:a16="http://schemas.microsoft.com/office/drawing/2014/main" id="{D8772BDB-BEDC-F209-E28A-D58EE8D9E261}"/>
              </a:ext>
            </a:extLst>
          </p:cNvPr>
          <p:cNvSpPr txBox="1"/>
          <p:nvPr/>
        </p:nvSpPr>
        <p:spPr bwMode="auto">
          <a:xfrm>
            <a:off x="1878969" y="3348714"/>
            <a:ext cx="692818"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3554" eaLnBrk="0" fontAlgn="base" hangingPunct="0">
              <a:spcAft>
                <a:spcPct val="0"/>
              </a:spcAft>
              <a:defRPr/>
            </a:pPr>
            <a:r>
              <a:rPr lang="en-US" sz="1399" dirty="0">
                <a:solidFill>
                  <a:schemeClr val="accent3"/>
                </a:solidFill>
                <a:latin typeface="Arial"/>
                <a:ea typeface="ＭＳ Ｐゴシック" charset="0"/>
                <a:cs typeface="Calibri" panose="020F0502020204030204" pitchFamily="34" charset="0"/>
              </a:rPr>
              <a:t>78.4%</a:t>
            </a:r>
          </a:p>
        </p:txBody>
      </p:sp>
      <p:sp>
        <p:nvSpPr>
          <p:cNvPr id="1052" name="TextBox 1051">
            <a:extLst>
              <a:ext uri="{FF2B5EF4-FFF2-40B4-BE49-F238E27FC236}">
                <a16:creationId xmlns:a16="http://schemas.microsoft.com/office/drawing/2014/main" id="{CD40F744-4741-4FF3-7AB0-9790408F3578}"/>
              </a:ext>
            </a:extLst>
          </p:cNvPr>
          <p:cNvSpPr txBox="1"/>
          <p:nvPr/>
        </p:nvSpPr>
        <p:spPr bwMode="auto">
          <a:xfrm>
            <a:off x="3204843" y="3823327"/>
            <a:ext cx="692818"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3554" eaLnBrk="0" fontAlgn="base" hangingPunct="0">
              <a:spcAft>
                <a:spcPct val="0"/>
              </a:spcAft>
              <a:defRPr/>
            </a:pPr>
            <a:r>
              <a:rPr lang="en-US" sz="1399" dirty="0">
                <a:solidFill>
                  <a:schemeClr val="accent3"/>
                </a:solidFill>
                <a:latin typeface="Arial"/>
                <a:ea typeface="ＭＳ Ｐゴシック" charset="0"/>
                <a:cs typeface="Calibri" panose="020F0502020204030204" pitchFamily="34" charset="0"/>
              </a:rPr>
              <a:t>51.8%</a:t>
            </a:r>
          </a:p>
        </p:txBody>
      </p:sp>
      <p:sp>
        <p:nvSpPr>
          <p:cNvPr id="1053" name="Freeform: Shape 1202">
            <a:extLst>
              <a:ext uri="{FF2B5EF4-FFF2-40B4-BE49-F238E27FC236}">
                <a16:creationId xmlns:a16="http://schemas.microsoft.com/office/drawing/2014/main" id="{F0A877B4-0725-CCB7-DF70-2AAAD8E566C1}"/>
              </a:ext>
            </a:extLst>
          </p:cNvPr>
          <p:cNvSpPr/>
          <p:nvPr/>
        </p:nvSpPr>
        <p:spPr bwMode="auto">
          <a:xfrm>
            <a:off x="6936458" y="2948825"/>
            <a:ext cx="4420462" cy="1823573"/>
          </a:xfrm>
          <a:custGeom>
            <a:avLst/>
            <a:gdLst>
              <a:gd name="connsiteX0" fmla="*/ 0 w 6212909"/>
              <a:gd name="connsiteY0" fmla="*/ 0 h 2505205"/>
              <a:gd name="connsiteX1" fmla="*/ 0 w 6212909"/>
              <a:gd name="connsiteY1" fmla="*/ 2505205 h 2505205"/>
              <a:gd name="connsiteX2" fmla="*/ 6212909 w 6212909"/>
              <a:gd name="connsiteY2" fmla="*/ 2505205 h 2505205"/>
            </a:gdLst>
            <a:ahLst/>
            <a:cxnLst>
              <a:cxn ang="0">
                <a:pos x="connsiteX0" y="connsiteY0"/>
              </a:cxn>
              <a:cxn ang="0">
                <a:pos x="connsiteX1" y="connsiteY1"/>
              </a:cxn>
              <a:cxn ang="0">
                <a:pos x="connsiteX2" y="connsiteY2"/>
              </a:cxn>
            </a:cxnLst>
            <a:rect l="l" t="t" r="r" b="b"/>
            <a:pathLst>
              <a:path w="6212909" h="2505205">
                <a:moveTo>
                  <a:pt x="0" y="0"/>
                </a:moveTo>
                <a:lnTo>
                  <a:pt x="0" y="2505205"/>
                </a:lnTo>
                <a:lnTo>
                  <a:pt x="6212909" y="2505205"/>
                </a:lnTo>
              </a:path>
            </a:pathLst>
          </a:custGeom>
          <a:noFill/>
          <a:ln w="28575">
            <a:solidFill>
              <a:schemeClr val="tx1"/>
            </a:solidFill>
            <a:miter lim="800000"/>
            <a:headEnd/>
            <a:tailEnd/>
          </a:ln>
        </p:spPr>
        <p:txBody>
          <a:bodyPr rtlCol="0" anchor="ctr"/>
          <a:lstStyle/>
          <a:p>
            <a:pPr algn="ctr" defTabSz="608792">
              <a:defRPr/>
            </a:pPr>
            <a:endParaRPr lang="en-US" sz="1399" dirty="0">
              <a:solidFill>
                <a:srgbClr val="FFFFFF"/>
              </a:solidFill>
              <a:latin typeface="Arial"/>
              <a:ea typeface="ＭＳ Ｐゴシック" charset="0"/>
              <a:cs typeface="Calibri" panose="020F0502020204030204" pitchFamily="34" charset="0"/>
            </a:endParaRPr>
          </a:p>
        </p:txBody>
      </p:sp>
      <p:grpSp>
        <p:nvGrpSpPr>
          <p:cNvPr id="1054" name="Group 1053">
            <a:extLst>
              <a:ext uri="{FF2B5EF4-FFF2-40B4-BE49-F238E27FC236}">
                <a16:creationId xmlns:a16="http://schemas.microsoft.com/office/drawing/2014/main" id="{08E1FF37-CAFA-2A44-0711-AFFFD9EEFEEA}"/>
              </a:ext>
            </a:extLst>
          </p:cNvPr>
          <p:cNvGrpSpPr/>
          <p:nvPr/>
        </p:nvGrpSpPr>
        <p:grpSpPr>
          <a:xfrm>
            <a:off x="6864999" y="2956409"/>
            <a:ext cx="71688" cy="1815989"/>
            <a:chOff x="2424699" y="2221261"/>
            <a:chExt cx="93033" cy="2494788"/>
          </a:xfrm>
        </p:grpSpPr>
        <p:cxnSp>
          <p:nvCxnSpPr>
            <p:cNvPr id="1055" name="Straight Connector 1054">
              <a:extLst>
                <a:ext uri="{FF2B5EF4-FFF2-40B4-BE49-F238E27FC236}">
                  <a16:creationId xmlns:a16="http://schemas.microsoft.com/office/drawing/2014/main" id="{64713F69-51B5-CC9D-3D74-C8FC33068026}"/>
                </a:ext>
              </a:extLst>
            </p:cNvPr>
            <p:cNvCxnSpPr/>
            <p:nvPr/>
          </p:nvCxnSpPr>
          <p:spPr bwMode="auto">
            <a:xfrm>
              <a:off x="2424699" y="2221261"/>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1056" name="Straight Connector 1055">
              <a:extLst>
                <a:ext uri="{FF2B5EF4-FFF2-40B4-BE49-F238E27FC236}">
                  <a16:creationId xmlns:a16="http://schemas.microsoft.com/office/drawing/2014/main" id="{49615B28-5088-65DC-5838-BCDA60D84226}"/>
                </a:ext>
              </a:extLst>
            </p:cNvPr>
            <p:cNvCxnSpPr/>
            <p:nvPr/>
          </p:nvCxnSpPr>
          <p:spPr bwMode="auto">
            <a:xfrm>
              <a:off x="2424699" y="2720219"/>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1057" name="Straight Connector 1056">
              <a:extLst>
                <a:ext uri="{FF2B5EF4-FFF2-40B4-BE49-F238E27FC236}">
                  <a16:creationId xmlns:a16="http://schemas.microsoft.com/office/drawing/2014/main" id="{E1FEAE26-A8AD-3FDA-3145-EB53C4A45C9A}"/>
                </a:ext>
              </a:extLst>
            </p:cNvPr>
            <p:cNvCxnSpPr/>
            <p:nvPr/>
          </p:nvCxnSpPr>
          <p:spPr bwMode="auto">
            <a:xfrm>
              <a:off x="2424699" y="3219177"/>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1058" name="Straight Connector 1057">
              <a:extLst>
                <a:ext uri="{FF2B5EF4-FFF2-40B4-BE49-F238E27FC236}">
                  <a16:creationId xmlns:a16="http://schemas.microsoft.com/office/drawing/2014/main" id="{40EDE275-AA84-0B94-33CF-1E5D64D2607D}"/>
                </a:ext>
              </a:extLst>
            </p:cNvPr>
            <p:cNvCxnSpPr/>
            <p:nvPr/>
          </p:nvCxnSpPr>
          <p:spPr bwMode="auto">
            <a:xfrm>
              <a:off x="2424699" y="3718135"/>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1059" name="Straight Connector 1058">
              <a:extLst>
                <a:ext uri="{FF2B5EF4-FFF2-40B4-BE49-F238E27FC236}">
                  <a16:creationId xmlns:a16="http://schemas.microsoft.com/office/drawing/2014/main" id="{02CE7704-8BDF-ADC4-77C7-D5C04BA760D1}"/>
                </a:ext>
              </a:extLst>
            </p:cNvPr>
            <p:cNvCxnSpPr/>
            <p:nvPr/>
          </p:nvCxnSpPr>
          <p:spPr bwMode="auto">
            <a:xfrm>
              <a:off x="2424699" y="4217093"/>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1060" name="Straight Connector 1059">
              <a:extLst>
                <a:ext uri="{FF2B5EF4-FFF2-40B4-BE49-F238E27FC236}">
                  <a16:creationId xmlns:a16="http://schemas.microsoft.com/office/drawing/2014/main" id="{9B0CCB39-7D27-AC41-DBB5-06B69FADF52A}"/>
                </a:ext>
              </a:extLst>
            </p:cNvPr>
            <p:cNvCxnSpPr/>
            <p:nvPr/>
          </p:nvCxnSpPr>
          <p:spPr bwMode="auto">
            <a:xfrm>
              <a:off x="2424699" y="4716049"/>
              <a:ext cx="93033" cy="0"/>
            </a:xfrm>
            <a:prstGeom prst="line">
              <a:avLst/>
            </a:prstGeom>
            <a:noFill/>
            <a:ln w="28575" cap="flat" cmpd="sng" algn="ctr">
              <a:solidFill>
                <a:schemeClr val="tx1"/>
              </a:solidFill>
              <a:prstDash val="solid"/>
              <a:round/>
              <a:headEnd type="none" w="med" len="med"/>
              <a:tailEnd type="none" w="med" len="med"/>
            </a:ln>
            <a:effectLst/>
          </p:spPr>
        </p:cxnSp>
      </p:grpSp>
      <p:grpSp>
        <p:nvGrpSpPr>
          <p:cNvPr id="1061" name="Group 1060">
            <a:extLst>
              <a:ext uri="{FF2B5EF4-FFF2-40B4-BE49-F238E27FC236}">
                <a16:creationId xmlns:a16="http://schemas.microsoft.com/office/drawing/2014/main" id="{CD4A4A22-9332-28F6-47E3-8A5E45529813}"/>
              </a:ext>
            </a:extLst>
          </p:cNvPr>
          <p:cNvGrpSpPr/>
          <p:nvPr/>
        </p:nvGrpSpPr>
        <p:grpSpPr>
          <a:xfrm>
            <a:off x="6935132" y="4765311"/>
            <a:ext cx="2864181" cy="75477"/>
            <a:chOff x="1035198" y="5140921"/>
            <a:chExt cx="4137356" cy="68397"/>
          </a:xfrm>
        </p:grpSpPr>
        <p:grpSp>
          <p:nvGrpSpPr>
            <p:cNvPr id="1062" name="Group 1061">
              <a:extLst>
                <a:ext uri="{FF2B5EF4-FFF2-40B4-BE49-F238E27FC236}">
                  <a16:creationId xmlns:a16="http://schemas.microsoft.com/office/drawing/2014/main" id="{6371C3E2-BD9B-0139-0F1E-58A96564C3D9}"/>
                </a:ext>
              </a:extLst>
            </p:cNvPr>
            <p:cNvGrpSpPr/>
            <p:nvPr/>
          </p:nvGrpSpPr>
          <p:grpSpPr>
            <a:xfrm rot="5400000">
              <a:off x="1796727" y="4382883"/>
              <a:ext cx="64906" cy="1587963"/>
              <a:chOff x="2424699" y="2221261"/>
              <a:chExt cx="93033" cy="2494788"/>
            </a:xfrm>
          </p:grpSpPr>
          <p:cxnSp>
            <p:nvCxnSpPr>
              <p:cNvPr id="1073" name="Straight Connector 1072">
                <a:extLst>
                  <a:ext uri="{FF2B5EF4-FFF2-40B4-BE49-F238E27FC236}">
                    <a16:creationId xmlns:a16="http://schemas.microsoft.com/office/drawing/2014/main" id="{969DBBAC-A7BA-0408-0BF2-A98B0F84F4D1}"/>
                  </a:ext>
                </a:extLst>
              </p:cNvPr>
              <p:cNvCxnSpPr/>
              <p:nvPr/>
            </p:nvCxnSpPr>
            <p:spPr bwMode="auto">
              <a:xfrm>
                <a:off x="2424699" y="2221261"/>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1074" name="Straight Connector 1073">
                <a:extLst>
                  <a:ext uri="{FF2B5EF4-FFF2-40B4-BE49-F238E27FC236}">
                    <a16:creationId xmlns:a16="http://schemas.microsoft.com/office/drawing/2014/main" id="{07655F0F-E0A6-FE9C-00B6-369615B2BE38}"/>
                  </a:ext>
                </a:extLst>
              </p:cNvPr>
              <p:cNvCxnSpPr/>
              <p:nvPr/>
            </p:nvCxnSpPr>
            <p:spPr bwMode="auto">
              <a:xfrm>
                <a:off x="2424699" y="2720219"/>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1075" name="Straight Connector 1074">
                <a:extLst>
                  <a:ext uri="{FF2B5EF4-FFF2-40B4-BE49-F238E27FC236}">
                    <a16:creationId xmlns:a16="http://schemas.microsoft.com/office/drawing/2014/main" id="{FB7F8AA6-033A-52A9-FEE3-38A0C6A07E9A}"/>
                  </a:ext>
                </a:extLst>
              </p:cNvPr>
              <p:cNvCxnSpPr/>
              <p:nvPr/>
            </p:nvCxnSpPr>
            <p:spPr bwMode="auto">
              <a:xfrm>
                <a:off x="2424699" y="3219177"/>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1076" name="Straight Connector 1075">
                <a:extLst>
                  <a:ext uri="{FF2B5EF4-FFF2-40B4-BE49-F238E27FC236}">
                    <a16:creationId xmlns:a16="http://schemas.microsoft.com/office/drawing/2014/main" id="{80921B9D-2C09-2D46-D1C6-8C398CFC30C1}"/>
                  </a:ext>
                </a:extLst>
              </p:cNvPr>
              <p:cNvCxnSpPr/>
              <p:nvPr/>
            </p:nvCxnSpPr>
            <p:spPr bwMode="auto">
              <a:xfrm>
                <a:off x="2424699" y="3718135"/>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1077" name="Straight Connector 1076">
                <a:extLst>
                  <a:ext uri="{FF2B5EF4-FFF2-40B4-BE49-F238E27FC236}">
                    <a16:creationId xmlns:a16="http://schemas.microsoft.com/office/drawing/2014/main" id="{CA2092E7-F914-37A4-ED1B-71E82EADE840}"/>
                  </a:ext>
                </a:extLst>
              </p:cNvPr>
              <p:cNvCxnSpPr/>
              <p:nvPr/>
            </p:nvCxnSpPr>
            <p:spPr bwMode="auto">
              <a:xfrm>
                <a:off x="2424699" y="4217093"/>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1078" name="Straight Connector 1077">
                <a:extLst>
                  <a:ext uri="{FF2B5EF4-FFF2-40B4-BE49-F238E27FC236}">
                    <a16:creationId xmlns:a16="http://schemas.microsoft.com/office/drawing/2014/main" id="{9ED08536-CD96-DB2D-C783-AC79F6609F53}"/>
                  </a:ext>
                </a:extLst>
              </p:cNvPr>
              <p:cNvCxnSpPr/>
              <p:nvPr/>
            </p:nvCxnSpPr>
            <p:spPr bwMode="auto">
              <a:xfrm>
                <a:off x="2424699" y="4716049"/>
                <a:ext cx="93033" cy="0"/>
              </a:xfrm>
              <a:prstGeom prst="line">
                <a:avLst/>
              </a:prstGeom>
              <a:noFill/>
              <a:ln w="28575" cap="flat" cmpd="sng" algn="ctr">
                <a:solidFill>
                  <a:schemeClr val="tx1"/>
                </a:solidFill>
                <a:prstDash val="solid"/>
                <a:round/>
                <a:headEnd type="none" w="med" len="med"/>
                <a:tailEnd type="none" w="med" len="med"/>
              </a:ln>
              <a:effectLst/>
            </p:spPr>
          </p:cxnSp>
        </p:grpSp>
        <p:grpSp>
          <p:nvGrpSpPr>
            <p:cNvPr id="1063" name="Group 1062">
              <a:extLst>
                <a:ext uri="{FF2B5EF4-FFF2-40B4-BE49-F238E27FC236}">
                  <a16:creationId xmlns:a16="http://schemas.microsoft.com/office/drawing/2014/main" id="{8A542ED2-050E-5592-217C-224733045463}"/>
                </a:ext>
              </a:extLst>
            </p:cNvPr>
            <p:cNvGrpSpPr/>
            <p:nvPr/>
          </p:nvGrpSpPr>
          <p:grpSpPr>
            <a:xfrm rot="5400000">
              <a:off x="3702282" y="4379392"/>
              <a:ext cx="64906" cy="1587963"/>
              <a:chOff x="2424699" y="2221261"/>
              <a:chExt cx="93033" cy="2494788"/>
            </a:xfrm>
          </p:grpSpPr>
          <p:cxnSp>
            <p:nvCxnSpPr>
              <p:cNvPr id="1067" name="Straight Connector 1066">
                <a:extLst>
                  <a:ext uri="{FF2B5EF4-FFF2-40B4-BE49-F238E27FC236}">
                    <a16:creationId xmlns:a16="http://schemas.microsoft.com/office/drawing/2014/main" id="{8E29CB4C-75D8-1A16-FCB7-4ECA84A0ED39}"/>
                  </a:ext>
                </a:extLst>
              </p:cNvPr>
              <p:cNvCxnSpPr/>
              <p:nvPr/>
            </p:nvCxnSpPr>
            <p:spPr bwMode="auto">
              <a:xfrm>
                <a:off x="2424699" y="2221261"/>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1068" name="Straight Connector 1067">
                <a:extLst>
                  <a:ext uri="{FF2B5EF4-FFF2-40B4-BE49-F238E27FC236}">
                    <a16:creationId xmlns:a16="http://schemas.microsoft.com/office/drawing/2014/main" id="{0D16D4AC-9E33-1FDB-DE15-B5F10014DDF7}"/>
                  </a:ext>
                </a:extLst>
              </p:cNvPr>
              <p:cNvCxnSpPr/>
              <p:nvPr/>
            </p:nvCxnSpPr>
            <p:spPr bwMode="auto">
              <a:xfrm>
                <a:off x="2424699" y="2720219"/>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1069" name="Straight Connector 1068">
                <a:extLst>
                  <a:ext uri="{FF2B5EF4-FFF2-40B4-BE49-F238E27FC236}">
                    <a16:creationId xmlns:a16="http://schemas.microsoft.com/office/drawing/2014/main" id="{CCC452AD-8C35-481E-10BF-6DAA6E556693}"/>
                  </a:ext>
                </a:extLst>
              </p:cNvPr>
              <p:cNvCxnSpPr/>
              <p:nvPr/>
            </p:nvCxnSpPr>
            <p:spPr bwMode="auto">
              <a:xfrm>
                <a:off x="2424699" y="3219177"/>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1070" name="Straight Connector 1069">
                <a:extLst>
                  <a:ext uri="{FF2B5EF4-FFF2-40B4-BE49-F238E27FC236}">
                    <a16:creationId xmlns:a16="http://schemas.microsoft.com/office/drawing/2014/main" id="{730518D2-1267-71A1-D152-9CDD63A60C34}"/>
                  </a:ext>
                </a:extLst>
              </p:cNvPr>
              <p:cNvCxnSpPr/>
              <p:nvPr/>
            </p:nvCxnSpPr>
            <p:spPr bwMode="auto">
              <a:xfrm>
                <a:off x="2424699" y="3718135"/>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1071" name="Straight Connector 1070">
                <a:extLst>
                  <a:ext uri="{FF2B5EF4-FFF2-40B4-BE49-F238E27FC236}">
                    <a16:creationId xmlns:a16="http://schemas.microsoft.com/office/drawing/2014/main" id="{FB23972F-5611-D882-D3DF-E3BE3CE14DDE}"/>
                  </a:ext>
                </a:extLst>
              </p:cNvPr>
              <p:cNvCxnSpPr/>
              <p:nvPr/>
            </p:nvCxnSpPr>
            <p:spPr bwMode="auto">
              <a:xfrm>
                <a:off x="2424699" y="4217093"/>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1072" name="Straight Connector 1071">
                <a:extLst>
                  <a:ext uri="{FF2B5EF4-FFF2-40B4-BE49-F238E27FC236}">
                    <a16:creationId xmlns:a16="http://schemas.microsoft.com/office/drawing/2014/main" id="{144606D9-2ED9-552B-8DCD-0835D35F0BCD}"/>
                  </a:ext>
                </a:extLst>
              </p:cNvPr>
              <p:cNvCxnSpPr/>
              <p:nvPr/>
            </p:nvCxnSpPr>
            <p:spPr bwMode="auto">
              <a:xfrm>
                <a:off x="2424699" y="4716049"/>
                <a:ext cx="93033" cy="0"/>
              </a:xfrm>
              <a:prstGeom prst="line">
                <a:avLst/>
              </a:prstGeom>
              <a:noFill/>
              <a:ln w="28575" cap="flat" cmpd="sng" algn="ctr">
                <a:solidFill>
                  <a:schemeClr val="tx1"/>
                </a:solidFill>
                <a:prstDash val="solid"/>
                <a:round/>
                <a:headEnd type="none" w="med" len="med"/>
                <a:tailEnd type="none" w="med" len="med"/>
              </a:ln>
              <a:effectLst/>
            </p:spPr>
          </p:cxnSp>
        </p:grpSp>
        <p:grpSp>
          <p:nvGrpSpPr>
            <p:cNvPr id="1064" name="Group 1063">
              <a:extLst>
                <a:ext uri="{FF2B5EF4-FFF2-40B4-BE49-F238E27FC236}">
                  <a16:creationId xmlns:a16="http://schemas.microsoft.com/office/drawing/2014/main" id="{0957437E-929D-BBFD-F641-D5CC16E546AF}"/>
                </a:ext>
              </a:extLst>
            </p:cNvPr>
            <p:cNvGrpSpPr/>
            <p:nvPr/>
          </p:nvGrpSpPr>
          <p:grpSpPr>
            <a:xfrm rot="5400000">
              <a:off x="4981305" y="5014694"/>
              <a:ext cx="64906" cy="317593"/>
              <a:chOff x="2424699" y="2221261"/>
              <a:chExt cx="93033" cy="498958"/>
            </a:xfrm>
          </p:grpSpPr>
          <p:cxnSp>
            <p:nvCxnSpPr>
              <p:cNvPr id="1065" name="Straight Connector 1064">
                <a:extLst>
                  <a:ext uri="{FF2B5EF4-FFF2-40B4-BE49-F238E27FC236}">
                    <a16:creationId xmlns:a16="http://schemas.microsoft.com/office/drawing/2014/main" id="{A1DD7294-E06D-CBEB-8005-A2E2BE683B54}"/>
                  </a:ext>
                </a:extLst>
              </p:cNvPr>
              <p:cNvCxnSpPr/>
              <p:nvPr/>
            </p:nvCxnSpPr>
            <p:spPr bwMode="auto">
              <a:xfrm>
                <a:off x="2424699" y="2221261"/>
                <a:ext cx="93033" cy="0"/>
              </a:xfrm>
              <a:prstGeom prst="line">
                <a:avLst/>
              </a:prstGeom>
              <a:noFill/>
              <a:ln w="28575" cap="flat" cmpd="sng" algn="ctr">
                <a:solidFill>
                  <a:schemeClr val="tx1"/>
                </a:solidFill>
                <a:prstDash val="solid"/>
                <a:round/>
                <a:headEnd type="none" w="med" len="med"/>
                <a:tailEnd type="none" w="med" len="med"/>
              </a:ln>
              <a:effectLst/>
            </p:spPr>
          </p:cxnSp>
          <p:cxnSp>
            <p:nvCxnSpPr>
              <p:cNvPr id="1066" name="Straight Connector 1065">
                <a:extLst>
                  <a:ext uri="{FF2B5EF4-FFF2-40B4-BE49-F238E27FC236}">
                    <a16:creationId xmlns:a16="http://schemas.microsoft.com/office/drawing/2014/main" id="{60CB408F-7EF1-7053-80D7-40D6FD9DED19}"/>
                  </a:ext>
                </a:extLst>
              </p:cNvPr>
              <p:cNvCxnSpPr/>
              <p:nvPr/>
            </p:nvCxnSpPr>
            <p:spPr bwMode="auto">
              <a:xfrm>
                <a:off x="2424699" y="2720219"/>
                <a:ext cx="93033" cy="0"/>
              </a:xfrm>
              <a:prstGeom prst="line">
                <a:avLst/>
              </a:prstGeom>
              <a:noFill/>
              <a:ln w="28575" cap="flat" cmpd="sng" algn="ctr">
                <a:solidFill>
                  <a:schemeClr val="tx1"/>
                </a:solidFill>
                <a:prstDash val="solid"/>
                <a:round/>
                <a:headEnd type="none" w="med" len="med"/>
                <a:tailEnd type="none" w="med" len="med"/>
              </a:ln>
              <a:effectLst/>
            </p:spPr>
          </p:cxnSp>
        </p:grpSp>
      </p:grpSp>
      <p:sp>
        <p:nvSpPr>
          <p:cNvPr id="1079" name="TextBox 1078">
            <a:extLst>
              <a:ext uri="{FF2B5EF4-FFF2-40B4-BE49-F238E27FC236}">
                <a16:creationId xmlns:a16="http://schemas.microsoft.com/office/drawing/2014/main" id="{CDFC993C-5BE5-4D1E-20B3-FA6B11A38BC9}"/>
              </a:ext>
            </a:extLst>
          </p:cNvPr>
          <p:cNvSpPr txBox="1"/>
          <p:nvPr/>
        </p:nvSpPr>
        <p:spPr bwMode="auto">
          <a:xfrm>
            <a:off x="6432946" y="2817063"/>
            <a:ext cx="482824"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608792">
              <a:spcBef>
                <a:spcPct val="50000"/>
              </a:spcBef>
              <a:spcAft>
                <a:spcPct val="0"/>
              </a:spcAft>
              <a:defRPr/>
            </a:pPr>
            <a:r>
              <a:rPr lang="en-US" sz="1399" dirty="0">
                <a:solidFill>
                  <a:srgbClr val="000000"/>
                </a:solidFill>
                <a:latin typeface="Arial"/>
                <a:ea typeface="ＭＳ Ｐゴシック" charset="0"/>
                <a:cs typeface="Calibri" panose="020F0502020204030204" pitchFamily="34" charset="0"/>
              </a:rPr>
              <a:t>100</a:t>
            </a:r>
          </a:p>
        </p:txBody>
      </p:sp>
      <p:sp>
        <p:nvSpPr>
          <p:cNvPr id="1080" name="TextBox 1079">
            <a:extLst>
              <a:ext uri="{FF2B5EF4-FFF2-40B4-BE49-F238E27FC236}">
                <a16:creationId xmlns:a16="http://schemas.microsoft.com/office/drawing/2014/main" id="{E58CBBED-D6F8-45F3-540B-0864A202D0BE}"/>
              </a:ext>
            </a:extLst>
          </p:cNvPr>
          <p:cNvSpPr txBox="1"/>
          <p:nvPr/>
        </p:nvSpPr>
        <p:spPr bwMode="auto">
          <a:xfrm>
            <a:off x="6532328" y="3178163"/>
            <a:ext cx="383438"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608792">
              <a:spcBef>
                <a:spcPct val="50000"/>
              </a:spcBef>
              <a:spcAft>
                <a:spcPct val="0"/>
              </a:spcAft>
              <a:defRPr/>
            </a:pPr>
            <a:r>
              <a:rPr lang="en-US" sz="1399" dirty="0">
                <a:solidFill>
                  <a:srgbClr val="000000"/>
                </a:solidFill>
                <a:latin typeface="Arial"/>
                <a:ea typeface="ＭＳ Ｐゴシック" charset="0"/>
                <a:cs typeface="Calibri" panose="020F0502020204030204" pitchFamily="34" charset="0"/>
              </a:rPr>
              <a:t>80</a:t>
            </a:r>
          </a:p>
        </p:txBody>
      </p:sp>
      <p:sp>
        <p:nvSpPr>
          <p:cNvPr id="1081" name="TextBox 1080">
            <a:extLst>
              <a:ext uri="{FF2B5EF4-FFF2-40B4-BE49-F238E27FC236}">
                <a16:creationId xmlns:a16="http://schemas.microsoft.com/office/drawing/2014/main" id="{E3FBBF5C-2E9C-77D8-CAC5-7352F8F858A4}"/>
              </a:ext>
            </a:extLst>
          </p:cNvPr>
          <p:cNvSpPr txBox="1"/>
          <p:nvPr/>
        </p:nvSpPr>
        <p:spPr bwMode="auto">
          <a:xfrm>
            <a:off x="6532328" y="3553281"/>
            <a:ext cx="383438"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608792">
              <a:spcBef>
                <a:spcPct val="50000"/>
              </a:spcBef>
              <a:spcAft>
                <a:spcPct val="0"/>
              </a:spcAft>
              <a:defRPr/>
            </a:pPr>
            <a:r>
              <a:rPr lang="en-US" sz="1399" dirty="0">
                <a:solidFill>
                  <a:srgbClr val="000000"/>
                </a:solidFill>
                <a:latin typeface="Arial"/>
                <a:ea typeface="ＭＳ Ｐゴシック" charset="0"/>
                <a:cs typeface="Calibri" panose="020F0502020204030204" pitchFamily="34" charset="0"/>
              </a:rPr>
              <a:t>60</a:t>
            </a:r>
          </a:p>
        </p:txBody>
      </p:sp>
      <p:sp>
        <p:nvSpPr>
          <p:cNvPr id="1082" name="TextBox 1081">
            <a:extLst>
              <a:ext uri="{FF2B5EF4-FFF2-40B4-BE49-F238E27FC236}">
                <a16:creationId xmlns:a16="http://schemas.microsoft.com/office/drawing/2014/main" id="{3C2C3096-3477-FFA8-D56B-D11EAA8BDEFE}"/>
              </a:ext>
            </a:extLst>
          </p:cNvPr>
          <p:cNvSpPr txBox="1"/>
          <p:nvPr/>
        </p:nvSpPr>
        <p:spPr bwMode="auto">
          <a:xfrm>
            <a:off x="6532328" y="3914377"/>
            <a:ext cx="383438"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608792">
              <a:spcBef>
                <a:spcPct val="50000"/>
              </a:spcBef>
              <a:spcAft>
                <a:spcPct val="0"/>
              </a:spcAft>
              <a:defRPr/>
            </a:pPr>
            <a:r>
              <a:rPr lang="en-US" sz="1399" dirty="0">
                <a:solidFill>
                  <a:srgbClr val="000000"/>
                </a:solidFill>
                <a:latin typeface="Arial"/>
                <a:ea typeface="ＭＳ Ｐゴシック" charset="0"/>
                <a:cs typeface="Calibri" panose="020F0502020204030204" pitchFamily="34" charset="0"/>
              </a:rPr>
              <a:t>40</a:t>
            </a:r>
          </a:p>
        </p:txBody>
      </p:sp>
      <p:sp>
        <p:nvSpPr>
          <p:cNvPr id="1083" name="TextBox 1082">
            <a:extLst>
              <a:ext uri="{FF2B5EF4-FFF2-40B4-BE49-F238E27FC236}">
                <a16:creationId xmlns:a16="http://schemas.microsoft.com/office/drawing/2014/main" id="{DE93A31A-1EAA-3F0F-B773-F3173AF83980}"/>
              </a:ext>
            </a:extLst>
          </p:cNvPr>
          <p:cNvSpPr txBox="1"/>
          <p:nvPr/>
        </p:nvSpPr>
        <p:spPr bwMode="auto">
          <a:xfrm>
            <a:off x="6532328" y="4275648"/>
            <a:ext cx="383438"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608792">
              <a:spcBef>
                <a:spcPct val="50000"/>
              </a:spcBef>
              <a:spcAft>
                <a:spcPct val="0"/>
              </a:spcAft>
              <a:defRPr/>
            </a:pPr>
            <a:r>
              <a:rPr lang="en-US" sz="1399" dirty="0">
                <a:solidFill>
                  <a:srgbClr val="000000"/>
                </a:solidFill>
                <a:latin typeface="Arial"/>
                <a:ea typeface="ＭＳ Ｐゴシック" charset="0"/>
                <a:cs typeface="Calibri" panose="020F0502020204030204" pitchFamily="34" charset="0"/>
              </a:rPr>
              <a:t>20</a:t>
            </a:r>
          </a:p>
        </p:txBody>
      </p:sp>
      <p:sp>
        <p:nvSpPr>
          <p:cNvPr id="1084" name="TextBox 1083">
            <a:extLst>
              <a:ext uri="{FF2B5EF4-FFF2-40B4-BE49-F238E27FC236}">
                <a16:creationId xmlns:a16="http://schemas.microsoft.com/office/drawing/2014/main" id="{F8F3D3E9-37DE-0894-3A27-37F0613BB5D1}"/>
              </a:ext>
            </a:extLst>
          </p:cNvPr>
          <p:cNvSpPr txBox="1"/>
          <p:nvPr/>
        </p:nvSpPr>
        <p:spPr bwMode="auto">
          <a:xfrm>
            <a:off x="6631716" y="4636744"/>
            <a:ext cx="284052"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608792">
              <a:spcBef>
                <a:spcPct val="50000"/>
              </a:spcBef>
              <a:spcAft>
                <a:spcPct val="0"/>
              </a:spcAft>
              <a:defRPr/>
            </a:pPr>
            <a:r>
              <a:rPr lang="en-US" sz="1399" dirty="0">
                <a:solidFill>
                  <a:srgbClr val="000000"/>
                </a:solidFill>
                <a:latin typeface="Arial"/>
                <a:ea typeface="ＭＳ Ｐゴシック" charset="0"/>
                <a:cs typeface="Calibri" panose="020F0502020204030204" pitchFamily="34" charset="0"/>
              </a:rPr>
              <a:t>0</a:t>
            </a:r>
          </a:p>
        </p:txBody>
      </p:sp>
      <p:grpSp>
        <p:nvGrpSpPr>
          <p:cNvPr id="1085" name="Group 1084">
            <a:extLst>
              <a:ext uri="{FF2B5EF4-FFF2-40B4-BE49-F238E27FC236}">
                <a16:creationId xmlns:a16="http://schemas.microsoft.com/office/drawing/2014/main" id="{A752C57A-8CD3-8E63-486F-262BF98C881F}"/>
              </a:ext>
            </a:extLst>
          </p:cNvPr>
          <p:cNvGrpSpPr/>
          <p:nvPr/>
        </p:nvGrpSpPr>
        <p:grpSpPr>
          <a:xfrm>
            <a:off x="6794227" y="4779413"/>
            <a:ext cx="3194766" cy="287260"/>
            <a:chOff x="841344" y="5151077"/>
            <a:chExt cx="4593913" cy="272638"/>
          </a:xfrm>
        </p:grpSpPr>
        <p:sp>
          <p:nvSpPr>
            <p:cNvPr id="1086" name="TextBox 1085">
              <a:extLst>
                <a:ext uri="{FF2B5EF4-FFF2-40B4-BE49-F238E27FC236}">
                  <a16:creationId xmlns:a16="http://schemas.microsoft.com/office/drawing/2014/main" id="{610DFF58-7EC4-DCCE-A575-E13C6BBCB50E}"/>
                </a:ext>
              </a:extLst>
            </p:cNvPr>
            <p:cNvSpPr txBox="1"/>
            <p:nvPr/>
          </p:nvSpPr>
          <p:spPr bwMode="auto">
            <a:xfrm>
              <a:off x="841344" y="5154986"/>
              <a:ext cx="387707"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0</a:t>
              </a:r>
            </a:p>
          </p:txBody>
        </p:sp>
        <p:sp>
          <p:nvSpPr>
            <p:cNvPr id="1087" name="TextBox 1086">
              <a:extLst>
                <a:ext uri="{FF2B5EF4-FFF2-40B4-BE49-F238E27FC236}">
                  <a16:creationId xmlns:a16="http://schemas.microsoft.com/office/drawing/2014/main" id="{0E28ED7A-654F-93A4-5A1E-EFF71A656452}"/>
                </a:ext>
              </a:extLst>
            </p:cNvPr>
            <p:cNvSpPr txBox="1"/>
            <p:nvPr/>
          </p:nvSpPr>
          <p:spPr bwMode="auto">
            <a:xfrm>
              <a:off x="1163722" y="5157752"/>
              <a:ext cx="387707"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2</a:t>
              </a:r>
            </a:p>
          </p:txBody>
        </p:sp>
        <p:sp>
          <p:nvSpPr>
            <p:cNvPr id="1088" name="TextBox 1087">
              <a:extLst>
                <a:ext uri="{FF2B5EF4-FFF2-40B4-BE49-F238E27FC236}">
                  <a16:creationId xmlns:a16="http://schemas.microsoft.com/office/drawing/2014/main" id="{682CA68D-141A-4B4D-EC49-9D245F3D4E01}"/>
                </a:ext>
              </a:extLst>
            </p:cNvPr>
            <p:cNvSpPr txBox="1"/>
            <p:nvPr/>
          </p:nvSpPr>
          <p:spPr bwMode="auto">
            <a:xfrm>
              <a:off x="1486365" y="5154986"/>
              <a:ext cx="387707"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4</a:t>
              </a:r>
            </a:p>
          </p:txBody>
        </p:sp>
        <p:sp>
          <p:nvSpPr>
            <p:cNvPr id="1089" name="TextBox 1088">
              <a:extLst>
                <a:ext uri="{FF2B5EF4-FFF2-40B4-BE49-F238E27FC236}">
                  <a16:creationId xmlns:a16="http://schemas.microsoft.com/office/drawing/2014/main" id="{3D82111A-1C45-0F50-2932-DAC82EFD3AC6}"/>
                </a:ext>
              </a:extLst>
            </p:cNvPr>
            <p:cNvSpPr txBox="1"/>
            <p:nvPr/>
          </p:nvSpPr>
          <p:spPr bwMode="auto">
            <a:xfrm>
              <a:off x="1784285" y="5158171"/>
              <a:ext cx="387707"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6</a:t>
              </a:r>
            </a:p>
          </p:txBody>
        </p:sp>
        <p:sp>
          <p:nvSpPr>
            <p:cNvPr id="1090" name="TextBox 1089">
              <a:extLst>
                <a:ext uri="{FF2B5EF4-FFF2-40B4-BE49-F238E27FC236}">
                  <a16:creationId xmlns:a16="http://schemas.microsoft.com/office/drawing/2014/main" id="{84E150FC-0BD7-416A-5885-321AFDC2AF24}"/>
                </a:ext>
              </a:extLst>
            </p:cNvPr>
            <p:cNvSpPr txBox="1"/>
            <p:nvPr/>
          </p:nvSpPr>
          <p:spPr bwMode="auto">
            <a:xfrm>
              <a:off x="2106665" y="5160937"/>
              <a:ext cx="387707"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8</a:t>
              </a:r>
            </a:p>
          </p:txBody>
        </p:sp>
        <p:sp>
          <p:nvSpPr>
            <p:cNvPr id="1091" name="TextBox 1090">
              <a:extLst>
                <a:ext uri="{FF2B5EF4-FFF2-40B4-BE49-F238E27FC236}">
                  <a16:creationId xmlns:a16="http://schemas.microsoft.com/office/drawing/2014/main" id="{7492AB57-7422-691D-C223-8C1A97A9944D}"/>
                </a:ext>
              </a:extLst>
            </p:cNvPr>
            <p:cNvSpPr txBox="1"/>
            <p:nvPr/>
          </p:nvSpPr>
          <p:spPr bwMode="auto">
            <a:xfrm>
              <a:off x="2368222" y="5158171"/>
              <a:ext cx="509874"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10</a:t>
              </a:r>
            </a:p>
          </p:txBody>
        </p:sp>
        <p:sp>
          <p:nvSpPr>
            <p:cNvPr id="1092" name="TextBox 1091">
              <a:extLst>
                <a:ext uri="{FF2B5EF4-FFF2-40B4-BE49-F238E27FC236}">
                  <a16:creationId xmlns:a16="http://schemas.microsoft.com/office/drawing/2014/main" id="{D3AD8696-3FE4-05C9-747B-01DC2602AB5A}"/>
                </a:ext>
              </a:extLst>
            </p:cNvPr>
            <p:cNvSpPr txBox="1"/>
            <p:nvPr/>
          </p:nvSpPr>
          <p:spPr bwMode="auto">
            <a:xfrm>
              <a:off x="2694467" y="5156439"/>
              <a:ext cx="509874"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12</a:t>
              </a:r>
            </a:p>
          </p:txBody>
        </p:sp>
        <p:sp>
          <p:nvSpPr>
            <p:cNvPr id="1093" name="TextBox 1092">
              <a:extLst>
                <a:ext uri="{FF2B5EF4-FFF2-40B4-BE49-F238E27FC236}">
                  <a16:creationId xmlns:a16="http://schemas.microsoft.com/office/drawing/2014/main" id="{9FD52F65-1FA8-FF2A-DDD1-F153A90798B4}"/>
                </a:ext>
              </a:extLst>
            </p:cNvPr>
            <p:cNvSpPr txBox="1"/>
            <p:nvPr/>
          </p:nvSpPr>
          <p:spPr bwMode="auto">
            <a:xfrm>
              <a:off x="3016847" y="5159203"/>
              <a:ext cx="509874"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14</a:t>
              </a:r>
            </a:p>
          </p:txBody>
        </p:sp>
        <p:sp>
          <p:nvSpPr>
            <p:cNvPr id="1094" name="TextBox 1093">
              <a:extLst>
                <a:ext uri="{FF2B5EF4-FFF2-40B4-BE49-F238E27FC236}">
                  <a16:creationId xmlns:a16="http://schemas.microsoft.com/office/drawing/2014/main" id="{537101AC-EA77-9F61-F26C-C55CE26421AF}"/>
                </a:ext>
              </a:extLst>
            </p:cNvPr>
            <p:cNvSpPr txBox="1"/>
            <p:nvPr/>
          </p:nvSpPr>
          <p:spPr bwMode="auto">
            <a:xfrm>
              <a:off x="3339488" y="5156439"/>
              <a:ext cx="509874"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16</a:t>
              </a:r>
            </a:p>
          </p:txBody>
        </p:sp>
        <p:sp>
          <p:nvSpPr>
            <p:cNvPr id="1095" name="TextBox 1094">
              <a:extLst>
                <a:ext uri="{FF2B5EF4-FFF2-40B4-BE49-F238E27FC236}">
                  <a16:creationId xmlns:a16="http://schemas.microsoft.com/office/drawing/2014/main" id="{BEFD0ACF-2F3F-7337-E09F-E181C487C486}"/>
                </a:ext>
              </a:extLst>
            </p:cNvPr>
            <p:cNvSpPr txBox="1"/>
            <p:nvPr/>
          </p:nvSpPr>
          <p:spPr bwMode="auto">
            <a:xfrm>
              <a:off x="3637410" y="5159622"/>
              <a:ext cx="509874"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18</a:t>
              </a:r>
            </a:p>
          </p:txBody>
        </p:sp>
        <p:sp>
          <p:nvSpPr>
            <p:cNvPr id="1096" name="TextBox 1095">
              <a:extLst>
                <a:ext uri="{FF2B5EF4-FFF2-40B4-BE49-F238E27FC236}">
                  <a16:creationId xmlns:a16="http://schemas.microsoft.com/office/drawing/2014/main" id="{A01FEA89-2840-A5B8-A01B-6EA9A446A9C2}"/>
                </a:ext>
              </a:extLst>
            </p:cNvPr>
            <p:cNvSpPr txBox="1"/>
            <p:nvPr/>
          </p:nvSpPr>
          <p:spPr bwMode="auto">
            <a:xfrm>
              <a:off x="3959788" y="5153845"/>
              <a:ext cx="509874"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20</a:t>
              </a:r>
            </a:p>
          </p:txBody>
        </p:sp>
        <p:sp>
          <p:nvSpPr>
            <p:cNvPr id="1097" name="TextBox 1096">
              <a:extLst>
                <a:ext uri="{FF2B5EF4-FFF2-40B4-BE49-F238E27FC236}">
                  <a16:creationId xmlns:a16="http://schemas.microsoft.com/office/drawing/2014/main" id="{F86197BB-3029-9A83-FDE1-91883BE173CA}"/>
                </a:ext>
              </a:extLst>
            </p:cNvPr>
            <p:cNvSpPr txBox="1"/>
            <p:nvPr/>
          </p:nvSpPr>
          <p:spPr bwMode="auto">
            <a:xfrm>
              <a:off x="4282431" y="5151077"/>
              <a:ext cx="509874"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22</a:t>
              </a:r>
            </a:p>
          </p:txBody>
        </p:sp>
        <p:sp>
          <p:nvSpPr>
            <p:cNvPr id="1098" name="TextBox 1097">
              <a:extLst>
                <a:ext uri="{FF2B5EF4-FFF2-40B4-BE49-F238E27FC236}">
                  <a16:creationId xmlns:a16="http://schemas.microsoft.com/office/drawing/2014/main" id="{9AC3C221-3898-EDE2-FCDC-AD7958CF383B}"/>
                </a:ext>
              </a:extLst>
            </p:cNvPr>
            <p:cNvSpPr txBox="1"/>
            <p:nvPr/>
          </p:nvSpPr>
          <p:spPr bwMode="auto">
            <a:xfrm>
              <a:off x="4602740" y="5154812"/>
              <a:ext cx="509874"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24</a:t>
              </a:r>
            </a:p>
          </p:txBody>
        </p:sp>
        <p:sp>
          <p:nvSpPr>
            <p:cNvPr id="1099" name="TextBox 1098">
              <a:extLst>
                <a:ext uri="{FF2B5EF4-FFF2-40B4-BE49-F238E27FC236}">
                  <a16:creationId xmlns:a16="http://schemas.microsoft.com/office/drawing/2014/main" id="{DAF0507F-4C31-9CF3-1488-B80D8F436369}"/>
                </a:ext>
              </a:extLst>
            </p:cNvPr>
            <p:cNvSpPr txBox="1"/>
            <p:nvPr/>
          </p:nvSpPr>
          <p:spPr bwMode="auto">
            <a:xfrm>
              <a:off x="4925383" y="5152045"/>
              <a:ext cx="509874" cy="26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26</a:t>
              </a:r>
            </a:p>
          </p:txBody>
        </p:sp>
      </p:grpSp>
      <p:sp>
        <p:nvSpPr>
          <p:cNvPr id="1100" name="TextBox 1099">
            <a:extLst>
              <a:ext uri="{FF2B5EF4-FFF2-40B4-BE49-F238E27FC236}">
                <a16:creationId xmlns:a16="http://schemas.microsoft.com/office/drawing/2014/main" id="{F7201D6A-A140-6814-9E49-E2236FE50CB9}"/>
              </a:ext>
            </a:extLst>
          </p:cNvPr>
          <p:cNvSpPr txBox="1"/>
          <p:nvPr/>
        </p:nvSpPr>
        <p:spPr bwMode="auto">
          <a:xfrm rot="16200000">
            <a:off x="6092521" y="3705479"/>
            <a:ext cx="772968"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399" b="1" dirty="0">
                <a:solidFill>
                  <a:srgbClr val="000000"/>
                </a:solidFill>
                <a:latin typeface="Arial"/>
                <a:ea typeface="ＭＳ Ｐゴシック" charset="0"/>
                <a:cs typeface="Calibri" panose="020F0502020204030204" pitchFamily="34" charset="0"/>
              </a:rPr>
              <a:t>OS (%)</a:t>
            </a:r>
          </a:p>
        </p:txBody>
      </p:sp>
      <p:sp>
        <p:nvSpPr>
          <p:cNvPr id="1101" name="TextBox 1100">
            <a:extLst>
              <a:ext uri="{FF2B5EF4-FFF2-40B4-BE49-F238E27FC236}">
                <a16:creationId xmlns:a16="http://schemas.microsoft.com/office/drawing/2014/main" id="{3F49302A-CD48-BDEE-0FB5-A0CA02938234}"/>
              </a:ext>
            </a:extLst>
          </p:cNvPr>
          <p:cNvSpPr txBox="1"/>
          <p:nvPr/>
        </p:nvSpPr>
        <p:spPr bwMode="auto">
          <a:xfrm>
            <a:off x="8723679" y="5016924"/>
            <a:ext cx="819455"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399" b="1" dirty="0">
                <a:solidFill>
                  <a:srgbClr val="000000"/>
                </a:solidFill>
                <a:latin typeface="Arial"/>
                <a:ea typeface="ＭＳ Ｐゴシック" charset="0"/>
                <a:cs typeface="Calibri" panose="020F0502020204030204" pitchFamily="34" charset="0"/>
              </a:rPr>
              <a:t>Months</a:t>
            </a:r>
          </a:p>
        </p:txBody>
      </p:sp>
      <p:grpSp>
        <p:nvGrpSpPr>
          <p:cNvPr id="1102" name="Group 1101">
            <a:extLst>
              <a:ext uri="{FF2B5EF4-FFF2-40B4-BE49-F238E27FC236}">
                <a16:creationId xmlns:a16="http://schemas.microsoft.com/office/drawing/2014/main" id="{26E2A40E-238E-BFFE-88E3-01583D35BDA2}"/>
              </a:ext>
            </a:extLst>
          </p:cNvPr>
          <p:cNvGrpSpPr/>
          <p:nvPr/>
        </p:nvGrpSpPr>
        <p:grpSpPr>
          <a:xfrm>
            <a:off x="10028199" y="4764809"/>
            <a:ext cx="879444" cy="71624"/>
            <a:chOff x="2466941" y="5662211"/>
            <a:chExt cx="788472" cy="67979"/>
          </a:xfrm>
        </p:grpSpPr>
        <p:cxnSp>
          <p:nvCxnSpPr>
            <p:cNvPr id="1103" name="Straight Connector 1102">
              <a:extLst>
                <a:ext uri="{FF2B5EF4-FFF2-40B4-BE49-F238E27FC236}">
                  <a16:creationId xmlns:a16="http://schemas.microsoft.com/office/drawing/2014/main" id="{FCF85645-788E-CFE6-9CD7-176DF59308F1}"/>
                </a:ext>
              </a:extLst>
            </p:cNvPr>
            <p:cNvCxnSpPr/>
            <p:nvPr/>
          </p:nvCxnSpPr>
          <p:spPr bwMode="auto">
            <a:xfrm rot="5400000">
              <a:off x="3221423" y="5696201"/>
              <a:ext cx="67979" cy="0"/>
            </a:xfrm>
            <a:prstGeom prst="line">
              <a:avLst/>
            </a:prstGeom>
            <a:noFill/>
            <a:ln w="28575" cap="flat" cmpd="sng" algn="ctr">
              <a:solidFill>
                <a:schemeClr val="tx1"/>
              </a:solidFill>
              <a:prstDash val="solid"/>
              <a:round/>
              <a:headEnd type="none" w="med" len="med"/>
              <a:tailEnd type="none" w="med" len="med"/>
            </a:ln>
            <a:effectLst/>
          </p:spPr>
        </p:cxnSp>
        <p:cxnSp>
          <p:nvCxnSpPr>
            <p:cNvPr id="1104" name="Straight Connector 1103">
              <a:extLst>
                <a:ext uri="{FF2B5EF4-FFF2-40B4-BE49-F238E27FC236}">
                  <a16:creationId xmlns:a16="http://schemas.microsoft.com/office/drawing/2014/main" id="{1C767F94-1F3D-7254-5936-939BBB3CB2EE}"/>
                </a:ext>
              </a:extLst>
            </p:cNvPr>
            <p:cNvCxnSpPr/>
            <p:nvPr/>
          </p:nvCxnSpPr>
          <p:spPr bwMode="auto">
            <a:xfrm rot="5400000">
              <a:off x="3024305" y="5696201"/>
              <a:ext cx="67979" cy="0"/>
            </a:xfrm>
            <a:prstGeom prst="line">
              <a:avLst/>
            </a:prstGeom>
            <a:noFill/>
            <a:ln w="28575" cap="flat" cmpd="sng" algn="ctr">
              <a:solidFill>
                <a:schemeClr val="tx1"/>
              </a:solidFill>
              <a:prstDash val="solid"/>
              <a:round/>
              <a:headEnd type="none" w="med" len="med"/>
              <a:tailEnd type="none" w="med" len="med"/>
            </a:ln>
            <a:effectLst/>
          </p:spPr>
        </p:cxnSp>
        <p:cxnSp>
          <p:nvCxnSpPr>
            <p:cNvPr id="1105" name="Straight Connector 1104">
              <a:extLst>
                <a:ext uri="{FF2B5EF4-FFF2-40B4-BE49-F238E27FC236}">
                  <a16:creationId xmlns:a16="http://schemas.microsoft.com/office/drawing/2014/main" id="{5DE26C0A-439C-7EDA-F8AA-42464B84286F}"/>
                </a:ext>
              </a:extLst>
            </p:cNvPr>
            <p:cNvCxnSpPr/>
            <p:nvPr/>
          </p:nvCxnSpPr>
          <p:spPr bwMode="auto">
            <a:xfrm rot="5400000">
              <a:off x="2827187" y="5696201"/>
              <a:ext cx="67979" cy="0"/>
            </a:xfrm>
            <a:prstGeom prst="line">
              <a:avLst/>
            </a:prstGeom>
            <a:noFill/>
            <a:ln w="28575" cap="flat" cmpd="sng" algn="ctr">
              <a:solidFill>
                <a:schemeClr val="tx1"/>
              </a:solidFill>
              <a:prstDash val="solid"/>
              <a:round/>
              <a:headEnd type="none" w="med" len="med"/>
              <a:tailEnd type="none" w="med" len="med"/>
            </a:ln>
            <a:effectLst/>
          </p:spPr>
        </p:cxnSp>
        <p:cxnSp>
          <p:nvCxnSpPr>
            <p:cNvPr id="1106" name="Straight Connector 1105">
              <a:extLst>
                <a:ext uri="{FF2B5EF4-FFF2-40B4-BE49-F238E27FC236}">
                  <a16:creationId xmlns:a16="http://schemas.microsoft.com/office/drawing/2014/main" id="{B293673C-F5F5-E0E9-604D-9EABA2573B74}"/>
                </a:ext>
              </a:extLst>
            </p:cNvPr>
            <p:cNvCxnSpPr/>
            <p:nvPr/>
          </p:nvCxnSpPr>
          <p:spPr bwMode="auto">
            <a:xfrm rot="5400000">
              <a:off x="2630068" y="5696201"/>
              <a:ext cx="67979" cy="0"/>
            </a:xfrm>
            <a:prstGeom prst="line">
              <a:avLst/>
            </a:prstGeom>
            <a:noFill/>
            <a:ln w="28575" cap="flat" cmpd="sng" algn="ctr">
              <a:solidFill>
                <a:schemeClr val="tx1"/>
              </a:solidFill>
              <a:prstDash val="solid"/>
              <a:round/>
              <a:headEnd type="none" w="med" len="med"/>
              <a:tailEnd type="none" w="med" len="med"/>
            </a:ln>
            <a:effectLst/>
          </p:spPr>
        </p:cxnSp>
        <p:cxnSp>
          <p:nvCxnSpPr>
            <p:cNvPr id="1107" name="Straight Connector 1106">
              <a:extLst>
                <a:ext uri="{FF2B5EF4-FFF2-40B4-BE49-F238E27FC236}">
                  <a16:creationId xmlns:a16="http://schemas.microsoft.com/office/drawing/2014/main" id="{FE3420B7-05A3-90F4-625C-C016364956E1}"/>
                </a:ext>
              </a:extLst>
            </p:cNvPr>
            <p:cNvCxnSpPr/>
            <p:nvPr/>
          </p:nvCxnSpPr>
          <p:spPr bwMode="auto">
            <a:xfrm rot="5400000">
              <a:off x="2432951" y="5696201"/>
              <a:ext cx="67979" cy="0"/>
            </a:xfrm>
            <a:prstGeom prst="line">
              <a:avLst/>
            </a:prstGeom>
            <a:noFill/>
            <a:ln w="28575" cap="flat" cmpd="sng" algn="ctr">
              <a:solidFill>
                <a:schemeClr val="tx1"/>
              </a:solidFill>
              <a:prstDash val="solid"/>
              <a:round/>
              <a:headEnd type="none" w="med" len="med"/>
              <a:tailEnd type="none" w="med" len="med"/>
            </a:ln>
            <a:effectLst/>
          </p:spPr>
        </p:cxnSp>
      </p:grpSp>
      <p:grpSp>
        <p:nvGrpSpPr>
          <p:cNvPr id="1108" name="Group 1107">
            <a:extLst>
              <a:ext uri="{FF2B5EF4-FFF2-40B4-BE49-F238E27FC236}">
                <a16:creationId xmlns:a16="http://schemas.microsoft.com/office/drawing/2014/main" id="{530999B2-271A-DE58-02FD-7AC90C40A6B8}"/>
              </a:ext>
            </a:extLst>
          </p:cNvPr>
          <p:cNvGrpSpPr/>
          <p:nvPr/>
        </p:nvGrpSpPr>
        <p:grpSpPr>
          <a:xfrm>
            <a:off x="9846767" y="4773443"/>
            <a:ext cx="1250286" cy="281373"/>
            <a:chOff x="3637409" y="5151077"/>
            <a:chExt cx="1797850" cy="267049"/>
          </a:xfrm>
        </p:grpSpPr>
        <p:sp>
          <p:nvSpPr>
            <p:cNvPr id="1109" name="TextBox 1108">
              <a:extLst>
                <a:ext uri="{FF2B5EF4-FFF2-40B4-BE49-F238E27FC236}">
                  <a16:creationId xmlns:a16="http://schemas.microsoft.com/office/drawing/2014/main" id="{EAEE0166-B8F0-24B4-C2F3-37DE471A6828}"/>
                </a:ext>
              </a:extLst>
            </p:cNvPr>
            <p:cNvSpPr txBox="1"/>
            <p:nvPr/>
          </p:nvSpPr>
          <p:spPr bwMode="auto">
            <a:xfrm>
              <a:off x="3637409" y="5155350"/>
              <a:ext cx="509874" cy="26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28</a:t>
              </a:r>
            </a:p>
          </p:txBody>
        </p:sp>
        <p:sp>
          <p:nvSpPr>
            <p:cNvPr id="1110" name="TextBox 1109">
              <a:extLst>
                <a:ext uri="{FF2B5EF4-FFF2-40B4-BE49-F238E27FC236}">
                  <a16:creationId xmlns:a16="http://schemas.microsoft.com/office/drawing/2014/main" id="{D236BADA-27A4-39EB-3386-E34930F1375A}"/>
                </a:ext>
              </a:extLst>
            </p:cNvPr>
            <p:cNvSpPr txBox="1"/>
            <p:nvPr/>
          </p:nvSpPr>
          <p:spPr bwMode="auto">
            <a:xfrm>
              <a:off x="3959788" y="5153845"/>
              <a:ext cx="509874" cy="26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30</a:t>
              </a:r>
            </a:p>
          </p:txBody>
        </p:sp>
        <p:sp>
          <p:nvSpPr>
            <p:cNvPr id="1111" name="TextBox 1110">
              <a:extLst>
                <a:ext uri="{FF2B5EF4-FFF2-40B4-BE49-F238E27FC236}">
                  <a16:creationId xmlns:a16="http://schemas.microsoft.com/office/drawing/2014/main" id="{2910A18D-B2C3-C852-A99E-4F5423D0F742}"/>
                </a:ext>
              </a:extLst>
            </p:cNvPr>
            <p:cNvSpPr txBox="1"/>
            <p:nvPr/>
          </p:nvSpPr>
          <p:spPr bwMode="auto">
            <a:xfrm>
              <a:off x="4282431" y="5151077"/>
              <a:ext cx="509874" cy="26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32</a:t>
              </a:r>
            </a:p>
          </p:txBody>
        </p:sp>
        <p:sp>
          <p:nvSpPr>
            <p:cNvPr id="1112" name="TextBox 1111">
              <a:extLst>
                <a:ext uri="{FF2B5EF4-FFF2-40B4-BE49-F238E27FC236}">
                  <a16:creationId xmlns:a16="http://schemas.microsoft.com/office/drawing/2014/main" id="{D9A70A7E-3DBF-1D6E-75FF-32C897468F92}"/>
                </a:ext>
              </a:extLst>
            </p:cNvPr>
            <p:cNvSpPr txBox="1"/>
            <p:nvPr/>
          </p:nvSpPr>
          <p:spPr bwMode="auto">
            <a:xfrm>
              <a:off x="4602741" y="5154812"/>
              <a:ext cx="509874" cy="26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34</a:t>
              </a:r>
            </a:p>
          </p:txBody>
        </p:sp>
        <p:sp>
          <p:nvSpPr>
            <p:cNvPr id="1113" name="TextBox 1112">
              <a:extLst>
                <a:ext uri="{FF2B5EF4-FFF2-40B4-BE49-F238E27FC236}">
                  <a16:creationId xmlns:a16="http://schemas.microsoft.com/office/drawing/2014/main" id="{82F47140-B6BE-84C0-6C8B-462BC7CD20D7}"/>
                </a:ext>
              </a:extLst>
            </p:cNvPr>
            <p:cNvSpPr txBox="1"/>
            <p:nvPr/>
          </p:nvSpPr>
          <p:spPr bwMode="auto">
            <a:xfrm>
              <a:off x="4925385" y="5152045"/>
              <a:ext cx="509874" cy="26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36</a:t>
              </a:r>
            </a:p>
          </p:txBody>
        </p:sp>
      </p:grpSp>
      <p:sp>
        <p:nvSpPr>
          <p:cNvPr id="1114" name="TextBox 1113">
            <a:extLst>
              <a:ext uri="{FF2B5EF4-FFF2-40B4-BE49-F238E27FC236}">
                <a16:creationId xmlns:a16="http://schemas.microsoft.com/office/drawing/2014/main" id="{EF4346F1-F1FE-B830-5559-1F19392884EC}"/>
              </a:ext>
            </a:extLst>
          </p:cNvPr>
          <p:cNvSpPr txBox="1"/>
          <p:nvPr/>
        </p:nvSpPr>
        <p:spPr bwMode="auto">
          <a:xfrm>
            <a:off x="5705260" y="4806350"/>
            <a:ext cx="1081508" cy="100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nchorCtr="0">
            <a:spAutoFit/>
          </a:bodyPr>
          <a:lstStyle/>
          <a:p>
            <a:pPr algn="r" defTabSz="608792">
              <a:lnSpc>
                <a:spcPct val="90000"/>
              </a:lnSpc>
              <a:spcAft>
                <a:spcPct val="0"/>
              </a:spcAft>
              <a:defRPr/>
            </a:pPr>
            <a:r>
              <a:rPr lang="en-US" sz="1099" b="1" dirty="0">
                <a:solidFill>
                  <a:srgbClr val="000000"/>
                </a:solidFill>
                <a:latin typeface="Arial"/>
                <a:ea typeface="ＭＳ Ｐゴシック" charset="0"/>
                <a:cs typeface="Calibri" panose="020F0502020204030204" pitchFamily="34" charset="0"/>
              </a:rPr>
              <a:t>Patients at Risk, n (censored)</a:t>
            </a:r>
          </a:p>
          <a:p>
            <a:pPr algn="r" defTabSz="608792">
              <a:lnSpc>
                <a:spcPct val="90000"/>
              </a:lnSpc>
              <a:spcAft>
                <a:spcPct val="0"/>
              </a:spcAft>
              <a:defRPr/>
            </a:pPr>
            <a:r>
              <a:rPr lang="en-US" sz="1099" b="1" dirty="0">
                <a:solidFill>
                  <a:schemeClr val="accent3"/>
                </a:solidFill>
                <a:latin typeface="Arial"/>
                <a:ea typeface="ＭＳ Ｐゴシック" charset="0"/>
                <a:cs typeface="Calibri" panose="020F0502020204030204" pitchFamily="34" charset="0"/>
              </a:rPr>
              <a:t>Physician’s</a:t>
            </a:r>
            <a:br>
              <a:rPr lang="en-US" sz="1099" b="1" dirty="0">
                <a:solidFill>
                  <a:schemeClr val="accent3"/>
                </a:solidFill>
                <a:latin typeface="Arial"/>
                <a:ea typeface="ＭＳ Ｐゴシック" charset="0"/>
                <a:cs typeface="Calibri" panose="020F0502020204030204" pitchFamily="34" charset="0"/>
              </a:rPr>
            </a:br>
            <a:r>
              <a:rPr lang="en-US" sz="1099" b="1" dirty="0">
                <a:solidFill>
                  <a:schemeClr val="accent3"/>
                </a:solidFill>
                <a:latin typeface="Arial"/>
                <a:ea typeface="ＭＳ Ｐゴシック" charset="0"/>
                <a:cs typeface="Calibri" panose="020F0502020204030204" pitchFamily="34" charset="0"/>
              </a:rPr>
              <a:t>choice</a:t>
            </a:r>
          </a:p>
          <a:p>
            <a:pPr algn="r" defTabSz="608792">
              <a:lnSpc>
                <a:spcPct val="90000"/>
              </a:lnSpc>
              <a:spcAft>
                <a:spcPct val="0"/>
              </a:spcAft>
              <a:defRPr/>
            </a:pPr>
            <a:r>
              <a:rPr lang="en-US" sz="1099" b="1" dirty="0">
                <a:solidFill>
                  <a:schemeClr val="accent1"/>
                </a:solidFill>
                <a:latin typeface="Arial"/>
                <a:ea typeface="ＭＳ Ｐゴシック" charset="0"/>
                <a:cs typeface="Calibri" panose="020F0502020204030204" pitchFamily="34" charset="0"/>
              </a:rPr>
              <a:t>T-DM1</a:t>
            </a:r>
          </a:p>
        </p:txBody>
      </p:sp>
      <p:sp>
        <p:nvSpPr>
          <p:cNvPr id="1115" name="TextBox 1114">
            <a:extLst>
              <a:ext uri="{FF2B5EF4-FFF2-40B4-BE49-F238E27FC236}">
                <a16:creationId xmlns:a16="http://schemas.microsoft.com/office/drawing/2014/main" id="{55D10468-D8F4-375E-C6BA-4467919F2921}"/>
              </a:ext>
            </a:extLst>
          </p:cNvPr>
          <p:cNvSpPr txBox="1"/>
          <p:nvPr/>
        </p:nvSpPr>
        <p:spPr bwMode="auto">
          <a:xfrm>
            <a:off x="6650121" y="5285487"/>
            <a:ext cx="534909"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198 (0)</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404 (0)</a:t>
            </a:r>
          </a:p>
        </p:txBody>
      </p:sp>
      <p:sp>
        <p:nvSpPr>
          <p:cNvPr id="1116" name="TextBox 1115">
            <a:extLst>
              <a:ext uri="{FF2B5EF4-FFF2-40B4-BE49-F238E27FC236}">
                <a16:creationId xmlns:a16="http://schemas.microsoft.com/office/drawing/2014/main" id="{6409D59A-763C-7D65-16BC-EF8D1569CAEF}"/>
              </a:ext>
            </a:extLst>
          </p:cNvPr>
          <p:cNvSpPr txBox="1"/>
          <p:nvPr/>
        </p:nvSpPr>
        <p:spPr bwMode="auto">
          <a:xfrm>
            <a:off x="10959303" y="4772398"/>
            <a:ext cx="354584"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38</a:t>
            </a:r>
          </a:p>
        </p:txBody>
      </p:sp>
      <p:sp>
        <p:nvSpPr>
          <p:cNvPr id="1117" name="TextBox 1116">
            <a:extLst>
              <a:ext uri="{FF2B5EF4-FFF2-40B4-BE49-F238E27FC236}">
                <a16:creationId xmlns:a16="http://schemas.microsoft.com/office/drawing/2014/main" id="{A590A120-E823-B8A1-87F8-A75511E2CB08}"/>
              </a:ext>
            </a:extLst>
          </p:cNvPr>
          <p:cNvSpPr txBox="1"/>
          <p:nvPr/>
        </p:nvSpPr>
        <p:spPr bwMode="auto">
          <a:xfrm>
            <a:off x="11175143" y="4769483"/>
            <a:ext cx="354584"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08792">
              <a:spcBef>
                <a:spcPct val="50000"/>
              </a:spcBef>
              <a:spcAft>
                <a:spcPct val="0"/>
              </a:spcAft>
              <a:defRPr/>
            </a:pPr>
            <a:r>
              <a:rPr lang="en-US" sz="1199" dirty="0">
                <a:solidFill>
                  <a:srgbClr val="000000"/>
                </a:solidFill>
                <a:latin typeface="Arial"/>
                <a:ea typeface="ＭＳ Ｐゴシック" charset="0"/>
                <a:cs typeface="Calibri" panose="020F0502020204030204" pitchFamily="34" charset="0"/>
              </a:rPr>
              <a:t>40</a:t>
            </a:r>
          </a:p>
        </p:txBody>
      </p:sp>
      <p:grpSp>
        <p:nvGrpSpPr>
          <p:cNvPr id="1118" name="Group 1117">
            <a:extLst>
              <a:ext uri="{FF2B5EF4-FFF2-40B4-BE49-F238E27FC236}">
                <a16:creationId xmlns:a16="http://schemas.microsoft.com/office/drawing/2014/main" id="{1443FD4E-B3D3-5B34-9BE0-1B092E8EC2A2}"/>
              </a:ext>
            </a:extLst>
          </p:cNvPr>
          <p:cNvGrpSpPr/>
          <p:nvPr/>
        </p:nvGrpSpPr>
        <p:grpSpPr>
          <a:xfrm>
            <a:off x="11125156" y="4759335"/>
            <a:ext cx="219862" cy="71624"/>
            <a:chOff x="3058295" y="5662211"/>
            <a:chExt cx="197118" cy="67979"/>
          </a:xfrm>
        </p:grpSpPr>
        <p:cxnSp>
          <p:nvCxnSpPr>
            <p:cNvPr id="1119" name="Straight Connector 1118">
              <a:extLst>
                <a:ext uri="{FF2B5EF4-FFF2-40B4-BE49-F238E27FC236}">
                  <a16:creationId xmlns:a16="http://schemas.microsoft.com/office/drawing/2014/main" id="{623E9DCA-41D9-AD2A-7EC1-4E74308233D1}"/>
                </a:ext>
              </a:extLst>
            </p:cNvPr>
            <p:cNvCxnSpPr/>
            <p:nvPr/>
          </p:nvCxnSpPr>
          <p:spPr bwMode="auto">
            <a:xfrm rot="5400000">
              <a:off x="3221423" y="5696201"/>
              <a:ext cx="67979" cy="0"/>
            </a:xfrm>
            <a:prstGeom prst="line">
              <a:avLst/>
            </a:prstGeom>
            <a:noFill/>
            <a:ln w="28575" cap="flat" cmpd="sng" algn="ctr">
              <a:solidFill>
                <a:schemeClr val="tx1"/>
              </a:solidFill>
              <a:prstDash val="solid"/>
              <a:round/>
              <a:headEnd type="none" w="med" len="med"/>
              <a:tailEnd type="none" w="med" len="med"/>
            </a:ln>
            <a:effectLst/>
          </p:spPr>
        </p:cxnSp>
        <p:cxnSp>
          <p:nvCxnSpPr>
            <p:cNvPr id="1120" name="Straight Connector 1119">
              <a:extLst>
                <a:ext uri="{FF2B5EF4-FFF2-40B4-BE49-F238E27FC236}">
                  <a16:creationId xmlns:a16="http://schemas.microsoft.com/office/drawing/2014/main" id="{6F4955ED-B94F-7CB7-1048-F464B92F0868}"/>
                </a:ext>
              </a:extLst>
            </p:cNvPr>
            <p:cNvCxnSpPr/>
            <p:nvPr/>
          </p:nvCxnSpPr>
          <p:spPr bwMode="auto">
            <a:xfrm rot="5400000">
              <a:off x="3024305" y="5696201"/>
              <a:ext cx="67979" cy="0"/>
            </a:xfrm>
            <a:prstGeom prst="line">
              <a:avLst/>
            </a:prstGeom>
            <a:noFill/>
            <a:ln w="28575" cap="flat" cmpd="sng" algn="ctr">
              <a:solidFill>
                <a:schemeClr val="tx1"/>
              </a:solidFill>
              <a:prstDash val="solid"/>
              <a:round/>
              <a:headEnd type="none" w="med" len="med"/>
              <a:tailEnd type="none" w="med" len="med"/>
            </a:ln>
            <a:effectLst/>
          </p:spPr>
        </p:cxnSp>
      </p:grpSp>
      <p:sp>
        <p:nvSpPr>
          <p:cNvPr id="1121" name="TextBox 1120">
            <a:extLst>
              <a:ext uri="{FF2B5EF4-FFF2-40B4-BE49-F238E27FC236}">
                <a16:creationId xmlns:a16="http://schemas.microsoft.com/office/drawing/2014/main" id="{ED1A2078-4AED-AA07-DB97-33CDA7505982}"/>
              </a:ext>
            </a:extLst>
          </p:cNvPr>
          <p:cNvSpPr txBox="1"/>
          <p:nvPr/>
        </p:nvSpPr>
        <p:spPr bwMode="auto">
          <a:xfrm>
            <a:off x="7045861" y="5285486"/>
            <a:ext cx="615727"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150 (28)</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368 (17)</a:t>
            </a:r>
          </a:p>
        </p:txBody>
      </p:sp>
      <p:sp>
        <p:nvSpPr>
          <p:cNvPr id="1122" name="TextBox 1121">
            <a:extLst>
              <a:ext uri="{FF2B5EF4-FFF2-40B4-BE49-F238E27FC236}">
                <a16:creationId xmlns:a16="http://schemas.microsoft.com/office/drawing/2014/main" id="{3A5A20DD-3F3F-5952-5793-83363B416D1A}"/>
              </a:ext>
            </a:extLst>
          </p:cNvPr>
          <p:cNvSpPr txBox="1"/>
          <p:nvPr/>
        </p:nvSpPr>
        <p:spPr bwMode="auto">
          <a:xfrm>
            <a:off x="7516046" y="5291756"/>
            <a:ext cx="615727"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122 (31)</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321 (29)</a:t>
            </a:r>
          </a:p>
        </p:txBody>
      </p:sp>
      <p:sp>
        <p:nvSpPr>
          <p:cNvPr id="1123" name="TextBox 1122">
            <a:extLst>
              <a:ext uri="{FF2B5EF4-FFF2-40B4-BE49-F238E27FC236}">
                <a16:creationId xmlns:a16="http://schemas.microsoft.com/office/drawing/2014/main" id="{522CD524-9CAE-C138-1DAE-487213CAD27C}"/>
              </a:ext>
            </a:extLst>
          </p:cNvPr>
          <p:cNvSpPr txBox="1"/>
          <p:nvPr/>
        </p:nvSpPr>
        <p:spPr bwMode="auto">
          <a:xfrm>
            <a:off x="7963081" y="5294111"/>
            <a:ext cx="615727"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107 (33)</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280 (35)</a:t>
            </a:r>
          </a:p>
        </p:txBody>
      </p:sp>
      <p:sp>
        <p:nvSpPr>
          <p:cNvPr id="1124" name="TextBox 1123">
            <a:extLst>
              <a:ext uri="{FF2B5EF4-FFF2-40B4-BE49-F238E27FC236}">
                <a16:creationId xmlns:a16="http://schemas.microsoft.com/office/drawing/2014/main" id="{2A9A5673-94CC-67AE-345F-ECC7677903CB}"/>
              </a:ext>
            </a:extLst>
          </p:cNvPr>
          <p:cNvSpPr txBox="1"/>
          <p:nvPr/>
        </p:nvSpPr>
        <p:spPr bwMode="auto">
          <a:xfrm>
            <a:off x="8419400" y="5292286"/>
            <a:ext cx="615727"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80 (34)</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226 (43)</a:t>
            </a:r>
          </a:p>
        </p:txBody>
      </p:sp>
      <p:sp>
        <p:nvSpPr>
          <p:cNvPr id="1125" name="TextBox 1124">
            <a:extLst>
              <a:ext uri="{FF2B5EF4-FFF2-40B4-BE49-F238E27FC236}">
                <a16:creationId xmlns:a16="http://schemas.microsoft.com/office/drawing/2014/main" id="{B80D94D3-0673-C3D5-9257-5BD98014AC99}"/>
              </a:ext>
            </a:extLst>
          </p:cNvPr>
          <p:cNvSpPr txBox="1"/>
          <p:nvPr/>
        </p:nvSpPr>
        <p:spPr bwMode="auto">
          <a:xfrm>
            <a:off x="8852619" y="5290462"/>
            <a:ext cx="615727"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66 (36)</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192 (44)</a:t>
            </a:r>
          </a:p>
        </p:txBody>
      </p:sp>
      <p:sp>
        <p:nvSpPr>
          <p:cNvPr id="1126" name="TextBox 1125">
            <a:extLst>
              <a:ext uri="{FF2B5EF4-FFF2-40B4-BE49-F238E27FC236}">
                <a16:creationId xmlns:a16="http://schemas.microsoft.com/office/drawing/2014/main" id="{414B4BBF-4B05-252B-0B82-409BD0086CD1}"/>
              </a:ext>
            </a:extLst>
          </p:cNvPr>
          <p:cNvSpPr txBox="1"/>
          <p:nvPr/>
        </p:nvSpPr>
        <p:spPr bwMode="auto">
          <a:xfrm>
            <a:off x="9294555" y="5294111"/>
            <a:ext cx="615727"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59 (37)</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167 (45)</a:t>
            </a:r>
          </a:p>
        </p:txBody>
      </p:sp>
      <p:sp>
        <p:nvSpPr>
          <p:cNvPr id="1127" name="TextBox 1126">
            <a:extLst>
              <a:ext uri="{FF2B5EF4-FFF2-40B4-BE49-F238E27FC236}">
                <a16:creationId xmlns:a16="http://schemas.microsoft.com/office/drawing/2014/main" id="{5DC7E7DC-EC03-C971-B554-0D224B4EA845}"/>
              </a:ext>
            </a:extLst>
          </p:cNvPr>
          <p:cNvSpPr txBox="1"/>
          <p:nvPr/>
        </p:nvSpPr>
        <p:spPr bwMode="auto">
          <a:xfrm>
            <a:off x="9742157" y="5287075"/>
            <a:ext cx="615727"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39 (45)</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132 (66)</a:t>
            </a:r>
          </a:p>
        </p:txBody>
      </p:sp>
      <p:sp>
        <p:nvSpPr>
          <p:cNvPr id="1128" name="TextBox 1127">
            <a:extLst>
              <a:ext uri="{FF2B5EF4-FFF2-40B4-BE49-F238E27FC236}">
                <a16:creationId xmlns:a16="http://schemas.microsoft.com/office/drawing/2014/main" id="{9746E1AB-1E08-991B-86B9-AF29C5D455D5}"/>
              </a:ext>
            </a:extLst>
          </p:cNvPr>
          <p:cNvSpPr txBox="1"/>
          <p:nvPr/>
        </p:nvSpPr>
        <p:spPr bwMode="auto">
          <a:xfrm>
            <a:off x="10169711" y="5289967"/>
            <a:ext cx="615727"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16 (68)</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54 (138)</a:t>
            </a:r>
          </a:p>
        </p:txBody>
      </p:sp>
      <p:sp>
        <p:nvSpPr>
          <p:cNvPr id="1129" name="TextBox 1128">
            <a:extLst>
              <a:ext uri="{FF2B5EF4-FFF2-40B4-BE49-F238E27FC236}">
                <a16:creationId xmlns:a16="http://schemas.microsoft.com/office/drawing/2014/main" id="{E28633A7-44B4-E14E-33C1-0101EAE39379}"/>
              </a:ext>
            </a:extLst>
          </p:cNvPr>
          <p:cNvSpPr txBox="1"/>
          <p:nvPr/>
        </p:nvSpPr>
        <p:spPr bwMode="auto">
          <a:xfrm>
            <a:off x="10625134" y="5290630"/>
            <a:ext cx="615727"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1 (80)</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12 (172)</a:t>
            </a:r>
          </a:p>
        </p:txBody>
      </p:sp>
      <p:sp>
        <p:nvSpPr>
          <p:cNvPr id="1130" name="TextBox 1129">
            <a:extLst>
              <a:ext uri="{FF2B5EF4-FFF2-40B4-BE49-F238E27FC236}">
                <a16:creationId xmlns:a16="http://schemas.microsoft.com/office/drawing/2014/main" id="{FDF07BB6-3CFD-4464-E4A7-550B9D2C5BFA}"/>
              </a:ext>
            </a:extLst>
          </p:cNvPr>
          <p:cNvSpPr txBox="1"/>
          <p:nvPr/>
        </p:nvSpPr>
        <p:spPr bwMode="auto">
          <a:xfrm>
            <a:off x="11028462" y="5290630"/>
            <a:ext cx="615727" cy="52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0</a:t>
            </a:r>
          </a:p>
          <a:p>
            <a:pPr algn="ctr" defTabSz="608792">
              <a:lnSpc>
                <a:spcPct val="90000"/>
              </a:lnSpc>
              <a:spcAft>
                <a:spcPct val="0"/>
              </a:spcAft>
              <a:defRPr/>
            </a:pPr>
            <a:endParaRPr lang="en-US" sz="1050" spc="-100" dirty="0">
              <a:solidFill>
                <a:srgbClr val="000000"/>
              </a:solidFill>
              <a:latin typeface="Arial"/>
              <a:ea typeface="ＭＳ Ｐゴシック" charset="0"/>
              <a:cs typeface="Calibri" panose="020F0502020204030204" pitchFamily="34" charset="0"/>
            </a:endParaRPr>
          </a:p>
          <a:p>
            <a:pPr algn="ctr" defTabSz="608792">
              <a:lnSpc>
                <a:spcPct val="90000"/>
              </a:lnSpc>
              <a:spcAft>
                <a:spcPct val="0"/>
              </a:spcAft>
              <a:defRPr/>
            </a:pPr>
            <a:r>
              <a:rPr lang="en-US" sz="1050" spc="-100" dirty="0">
                <a:solidFill>
                  <a:srgbClr val="000000"/>
                </a:solidFill>
                <a:latin typeface="Arial"/>
                <a:ea typeface="ＭＳ Ｐゴシック" charset="0"/>
                <a:cs typeface="Calibri" panose="020F0502020204030204" pitchFamily="34" charset="0"/>
              </a:rPr>
              <a:t>0</a:t>
            </a:r>
          </a:p>
        </p:txBody>
      </p:sp>
      <p:grpSp>
        <p:nvGrpSpPr>
          <p:cNvPr id="1131" name="Group 1130">
            <a:extLst>
              <a:ext uri="{FF2B5EF4-FFF2-40B4-BE49-F238E27FC236}">
                <a16:creationId xmlns:a16="http://schemas.microsoft.com/office/drawing/2014/main" id="{5D4ED96F-7831-D0C9-5034-CAD45FCFD649}"/>
              </a:ext>
            </a:extLst>
          </p:cNvPr>
          <p:cNvGrpSpPr/>
          <p:nvPr/>
        </p:nvGrpSpPr>
        <p:grpSpPr>
          <a:xfrm>
            <a:off x="6967894" y="2923775"/>
            <a:ext cx="4214187" cy="1462458"/>
            <a:chOff x="6769920" y="3043376"/>
            <a:chExt cx="4218089" cy="1463812"/>
          </a:xfrm>
        </p:grpSpPr>
        <p:sp>
          <p:nvSpPr>
            <p:cNvPr id="1132" name="Line 971">
              <a:extLst>
                <a:ext uri="{FF2B5EF4-FFF2-40B4-BE49-F238E27FC236}">
                  <a16:creationId xmlns:a16="http://schemas.microsoft.com/office/drawing/2014/main" id="{887ECD14-F062-D63E-B522-36C368A165C1}"/>
                </a:ext>
              </a:extLst>
            </p:cNvPr>
            <p:cNvSpPr>
              <a:spLocks noChangeShapeType="1"/>
            </p:cNvSpPr>
            <p:nvPr/>
          </p:nvSpPr>
          <p:spPr bwMode="auto">
            <a:xfrm>
              <a:off x="6769920" y="3048885"/>
              <a:ext cx="1160" cy="47138"/>
            </a:xfrm>
            <a:prstGeom prst="line">
              <a:avLst/>
            </a:prstGeom>
            <a:noFill/>
            <a:ln w="11113">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133" name="Line 971">
              <a:extLst>
                <a:ext uri="{FF2B5EF4-FFF2-40B4-BE49-F238E27FC236}">
                  <a16:creationId xmlns:a16="http://schemas.microsoft.com/office/drawing/2014/main" id="{9F019F72-E817-F244-2BED-C080F6FEE1FE}"/>
                </a:ext>
              </a:extLst>
            </p:cNvPr>
            <p:cNvSpPr>
              <a:spLocks noChangeShapeType="1"/>
            </p:cNvSpPr>
            <p:nvPr/>
          </p:nvSpPr>
          <p:spPr bwMode="auto">
            <a:xfrm>
              <a:off x="6819924" y="3043376"/>
              <a:ext cx="0" cy="64666"/>
            </a:xfrm>
            <a:prstGeom prst="line">
              <a:avLst/>
            </a:prstGeom>
            <a:noFill/>
            <a:ln w="19050">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134" name="Line 971">
              <a:extLst>
                <a:ext uri="{FF2B5EF4-FFF2-40B4-BE49-F238E27FC236}">
                  <a16:creationId xmlns:a16="http://schemas.microsoft.com/office/drawing/2014/main" id="{65BE20F6-9521-F9A5-6914-C209B1634E6C}"/>
                </a:ext>
              </a:extLst>
            </p:cNvPr>
            <p:cNvSpPr>
              <a:spLocks noChangeShapeType="1"/>
            </p:cNvSpPr>
            <p:nvPr/>
          </p:nvSpPr>
          <p:spPr bwMode="auto">
            <a:xfrm>
              <a:off x="6847959" y="3043376"/>
              <a:ext cx="0" cy="64666"/>
            </a:xfrm>
            <a:prstGeom prst="line">
              <a:avLst/>
            </a:prstGeom>
            <a:noFill/>
            <a:ln w="19050">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135" name="Line 971">
              <a:extLst>
                <a:ext uri="{FF2B5EF4-FFF2-40B4-BE49-F238E27FC236}">
                  <a16:creationId xmlns:a16="http://schemas.microsoft.com/office/drawing/2014/main" id="{D1611207-1566-689A-366F-0D05550EE6EA}"/>
                </a:ext>
              </a:extLst>
            </p:cNvPr>
            <p:cNvSpPr>
              <a:spLocks noChangeShapeType="1"/>
            </p:cNvSpPr>
            <p:nvPr/>
          </p:nvSpPr>
          <p:spPr bwMode="auto">
            <a:xfrm>
              <a:off x="6895407" y="3062718"/>
              <a:ext cx="0" cy="64666"/>
            </a:xfrm>
            <a:prstGeom prst="line">
              <a:avLst/>
            </a:prstGeom>
            <a:noFill/>
            <a:ln w="19050">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136" name="Line 971">
              <a:extLst>
                <a:ext uri="{FF2B5EF4-FFF2-40B4-BE49-F238E27FC236}">
                  <a16:creationId xmlns:a16="http://schemas.microsoft.com/office/drawing/2014/main" id="{67609383-4185-9EA6-B0CA-2F7857326494}"/>
                </a:ext>
              </a:extLst>
            </p:cNvPr>
            <p:cNvSpPr>
              <a:spLocks noChangeShapeType="1"/>
            </p:cNvSpPr>
            <p:nvPr/>
          </p:nvSpPr>
          <p:spPr bwMode="auto">
            <a:xfrm>
              <a:off x="6927416" y="3062718"/>
              <a:ext cx="0" cy="64666"/>
            </a:xfrm>
            <a:prstGeom prst="line">
              <a:avLst/>
            </a:prstGeom>
            <a:noFill/>
            <a:ln w="19050">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137" name="Line 971">
              <a:extLst>
                <a:ext uri="{FF2B5EF4-FFF2-40B4-BE49-F238E27FC236}">
                  <a16:creationId xmlns:a16="http://schemas.microsoft.com/office/drawing/2014/main" id="{118FD36D-6AE8-A260-85D7-7DC806251E81}"/>
                </a:ext>
              </a:extLst>
            </p:cNvPr>
            <p:cNvSpPr>
              <a:spLocks noChangeShapeType="1"/>
            </p:cNvSpPr>
            <p:nvPr/>
          </p:nvSpPr>
          <p:spPr bwMode="auto">
            <a:xfrm>
              <a:off x="6956558" y="3062718"/>
              <a:ext cx="0" cy="64666"/>
            </a:xfrm>
            <a:prstGeom prst="line">
              <a:avLst/>
            </a:prstGeom>
            <a:noFill/>
            <a:ln w="19050">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138" name="Line 971">
              <a:extLst>
                <a:ext uri="{FF2B5EF4-FFF2-40B4-BE49-F238E27FC236}">
                  <a16:creationId xmlns:a16="http://schemas.microsoft.com/office/drawing/2014/main" id="{9DF4115A-E787-5E47-7A40-D332D1C63EF5}"/>
                </a:ext>
              </a:extLst>
            </p:cNvPr>
            <p:cNvSpPr>
              <a:spLocks noChangeShapeType="1"/>
            </p:cNvSpPr>
            <p:nvPr/>
          </p:nvSpPr>
          <p:spPr bwMode="auto">
            <a:xfrm>
              <a:off x="7014365" y="3091707"/>
              <a:ext cx="0" cy="64666"/>
            </a:xfrm>
            <a:prstGeom prst="line">
              <a:avLst/>
            </a:prstGeom>
            <a:noFill/>
            <a:ln w="19050">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139" name="Line 971">
              <a:extLst>
                <a:ext uri="{FF2B5EF4-FFF2-40B4-BE49-F238E27FC236}">
                  <a16:creationId xmlns:a16="http://schemas.microsoft.com/office/drawing/2014/main" id="{B39AE481-D40D-8DA0-AC6A-0421A084F4F0}"/>
                </a:ext>
              </a:extLst>
            </p:cNvPr>
            <p:cNvSpPr>
              <a:spLocks noChangeShapeType="1"/>
            </p:cNvSpPr>
            <p:nvPr/>
          </p:nvSpPr>
          <p:spPr bwMode="auto">
            <a:xfrm>
              <a:off x="7054990" y="3100406"/>
              <a:ext cx="0" cy="64666"/>
            </a:xfrm>
            <a:prstGeom prst="line">
              <a:avLst/>
            </a:prstGeom>
            <a:noFill/>
            <a:ln w="19050">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140" name="Line 971">
              <a:extLst>
                <a:ext uri="{FF2B5EF4-FFF2-40B4-BE49-F238E27FC236}">
                  <a16:creationId xmlns:a16="http://schemas.microsoft.com/office/drawing/2014/main" id="{B5686505-AC69-2A7C-DA1C-C33C849D9BF9}"/>
                </a:ext>
              </a:extLst>
            </p:cNvPr>
            <p:cNvSpPr>
              <a:spLocks noChangeShapeType="1"/>
            </p:cNvSpPr>
            <p:nvPr/>
          </p:nvSpPr>
          <p:spPr bwMode="auto">
            <a:xfrm>
              <a:off x="7085042" y="3121275"/>
              <a:ext cx="0" cy="64666"/>
            </a:xfrm>
            <a:prstGeom prst="line">
              <a:avLst/>
            </a:prstGeom>
            <a:noFill/>
            <a:ln w="19050">
              <a:solidFill>
                <a:schemeClr val="accent1"/>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cxnSp>
          <p:nvCxnSpPr>
            <p:cNvPr id="1141" name="Straight Connector 1140">
              <a:extLst>
                <a:ext uri="{FF2B5EF4-FFF2-40B4-BE49-F238E27FC236}">
                  <a16:creationId xmlns:a16="http://schemas.microsoft.com/office/drawing/2014/main" id="{FAE2E207-51F7-F818-FCEE-D5E81CE19DA7}"/>
                </a:ext>
              </a:extLst>
            </p:cNvPr>
            <p:cNvCxnSpPr>
              <a:cxnSpLocks/>
            </p:cNvCxnSpPr>
            <p:nvPr/>
          </p:nvCxnSpPr>
          <p:spPr bwMode="auto">
            <a:xfrm>
              <a:off x="7148945" y="3130579"/>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42" name="Straight Connector 1141">
              <a:extLst>
                <a:ext uri="{FF2B5EF4-FFF2-40B4-BE49-F238E27FC236}">
                  <a16:creationId xmlns:a16="http://schemas.microsoft.com/office/drawing/2014/main" id="{141DDC59-0561-97D0-4EE2-4A042CFA392A}"/>
                </a:ext>
              </a:extLst>
            </p:cNvPr>
            <p:cNvCxnSpPr>
              <a:cxnSpLocks/>
            </p:cNvCxnSpPr>
            <p:nvPr/>
          </p:nvCxnSpPr>
          <p:spPr bwMode="auto">
            <a:xfrm>
              <a:off x="7198153" y="3134426"/>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43" name="Straight Connector 1142">
              <a:extLst>
                <a:ext uri="{FF2B5EF4-FFF2-40B4-BE49-F238E27FC236}">
                  <a16:creationId xmlns:a16="http://schemas.microsoft.com/office/drawing/2014/main" id="{4905AD50-3C63-440A-530B-1E57F7266B43}"/>
                </a:ext>
              </a:extLst>
            </p:cNvPr>
            <p:cNvCxnSpPr>
              <a:cxnSpLocks/>
            </p:cNvCxnSpPr>
            <p:nvPr/>
          </p:nvCxnSpPr>
          <p:spPr bwMode="auto">
            <a:xfrm>
              <a:off x="7230162" y="3156373"/>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44" name="Straight Connector 1143">
              <a:extLst>
                <a:ext uri="{FF2B5EF4-FFF2-40B4-BE49-F238E27FC236}">
                  <a16:creationId xmlns:a16="http://schemas.microsoft.com/office/drawing/2014/main" id="{571D3FF5-964A-4C8B-E589-6E4A4EBE9CF5}"/>
                </a:ext>
              </a:extLst>
            </p:cNvPr>
            <p:cNvCxnSpPr>
              <a:cxnSpLocks/>
            </p:cNvCxnSpPr>
            <p:nvPr/>
          </p:nvCxnSpPr>
          <p:spPr bwMode="auto">
            <a:xfrm>
              <a:off x="7263186" y="3156373"/>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45" name="Straight Connector 1144">
              <a:extLst>
                <a:ext uri="{FF2B5EF4-FFF2-40B4-BE49-F238E27FC236}">
                  <a16:creationId xmlns:a16="http://schemas.microsoft.com/office/drawing/2014/main" id="{28BB2BCF-B9A4-18AE-D122-49C77D20B9BC}"/>
                </a:ext>
              </a:extLst>
            </p:cNvPr>
            <p:cNvCxnSpPr>
              <a:cxnSpLocks/>
            </p:cNvCxnSpPr>
            <p:nvPr/>
          </p:nvCxnSpPr>
          <p:spPr bwMode="auto">
            <a:xfrm>
              <a:off x="7276086" y="3173667"/>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46" name="Straight Connector 1145">
              <a:extLst>
                <a:ext uri="{FF2B5EF4-FFF2-40B4-BE49-F238E27FC236}">
                  <a16:creationId xmlns:a16="http://schemas.microsoft.com/office/drawing/2014/main" id="{CB33872A-2AAF-0976-4D28-CC446776CF2A}"/>
                </a:ext>
              </a:extLst>
            </p:cNvPr>
            <p:cNvCxnSpPr>
              <a:cxnSpLocks/>
            </p:cNvCxnSpPr>
            <p:nvPr/>
          </p:nvCxnSpPr>
          <p:spPr bwMode="auto">
            <a:xfrm>
              <a:off x="7318580" y="3180136"/>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47" name="Straight Connector 1146">
              <a:extLst>
                <a:ext uri="{FF2B5EF4-FFF2-40B4-BE49-F238E27FC236}">
                  <a16:creationId xmlns:a16="http://schemas.microsoft.com/office/drawing/2014/main" id="{68A16210-0C07-56DC-CB9B-04C860D3E0F9}"/>
                </a:ext>
              </a:extLst>
            </p:cNvPr>
            <p:cNvCxnSpPr>
              <a:cxnSpLocks/>
            </p:cNvCxnSpPr>
            <p:nvPr/>
          </p:nvCxnSpPr>
          <p:spPr bwMode="auto">
            <a:xfrm>
              <a:off x="7366796" y="3197405"/>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48" name="Straight Connector 1147">
              <a:extLst>
                <a:ext uri="{FF2B5EF4-FFF2-40B4-BE49-F238E27FC236}">
                  <a16:creationId xmlns:a16="http://schemas.microsoft.com/office/drawing/2014/main" id="{F8A27003-B905-DF52-78D9-C0F06049A23E}"/>
                </a:ext>
              </a:extLst>
            </p:cNvPr>
            <p:cNvCxnSpPr>
              <a:cxnSpLocks/>
            </p:cNvCxnSpPr>
            <p:nvPr/>
          </p:nvCxnSpPr>
          <p:spPr bwMode="auto">
            <a:xfrm>
              <a:off x="7390205" y="3197405"/>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49" name="Straight Connector 1148">
              <a:extLst>
                <a:ext uri="{FF2B5EF4-FFF2-40B4-BE49-F238E27FC236}">
                  <a16:creationId xmlns:a16="http://schemas.microsoft.com/office/drawing/2014/main" id="{09AE096A-5442-18C8-0368-489DAFD259E6}"/>
                </a:ext>
              </a:extLst>
            </p:cNvPr>
            <p:cNvCxnSpPr>
              <a:cxnSpLocks/>
            </p:cNvCxnSpPr>
            <p:nvPr/>
          </p:nvCxnSpPr>
          <p:spPr bwMode="auto">
            <a:xfrm>
              <a:off x="7416481" y="3197405"/>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50" name="Straight Connector 1149">
              <a:extLst>
                <a:ext uri="{FF2B5EF4-FFF2-40B4-BE49-F238E27FC236}">
                  <a16:creationId xmlns:a16="http://schemas.microsoft.com/office/drawing/2014/main" id="{0E9ACFC2-2817-E519-A1A4-597DC069CDCB}"/>
                </a:ext>
              </a:extLst>
            </p:cNvPr>
            <p:cNvCxnSpPr>
              <a:cxnSpLocks/>
            </p:cNvCxnSpPr>
            <p:nvPr/>
          </p:nvCxnSpPr>
          <p:spPr bwMode="auto">
            <a:xfrm>
              <a:off x="7479890" y="3215055"/>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51" name="Straight Connector 1150">
              <a:extLst>
                <a:ext uri="{FF2B5EF4-FFF2-40B4-BE49-F238E27FC236}">
                  <a16:creationId xmlns:a16="http://schemas.microsoft.com/office/drawing/2014/main" id="{9E4CD651-2438-587C-58EA-5C3C707202E4}"/>
                </a:ext>
              </a:extLst>
            </p:cNvPr>
            <p:cNvCxnSpPr>
              <a:cxnSpLocks/>
            </p:cNvCxnSpPr>
            <p:nvPr/>
          </p:nvCxnSpPr>
          <p:spPr bwMode="auto">
            <a:xfrm>
              <a:off x="7560759" y="3240054"/>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52" name="Straight Connector 1151">
              <a:extLst>
                <a:ext uri="{FF2B5EF4-FFF2-40B4-BE49-F238E27FC236}">
                  <a16:creationId xmlns:a16="http://schemas.microsoft.com/office/drawing/2014/main" id="{BD2FA175-497A-C97B-8F03-4186B9E557EB}"/>
                </a:ext>
              </a:extLst>
            </p:cNvPr>
            <p:cNvCxnSpPr>
              <a:cxnSpLocks/>
            </p:cNvCxnSpPr>
            <p:nvPr/>
          </p:nvCxnSpPr>
          <p:spPr bwMode="auto">
            <a:xfrm>
              <a:off x="7649179" y="3296096"/>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53" name="Straight Connector 1152">
              <a:extLst>
                <a:ext uri="{FF2B5EF4-FFF2-40B4-BE49-F238E27FC236}">
                  <a16:creationId xmlns:a16="http://schemas.microsoft.com/office/drawing/2014/main" id="{13B20330-40D3-D8F2-0C08-48533EB23A84}"/>
                </a:ext>
              </a:extLst>
            </p:cNvPr>
            <p:cNvCxnSpPr>
              <a:cxnSpLocks/>
            </p:cNvCxnSpPr>
            <p:nvPr/>
          </p:nvCxnSpPr>
          <p:spPr bwMode="auto">
            <a:xfrm>
              <a:off x="7760295" y="3349800"/>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54" name="Straight Connector 1153">
              <a:extLst>
                <a:ext uri="{FF2B5EF4-FFF2-40B4-BE49-F238E27FC236}">
                  <a16:creationId xmlns:a16="http://schemas.microsoft.com/office/drawing/2014/main" id="{B155B01F-7342-0C64-CDA8-5167184C21CB}"/>
                </a:ext>
              </a:extLst>
            </p:cNvPr>
            <p:cNvCxnSpPr>
              <a:cxnSpLocks/>
            </p:cNvCxnSpPr>
            <p:nvPr/>
          </p:nvCxnSpPr>
          <p:spPr bwMode="auto">
            <a:xfrm>
              <a:off x="7824911" y="3384646"/>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55" name="Straight Connector 1154">
              <a:extLst>
                <a:ext uri="{FF2B5EF4-FFF2-40B4-BE49-F238E27FC236}">
                  <a16:creationId xmlns:a16="http://schemas.microsoft.com/office/drawing/2014/main" id="{5DCABBF9-E898-5A34-3B28-72C05D297FA2}"/>
                </a:ext>
              </a:extLst>
            </p:cNvPr>
            <p:cNvCxnSpPr>
              <a:cxnSpLocks/>
            </p:cNvCxnSpPr>
            <p:nvPr/>
          </p:nvCxnSpPr>
          <p:spPr bwMode="auto">
            <a:xfrm>
              <a:off x="7876165" y="3387512"/>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56" name="Straight Connector 1155">
              <a:extLst>
                <a:ext uri="{FF2B5EF4-FFF2-40B4-BE49-F238E27FC236}">
                  <a16:creationId xmlns:a16="http://schemas.microsoft.com/office/drawing/2014/main" id="{CF0CB145-1651-2C11-83D7-890A3894C52B}"/>
                </a:ext>
              </a:extLst>
            </p:cNvPr>
            <p:cNvCxnSpPr>
              <a:cxnSpLocks/>
            </p:cNvCxnSpPr>
            <p:nvPr/>
          </p:nvCxnSpPr>
          <p:spPr bwMode="auto">
            <a:xfrm>
              <a:off x="7936310" y="3407594"/>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57" name="Straight Connector 1156">
              <a:extLst>
                <a:ext uri="{FF2B5EF4-FFF2-40B4-BE49-F238E27FC236}">
                  <a16:creationId xmlns:a16="http://schemas.microsoft.com/office/drawing/2014/main" id="{0D765F6D-FE39-8B58-4240-9DC6D87D6371}"/>
                </a:ext>
              </a:extLst>
            </p:cNvPr>
            <p:cNvCxnSpPr>
              <a:cxnSpLocks/>
            </p:cNvCxnSpPr>
            <p:nvPr/>
          </p:nvCxnSpPr>
          <p:spPr bwMode="auto">
            <a:xfrm>
              <a:off x="8093920" y="3484219"/>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58" name="Straight Connector 1157">
              <a:extLst>
                <a:ext uri="{FF2B5EF4-FFF2-40B4-BE49-F238E27FC236}">
                  <a16:creationId xmlns:a16="http://schemas.microsoft.com/office/drawing/2014/main" id="{B7D4BD79-F70A-68F1-5026-99642A57F9B3}"/>
                </a:ext>
              </a:extLst>
            </p:cNvPr>
            <p:cNvCxnSpPr>
              <a:cxnSpLocks/>
            </p:cNvCxnSpPr>
            <p:nvPr/>
          </p:nvCxnSpPr>
          <p:spPr bwMode="auto">
            <a:xfrm>
              <a:off x="8120196" y="3491872"/>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59" name="Straight Connector 1158">
              <a:extLst>
                <a:ext uri="{FF2B5EF4-FFF2-40B4-BE49-F238E27FC236}">
                  <a16:creationId xmlns:a16="http://schemas.microsoft.com/office/drawing/2014/main" id="{27ABB897-6476-D149-2712-D4925B47C07A}"/>
                </a:ext>
              </a:extLst>
            </p:cNvPr>
            <p:cNvCxnSpPr>
              <a:cxnSpLocks/>
            </p:cNvCxnSpPr>
            <p:nvPr/>
          </p:nvCxnSpPr>
          <p:spPr bwMode="auto">
            <a:xfrm>
              <a:off x="8263996" y="3583158"/>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60" name="Straight Connector 1159">
              <a:extLst>
                <a:ext uri="{FF2B5EF4-FFF2-40B4-BE49-F238E27FC236}">
                  <a16:creationId xmlns:a16="http://schemas.microsoft.com/office/drawing/2014/main" id="{779BEBD5-B0EC-A294-9892-6C8A7F18CA19}"/>
                </a:ext>
              </a:extLst>
            </p:cNvPr>
            <p:cNvCxnSpPr>
              <a:cxnSpLocks/>
            </p:cNvCxnSpPr>
            <p:nvPr/>
          </p:nvCxnSpPr>
          <p:spPr bwMode="auto">
            <a:xfrm>
              <a:off x="8296945" y="3600291"/>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61" name="Straight Connector 1160">
              <a:extLst>
                <a:ext uri="{FF2B5EF4-FFF2-40B4-BE49-F238E27FC236}">
                  <a16:creationId xmlns:a16="http://schemas.microsoft.com/office/drawing/2014/main" id="{B943E2E7-BFC0-9A46-16CD-6DFA00E0F0A1}"/>
                </a:ext>
              </a:extLst>
            </p:cNvPr>
            <p:cNvCxnSpPr>
              <a:cxnSpLocks/>
            </p:cNvCxnSpPr>
            <p:nvPr/>
          </p:nvCxnSpPr>
          <p:spPr bwMode="auto">
            <a:xfrm>
              <a:off x="8322281" y="3619732"/>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62" name="Straight Connector 1161">
              <a:extLst>
                <a:ext uri="{FF2B5EF4-FFF2-40B4-BE49-F238E27FC236}">
                  <a16:creationId xmlns:a16="http://schemas.microsoft.com/office/drawing/2014/main" id="{2E297330-B31D-BDC7-AD6C-571E330532DD}"/>
                </a:ext>
              </a:extLst>
            </p:cNvPr>
            <p:cNvCxnSpPr>
              <a:cxnSpLocks/>
            </p:cNvCxnSpPr>
            <p:nvPr/>
          </p:nvCxnSpPr>
          <p:spPr bwMode="auto">
            <a:xfrm>
              <a:off x="8427730" y="3682673"/>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63" name="Straight Connector 1162">
              <a:extLst>
                <a:ext uri="{FF2B5EF4-FFF2-40B4-BE49-F238E27FC236}">
                  <a16:creationId xmlns:a16="http://schemas.microsoft.com/office/drawing/2014/main" id="{E9C17193-0234-55CA-C686-11C54F585BFB}"/>
                </a:ext>
              </a:extLst>
            </p:cNvPr>
            <p:cNvCxnSpPr>
              <a:cxnSpLocks/>
            </p:cNvCxnSpPr>
            <p:nvPr/>
          </p:nvCxnSpPr>
          <p:spPr bwMode="auto">
            <a:xfrm>
              <a:off x="8495257" y="3696060"/>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64" name="Straight Connector 1163">
              <a:extLst>
                <a:ext uri="{FF2B5EF4-FFF2-40B4-BE49-F238E27FC236}">
                  <a16:creationId xmlns:a16="http://schemas.microsoft.com/office/drawing/2014/main" id="{4BC07392-8369-BA91-8C2E-D91EE1A6399E}"/>
                </a:ext>
              </a:extLst>
            </p:cNvPr>
            <p:cNvCxnSpPr>
              <a:cxnSpLocks/>
            </p:cNvCxnSpPr>
            <p:nvPr/>
          </p:nvCxnSpPr>
          <p:spPr bwMode="auto">
            <a:xfrm>
              <a:off x="8530918" y="3707476"/>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65" name="Straight Connector 1164">
              <a:extLst>
                <a:ext uri="{FF2B5EF4-FFF2-40B4-BE49-F238E27FC236}">
                  <a16:creationId xmlns:a16="http://schemas.microsoft.com/office/drawing/2014/main" id="{0420B70C-F1F7-6D8C-1332-41788F926071}"/>
                </a:ext>
              </a:extLst>
            </p:cNvPr>
            <p:cNvCxnSpPr>
              <a:cxnSpLocks/>
            </p:cNvCxnSpPr>
            <p:nvPr/>
          </p:nvCxnSpPr>
          <p:spPr bwMode="auto">
            <a:xfrm>
              <a:off x="9284971" y="3947791"/>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66" name="Straight Connector 1165">
              <a:extLst>
                <a:ext uri="{FF2B5EF4-FFF2-40B4-BE49-F238E27FC236}">
                  <a16:creationId xmlns:a16="http://schemas.microsoft.com/office/drawing/2014/main" id="{08F0B2C9-F31E-4CC1-C61A-E0E6CD63422E}"/>
                </a:ext>
              </a:extLst>
            </p:cNvPr>
            <p:cNvCxnSpPr>
              <a:cxnSpLocks/>
            </p:cNvCxnSpPr>
            <p:nvPr/>
          </p:nvCxnSpPr>
          <p:spPr bwMode="auto">
            <a:xfrm>
              <a:off x="9619226" y="4002851"/>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67" name="Straight Connector 1166">
              <a:extLst>
                <a:ext uri="{FF2B5EF4-FFF2-40B4-BE49-F238E27FC236}">
                  <a16:creationId xmlns:a16="http://schemas.microsoft.com/office/drawing/2014/main" id="{EF779A13-45C4-F1B2-0507-7D3926E5F32B}"/>
                </a:ext>
              </a:extLst>
            </p:cNvPr>
            <p:cNvCxnSpPr>
              <a:cxnSpLocks/>
            </p:cNvCxnSpPr>
            <p:nvPr/>
          </p:nvCxnSpPr>
          <p:spPr bwMode="auto">
            <a:xfrm>
              <a:off x="9661737" y="4012061"/>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68" name="Straight Connector 1167">
              <a:extLst>
                <a:ext uri="{FF2B5EF4-FFF2-40B4-BE49-F238E27FC236}">
                  <a16:creationId xmlns:a16="http://schemas.microsoft.com/office/drawing/2014/main" id="{E7B4F82C-ED8E-22A1-D703-63BDAEEA73B0}"/>
                </a:ext>
              </a:extLst>
            </p:cNvPr>
            <p:cNvCxnSpPr>
              <a:cxnSpLocks/>
            </p:cNvCxnSpPr>
            <p:nvPr/>
          </p:nvCxnSpPr>
          <p:spPr bwMode="auto">
            <a:xfrm>
              <a:off x="9667469" y="4017181"/>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69" name="Straight Connector 1168">
              <a:extLst>
                <a:ext uri="{FF2B5EF4-FFF2-40B4-BE49-F238E27FC236}">
                  <a16:creationId xmlns:a16="http://schemas.microsoft.com/office/drawing/2014/main" id="{6BDD5F98-8054-7103-5BB6-EE1FC9EB8363}"/>
                </a:ext>
              </a:extLst>
            </p:cNvPr>
            <p:cNvCxnSpPr>
              <a:cxnSpLocks/>
            </p:cNvCxnSpPr>
            <p:nvPr/>
          </p:nvCxnSpPr>
          <p:spPr bwMode="auto">
            <a:xfrm>
              <a:off x="9700815" y="4016045"/>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70" name="Straight Connector 1169">
              <a:extLst>
                <a:ext uri="{FF2B5EF4-FFF2-40B4-BE49-F238E27FC236}">
                  <a16:creationId xmlns:a16="http://schemas.microsoft.com/office/drawing/2014/main" id="{DE1B3521-CF6E-20A4-7CC3-A3F5C64609A6}"/>
                </a:ext>
              </a:extLst>
            </p:cNvPr>
            <p:cNvCxnSpPr>
              <a:cxnSpLocks/>
            </p:cNvCxnSpPr>
            <p:nvPr/>
          </p:nvCxnSpPr>
          <p:spPr bwMode="auto">
            <a:xfrm>
              <a:off x="9726839" y="4036426"/>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71" name="Straight Connector 1170">
              <a:extLst>
                <a:ext uri="{FF2B5EF4-FFF2-40B4-BE49-F238E27FC236}">
                  <a16:creationId xmlns:a16="http://schemas.microsoft.com/office/drawing/2014/main" id="{10F5A6B3-B21D-0BF2-D32C-DF650EAADC48}"/>
                </a:ext>
              </a:extLst>
            </p:cNvPr>
            <p:cNvCxnSpPr>
              <a:cxnSpLocks/>
            </p:cNvCxnSpPr>
            <p:nvPr/>
          </p:nvCxnSpPr>
          <p:spPr bwMode="auto">
            <a:xfrm>
              <a:off x="9755697" y="4044041"/>
              <a:ext cx="0" cy="63960"/>
            </a:xfrm>
            <a:prstGeom prst="line">
              <a:avLst/>
            </a:prstGeom>
            <a:noFill/>
            <a:ln w="38100" cap="flat" cmpd="sng" algn="ctr">
              <a:solidFill>
                <a:schemeClr val="accent1"/>
              </a:solidFill>
              <a:prstDash val="solid"/>
              <a:round/>
              <a:headEnd type="none" w="med" len="med"/>
              <a:tailEnd type="none" w="med" len="med"/>
            </a:ln>
            <a:effectLst/>
          </p:spPr>
        </p:cxnSp>
        <p:cxnSp>
          <p:nvCxnSpPr>
            <p:cNvPr id="1172" name="Straight Connector 1171">
              <a:extLst>
                <a:ext uri="{FF2B5EF4-FFF2-40B4-BE49-F238E27FC236}">
                  <a16:creationId xmlns:a16="http://schemas.microsoft.com/office/drawing/2014/main" id="{C5FF8CFC-901F-6802-9729-CE17EE7FBB2B}"/>
                </a:ext>
              </a:extLst>
            </p:cNvPr>
            <p:cNvCxnSpPr>
              <a:cxnSpLocks/>
            </p:cNvCxnSpPr>
            <p:nvPr/>
          </p:nvCxnSpPr>
          <p:spPr bwMode="auto">
            <a:xfrm>
              <a:off x="9862436" y="4087869"/>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73" name="Straight Connector 1172">
              <a:extLst>
                <a:ext uri="{FF2B5EF4-FFF2-40B4-BE49-F238E27FC236}">
                  <a16:creationId xmlns:a16="http://schemas.microsoft.com/office/drawing/2014/main" id="{82508D50-4085-72BA-6725-D47D2A420193}"/>
                </a:ext>
              </a:extLst>
            </p:cNvPr>
            <p:cNvCxnSpPr>
              <a:cxnSpLocks/>
            </p:cNvCxnSpPr>
            <p:nvPr/>
          </p:nvCxnSpPr>
          <p:spPr bwMode="auto">
            <a:xfrm>
              <a:off x="9965617" y="4096537"/>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74" name="Straight Connector 1173">
              <a:extLst>
                <a:ext uri="{FF2B5EF4-FFF2-40B4-BE49-F238E27FC236}">
                  <a16:creationId xmlns:a16="http://schemas.microsoft.com/office/drawing/2014/main" id="{FF528507-B625-724B-FBD7-D55D50C59025}"/>
                </a:ext>
              </a:extLst>
            </p:cNvPr>
            <p:cNvCxnSpPr>
              <a:cxnSpLocks/>
            </p:cNvCxnSpPr>
            <p:nvPr/>
          </p:nvCxnSpPr>
          <p:spPr bwMode="auto">
            <a:xfrm>
              <a:off x="10034002" y="4094085"/>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75" name="Straight Connector 1174">
              <a:extLst>
                <a:ext uri="{FF2B5EF4-FFF2-40B4-BE49-F238E27FC236}">
                  <a16:creationId xmlns:a16="http://schemas.microsoft.com/office/drawing/2014/main" id="{6C151763-595F-D172-6096-49456F9EEB25}"/>
                </a:ext>
              </a:extLst>
            </p:cNvPr>
            <p:cNvCxnSpPr>
              <a:cxnSpLocks/>
            </p:cNvCxnSpPr>
            <p:nvPr/>
          </p:nvCxnSpPr>
          <p:spPr bwMode="auto">
            <a:xfrm>
              <a:off x="10059326" y="4115024"/>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76" name="Straight Connector 1175">
              <a:extLst>
                <a:ext uri="{FF2B5EF4-FFF2-40B4-BE49-F238E27FC236}">
                  <a16:creationId xmlns:a16="http://schemas.microsoft.com/office/drawing/2014/main" id="{A218331A-D9D1-16C1-311D-EEA7D3E1F9BF}"/>
                </a:ext>
              </a:extLst>
            </p:cNvPr>
            <p:cNvCxnSpPr>
              <a:cxnSpLocks/>
            </p:cNvCxnSpPr>
            <p:nvPr/>
          </p:nvCxnSpPr>
          <p:spPr bwMode="auto">
            <a:xfrm>
              <a:off x="9798888" y="4055889"/>
              <a:ext cx="0" cy="63960"/>
            </a:xfrm>
            <a:prstGeom prst="line">
              <a:avLst/>
            </a:prstGeom>
            <a:noFill/>
            <a:ln w="38100" cap="flat" cmpd="sng" algn="ctr">
              <a:solidFill>
                <a:schemeClr val="accent1"/>
              </a:solidFill>
              <a:prstDash val="solid"/>
              <a:round/>
              <a:headEnd type="none" w="med" len="med"/>
              <a:tailEnd type="none" w="med" len="med"/>
            </a:ln>
            <a:effectLst/>
          </p:spPr>
        </p:cxnSp>
        <p:cxnSp>
          <p:nvCxnSpPr>
            <p:cNvPr id="1177" name="Straight Connector 1176">
              <a:extLst>
                <a:ext uri="{FF2B5EF4-FFF2-40B4-BE49-F238E27FC236}">
                  <a16:creationId xmlns:a16="http://schemas.microsoft.com/office/drawing/2014/main" id="{8DE28DAB-BC45-17D2-86AD-0858B813D1D0}"/>
                </a:ext>
              </a:extLst>
            </p:cNvPr>
            <p:cNvCxnSpPr>
              <a:cxnSpLocks/>
            </p:cNvCxnSpPr>
            <p:nvPr/>
          </p:nvCxnSpPr>
          <p:spPr bwMode="auto">
            <a:xfrm>
              <a:off x="9828913" y="4078083"/>
              <a:ext cx="0" cy="63960"/>
            </a:xfrm>
            <a:prstGeom prst="line">
              <a:avLst/>
            </a:prstGeom>
            <a:noFill/>
            <a:ln w="38100" cap="flat" cmpd="sng" algn="ctr">
              <a:solidFill>
                <a:schemeClr val="accent1"/>
              </a:solidFill>
              <a:prstDash val="solid"/>
              <a:round/>
              <a:headEnd type="none" w="med" len="med"/>
              <a:tailEnd type="none" w="med" len="med"/>
            </a:ln>
            <a:effectLst/>
          </p:spPr>
        </p:cxnSp>
        <p:cxnSp>
          <p:nvCxnSpPr>
            <p:cNvPr id="1178" name="Straight Connector 1177">
              <a:extLst>
                <a:ext uri="{FF2B5EF4-FFF2-40B4-BE49-F238E27FC236}">
                  <a16:creationId xmlns:a16="http://schemas.microsoft.com/office/drawing/2014/main" id="{89A38C98-3763-27CB-5182-4F35DB4EA389}"/>
                </a:ext>
              </a:extLst>
            </p:cNvPr>
            <p:cNvCxnSpPr>
              <a:cxnSpLocks/>
            </p:cNvCxnSpPr>
            <p:nvPr/>
          </p:nvCxnSpPr>
          <p:spPr bwMode="auto">
            <a:xfrm>
              <a:off x="9897503" y="4087869"/>
              <a:ext cx="0" cy="63960"/>
            </a:xfrm>
            <a:prstGeom prst="line">
              <a:avLst/>
            </a:prstGeom>
            <a:noFill/>
            <a:ln w="38100" cap="flat" cmpd="sng" algn="ctr">
              <a:solidFill>
                <a:schemeClr val="accent1"/>
              </a:solidFill>
              <a:prstDash val="solid"/>
              <a:round/>
              <a:headEnd type="none" w="med" len="med"/>
              <a:tailEnd type="none" w="med" len="med"/>
            </a:ln>
            <a:effectLst/>
          </p:spPr>
        </p:cxnSp>
        <p:cxnSp>
          <p:nvCxnSpPr>
            <p:cNvPr id="1179" name="Straight Connector 1178">
              <a:extLst>
                <a:ext uri="{FF2B5EF4-FFF2-40B4-BE49-F238E27FC236}">
                  <a16:creationId xmlns:a16="http://schemas.microsoft.com/office/drawing/2014/main" id="{8EFB0F56-309C-DE00-49A7-F3ADD2B651EA}"/>
                </a:ext>
              </a:extLst>
            </p:cNvPr>
            <p:cNvCxnSpPr>
              <a:cxnSpLocks/>
            </p:cNvCxnSpPr>
            <p:nvPr/>
          </p:nvCxnSpPr>
          <p:spPr bwMode="auto">
            <a:xfrm>
              <a:off x="9932462" y="4094693"/>
              <a:ext cx="0" cy="63960"/>
            </a:xfrm>
            <a:prstGeom prst="line">
              <a:avLst/>
            </a:prstGeom>
            <a:noFill/>
            <a:ln w="38100" cap="flat" cmpd="sng" algn="ctr">
              <a:solidFill>
                <a:schemeClr val="accent1"/>
              </a:solidFill>
              <a:prstDash val="solid"/>
              <a:round/>
              <a:headEnd type="none" w="med" len="med"/>
              <a:tailEnd type="none" w="med" len="med"/>
            </a:ln>
            <a:effectLst/>
          </p:spPr>
        </p:cxnSp>
        <p:cxnSp>
          <p:nvCxnSpPr>
            <p:cNvPr id="1180" name="Straight Connector 1179">
              <a:extLst>
                <a:ext uri="{FF2B5EF4-FFF2-40B4-BE49-F238E27FC236}">
                  <a16:creationId xmlns:a16="http://schemas.microsoft.com/office/drawing/2014/main" id="{E637ADD9-A0B8-BBF1-A750-E2AC4556841F}"/>
                </a:ext>
              </a:extLst>
            </p:cNvPr>
            <p:cNvCxnSpPr>
              <a:cxnSpLocks/>
            </p:cNvCxnSpPr>
            <p:nvPr/>
          </p:nvCxnSpPr>
          <p:spPr bwMode="auto">
            <a:xfrm>
              <a:off x="10008204" y="4094085"/>
              <a:ext cx="0" cy="63960"/>
            </a:xfrm>
            <a:prstGeom prst="line">
              <a:avLst/>
            </a:prstGeom>
            <a:noFill/>
            <a:ln w="38100" cap="flat" cmpd="sng" algn="ctr">
              <a:solidFill>
                <a:schemeClr val="accent1"/>
              </a:solidFill>
              <a:prstDash val="solid"/>
              <a:round/>
              <a:headEnd type="none" w="med" len="med"/>
              <a:tailEnd type="none" w="med" len="med"/>
            </a:ln>
            <a:effectLst/>
          </p:spPr>
        </p:cxnSp>
        <p:cxnSp>
          <p:nvCxnSpPr>
            <p:cNvPr id="1181" name="Straight Connector 1180">
              <a:extLst>
                <a:ext uri="{FF2B5EF4-FFF2-40B4-BE49-F238E27FC236}">
                  <a16:creationId xmlns:a16="http://schemas.microsoft.com/office/drawing/2014/main" id="{646EA068-2F99-0B4B-79FD-6B15384EF407}"/>
                </a:ext>
              </a:extLst>
            </p:cNvPr>
            <p:cNvCxnSpPr>
              <a:cxnSpLocks/>
            </p:cNvCxnSpPr>
            <p:nvPr/>
          </p:nvCxnSpPr>
          <p:spPr bwMode="auto">
            <a:xfrm>
              <a:off x="10091669" y="4123199"/>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82" name="Straight Connector 1181">
              <a:extLst>
                <a:ext uri="{FF2B5EF4-FFF2-40B4-BE49-F238E27FC236}">
                  <a16:creationId xmlns:a16="http://schemas.microsoft.com/office/drawing/2014/main" id="{E1F77FBE-F53F-C41A-E6B4-285D10B446D4}"/>
                </a:ext>
              </a:extLst>
            </p:cNvPr>
            <p:cNvCxnSpPr>
              <a:cxnSpLocks/>
            </p:cNvCxnSpPr>
            <p:nvPr/>
          </p:nvCxnSpPr>
          <p:spPr bwMode="auto">
            <a:xfrm>
              <a:off x="10109343" y="4130579"/>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83" name="Straight Connector 1182">
              <a:extLst>
                <a:ext uri="{FF2B5EF4-FFF2-40B4-BE49-F238E27FC236}">
                  <a16:creationId xmlns:a16="http://schemas.microsoft.com/office/drawing/2014/main" id="{AB0528F3-4BCA-3CA0-6418-C49910B9F692}"/>
                </a:ext>
              </a:extLst>
            </p:cNvPr>
            <p:cNvCxnSpPr>
              <a:cxnSpLocks/>
            </p:cNvCxnSpPr>
            <p:nvPr/>
          </p:nvCxnSpPr>
          <p:spPr bwMode="auto">
            <a:xfrm>
              <a:off x="10141020" y="4129606"/>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84" name="Straight Connector 1183">
              <a:extLst>
                <a:ext uri="{FF2B5EF4-FFF2-40B4-BE49-F238E27FC236}">
                  <a16:creationId xmlns:a16="http://schemas.microsoft.com/office/drawing/2014/main" id="{FDDF697D-2476-C02B-0578-0D328F3ED6D6}"/>
                </a:ext>
              </a:extLst>
            </p:cNvPr>
            <p:cNvCxnSpPr>
              <a:cxnSpLocks/>
            </p:cNvCxnSpPr>
            <p:nvPr/>
          </p:nvCxnSpPr>
          <p:spPr bwMode="auto">
            <a:xfrm>
              <a:off x="10221592" y="4129606"/>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85" name="Straight Connector 1184">
              <a:extLst>
                <a:ext uri="{FF2B5EF4-FFF2-40B4-BE49-F238E27FC236}">
                  <a16:creationId xmlns:a16="http://schemas.microsoft.com/office/drawing/2014/main" id="{06833A89-DF48-CB48-2A04-1104201F8361}"/>
                </a:ext>
              </a:extLst>
            </p:cNvPr>
            <p:cNvCxnSpPr>
              <a:cxnSpLocks/>
            </p:cNvCxnSpPr>
            <p:nvPr/>
          </p:nvCxnSpPr>
          <p:spPr bwMode="auto">
            <a:xfrm>
              <a:off x="10332428" y="4169509"/>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86" name="Straight Connector 1185">
              <a:extLst>
                <a:ext uri="{FF2B5EF4-FFF2-40B4-BE49-F238E27FC236}">
                  <a16:creationId xmlns:a16="http://schemas.microsoft.com/office/drawing/2014/main" id="{4A863D0C-54E6-6F46-337F-4AD807270C4B}"/>
                </a:ext>
              </a:extLst>
            </p:cNvPr>
            <p:cNvCxnSpPr>
              <a:cxnSpLocks/>
            </p:cNvCxnSpPr>
            <p:nvPr/>
          </p:nvCxnSpPr>
          <p:spPr bwMode="auto">
            <a:xfrm>
              <a:off x="10180672" y="4131797"/>
              <a:ext cx="0" cy="63960"/>
            </a:xfrm>
            <a:prstGeom prst="line">
              <a:avLst/>
            </a:prstGeom>
            <a:noFill/>
            <a:ln w="38100" cap="flat" cmpd="sng" algn="ctr">
              <a:solidFill>
                <a:schemeClr val="accent1"/>
              </a:solidFill>
              <a:prstDash val="solid"/>
              <a:round/>
              <a:headEnd type="none" w="med" len="med"/>
              <a:tailEnd type="none" w="med" len="med"/>
            </a:ln>
            <a:effectLst/>
          </p:spPr>
        </p:cxnSp>
        <p:cxnSp>
          <p:nvCxnSpPr>
            <p:cNvPr id="1187" name="Straight Connector 1186">
              <a:extLst>
                <a:ext uri="{FF2B5EF4-FFF2-40B4-BE49-F238E27FC236}">
                  <a16:creationId xmlns:a16="http://schemas.microsoft.com/office/drawing/2014/main" id="{29649195-17FF-5806-0766-FAA06E540119}"/>
                </a:ext>
              </a:extLst>
            </p:cNvPr>
            <p:cNvCxnSpPr>
              <a:cxnSpLocks/>
            </p:cNvCxnSpPr>
            <p:nvPr/>
          </p:nvCxnSpPr>
          <p:spPr bwMode="auto">
            <a:xfrm>
              <a:off x="10246938" y="4129606"/>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88" name="Straight Connector 1187">
              <a:extLst>
                <a:ext uri="{FF2B5EF4-FFF2-40B4-BE49-F238E27FC236}">
                  <a16:creationId xmlns:a16="http://schemas.microsoft.com/office/drawing/2014/main" id="{52885C37-3F4B-EC02-C5CE-7295A8A5AE24}"/>
                </a:ext>
              </a:extLst>
            </p:cNvPr>
            <p:cNvCxnSpPr>
              <a:cxnSpLocks/>
            </p:cNvCxnSpPr>
            <p:nvPr/>
          </p:nvCxnSpPr>
          <p:spPr bwMode="auto">
            <a:xfrm>
              <a:off x="10262029" y="4144138"/>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89" name="Straight Connector 1188">
              <a:extLst>
                <a:ext uri="{FF2B5EF4-FFF2-40B4-BE49-F238E27FC236}">
                  <a16:creationId xmlns:a16="http://schemas.microsoft.com/office/drawing/2014/main" id="{87053B15-36F9-C4A8-CCA6-6C90E7FDE43B}"/>
                </a:ext>
              </a:extLst>
            </p:cNvPr>
            <p:cNvCxnSpPr>
              <a:cxnSpLocks/>
            </p:cNvCxnSpPr>
            <p:nvPr/>
          </p:nvCxnSpPr>
          <p:spPr bwMode="auto">
            <a:xfrm>
              <a:off x="10284306" y="4155179"/>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90" name="Straight Connector 1189">
              <a:extLst>
                <a:ext uri="{FF2B5EF4-FFF2-40B4-BE49-F238E27FC236}">
                  <a16:creationId xmlns:a16="http://schemas.microsoft.com/office/drawing/2014/main" id="{C297BD0D-5720-2D76-C6ED-6277D647A21A}"/>
                </a:ext>
              </a:extLst>
            </p:cNvPr>
            <p:cNvCxnSpPr>
              <a:cxnSpLocks/>
            </p:cNvCxnSpPr>
            <p:nvPr/>
          </p:nvCxnSpPr>
          <p:spPr bwMode="auto">
            <a:xfrm>
              <a:off x="10309498" y="4169509"/>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91" name="Straight Connector 1190">
              <a:extLst>
                <a:ext uri="{FF2B5EF4-FFF2-40B4-BE49-F238E27FC236}">
                  <a16:creationId xmlns:a16="http://schemas.microsoft.com/office/drawing/2014/main" id="{22C87FAC-0F69-F147-D3C5-4B305D9DE62C}"/>
                </a:ext>
              </a:extLst>
            </p:cNvPr>
            <p:cNvCxnSpPr>
              <a:cxnSpLocks/>
            </p:cNvCxnSpPr>
            <p:nvPr/>
          </p:nvCxnSpPr>
          <p:spPr bwMode="auto">
            <a:xfrm>
              <a:off x="10366968" y="4186595"/>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92" name="Straight Connector 1191">
              <a:extLst>
                <a:ext uri="{FF2B5EF4-FFF2-40B4-BE49-F238E27FC236}">
                  <a16:creationId xmlns:a16="http://schemas.microsoft.com/office/drawing/2014/main" id="{D1F60B1E-9EF3-FEB9-B7CC-8F28394E74CF}"/>
                </a:ext>
              </a:extLst>
            </p:cNvPr>
            <p:cNvCxnSpPr>
              <a:cxnSpLocks/>
            </p:cNvCxnSpPr>
            <p:nvPr/>
          </p:nvCxnSpPr>
          <p:spPr bwMode="auto">
            <a:xfrm>
              <a:off x="10387350" y="4187203"/>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93" name="Straight Connector 1192">
              <a:extLst>
                <a:ext uri="{FF2B5EF4-FFF2-40B4-BE49-F238E27FC236}">
                  <a16:creationId xmlns:a16="http://schemas.microsoft.com/office/drawing/2014/main" id="{15A48671-06A9-7D5D-BDA5-0B735867653E}"/>
                </a:ext>
              </a:extLst>
            </p:cNvPr>
            <p:cNvCxnSpPr>
              <a:cxnSpLocks/>
            </p:cNvCxnSpPr>
            <p:nvPr/>
          </p:nvCxnSpPr>
          <p:spPr bwMode="auto">
            <a:xfrm>
              <a:off x="10421893" y="4189461"/>
              <a:ext cx="0" cy="63960"/>
            </a:xfrm>
            <a:prstGeom prst="line">
              <a:avLst/>
            </a:prstGeom>
            <a:noFill/>
            <a:ln w="28575" cap="flat" cmpd="sng" algn="ctr">
              <a:solidFill>
                <a:schemeClr val="accent1"/>
              </a:solidFill>
              <a:prstDash val="solid"/>
              <a:round/>
              <a:headEnd type="none" w="med" len="med"/>
              <a:tailEnd type="none" w="med" len="med"/>
            </a:ln>
            <a:effectLst/>
          </p:spPr>
        </p:cxnSp>
        <p:cxnSp>
          <p:nvCxnSpPr>
            <p:cNvPr id="1194" name="Straight Connector 1193">
              <a:extLst>
                <a:ext uri="{FF2B5EF4-FFF2-40B4-BE49-F238E27FC236}">
                  <a16:creationId xmlns:a16="http://schemas.microsoft.com/office/drawing/2014/main" id="{9AED6580-61E5-1172-E332-EA734D9BD5A8}"/>
                </a:ext>
              </a:extLst>
            </p:cNvPr>
            <p:cNvCxnSpPr>
              <a:cxnSpLocks/>
            </p:cNvCxnSpPr>
            <p:nvPr/>
          </p:nvCxnSpPr>
          <p:spPr bwMode="auto">
            <a:xfrm>
              <a:off x="10509314" y="4238673"/>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95" name="Straight Connector 1194">
              <a:extLst>
                <a:ext uri="{FF2B5EF4-FFF2-40B4-BE49-F238E27FC236}">
                  <a16:creationId xmlns:a16="http://schemas.microsoft.com/office/drawing/2014/main" id="{715A592C-4885-23A1-CEF7-059E5DA2190C}"/>
                </a:ext>
              </a:extLst>
            </p:cNvPr>
            <p:cNvCxnSpPr>
              <a:cxnSpLocks/>
            </p:cNvCxnSpPr>
            <p:nvPr/>
          </p:nvCxnSpPr>
          <p:spPr bwMode="auto">
            <a:xfrm>
              <a:off x="10520355" y="4238673"/>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96" name="Straight Connector 1195">
              <a:extLst>
                <a:ext uri="{FF2B5EF4-FFF2-40B4-BE49-F238E27FC236}">
                  <a16:creationId xmlns:a16="http://schemas.microsoft.com/office/drawing/2014/main" id="{17FEF5CF-1A62-A529-2870-6185407DA2C9}"/>
                </a:ext>
              </a:extLst>
            </p:cNvPr>
            <p:cNvCxnSpPr>
              <a:cxnSpLocks/>
            </p:cNvCxnSpPr>
            <p:nvPr/>
          </p:nvCxnSpPr>
          <p:spPr bwMode="auto">
            <a:xfrm>
              <a:off x="10553308" y="4238673"/>
              <a:ext cx="0" cy="63960"/>
            </a:xfrm>
            <a:prstGeom prst="line">
              <a:avLst/>
            </a:prstGeom>
            <a:noFill/>
            <a:ln w="38100" cap="flat" cmpd="sng" algn="ctr">
              <a:solidFill>
                <a:schemeClr val="accent1"/>
              </a:solidFill>
              <a:prstDash val="solid"/>
              <a:round/>
              <a:headEnd type="none" w="med" len="med"/>
              <a:tailEnd type="none" w="med" len="med"/>
            </a:ln>
            <a:effectLst/>
          </p:spPr>
        </p:cxnSp>
        <p:cxnSp>
          <p:nvCxnSpPr>
            <p:cNvPr id="1197" name="Straight Connector 1196">
              <a:extLst>
                <a:ext uri="{FF2B5EF4-FFF2-40B4-BE49-F238E27FC236}">
                  <a16:creationId xmlns:a16="http://schemas.microsoft.com/office/drawing/2014/main" id="{EA473B39-70AA-8BFB-E70C-C7BA54A8CC70}"/>
                </a:ext>
              </a:extLst>
            </p:cNvPr>
            <p:cNvCxnSpPr>
              <a:cxnSpLocks/>
            </p:cNvCxnSpPr>
            <p:nvPr/>
          </p:nvCxnSpPr>
          <p:spPr bwMode="auto">
            <a:xfrm>
              <a:off x="10573370" y="4238673"/>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98" name="Straight Connector 1197">
              <a:extLst>
                <a:ext uri="{FF2B5EF4-FFF2-40B4-BE49-F238E27FC236}">
                  <a16:creationId xmlns:a16="http://schemas.microsoft.com/office/drawing/2014/main" id="{2E6F87DE-8181-E279-A689-E08F389E8BF8}"/>
                </a:ext>
              </a:extLst>
            </p:cNvPr>
            <p:cNvCxnSpPr>
              <a:cxnSpLocks/>
            </p:cNvCxnSpPr>
            <p:nvPr/>
          </p:nvCxnSpPr>
          <p:spPr bwMode="auto">
            <a:xfrm>
              <a:off x="10602269" y="4238673"/>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199" name="Straight Connector 1198">
              <a:extLst>
                <a:ext uri="{FF2B5EF4-FFF2-40B4-BE49-F238E27FC236}">
                  <a16:creationId xmlns:a16="http://schemas.microsoft.com/office/drawing/2014/main" id="{A487060E-36B4-4C8A-6FD2-83D8F786375C}"/>
                </a:ext>
              </a:extLst>
            </p:cNvPr>
            <p:cNvCxnSpPr>
              <a:cxnSpLocks/>
            </p:cNvCxnSpPr>
            <p:nvPr/>
          </p:nvCxnSpPr>
          <p:spPr bwMode="auto">
            <a:xfrm>
              <a:off x="10628088" y="4238673"/>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200" name="Straight Connector 1199">
              <a:extLst>
                <a:ext uri="{FF2B5EF4-FFF2-40B4-BE49-F238E27FC236}">
                  <a16:creationId xmlns:a16="http://schemas.microsoft.com/office/drawing/2014/main" id="{45ED7AB2-996A-BF72-8F03-A505685E4074}"/>
                </a:ext>
              </a:extLst>
            </p:cNvPr>
            <p:cNvCxnSpPr>
              <a:cxnSpLocks/>
            </p:cNvCxnSpPr>
            <p:nvPr/>
          </p:nvCxnSpPr>
          <p:spPr bwMode="auto">
            <a:xfrm>
              <a:off x="10669716" y="4238673"/>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201" name="Straight Connector 1200">
              <a:extLst>
                <a:ext uri="{FF2B5EF4-FFF2-40B4-BE49-F238E27FC236}">
                  <a16:creationId xmlns:a16="http://schemas.microsoft.com/office/drawing/2014/main" id="{AEB87361-D0DA-B009-BC47-400C6A016F5D}"/>
                </a:ext>
              </a:extLst>
            </p:cNvPr>
            <p:cNvCxnSpPr>
              <a:cxnSpLocks/>
            </p:cNvCxnSpPr>
            <p:nvPr/>
          </p:nvCxnSpPr>
          <p:spPr bwMode="auto">
            <a:xfrm>
              <a:off x="10737368" y="4238673"/>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202" name="Straight Connector 1201">
              <a:extLst>
                <a:ext uri="{FF2B5EF4-FFF2-40B4-BE49-F238E27FC236}">
                  <a16:creationId xmlns:a16="http://schemas.microsoft.com/office/drawing/2014/main" id="{AA3ED6F6-6461-4228-09CB-DA592D45E3A5}"/>
                </a:ext>
              </a:extLst>
            </p:cNvPr>
            <p:cNvCxnSpPr>
              <a:cxnSpLocks/>
            </p:cNvCxnSpPr>
            <p:nvPr/>
          </p:nvCxnSpPr>
          <p:spPr bwMode="auto">
            <a:xfrm>
              <a:off x="10765491" y="4238673"/>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203" name="Straight Connector 1202">
              <a:extLst>
                <a:ext uri="{FF2B5EF4-FFF2-40B4-BE49-F238E27FC236}">
                  <a16:creationId xmlns:a16="http://schemas.microsoft.com/office/drawing/2014/main" id="{EF120C3D-D643-4C5E-D26C-F5AF960EDD6A}"/>
                </a:ext>
              </a:extLst>
            </p:cNvPr>
            <p:cNvCxnSpPr>
              <a:cxnSpLocks/>
            </p:cNvCxnSpPr>
            <p:nvPr/>
          </p:nvCxnSpPr>
          <p:spPr bwMode="auto">
            <a:xfrm>
              <a:off x="10792909" y="4238673"/>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204" name="Straight Connector 1203">
              <a:extLst>
                <a:ext uri="{FF2B5EF4-FFF2-40B4-BE49-F238E27FC236}">
                  <a16:creationId xmlns:a16="http://schemas.microsoft.com/office/drawing/2014/main" id="{1FE4E093-82E9-52AF-238F-CBFB5130DD83}"/>
                </a:ext>
              </a:extLst>
            </p:cNvPr>
            <p:cNvCxnSpPr>
              <a:cxnSpLocks/>
            </p:cNvCxnSpPr>
            <p:nvPr/>
          </p:nvCxnSpPr>
          <p:spPr bwMode="auto">
            <a:xfrm>
              <a:off x="10805042" y="4238673"/>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205" name="Straight Connector 1204">
              <a:extLst>
                <a:ext uri="{FF2B5EF4-FFF2-40B4-BE49-F238E27FC236}">
                  <a16:creationId xmlns:a16="http://schemas.microsoft.com/office/drawing/2014/main" id="{B11B3DC1-3FF4-FC58-EA8B-DC4C9DCD959B}"/>
                </a:ext>
              </a:extLst>
            </p:cNvPr>
            <p:cNvCxnSpPr>
              <a:cxnSpLocks/>
            </p:cNvCxnSpPr>
            <p:nvPr/>
          </p:nvCxnSpPr>
          <p:spPr bwMode="auto">
            <a:xfrm>
              <a:off x="10831382" y="4238673"/>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206" name="Straight Connector 1205">
              <a:extLst>
                <a:ext uri="{FF2B5EF4-FFF2-40B4-BE49-F238E27FC236}">
                  <a16:creationId xmlns:a16="http://schemas.microsoft.com/office/drawing/2014/main" id="{46FC10E3-0E35-A791-87F0-17506649B09F}"/>
                </a:ext>
              </a:extLst>
            </p:cNvPr>
            <p:cNvCxnSpPr>
              <a:cxnSpLocks/>
            </p:cNvCxnSpPr>
            <p:nvPr/>
          </p:nvCxnSpPr>
          <p:spPr bwMode="auto">
            <a:xfrm>
              <a:off x="10866193" y="4238673"/>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207" name="Straight Connector 1206">
              <a:extLst>
                <a:ext uri="{FF2B5EF4-FFF2-40B4-BE49-F238E27FC236}">
                  <a16:creationId xmlns:a16="http://schemas.microsoft.com/office/drawing/2014/main" id="{97013585-62E0-9348-4F67-460C461E93D5}"/>
                </a:ext>
              </a:extLst>
            </p:cNvPr>
            <p:cNvCxnSpPr>
              <a:cxnSpLocks/>
            </p:cNvCxnSpPr>
            <p:nvPr/>
          </p:nvCxnSpPr>
          <p:spPr bwMode="auto">
            <a:xfrm>
              <a:off x="10921935" y="4238673"/>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208" name="Straight Connector 1207">
              <a:extLst>
                <a:ext uri="{FF2B5EF4-FFF2-40B4-BE49-F238E27FC236}">
                  <a16:creationId xmlns:a16="http://schemas.microsoft.com/office/drawing/2014/main" id="{9BD1A844-BDFB-00A5-6364-45B33DD51804}"/>
                </a:ext>
              </a:extLst>
            </p:cNvPr>
            <p:cNvCxnSpPr>
              <a:cxnSpLocks/>
            </p:cNvCxnSpPr>
            <p:nvPr/>
          </p:nvCxnSpPr>
          <p:spPr bwMode="auto">
            <a:xfrm>
              <a:off x="10942890" y="4443228"/>
              <a:ext cx="0" cy="63960"/>
            </a:xfrm>
            <a:prstGeom prst="line">
              <a:avLst/>
            </a:prstGeom>
            <a:noFill/>
            <a:ln w="19050" cap="flat" cmpd="sng" algn="ctr">
              <a:solidFill>
                <a:schemeClr val="accent1"/>
              </a:solidFill>
              <a:prstDash val="solid"/>
              <a:round/>
              <a:headEnd type="none" w="med" len="med"/>
              <a:tailEnd type="none" w="med" len="med"/>
            </a:ln>
            <a:effectLst/>
          </p:spPr>
        </p:cxnSp>
        <p:cxnSp>
          <p:nvCxnSpPr>
            <p:cNvPr id="1209" name="Straight Connector 1208">
              <a:extLst>
                <a:ext uri="{FF2B5EF4-FFF2-40B4-BE49-F238E27FC236}">
                  <a16:creationId xmlns:a16="http://schemas.microsoft.com/office/drawing/2014/main" id="{48A10C0C-ED84-0595-9C71-39CA59649203}"/>
                </a:ext>
              </a:extLst>
            </p:cNvPr>
            <p:cNvCxnSpPr>
              <a:cxnSpLocks/>
            </p:cNvCxnSpPr>
            <p:nvPr/>
          </p:nvCxnSpPr>
          <p:spPr bwMode="auto">
            <a:xfrm>
              <a:off x="10988009" y="4443228"/>
              <a:ext cx="0" cy="63960"/>
            </a:xfrm>
            <a:prstGeom prst="line">
              <a:avLst/>
            </a:prstGeom>
            <a:noFill/>
            <a:ln w="19050" cap="flat" cmpd="sng" algn="ctr">
              <a:solidFill>
                <a:schemeClr val="accent1"/>
              </a:solidFill>
              <a:prstDash val="solid"/>
              <a:round/>
              <a:headEnd type="none" w="med" len="med"/>
              <a:tailEnd type="none" w="med" len="med"/>
            </a:ln>
            <a:effectLst/>
          </p:spPr>
        </p:cxnSp>
      </p:grpSp>
      <p:grpSp>
        <p:nvGrpSpPr>
          <p:cNvPr id="1210" name="Group 1209">
            <a:extLst>
              <a:ext uri="{FF2B5EF4-FFF2-40B4-BE49-F238E27FC236}">
                <a16:creationId xmlns:a16="http://schemas.microsoft.com/office/drawing/2014/main" id="{0C55E6E6-5891-BD25-3587-C129682A3BB2}"/>
              </a:ext>
            </a:extLst>
          </p:cNvPr>
          <p:cNvGrpSpPr/>
          <p:nvPr/>
        </p:nvGrpSpPr>
        <p:grpSpPr>
          <a:xfrm>
            <a:off x="6964459" y="2934659"/>
            <a:ext cx="4121582" cy="1450889"/>
            <a:chOff x="6766482" y="3054271"/>
            <a:chExt cx="4125399" cy="1452232"/>
          </a:xfrm>
        </p:grpSpPr>
        <p:sp>
          <p:nvSpPr>
            <p:cNvPr id="1211" name="Line 971">
              <a:extLst>
                <a:ext uri="{FF2B5EF4-FFF2-40B4-BE49-F238E27FC236}">
                  <a16:creationId xmlns:a16="http://schemas.microsoft.com/office/drawing/2014/main" id="{7A37FFEB-D353-608F-5BCC-FABCC3A93A83}"/>
                </a:ext>
              </a:extLst>
            </p:cNvPr>
            <p:cNvSpPr>
              <a:spLocks noChangeShapeType="1"/>
            </p:cNvSpPr>
            <p:nvPr/>
          </p:nvSpPr>
          <p:spPr bwMode="auto">
            <a:xfrm>
              <a:off x="6835189" y="3083044"/>
              <a:ext cx="0" cy="64666"/>
            </a:xfrm>
            <a:prstGeom prst="line">
              <a:avLst/>
            </a:prstGeom>
            <a:noFill/>
            <a:ln w="19050">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212" name="Line 971">
              <a:extLst>
                <a:ext uri="{FF2B5EF4-FFF2-40B4-BE49-F238E27FC236}">
                  <a16:creationId xmlns:a16="http://schemas.microsoft.com/office/drawing/2014/main" id="{5D8BCC3A-1B0B-C443-2204-8DC48688A568}"/>
                </a:ext>
              </a:extLst>
            </p:cNvPr>
            <p:cNvSpPr>
              <a:spLocks noChangeShapeType="1"/>
            </p:cNvSpPr>
            <p:nvPr/>
          </p:nvSpPr>
          <p:spPr bwMode="auto">
            <a:xfrm>
              <a:off x="6766482" y="3054271"/>
              <a:ext cx="0" cy="64666"/>
            </a:xfrm>
            <a:prstGeom prst="line">
              <a:avLst/>
            </a:prstGeom>
            <a:noFill/>
            <a:ln w="19050">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213" name="Line 971">
              <a:extLst>
                <a:ext uri="{FF2B5EF4-FFF2-40B4-BE49-F238E27FC236}">
                  <a16:creationId xmlns:a16="http://schemas.microsoft.com/office/drawing/2014/main" id="{AE65C5AE-DF74-503F-0A3C-9A6148656F9B}"/>
                </a:ext>
              </a:extLst>
            </p:cNvPr>
            <p:cNvSpPr>
              <a:spLocks noChangeShapeType="1"/>
            </p:cNvSpPr>
            <p:nvPr/>
          </p:nvSpPr>
          <p:spPr bwMode="auto">
            <a:xfrm>
              <a:off x="6858886" y="3080824"/>
              <a:ext cx="0" cy="64666"/>
            </a:xfrm>
            <a:prstGeom prst="line">
              <a:avLst/>
            </a:prstGeom>
            <a:noFill/>
            <a:ln w="19050">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214" name="Line 971">
              <a:extLst>
                <a:ext uri="{FF2B5EF4-FFF2-40B4-BE49-F238E27FC236}">
                  <a16:creationId xmlns:a16="http://schemas.microsoft.com/office/drawing/2014/main" id="{4249CF59-2D04-8F64-0F36-E6B3722752EA}"/>
                </a:ext>
              </a:extLst>
            </p:cNvPr>
            <p:cNvSpPr>
              <a:spLocks noChangeShapeType="1"/>
            </p:cNvSpPr>
            <p:nvPr/>
          </p:nvSpPr>
          <p:spPr bwMode="auto">
            <a:xfrm>
              <a:off x="6967361" y="3123687"/>
              <a:ext cx="0" cy="64666"/>
            </a:xfrm>
            <a:prstGeom prst="line">
              <a:avLst/>
            </a:prstGeom>
            <a:noFill/>
            <a:ln w="19050">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215" name="Line 971">
              <a:extLst>
                <a:ext uri="{FF2B5EF4-FFF2-40B4-BE49-F238E27FC236}">
                  <a16:creationId xmlns:a16="http://schemas.microsoft.com/office/drawing/2014/main" id="{B2298317-3403-EF06-53F1-F549DE31305C}"/>
                </a:ext>
              </a:extLst>
            </p:cNvPr>
            <p:cNvSpPr>
              <a:spLocks noChangeShapeType="1"/>
            </p:cNvSpPr>
            <p:nvPr/>
          </p:nvSpPr>
          <p:spPr bwMode="auto">
            <a:xfrm>
              <a:off x="6916048" y="3094261"/>
              <a:ext cx="0" cy="64666"/>
            </a:xfrm>
            <a:prstGeom prst="line">
              <a:avLst/>
            </a:prstGeom>
            <a:noFill/>
            <a:ln w="19050">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216" name="Line 971">
              <a:extLst>
                <a:ext uri="{FF2B5EF4-FFF2-40B4-BE49-F238E27FC236}">
                  <a16:creationId xmlns:a16="http://schemas.microsoft.com/office/drawing/2014/main" id="{56092BB4-BA15-8A54-3491-26FB78D18E00}"/>
                </a:ext>
              </a:extLst>
            </p:cNvPr>
            <p:cNvSpPr>
              <a:spLocks noChangeShapeType="1"/>
            </p:cNvSpPr>
            <p:nvPr/>
          </p:nvSpPr>
          <p:spPr bwMode="auto">
            <a:xfrm>
              <a:off x="7035445" y="3145490"/>
              <a:ext cx="0" cy="64666"/>
            </a:xfrm>
            <a:prstGeom prst="line">
              <a:avLst/>
            </a:prstGeom>
            <a:noFill/>
            <a:ln w="19050">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217" name="Line 971">
              <a:extLst>
                <a:ext uri="{FF2B5EF4-FFF2-40B4-BE49-F238E27FC236}">
                  <a16:creationId xmlns:a16="http://schemas.microsoft.com/office/drawing/2014/main" id="{691230AD-984D-6982-E8E6-F2816A58A7C8}"/>
                </a:ext>
              </a:extLst>
            </p:cNvPr>
            <p:cNvSpPr>
              <a:spLocks noChangeShapeType="1"/>
            </p:cNvSpPr>
            <p:nvPr/>
          </p:nvSpPr>
          <p:spPr bwMode="auto">
            <a:xfrm>
              <a:off x="6989375" y="3135293"/>
              <a:ext cx="0" cy="64666"/>
            </a:xfrm>
            <a:prstGeom prst="line">
              <a:avLst/>
            </a:prstGeom>
            <a:noFill/>
            <a:ln w="19050">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sp>
          <p:nvSpPr>
            <p:cNvPr id="1218" name="Line 971">
              <a:extLst>
                <a:ext uri="{FF2B5EF4-FFF2-40B4-BE49-F238E27FC236}">
                  <a16:creationId xmlns:a16="http://schemas.microsoft.com/office/drawing/2014/main" id="{694B424C-A591-62A8-DF1C-EB5B01F68C49}"/>
                </a:ext>
              </a:extLst>
            </p:cNvPr>
            <p:cNvSpPr>
              <a:spLocks noChangeShapeType="1"/>
            </p:cNvSpPr>
            <p:nvPr/>
          </p:nvSpPr>
          <p:spPr bwMode="auto">
            <a:xfrm>
              <a:off x="7228870" y="3301460"/>
              <a:ext cx="0" cy="64666"/>
            </a:xfrm>
            <a:prstGeom prst="line">
              <a:avLst/>
            </a:prstGeom>
            <a:noFill/>
            <a:ln w="19050">
              <a:solidFill>
                <a:schemeClr val="accent3"/>
              </a:solidFill>
              <a:prstDash val="solid"/>
              <a:round/>
              <a:headEnd/>
              <a:tailEnd/>
            </a:ln>
          </p:spPr>
          <p:txBody>
            <a:bodyPr vert="horz" wrap="square" lIns="91357" tIns="45678" rIns="91357" bIns="45678" numCol="1" anchor="t" anchorCtr="0" compatLnSpc="1">
              <a:prstTxWarp prst="textNoShape">
                <a:avLst/>
              </a:prstTxWarp>
            </a:bodyPr>
            <a:lstStyle/>
            <a:p>
              <a:pPr defTabSz="456780" fontAlgn="base">
                <a:spcBef>
                  <a:spcPct val="0"/>
                </a:spcBef>
                <a:spcAft>
                  <a:spcPct val="0"/>
                </a:spcAft>
                <a:defRPr/>
              </a:pPr>
              <a:endParaRPr lang="en-US" sz="1798" dirty="0">
                <a:solidFill>
                  <a:srgbClr val="000000"/>
                </a:solidFill>
                <a:latin typeface="Arial"/>
                <a:ea typeface="ＭＳ Ｐゴシック" charset="0"/>
                <a:cs typeface="Calibri" panose="020F0502020204030204" pitchFamily="34" charset="0"/>
              </a:endParaRPr>
            </a:p>
          </p:txBody>
        </p:sp>
        <p:cxnSp>
          <p:nvCxnSpPr>
            <p:cNvPr id="1219" name="Straight Connector 1218">
              <a:extLst>
                <a:ext uri="{FF2B5EF4-FFF2-40B4-BE49-F238E27FC236}">
                  <a16:creationId xmlns:a16="http://schemas.microsoft.com/office/drawing/2014/main" id="{057F9B73-91B3-FD14-CC8E-A1226D4B9DD3}"/>
                </a:ext>
              </a:extLst>
            </p:cNvPr>
            <p:cNvCxnSpPr>
              <a:cxnSpLocks/>
            </p:cNvCxnSpPr>
            <p:nvPr/>
          </p:nvCxnSpPr>
          <p:spPr bwMode="auto">
            <a:xfrm>
              <a:off x="7083750" y="3165425"/>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20" name="Straight Connector 1219">
              <a:extLst>
                <a:ext uri="{FF2B5EF4-FFF2-40B4-BE49-F238E27FC236}">
                  <a16:creationId xmlns:a16="http://schemas.microsoft.com/office/drawing/2014/main" id="{96405E6E-BA77-8737-DC49-7D2897456704}"/>
                </a:ext>
              </a:extLst>
            </p:cNvPr>
            <p:cNvCxnSpPr>
              <a:cxnSpLocks/>
            </p:cNvCxnSpPr>
            <p:nvPr/>
          </p:nvCxnSpPr>
          <p:spPr bwMode="auto">
            <a:xfrm>
              <a:off x="7291318" y="3343634"/>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21" name="Straight Connector 1220">
              <a:extLst>
                <a:ext uri="{FF2B5EF4-FFF2-40B4-BE49-F238E27FC236}">
                  <a16:creationId xmlns:a16="http://schemas.microsoft.com/office/drawing/2014/main" id="{0A2E92CB-3315-9BF5-43EE-DCFBA425D69C}"/>
                </a:ext>
              </a:extLst>
            </p:cNvPr>
            <p:cNvCxnSpPr>
              <a:cxnSpLocks/>
            </p:cNvCxnSpPr>
            <p:nvPr/>
          </p:nvCxnSpPr>
          <p:spPr bwMode="auto">
            <a:xfrm>
              <a:off x="7254232" y="3312712"/>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22" name="Straight Connector 1221">
              <a:extLst>
                <a:ext uri="{FF2B5EF4-FFF2-40B4-BE49-F238E27FC236}">
                  <a16:creationId xmlns:a16="http://schemas.microsoft.com/office/drawing/2014/main" id="{0FDD1C02-EC02-16AD-0B86-7103848D7B3E}"/>
                </a:ext>
              </a:extLst>
            </p:cNvPr>
            <p:cNvCxnSpPr>
              <a:cxnSpLocks/>
            </p:cNvCxnSpPr>
            <p:nvPr/>
          </p:nvCxnSpPr>
          <p:spPr bwMode="auto">
            <a:xfrm>
              <a:off x="7654930" y="3527641"/>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23" name="Straight Connector 1222">
              <a:extLst>
                <a:ext uri="{FF2B5EF4-FFF2-40B4-BE49-F238E27FC236}">
                  <a16:creationId xmlns:a16="http://schemas.microsoft.com/office/drawing/2014/main" id="{8DD71ABA-FF4A-F406-6855-B2E410FD8E81}"/>
                </a:ext>
              </a:extLst>
            </p:cNvPr>
            <p:cNvCxnSpPr>
              <a:cxnSpLocks/>
            </p:cNvCxnSpPr>
            <p:nvPr/>
          </p:nvCxnSpPr>
          <p:spPr bwMode="auto">
            <a:xfrm>
              <a:off x="7848733" y="3584967"/>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24" name="Straight Connector 1223">
              <a:extLst>
                <a:ext uri="{FF2B5EF4-FFF2-40B4-BE49-F238E27FC236}">
                  <a16:creationId xmlns:a16="http://schemas.microsoft.com/office/drawing/2014/main" id="{4238176A-28F4-B122-0D84-5B23B7364D86}"/>
                </a:ext>
              </a:extLst>
            </p:cNvPr>
            <p:cNvCxnSpPr>
              <a:cxnSpLocks/>
            </p:cNvCxnSpPr>
            <p:nvPr/>
          </p:nvCxnSpPr>
          <p:spPr bwMode="auto">
            <a:xfrm>
              <a:off x="8382326" y="3876200"/>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25" name="Straight Connector 1224">
              <a:extLst>
                <a:ext uri="{FF2B5EF4-FFF2-40B4-BE49-F238E27FC236}">
                  <a16:creationId xmlns:a16="http://schemas.microsoft.com/office/drawing/2014/main" id="{D976E6CB-8C7C-805B-2135-EA45D7D533BE}"/>
                </a:ext>
              </a:extLst>
            </p:cNvPr>
            <p:cNvCxnSpPr>
              <a:cxnSpLocks/>
            </p:cNvCxnSpPr>
            <p:nvPr/>
          </p:nvCxnSpPr>
          <p:spPr bwMode="auto">
            <a:xfrm>
              <a:off x="8698301" y="4057612"/>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26" name="Straight Connector 1225">
              <a:extLst>
                <a:ext uri="{FF2B5EF4-FFF2-40B4-BE49-F238E27FC236}">
                  <a16:creationId xmlns:a16="http://schemas.microsoft.com/office/drawing/2014/main" id="{AD75E9EC-BAFA-A318-81C1-A57D3039266A}"/>
                </a:ext>
              </a:extLst>
            </p:cNvPr>
            <p:cNvCxnSpPr>
              <a:cxnSpLocks/>
            </p:cNvCxnSpPr>
            <p:nvPr/>
          </p:nvCxnSpPr>
          <p:spPr bwMode="auto">
            <a:xfrm>
              <a:off x="8575880" y="3997942"/>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27" name="Straight Connector 1226">
              <a:extLst>
                <a:ext uri="{FF2B5EF4-FFF2-40B4-BE49-F238E27FC236}">
                  <a16:creationId xmlns:a16="http://schemas.microsoft.com/office/drawing/2014/main" id="{D84D570D-47B3-B133-A1B7-50979828E475}"/>
                </a:ext>
              </a:extLst>
            </p:cNvPr>
            <p:cNvCxnSpPr>
              <a:cxnSpLocks/>
            </p:cNvCxnSpPr>
            <p:nvPr/>
          </p:nvCxnSpPr>
          <p:spPr bwMode="auto">
            <a:xfrm>
              <a:off x="9121724" y="4109916"/>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28" name="Straight Connector 1227">
              <a:extLst>
                <a:ext uri="{FF2B5EF4-FFF2-40B4-BE49-F238E27FC236}">
                  <a16:creationId xmlns:a16="http://schemas.microsoft.com/office/drawing/2014/main" id="{91BB1451-BEC1-20A5-F93C-374F5E00D8E2}"/>
                </a:ext>
              </a:extLst>
            </p:cNvPr>
            <p:cNvCxnSpPr>
              <a:cxnSpLocks/>
            </p:cNvCxnSpPr>
            <p:nvPr/>
          </p:nvCxnSpPr>
          <p:spPr bwMode="auto">
            <a:xfrm>
              <a:off x="9652783" y="4263286"/>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29" name="Straight Connector 1228">
              <a:extLst>
                <a:ext uri="{FF2B5EF4-FFF2-40B4-BE49-F238E27FC236}">
                  <a16:creationId xmlns:a16="http://schemas.microsoft.com/office/drawing/2014/main" id="{2B26AB1A-3BFF-43C8-E786-D599FDE83CCE}"/>
                </a:ext>
              </a:extLst>
            </p:cNvPr>
            <p:cNvCxnSpPr>
              <a:cxnSpLocks/>
            </p:cNvCxnSpPr>
            <p:nvPr/>
          </p:nvCxnSpPr>
          <p:spPr bwMode="auto">
            <a:xfrm>
              <a:off x="9783863" y="4297767"/>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30" name="Straight Connector 1229">
              <a:extLst>
                <a:ext uri="{FF2B5EF4-FFF2-40B4-BE49-F238E27FC236}">
                  <a16:creationId xmlns:a16="http://schemas.microsoft.com/office/drawing/2014/main" id="{4A2562BD-2059-E34C-5382-7CB576F930FC}"/>
                </a:ext>
              </a:extLst>
            </p:cNvPr>
            <p:cNvCxnSpPr>
              <a:cxnSpLocks/>
            </p:cNvCxnSpPr>
            <p:nvPr/>
          </p:nvCxnSpPr>
          <p:spPr bwMode="auto">
            <a:xfrm>
              <a:off x="9765744" y="4284982"/>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31" name="Straight Connector 1230">
              <a:extLst>
                <a:ext uri="{FF2B5EF4-FFF2-40B4-BE49-F238E27FC236}">
                  <a16:creationId xmlns:a16="http://schemas.microsoft.com/office/drawing/2014/main" id="{044D26DA-BCE1-84E2-4C7A-B3AC575710FB}"/>
                </a:ext>
              </a:extLst>
            </p:cNvPr>
            <p:cNvCxnSpPr>
              <a:cxnSpLocks/>
            </p:cNvCxnSpPr>
            <p:nvPr/>
          </p:nvCxnSpPr>
          <p:spPr bwMode="auto">
            <a:xfrm>
              <a:off x="9686613" y="4263286"/>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32" name="Straight Connector 1231">
              <a:extLst>
                <a:ext uri="{FF2B5EF4-FFF2-40B4-BE49-F238E27FC236}">
                  <a16:creationId xmlns:a16="http://schemas.microsoft.com/office/drawing/2014/main" id="{3DBAFDB9-0804-9BF3-B004-5ECD62860A9D}"/>
                </a:ext>
              </a:extLst>
            </p:cNvPr>
            <p:cNvCxnSpPr>
              <a:cxnSpLocks/>
            </p:cNvCxnSpPr>
            <p:nvPr/>
          </p:nvCxnSpPr>
          <p:spPr bwMode="auto">
            <a:xfrm>
              <a:off x="9807004" y="4305187"/>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33" name="Straight Connector 1232">
              <a:extLst>
                <a:ext uri="{FF2B5EF4-FFF2-40B4-BE49-F238E27FC236}">
                  <a16:creationId xmlns:a16="http://schemas.microsoft.com/office/drawing/2014/main" id="{98AF2B1E-48BE-FF57-A974-71096DC8873E}"/>
                </a:ext>
              </a:extLst>
            </p:cNvPr>
            <p:cNvCxnSpPr>
              <a:cxnSpLocks/>
            </p:cNvCxnSpPr>
            <p:nvPr/>
          </p:nvCxnSpPr>
          <p:spPr bwMode="auto">
            <a:xfrm>
              <a:off x="9833438" y="4307931"/>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34" name="Straight Connector 1233">
              <a:extLst>
                <a:ext uri="{FF2B5EF4-FFF2-40B4-BE49-F238E27FC236}">
                  <a16:creationId xmlns:a16="http://schemas.microsoft.com/office/drawing/2014/main" id="{FE3831D5-1276-63C4-5CD0-8D921B25B1B0}"/>
                </a:ext>
              </a:extLst>
            </p:cNvPr>
            <p:cNvCxnSpPr>
              <a:cxnSpLocks/>
            </p:cNvCxnSpPr>
            <p:nvPr/>
          </p:nvCxnSpPr>
          <p:spPr bwMode="auto">
            <a:xfrm>
              <a:off x="9848224" y="4307931"/>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35" name="Straight Connector 1234">
              <a:extLst>
                <a:ext uri="{FF2B5EF4-FFF2-40B4-BE49-F238E27FC236}">
                  <a16:creationId xmlns:a16="http://schemas.microsoft.com/office/drawing/2014/main" id="{7F2E8E2D-7E7D-7625-2D8C-D8316F2EA15D}"/>
                </a:ext>
              </a:extLst>
            </p:cNvPr>
            <p:cNvCxnSpPr>
              <a:cxnSpLocks/>
            </p:cNvCxnSpPr>
            <p:nvPr/>
          </p:nvCxnSpPr>
          <p:spPr bwMode="auto">
            <a:xfrm>
              <a:off x="9896573" y="4307931"/>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36" name="Straight Connector 1235">
              <a:extLst>
                <a:ext uri="{FF2B5EF4-FFF2-40B4-BE49-F238E27FC236}">
                  <a16:creationId xmlns:a16="http://schemas.microsoft.com/office/drawing/2014/main" id="{612A9C7A-0E66-D2A2-F58D-2B80FD6F8B30}"/>
                </a:ext>
              </a:extLst>
            </p:cNvPr>
            <p:cNvCxnSpPr>
              <a:cxnSpLocks/>
            </p:cNvCxnSpPr>
            <p:nvPr/>
          </p:nvCxnSpPr>
          <p:spPr bwMode="auto">
            <a:xfrm>
              <a:off x="9870846" y="4307931"/>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37" name="Straight Connector 1236">
              <a:extLst>
                <a:ext uri="{FF2B5EF4-FFF2-40B4-BE49-F238E27FC236}">
                  <a16:creationId xmlns:a16="http://schemas.microsoft.com/office/drawing/2014/main" id="{A4CE9B5E-E35F-B7F2-9E40-2FFF8780AE5C}"/>
                </a:ext>
              </a:extLst>
            </p:cNvPr>
            <p:cNvCxnSpPr>
              <a:cxnSpLocks/>
            </p:cNvCxnSpPr>
            <p:nvPr/>
          </p:nvCxnSpPr>
          <p:spPr bwMode="auto">
            <a:xfrm>
              <a:off x="9959726" y="4307931"/>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38" name="Straight Connector 1237">
              <a:extLst>
                <a:ext uri="{FF2B5EF4-FFF2-40B4-BE49-F238E27FC236}">
                  <a16:creationId xmlns:a16="http://schemas.microsoft.com/office/drawing/2014/main" id="{DF934338-B239-B47C-3B42-8E5EA9255412}"/>
                </a:ext>
              </a:extLst>
            </p:cNvPr>
            <p:cNvCxnSpPr>
              <a:cxnSpLocks/>
            </p:cNvCxnSpPr>
            <p:nvPr/>
          </p:nvCxnSpPr>
          <p:spPr bwMode="auto">
            <a:xfrm>
              <a:off x="9917138" y="4307931"/>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39" name="Straight Connector 1238">
              <a:extLst>
                <a:ext uri="{FF2B5EF4-FFF2-40B4-BE49-F238E27FC236}">
                  <a16:creationId xmlns:a16="http://schemas.microsoft.com/office/drawing/2014/main" id="{1C0ECE49-8C88-D373-0D5A-1A6E14C3F98A}"/>
                </a:ext>
              </a:extLst>
            </p:cNvPr>
            <p:cNvCxnSpPr>
              <a:cxnSpLocks/>
            </p:cNvCxnSpPr>
            <p:nvPr/>
          </p:nvCxnSpPr>
          <p:spPr bwMode="auto">
            <a:xfrm>
              <a:off x="9947786" y="4307931"/>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40" name="Straight Connector 1239">
              <a:extLst>
                <a:ext uri="{FF2B5EF4-FFF2-40B4-BE49-F238E27FC236}">
                  <a16:creationId xmlns:a16="http://schemas.microsoft.com/office/drawing/2014/main" id="{C31FEE27-76D8-5441-8A82-704E255F4215}"/>
                </a:ext>
              </a:extLst>
            </p:cNvPr>
            <p:cNvCxnSpPr>
              <a:cxnSpLocks/>
            </p:cNvCxnSpPr>
            <p:nvPr/>
          </p:nvCxnSpPr>
          <p:spPr bwMode="auto">
            <a:xfrm>
              <a:off x="10138466" y="4307931"/>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41" name="Straight Connector 1240">
              <a:extLst>
                <a:ext uri="{FF2B5EF4-FFF2-40B4-BE49-F238E27FC236}">
                  <a16:creationId xmlns:a16="http://schemas.microsoft.com/office/drawing/2014/main" id="{8302BAE0-BB8B-E99D-9422-DA7D2E4AC1CE}"/>
                </a:ext>
              </a:extLst>
            </p:cNvPr>
            <p:cNvCxnSpPr>
              <a:cxnSpLocks/>
            </p:cNvCxnSpPr>
            <p:nvPr/>
          </p:nvCxnSpPr>
          <p:spPr bwMode="auto">
            <a:xfrm>
              <a:off x="10298324" y="4307931"/>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42" name="Straight Connector 1241">
              <a:extLst>
                <a:ext uri="{FF2B5EF4-FFF2-40B4-BE49-F238E27FC236}">
                  <a16:creationId xmlns:a16="http://schemas.microsoft.com/office/drawing/2014/main" id="{3B63DEDD-8FF7-E9D4-ED4A-67A99AF38695}"/>
                </a:ext>
              </a:extLst>
            </p:cNvPr>
            <p:cNvCxnSpPr>
              <a:cxnSpLocks/>
            </p:cNvCxnSpPr>
            <p:nvPr/>
          </p:nvCxnSpPr>
          <p:spPr bwMode="auto">
            <a:xfrm>
              <a:off x="10080049" y="4307931"/>
              <a:ext cx="0" cy="63960"/>
            </a:xfrm>
            <a:prstGeom prst="line">
              <a:avLst/>
            </a:prstGeom>
            <a:noFill/>
            <a:ln w="38100" cap="flat" cmpd="sng" algn="ctr">
              <a:solidFill>
                <a:schemeClr val="accent3"/>
              </a:solidFill>
              <a:prstDash val="solid"/>
              <a:round/>
              <a:headEnd type="none" w="med" len="med"/>
              <a:tailEnd type="none" w="med" len="med"/>
            </a:ln>
            <a:effectLst/>
          </p:spPr>
        </p:cxnSp>
        <p:cxnSp>
          <p:nvCxnSpPr>
            <p:cNvPr id="1243" name="Straight Connector 1242">
              <a:extLst>
                <a:ext uri="{FF2B5EF4-FFF2-40B4-BE49-F238E27FC236}">
                  <a16:creationId xmlns:a16="http://schemas.microsoft.com/office/drawing/2014/main" id="{E3B6F614-2889-2DAE-CE68-B4610118670D}"/>
                </a:ext>
              </a:extLst>
            </p:cNvPr>
            <p:cNvCxnSpPr>
              <a:cxnSpLocks/>
            </p:cNvCxnSpPr>
            <p:nvPr/>
          </p:nvCxnSpPr>
          <p:spPr bwMode="auto">
            <a:xfrm>
              <a:off x="10014709" y="4307931"/>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44" name="Straight Connector 1243">
              <a:extLst>
                <a:ext uri="{FF2B5EF4-FFF2-40B4-BE49-F238E27FC236}">
                  <a16:creationId xmlns:a16="http://schemas.microsoft.com/office/drawing/2014/main" id="{D64FB665-1A0A-C73B-746D-6FCE8E358B65}"/>
                </a:ext>
              </a:extLst>
            </p:cNvPr>
            <p:cNvCxnSpPr>
              <a:cxnSpLocks/>
            </p:cNvCxnSpPr>
            <p:nvPr/>
          </p:nvCxnSpPr>
          <p:spPr bwMode="auto">
            <a:xfrm>
              <a:off x="9990932" y="4307931"/>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45" name="Straight Connector 1244">
              <a:extLst>
                <a:ext uri="{FF2B5EF4-FFF2-40B4-BE49-F238E27FC236}">
                  <a16:creationId xmlns:a16="http://schemas.microsoft.com/office/drawing/2014/main" id="{98379F34-AB9D-3097-BAA1-717DA64E02D5}"/>
                </a:ext>
              </a:extLst>
            </p:cNvPr>
            <p:cNvCxnSpPr>
              <a:cxnSpLocks/>
            </p:cNvCxnSpPr>
            <p:nvPr/>
          </p:nvCxnSpPr>
          <p:spPr bwMode="auto">
            <a:xfrm>
              <a:off x="10216329" y="4307931"/>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46" name="Straight Connector 1245">
              <a:extLst>
                <a:ext uri="{FF2B5EF4-FFF2-40B4-BE49-F238E27FC236}">
                  <a16:creationId xmlns:a16="http://schemas.microsoft.com/office/drawing/2014/main" id="{E9F193B4-10BF-A632-521B-0390DEE9A6F9}"/>
                </a:ext>
              </a:extLst>
            </p:cNvPr>
            <p:cNvCxnSpPr>
              <a:cxnSpLocks/>
            </p:cNvCxnSpPr>
            <p:nvPr/>
          </p:nvCxnSpPr>
          <p:spPr bwMode="auto">
            <a:xfrm>
              <a:off x="10163503" y="4307931"/>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47" name="Straight Connector 1246">
              <a:extLst>
                <a:ext uri="{FF2B5EF4-FFF2-40B4-BE49-F238E27FC236}">
                  <a16:creationId xmlns:a16="http://schemas.microsoft.com/office/drawing/2014/main" id="{A2EBD1D9-6B84-91A3-1F9E-03F3D64BCA09}"/>
                </a:ext>
              </a:extLst>
            </p:cNvPr>
            <p:cNvCxnSpPr>
              <a:cxnSpLocks/>
            </p:cNvCxnSpPr>
            <p:nvPr/>
          </p:nvCxnSpPr>
          <p:spPr bwMode="auto">
            <a:xfrm>
              <a:off x="10244384" y="4307931"/>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48" name="Straight Connector 1247">
              <a:extLst>
                <a:ext uri="{FF2B5EF4-FFF2-40B4-BE49-F238E27FC236}">
                  <a16:creationId xmlns:a16="http://schemas.microsoft.com/office/drawing/2014/main" id="{E874FA60-9663-D7FF-674F-F3E994B55952}"/>
                </a:ext>
              </a:extLst>
            </p:cNvPr>
            <p:cNvCxnSpPr>
              <a:cxnSpLocks/>
            </p:cNvCxnSpPr>
            <p:nvPr/>
          </p:nvCxnSpPr>
          <p:spPr bwMode="auto">
            <a:xfrm>
              <a:off x="10335704" y="4307931"/>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49" name="Straight Connector 1248">
              <a:extLst>
                <a:ext uri="{FF2B5EF4-FFF2-40B4-BE49-F238E27FC236}">
                  <a16:creationId xmlns:a16="http://schemas.microsoft.com/office/drawing/2014/main" id="{EAE10D05-DD72-B794-BC90-9EC599325F27}"/>
                </a:ext>
              </a:extLst>
            </p:cNvPr>
            <p:cNvCxnSpPr>
              <a:cxnSpLocks/>
            </p:cNvCxnSpPr>
            <p:nvPr/>
          </p:nvCxnSpPr>
          <p:spPr bwMode="auto">
            <a:xfrm>
              <a:off x="10108849" y="4307931"/>
              <a:ext cx="0" cy="63960"/>
            </a:xfrm>
            <a:prstGeom prst="line">
              <a:avLst/>
            </a:prstGeom>
            <a:noFill/>
            <a:ln w="28575" cap="flat" cmpd="sng" algn="ctr">
              <a:solidFill>
                <a:schemeClr val="accent3"/>
              </a:solidFill>
              <a:prstDash val="solid"/>
              <a:round/>
              <a:headEnd type="none" w="med" len="med"/>
              <a:tailEnd type="none" w="med" len="med"/>
            </a:ln>
            <a:effectLst/>
          </p:spPr>
        </p:cxnSp>
        <p:cxnSp>
          <p:nvCxnSpPr>
            <p:cNvPr id="1250" name="Straight Connector 1249">
              <a:extLst>
                <a:ext uri="{FF2B5EF4-FFF2-40B4-BE49-F238E27FC236}">
                  <a16:creationId xmlns:a16="http://schemas.microsoft.com/office/drawing/2014/main" id="{9210E5F6-47BD-68C1-C131-9B75162B72EB}"/>
                </a:ext>
              </a:extLst>
            </p:cNvPr>
            <p:cNvCxnSpPr>
              <a:cxnSpLocks/>
            </p:cNvCxnSpPr>
            <p:nvPr/>
          </p:nvCxnSpPr>
          <p:spPr bwMode="auto">
            <a:xfrm>
              <a:off x="10402759" y="4442543"/>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51" name="Straight Connector 1250">
              <a:extLst>
                <a:ext uri="{FF2B5EF4-FFF2-40B4-BE49-F238E27FC236}">
                  <a16:creationId xmlns:a16="http://schemas.microsoft.com/office/drawing/2014/main" id="{326DC2E2-AA1D-88AB-1FDA-5C35120AEA34}"/>
                </a:ext>
              </a:extLst>
            </p:cNvPr>
            <p:cNvCxnSpPr>
              <a:cxnSpLocks/>
            </p:cNvCxnSpPr>
            <p:nvPr/>
          </p:nvCxnSpPr>
          <p:spPr bwMode="auto">
            <a:xfrm>
              <a:off x="10351216" y="4349376"/>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52" name="Straight Connector 1251">
              <a:extLst>
                <a:ext uri="{FF2B5EF4-FFF2-40B4-BE49-F238E27FC236}">
                  <a16:creationId xmlns:a16="http://schemas.microsoft.com/office/drawing/2014/main" id="{3AF12BCD-3BAE-E9B4-80D2-B6AB9F974C50}"/>
                </a:ext>
              </a:extLst>
            </p:cNvPr>
            <p:cNvCxnSpPr>
              <a:cxnSpLocks/>
            </p:cNvCxnSpPr>
            <p:nvPr/>
          </p:nvCxnSpPr>
          <p:spPr bwMode="auto">
            <a:xfrm>
              <a:off x="10477879" y="4442543"/>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53" name="Straight Connector 1252">
              <a:extLst>
                <a:ext uri="{FF2B5EF4-FFF2-40B4-BE49-F238E27FC236}">
                  <a16:creationId xmlns:a16="http://schemas.microsoft.com/office/drawing/2014/main" id="{8B05415C-C675-3480-68C8-D730C0284B1E}"/>
                </a:ext>
              </a:extLst>
            </p:cNvPr>
            <p:cNvCxnSpPr>
              <a:cxnSpLocks/>
            </p:cNvCxnSpPr>
            <p:nvPr/>
          </p:nvCxnSpPr>
          <p:spPr bwMode="auto">
            <a:xfrm>
              <a:off x="10607377" y="4442543"/>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54" name="Straight Connector 1253">
              <a:extLst>
                <a:ext uri="{FF2B5EF4-FFF2-40B4-BE49-F238E27FC236}">
                  <a16:creationId xmlns:a16="http://schemas.microsoft.com/office/drawing/2014/main" id="{74C92E02-B34B-9ABC-D0B0-CFC9CF02DEDE}"/>
                </a:ext>
              </a:extLst>
            </p:cNvPr>
            <p:cNvCxnSpPr>
              <a:cxnSpLocks/>
            </p:cNvCxnSpPr>
            <p:nvPr/>
          </p:nvCxnSpPr>
          <p:spPr bwMode="auto">
            <a:xfrm>
              <a:off x="10498305" y="4442543"/>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55" name="Straight Connector 1254">
              <a:extLst>
                <a:ext uri="{FF2B5EF4-FFF2-40B4-BE49-F238E27FC236}">
                  <a16:creationId xmlns:a16="http://schemas.microsoft.com/office/drawing/2014/main" id="{36EA108D-DD04-3095-22EF-F7B13DE499EF}"/>
                </a:ext>
              </a:extLst>
            </p:cNvPr>
            <p:cNvCxnSpPr>
              <a:cxnSpLocks/>
            </p:cNvCxnSpPr>
            <p:nvPr/>
          </p:nvCxnSpPr>
          <p:spPr bwMode="auto">
            <a:xfrm>
              <a:off x="10669716" y="4442543"/>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56" name="Straight Connector 1255">
              <a:extLst>
                <a:ext uri="{FF2B5EF4-FFF2-40B4-BE49-F238E27FC236}">
                  <a16:creationId xmlns:a16="http://schemas.microsoft.com/office/drawing/2014/main" id="{EF9838DD-9C3C-260D-5658-0EF67694464A}"/>
                </a:ext>
              </a:extLst>
            </p:cNvPr>
            <p:cNvCxnSpPr>
              <a:cxnSpLocks/>
            </p:cNvCxnSpPr>
            <p:nvPr/>
          </p:nvCxnSpPr>
          <p:spPr bwMode="auto">
            <a:xfrm>
              <a:off x="10891881" y="4442543"/>
              <a:ext cx="0" cy="63960"/>
            </a:xfrm>
            <a:prstGeom prst="line">
              <a:avLst/>
            </a:prstGeom>
            <a:noFill/>
            <a:ln w="19050" cap="flat" cmpd="sng" algn="ctr">
              <a:solidFill>
                <a:schemeClr val="accent3"/>
              </a:solidFill>
              <a:prstDash val="solid"/>
              <a:round/>
              <a:headEnd type="none" w="med" len="med"/>
              <a:tailEnd type="none" w="med" len="med"/>
            </a:ln>
            <a:effectLst/>
          </p:spPr>
        </p:cxnSp>
        <p:cxnSp>
          <p:nvCxnSpPr>
            <p:cNvPr id="1257" name="Straight Connector 1256">
              <a:extLst>
                <a:ext uri="{FF2B5EF4-FFF2-40B4-BE49-F238E27FC236}">
                  <a16:creationId xmlns:a16="http://schemas.microsoft.com/office/drawing/2014/main" id="{8C3EB77F-6AA5-614E-D8C2-9EBEC94BE6D5}"/>
                </a:ext>
              </a:extLst>
            </p:cNvPr>
            <p:cNvCxnSpPr>
              <a:cxnSpLocks/>
            </p:cNvCxnSpPr>
            <p:nvPr/>
          </p:nvCxnSpPr>
          <p:spPr bwMode="auto">
            <a:xfrm>
              <a:off x="10695732" y="4442543"/>
              <a:ext cx="0" cy="63960"/>
            </a:xfrm>
            <a:prstGeom prst="line">
              <a:avLst/>
            </a:prstGeom>
            <a:noFill/>
            <a:ln w="19050" cap="flat" cmpd="sng" algn="ctr">
              <a:solidFill>
                <a:schemeClr val="accent3"/>
              </a:solidFill>
              <a:prstDash val="solid"/>
              <a:round/>
              <a:headEnd type="none" w="med" len="med"/>
              <a:tailEnd type="none" w="med" len="med"/>
            </a:ln>
            <a:effectLst/>
          </p:spPr>
        </p:cxnSp>
      </p:grpSp>
    </p:spTree>
    <p:extLst>
      <p:ext uri="{BB962C8B-B14F-4D97-AF65-F5344CB8AC3E}">
        <p14:creationId xmlns:p14="http://schemas.microsoft.com/office/powerpoint/2010/main" val="1553539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9761-874A-FEA3-9321-7B0FAE565A1A}"/>
              </a:ext>
            </a:extLst>
          </p:cNvPr>
          <p:cNvSpPr>
            <a:spLocks noGrp="1"/>
          </p:cNvSpPr>
          <p:nvPr>
            <p:ph type="title"/>
          </p:nvPr>
        </p:nvSpPr>
        <p:spPr>
          <a:xfrm>
            <a:off x="838200" y="227049"/>
            <a:ext cx="10515600" cy="931745"/>
          </a:xfrm>
        </p:spPr>
        <p:txBody>
          <a:bodyPr>
            <a:normAutofit fontScale="90000"/>
          </a:bodyPr>
          <a:lstStyle/>
          <a:p>
            <a:r>
              <a:rPr lang="en-CA" dirty="0"/>
              <a:t>Trastuzumab Deruxtecan (T-DXd; DS8201a): A Novel HER2 ADC</a:t>
            </a:r>
            <a:endParaRPr lang="en-US" dirty="0"/>
          </a:p>
        </p:txBody>
      </p:sp>
      <p:sp>
        <p:nvSpPr>
          <p:cNvPr id="5" name="Text Placeholder 4">
            <a:extLst>
              <a:ext uri="{FF2B5EF4-FFF2-40B4-BE49-F238E27FC236}">
                <a16:creationId xmlns:a16="http://schemas.microsoft.com/office/drawing/2014/main" id="{D5EA463E-0B16-EAB1-D021-4DF5A50D37FB}"/>
              </a:ext>
            </a:extLst>
          </p:cNvPr>
          <p:cNvSpPr>
            <a:spLocks noGrp="1"/>
          </p:cNvSpPr>
          <p:nvPr>
            <p:ph type="body" sz="quarter" idx="12"/>
          </p:nvPr>
        </p:nvSpPr>
        <p:spPr>
          <a:xfrm>
            <a:off x="1524000" y="6320100"/>
            <a:ext cx="9525000" cy="447675"/>
          </a:xfrm>
        </p:spPr>
        <p:txBody>
          <a:bodyPr/>
          <a:lstStyle/>
          <a:p>
            <a:pPr>
              <a:lnSpc>
                <a:spcPct val="100000"/>
              </a:lnSpc>
              <a:spcBef>
                <a:spcPts val="0"/>
              </a:spcBef>
            </a:pPr>
            <a:r>
              <a:rPr lang="fr-FR" dirty="0"/>
              <a:t>DAR, drug-to-antibody ratio.</a:t>
            </a:r>
          </a:p>
          <a:p>
            <a:pPr>
              <a:lnSpc>
                <a:spcPct val="100000"/>
              </a:lnSpc>
              <a:spcBef>
                <a:spcPts val="0"/>
              </a:spcBef>
            </a:pPr>
            <a:r>
              <a:rPr lang="fr-FR" dirty="0" err="1"/>
              <a:t>Nakada</a:t>
            </a:r>
            <a:r>
              <a:rPr lang="fr-FR" dirty="0"/>
              <a:t> et al. </a:t>
            </a:r>
            <a:r>
              <a:rPr lang="fr-FR" i="1" dirty="0" err="1"/>
              <a:t>Chem</a:t>
            </a:r>
            <a:r>
              <a:rPr lang="fr-FR" i="1" dirty="0"/>
              <a:t> </a:t>
            </a:r>
            <a:r>
              <a:rPr lang="fr-FR" i="1" dirty="0" err="1"/>
              <a:t>Pharm</a:t>
            </a:r>
            <a:r>
              <a:rPr lang="fr-FR" i="1" dirty="0"/>
              <a:t> Bull (Tokyo). </a:t>
            </a:r>
            <a:r>
              <a:rPr lang="fr-FR" dirty="0"/>
              <a:t>2019;67:173-185; </a:t>
            </a:r>
            <a:r>
              <a:rPr lang="fr-FR" dirty="0" err="1"/>
              <a:t>Pondé</a:t>
            </a:r>
            <a:r>
              <a:rPr lang="fr-FR" dirty="0"/>
              <a:t> et al. </a:t>
            </a:r>
            <a:r>
              <a:rPr lang="fr-FR" i="1" dirty="0" err="1"/>
              <a:t>Curr</a:t>
            </a:r>
            <a:r>
              <a:rPr lang="fr-FR" i="1" dirty="0"/>
              <a:t> </a:t>
            </a:r>
            <a:r>
              <a:rPr lang="fr-FR" i="1" dirty="0" err="1"/>
              <a:t>Treat</a:t>
            </a:r>
            <a:r>
              <a:rPr lang="fr-FR" i="1" dirty="0"/>
              <a:t> Options </a:t>
            </a:r>
            <a:r>
              <a:rPr lang="fr-FR" i="1" dirty="0" err="1"/>
              <a:t>Oncol</a:t>
            </a:r>
            <a:r>
              <a:rPr lang="fr-FR" dirty="0"/>
              <a:t>. 2019;20:37. </a:t>
            </a:r>
            <a:r>
              <a:rPr lang="fr-FR" i="1" dirty="0"/>
              <a:t>Permission </a:t>
            </a:r>
            <a:r>
              <a:rPr lang="fr-FR" i="1" dirty="0" err="1"/>
              <a:t>requested</a:t>
            </a:r>
            <a:r>
              <a:rPr lang="fr-FR" i="1" dirty="0"/>
              <a:t> </a:t>
            </a:r>
            <a:r>
              <a:rPr lang="fr-FR" i="1" dirty="0" err="1"/>
              <a:t>from</a:t>
            </a:r>
            <a:r>
              <a:rPr lang="fr-FR" i="1" dirty="0"/>
              <a:t> </a:t>
            </a:r>
            <a:r>
              <a:rPr lang="fr-FR" i="1" dirty="0" err="1"/>
              <a:t>Chem</a:t>
            </a:r>
            <a:r>
              <a:rPr lang="fr-FR" i="1" dirty="0"/>
              <a:t> </a:t>
            </a:r>
            <a:r>
              <a:rPr lang="fr-FR" i="1" dirty="0" err="1"/>
              <a:t>Pharm</a:t>
            </a:r>
            <a:r>
              <a:rPr lang="fr-FR" i="1" dirty="0"/>
              <a:t> Bull.</a:t>
            </a:r>
          </a:p>
        </p:txBody>
      </p:sp>
      <p:graphicFrame>
        <p:nvGraphicFramePr>
          <p:cNvPr id="21" name="Table 20">
            <a:extLst>
              <a:ext uri="{FF2B5EF4-FFF2-40B4-BE49-F238E27FC236}">
                <a16:creationId xmlns:a16="http://schemas.microsoft.com/office/drawing/2014/main" id="{8003433B-AEE7-4734-0687-21E6C3F2FF60}"/>
              </a:ext>
            </a:extLst>
          </p:cNvPr>
          <p:cNvGraphicFramePr>
            <a:graphicFrameLocks noGrp="1"/>
          </p:cNvGraphicFramePr>
          <p:nvPr>
            <p:extLst>
              <p:ext uri="{D42A27DB-BD31-4B8C-83A1-F6EECF244321}">
                <p14:modId xmlns:p14="http://schemas.microsoft.com/office/powerpoint/2010/main" val="2006684000"/>
              </p:ext>
            </p:extLst>
          </p:nvPr>
        </p:nvGraphicFramePr>
        <p:xfrm>
          <a:off x="8100307" y="1608674"/>
          <a:ext cx="3904974" cy="4373849"/>
        </p:xfrm>
        <a:graphic>
          <a:graphicData uri="http://schemas.openxmlformats.org/drawingml/2006/table">
            <a:tbl>
              <a:tblPr firstRow="1" firstCol="1" bandRow="1">
                <a:tableStyleId>{5C22544A-7EE6-4342-B048-85BDC9FD1C3A}</a:tableStyleId>
              </a:tblPr>
              <a:tblGrid>
                <a:gridCol w="1337607">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195767">
                  <a:extLst>
                    <a:ext uri="{9D8B030D-6E8A-4147-A177-3AD203B41FA5}">
                      <a16:colId xmlns:a16="http://schemas.microsoft.com/office/drawing/2014/main" val="20002"/>
                    </a:ext>
                  </a:extLst>
                </a:gridCol>
              </a:tblGrid>
              <a:tr h="541508">
                <a:tc>
                  <a:txBody>
                    <a:bodyPr/>
                    <a:lstStyle/>
                    <a:p>
                      <a:pPr algn="l"/>
                      <a:endParaRPr lang="en-US" sz="1200" dirty="0">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T-DXd</a:t>
                      </a:r>
                    </a:p>
                  </a:txBody>
                  <a:tcPr anchor="ctr"/>
                </a:tc>
                <a:tc>
                  <a:txBody>
                    <a:bodyPr/>
                    <a:lstStyle/>
                    <a:p>
                      <a:pPr algn="ctr"/>
                      <a:r>
                        <a:rPr lang="en-US" sz="1200" dirty="0">
                          <a:latin typeface="Arial" panose="020B0604020202020204" pitchFamily="34" charset="0"/>
                          <a:cs typeface="Arial" panose="020B0604020202020204" pitchFamily="34" charset="0"/>
                        </a:rPr>
                        <a:t>T-DM1</a:t>
                      </a:r>
                    </a:p>
                  </a:txBody>
                  <a:tcPr anchor="ctr"/>
                </a:tc>
                <a:extLst>
                  <a:ext uri="{0D108BD9-81ED-4DB2-BD59-A6C34878D82A}">
                    <a16:rowId xmlns:a16="http://schemas.microsoft.com/office/drawing/2014/main" val="10000"/>
                  </a:ext>
                </a:extLst>
              </a:tr>
              <a:tr h="753803">
                <a:tc>
                  <a:txBody>
                    <a:bodyPr/>
                    <a:lstStyle/>
                    <a:p>
                      <a:pPr algn="l"/>
                      <a:r>
                        <a:rPr lang="en-US" sz="1200" dirty="0">
                          <a:latin typeface="Arial" panose="020B0604020202020204" pitchFamily="34" charset="0"/>
                          <a:cs typeface="Arial" panose="020B0604020202020204" pitchFamily="34" charset="0"/>
                        </a:rPr>
                        <a:t>Antibody </a:t>
                      </a:r>
                      <a:endParaRPr lang="en-US" sz="1200" b="1" dirty="0">
                        <a:solidFill>
                          <a:schemeClr val="bg1"/>
                        </a:solidFill>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Trastuzumab</a:t>
                      </a:r>
                    </a:p>
                    <a:p>
                      <a:pPr algn="ctr"/>
                      <a:r>
                        <a:rPr lang="en-US" sz="1200" dirty="0">
                          <a:latin typeface="Arial" panose="020B0604020202020204" pitchFamily="34" charset="0"/>
                          <a:cs typeface="Arial" panose="020B0604020202020204" pitchFamily="34" charset="0"/>
                        </a:rPr>
                        <a:t>Anti-HER2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mAb</a:t>
                      </a:r>
                    </a:p>
                  </a:txBody>
                  <a:tcPr anchor="ctr"/>
                </a:tc>
                <a:tc>
                  <a:txBody>
                    <a:bodyPr/>
                    <a:lstStyle/>
                    <a:p>
                      <a:pPr algn="ctr"/>
                      <a:r>
                        <a:rPr lang="en-US" sz="1200" dirty="0">
                          <a:latin typeface="Arial" panose="020B0604020202020204" pitchFamily="34" charset="0"/>
                          <a:cs typeface="Arial" panose="020B0604020202020204" pitchFamily="34" charset="0"/>
                        </a:rPr>
                        <a:t>Trastuzumab</a:t>
                      </a:r>
                    </a:p>
                  </a:txBody>
                  <a:tcPr anchor="ctr"/>
                </a:tc>
                <a:extLst>
                  <a:ext uri="{0D108BD9-81ED-4DB2-BD59-A6C34878D82A}">
                    <a16:rowId xmlns:a16="http://schemas.microsoft.com/office/drawing/2014/main" val="10001"/>
                  </a:ext>
                </a:extLst>
              </a:tr>
              <a:tr h="1035979">
                <a:tc>
                  <a:txBody>
                    <a:bodyPr/>
                    <a:lstStyle/>
                    <a:p>
                      <a:pPr algn="l"/>
                      <a:r>
                        <a:rPr lang="en-US" sz="1200" dirty="0">
                          <a:latin typeface="Arial" panose="020B0604020202020204" pitchFamily="34" charset="0"/>
                          <a:cs typeface="Arial" panose="020B0604020202020204" pitchFamily="34" charset="0"/>
                        </a:rPr>
                        <a:t>Payload</a:t>
                      </a:r>
                      <a:endParaRPr lang="en-US" sz="1200" b="1" dirty="0">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Topoisomerase</a:t>
                      </a:r>
                      <a:r>
                        <a:rPr lang="en-US" sz="1200" baseline="0" dirty="0">
                          <a:latin typeface="Arial" panose="020B0604020202020204" pitchFamily="34" charset="0"/>
                          <a:cs typeface="Arial" panose="020B0604020202020204" pitchFamily="34" charset="0"/>
                        </a:rPr>
                        <a:t> I </a:t>
                      </a:r>
                      <a:br>
                        <a:rPr lang="en-US" sz="1200" baseline="0" dirty="0">
                          <a:latin typeface="Arial" panose="020B0604020202020204" pitchFamily="34" charset="0"/>
                          <a:cs typeface="Arial" panose="020B0604020202020204" pitchFamily="34" charset="0"/>
                        </a:rPr>
                      </a:br>
                      <a:r>
                        <a:rPr lang="en-US" sz="1200" baseline="0" dirty="0">
                          <a:latin typeface="Arial" panose="020B0604020202020204" pitchFamily="34" charset="0"/>
                          <a:cs typeface="Arial" panose="020B0604020202020204" pitchFamily="34" charset="0"/>
                        </a:rPr>
                        <a:t>inhibitor</a:t>
                      </a:r>
                      <a:endParaRPr lang="en-US"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Tubulin</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inhibitor</a:t>
                      </a:r>
                    </a:p>
                  </a:txBody>
                  <a:tcPr anchor="ctr"/>
                </a:tc>
                <a:extLst>
                  <a:ext uri="{0D108BD9-81ED-4DB2-BD59-A6C34878D82A}">
                    <a16:rowId xmlns:a16="http://schemas.microsoft.com/office/drawing/2014/main" val="10002"/>
                  </a:ext>
                </a:extLst>
              </a:tr>
              <a:tr h="753803">
                <a:tc>
                  <a:txBody>
                    <a:bodyPr/>
                    <a:lstStyle/>
                    <a:p>
                      <a:pPr algn="l"/>
                      <a:r>
                        <a:rPr lang="en-US" sz="1200" dirty="0">
                          <a:latin typeface="Arial" panose="020B0604020202020204" pitchFamily="34" charset="0"/>
                          <a:cs typeface="Arial" panose="020B0604020202020204" pitchFamily="34" charset="0"/>
                        </a:rPr>
                        <a:t>DAR</a:t>
                      </a:r>
                      <a:endParaRPr lang="en-US" sz="1200" b="1" dirty="0">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7-8</a:t>
                      </a:r>
                    </a:p>
                  </a:txBody>
                  <a:tcPr anchor="ctr"/>
                </a:tc>
                <a:tc>
                  <a:txBody>
                    <a:bodyPr/>
                    <a:lstStyle/>
                    <a:p>
                      <a:pPr algn="ctr"/>
                      <a:r>
                        <a:rPr lang="en-US" sz="1200" dirty="0">
                          <a:latin typeface="Arial" panose="020B0604020202020204" pitchFamily="34" charset="0"/>
                          <a:cs typeface="Arial" panose="020B0604020202020204" pitchFamily="34" charset="0"/>
                        </a:rPr>
                        <a:t>3.5</a:t>
                      </a:r>
                    </a:p>
                  </a:txBody>
                  <a:tcPr anchor="ctr"/>
                </a:tc>
                <a:extLst>
                  <a:ext uri="{0D108BD9-81ED-4DB2-BD59-A6C34878D82A}">
                    <a16:rowId xmlns:a16="http://schemas.microsoft.com/office/drawing/2014/main" val="10003"/>
                  </a:ext>
                </a:extLst>
              </a:tr>
              <a:tr h="1288756">
                <a:tc>
                  <a:txBody>
                    <a:bodyPr/>
                    <a:lstStyle/>
                    <a:p>
                      <a:pPr algn="l"/>
                      <a:r>
                        <a:rPr lang="en-US" sz="1200" dirty="0">
                          <a:latin typeface="Arial" panose="020B0604020202020204" pitchFamily="34" charset="0"/>
                          <a:cs typeface="Arial" panose="020B0604020202020204" pitchFamily="34" charset="0"/>
                        </a:rPr>
                        <a:t>Membrane</a:t>
                      </a:r>
                      <a:r>
                        <a:rPr lang="en-US" sz="1200" baseline="0" dirty="0">
                          <a:latin typeface="Arial" panose="020B0604020202020204" pitchFamily="34" charset="0"/>
                          <a:cs typeface="Arial" panose="020B0604020202020204" pitchFamily="34" charset="0"/>
                        </a:rPr>
                        <a:t> </a:t>
                      </a:r>
                      <a:br>
                        <a:rPr lang="en-US" sz="1200" baseline="0" dirty="0">
                          <a:latin typeface="Arial" panose="020B0604020202020204" pitchFamily="34" charset="0"/>
                          <a:cs typeface="Arial" panose="020B0604020202020204" pitchFamily="34" charset="0"/>
                        </a:rPr>
                      </a:br>
                      <a:r>
                        <a:rPr lang="en-US" sz="1200" baseline="0" dirty="0">
                          <a:latin typeface="Arial" panose="020B0604020202020204" pitchFamily="34" charset="0"/>
                          <a:cs typeface="Arial" panose="020B0604020202020204" pitchFamily="34" charset="0"/>
                        </a:rPr>
                        <a:t>Permeability</a:t>
                      </a:r>
                      <a:endParaRPr lang="en-US" sz="1200" b="1" dirty="0">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Yes </a:t>
                      </a:r>
                    </a:p>
                    <a:p>
                      <a:pPr algn="ctr"/>
                      <a:r>
                        <a:rPr lang="en-US" sz="1200" dirty="0">
                          <a:latin typeface="Arial" panose="020B0604020202020204" pitchFamily="34" charset="0"/>
                          <a:cs typeface="Arial" panose="020B0604020202020204" pitchFamily="34" charset="0"/>
                        </a:rPr>
                        <a:t>(bystander effect)</a:t>
                      </a:r>
                    </a:p>
                  </a:txBody>
                  <a:tcPr anchor="ctr"/>
                </a:tc>
                <a:tc>
                  <a:txBody>
                    <a:bodyPr/>
                    <a:lstStyle/>
                    <a:p>
                      <a:pPr algn="ctr"/>
                      <a:r>
                        <a:rPr lang="en-US" sz="12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10004"/>
                  </a:ext>
                </a:extLst>
              </a:tr>
            </a:tbl>
          </a:graphicData>
        </a:graphic>
      </p:graphicFrame>
      <p:grpSp>
        <p:nvGrpSpPr>
          <p:cNvPr id="22" name="Group 21">
            <a:extLst>
              <a:ext uri="{FF2B5EF4-FFF2-40B4-BE49-F238E27FC236}">
                <a16:creationId xmlns:a16="http://schemas.microsoft.com/office/drawing/2014/main" id="{30F21DA8-8B33-0C6C-3218-80E7305DFDC3}"/>
              </a:ext>
            </a:extLst>
          </p:cNvPr>
          <p:cNvGrpSpPr>
            <a:grpSpLocks noChangeAspect="1"/>
          </p:cNvGrpSpPr>
          <p:nvPr/>
        </p:nvGrpSpPr>
        <p:grpSpPr>
          <a:xfrm>
            <a:off x="527864" y="1273093"/>
            <a:ext cx="7496684" cy="4709430"/>
            <a:chOff x="224909" y="1065034"/>
            <a:chExt cx="5010878" cy="3147844"/>
          </a:xfrm>
        </p:grpSpPr>
        <p:grpSp>
          <p:nvGrpSpPr>
            <p:cNvPr id="23" name="Group 22">
              <a:extLst>
                <a:ext uri="{FF2B5EF4-FFF2-40B4-BE49-F238E27FC236}">
                  <a16:creationId xmlns:a16="http://schemas.microsoft.com/office/drawing/2014/main" id="{A46DF0C0-42C8-87FB-BFB2-A78855908D4A}"/>
                </a:ext>
              </a:extLst>
            </p:cNvPr>
            <p:cNvGrpSpPr>
              <a:grpSpLocks noChangeAspect="1"/>
            </p:cNvGrpSpPr>
            <p:nvPr/>
          </p:nvGrpSpPr>
          <p:grpSpPr>
            <a:xfrm>
              <a:off x="275547" y="1065034"/>
              <a:ext cx="4960240" cy="3147844"/>
              <a:chOff x="-4889878" y="1067068"/>
              <a:chExt cx="4575010" cy="2903371"/>
            </a:xfrm>
          </p:grpSpPr>
          <p:pic>
            <p:nvPicPr>
              <p:cNvPr id="30" name="Picture 29">
                <a:extLst>
                  <a:ext uri="{FF2B5EF4-FFF2-40B4-BE49-F238E27FC236}">
                    <a16:creationId xmlns:a16="http://schemas.microsoft.com/office/drawing/2014/main" id="{6E1A0002-889B-E271-80E4-B294629EF4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9878" y="1067068"/>
                <a:ext cx="4575010" cy="2903371"/>
              </a:xfrm>
              <a:prstGeom prst="rect">
                <a:avLst/>
              </a:prstGeom>
            </p:spPr>
          </p:pic>
          <p:sp>
            <p:nvSpPr>
              <p:cNvPr id="31" name="TextBox 30">
                <a:extLst>
                  <a:ext uri="{FF2B5EF4-FFF2-40B4-BE49-F238E27FC236}">
                    <a16:creationId xmlns:a16="http://schemas.microsoft.com/office/drawing/2014/main" id="{D35152FB-34FE-A4EC-DB3F-A4913A20EA22}"/>
                  </a:ext>
                </a:extLst>
              </p:cNvPr>
              <p:cNvSpPr txBox="1"/>
              <p:nvPr/>
            </p:nvSpPr>
            <p:spPr>
              <a:xfrm>
                <a:off x="-3884116" y="1918936"/>
                <a:ext cx="166225" cy="170770"/>
              </a:xfrm>
              <a:prstGeom prst="rect">
                <a:avLst/>
              </a:prstGeom>
              <a:noFill/>
            </p:spPr>
            <p:txBody>
              <a:bodyPr wrap="none" rtlCol="0">
                <a:spAutoFit/>
              </a:bodyPr>
              <a:lstStyle/>
              <a:p>
                <a:pPr defTabSz="1218870"/>
                <a:r>
                  <a:rPr lang="en-CA" sz="1200" dirty="0">
                    <a:solidFill>
                      <a:srgbClr val="000000"/>
                    </a:solidFill>
                    <a:latin typeface="Arial"/>
                  </a:rPr>
                  <a:t>7</a:t>
                </a:r>
              </a:p>
            </p:txBody>
          </p:sp>
        </p:grpSp>
        <p:sp>
          <p:nvSpPr>
            <p:cNvPr id="24" name="TextBox 23">
              <a:extLst>
                <a:ext uri="{FF2B5EF4-FFF2-40B4-BE49-F238E27FC236}">
                  <a16:creationId xmlns:a16="http://schemas.microsoft.com/office/drawing/2014/main" id="{152DFA41-955D-54EA-B5D9-E2208A90401C}"/>
                </a:ext>
              </a:extLst>
            </p:cNvPr>
            <p:cNvSpPr txBox="1"/>
            <p:nvPr/>
          </p:nvSpPr>
          <p:spPr>
            <a:xfrm>
              <a:off x="224909" y="3073916"/>
              <a:ext cx="2866566" cy="582922"/>
            </a:xfrm>
            <a:prstGeom prst="rect">
              <a:avLst/>
            </a:prstGeom>
            <a:noFill/>
          </p:spPr>
          <p:txBody>
            <a:bodyPr wrap="square" rtlCol="0">
              <a:spAutoFit/>
            </a:bodyPr>
            <a:lstStyle/>
            <a:p>
              <a:pPr defTabSz="1218870"/>
              <a:r>
                <a:rPr lang="en-US" sz="1867" b="1" dirty="0">
                  <a:solidFill>
                    <a:srgbClr val="000000"/>
                  </a:solidFill>
                  <a:latin typeface="Arial"/>
                </a:rPr>
                <a:t>Conjugation chemistry</a:t>
              </a:r>
            </a:p>
            <a:p>
              <a:pPr defTabSz="1218870"/>
              <a:r>
                <a:rPr lang="en-US" sz="1600" dirty="0">
                  <a:solidFill>
                    <a:srgbClr val="000000"/>
                  </a:solidFill>
                  <a:latin typeface="Arial"/>
                </a:rPr>
                <a:t>The linker is connected to cysteine </a:t>
              </a:r>
              <a:br>
                <a:rPr lang="en-US" sz="1600" dirty="0">
                  <a:solidFill>
                    <a:srgbClr val="000000"/>
                  </a:solidFill>
                  <a:latin typeface="Arial"/>
                </a:rPr>
              </a:br>
              <a:r>
                <a:rPr lang="en-US" sz="1600" dirty="0">
                  <a:solidFill>
                    <a:srgbClr val="000000"/>
                  </a:solidFill>
                  <a:latin typeface="Arial"/>
                </a:rPr>
                <a:t>residue of the antibody</a:t>
              </a:r>
            </a:p>
          </p:txBody>
        </p:sp>
        <p:sp>
          <p:nvSpPr>
            <p:cNvPr id="25" name="TextBox 24">
              <a:extLst>
                <a:ext uri="{FF2B5EF4-FFF2-40B4-BE49-F238E27FC236}">
                  <a16:creationId xmlns:a16="http://schemas.microsoft.com/office/drawing/2014/main" id="{E828B06E-05FB-62D7-47DA-B8F45DADD0AF}"/>
                </a:ext>
              </a:extLst>
            </p:cNvPr>
            <p:cNvSpPr txBox="1"/>
            <p:nvPr/>
          </p:nvSpPr>
          <p:spPr>
            <a:xfrm>
              <a:off x="2471008" y="1303003"/>
              <a:ext cx="1844210" cy="253767"/>
            </a:xfrm>
            <a:prstGeom prst="rect">
              <a:avLst/>
            </a:prstGeom>
            <a:noFill/>
          </p:spPr>
          <p:txBody>
            <a:bodyPr wrap="none" rtlCol="0">
              <a:spAutoFit/>
            </a:bodyPr>
            <a:lstStyle/>
            <a:p>
              <a:pPr defTabSz="1218870"/>
              <a:r>
                <a:rPr lang="en-US" sz="1867" b="1" dirty="0">
                  <a:solidFill>
                    <a:srgbClr val="000000"/>
                  </a:solidFill>
                  <a:latin typeface="Arial"/>
                </a:rPr>
                <a:t>Proprietary drug linker</a:t>
              </a:r>
              <a:endParaRPr lang="en-US" sz="1467" dirty="0">
                <a:solidFill>
                  <a:srgbClr val="000000"/>
                </a:solidFill>
                <a:latin typeface="Arial"/>
              </a:endParaRPr>
            </a:p>
          </p:txBody>
        </p:sp>
        <p:sp>
          <p:nvSpPr>
            <p:cNvPr id="26" name="TextBox 25">
              <a:extLst>
                <a:ext uri="{FF2B5EF4-FFF2-40B4-BE49-F238E27FC236}">
                  <a16:creationId xmlns:a16="http://schemas.microsoft.com/office/drawing/2014/main" id="{0DE4057A-8061-166A-8C6A-F3B698C11847}"/>
                </a:ext>
              </a:extLst>
            </p:cNvPr>
            <p:cNvSpPr txBox="1"/>
            <p:nvPr/>
          </p:nvSpPr>
          <p:spPr>
            <a:xfrm>
              <a:off x="3290094" y="3798743"/>
              <a:ext cx="1207758" cy="397772"/>
            </a:xfrm>
            <a:prstGeom prst="rect">
              <a:avLst/>
            </a:prstGeom>
            <a:noFill/>
          </p:spPr>
          <p:txBody>
            <a:bodyPr wrap="none" rtlCol="0">
              <a:spAutoFit/>
            </a:bodyPr>
            <a:lstStyle/>
            <a:p>
              <a:pPr defTabSz="1218870"/>
              <a:r>
                <a:rPr lang="en-US" sz="1867" b="1" dirty="0">
                  <a:solidFill>
                    <a:srgbClr val="000000"/>
                  </a:solidFill>
                  <a:latin typeface="Arial"/>
                </a:rPr>
                <a:t>Payload (DXd)</a:t>
              </a:r>
            </a:p>
            <a:p>
              <a:pPr defTabSz="1218870"/>
              <a:r>
                <a:rPr lang="en-US" sz="1400" dirty="0">
                  <a:solidFill>
                    <a:srgbClr val="000000"/>
                  </a:solidFill>
                  <a:latin typeface="Arial"/>
                </a:rPr>
                <a:t>Exatecan derivative</a:t>
              </a:r>
            </a:p>
          </p:txBody>
        </p:sp>
        <p:sp>
          <p:nvSpPr>
            <p:cNvPr id="27" name="TextBox 26">
              <a:extLst>
                <a:ext uri="{FF2B5EF4-FFF2-40B4-BE49-F238E27FC236}">
                  <a16:creationId xmlns:a16="http://schemas.microsoft.com/office/drawing/2014/main" id="{46E72E25-62C8-9713-1597-0D6A88DAC99B}"/>
                </a:ext>
              </a:extLst>
            </p:cNvPr>
            <p:cNvSpPr txBox="1"/>
            <p:nvPr/>
          </p:nvSpPr>
          <p:spPr>
            <a:xfrm>
              <a:off x="1658192" y="2709548"/>
              <a:ext cx="440374" cy="109761"/>
            </a:xfrm>
            <a:prstGeom prst="rect">
              <a:avLst/>
            </a:prstGeom>
            <a:noFill/>
          </p:spPr>
          <p:txBody>
            <a:bodyPr wrap="none" lIns="0" tIns="0" rIns="0" bIns="0" rtlCol="0">
              <a:spAutoFit/>
            </a:bodyPr>
            <a:lstStyle/>
            <a:p>
              <a:pPr defTabSz="1218870"/>
              <a:r>
                <a:rPr lang="en-US" sz="1067" dirty="0">
                  <a:solidFill>
                    <a:srgbClr val="000000"/>
                  </a:solidFill>
                  <a:latin typeface="Arial"/>
                </a:rPr>
                <a:t>Drug linker</a:t>
              </a:r>
            </a:p>
          </p:txBody>
        </p:sp>
        <p:sp>
          <p:nvSpPr>
            <p:cNvPr id="28" name="TextBox 27">
              <a:extLst>
                <a:ext uri="{FF2B5EF4-FFF2-40B4-BE49-F238E27FC236}">
                  <a16:creationId xmlns:a16="http://schemas.microsoft.com/office/drawing/2014/main" id="{5DFC0F57-3A17-AAB8-C907-D5AB3FB50E13}"/>
                </a:ext>
              </a:extLst>
            </p:cNvPr>
            <p:cNvSpPr txBox="1"/>
            <p:nvPr/>
          </p:nvSpPr>
          <p:spPr>
            <a:xfrm>
              <a:off x="1658192" y="2570340"/>
              <a:ext cx="679310" cy="109761"/>
            </a:xfrm>
            <a:prstGeom prst="rect">
              <a:avLst/>
            </a:prstGeom>
            <a:noFill/>
          </p:spPr>
          <p:txBody>
            <a:bodyPr wrap="none" lIns="0" tIns="0" rIns="0" bIns="0" rtlCol="0">
              <a:spAutoFit/>
            </a:bodyPr>
            <a:lstStyle/>
            <a:p>
              <a:pPr defTabSz="1218870"/>
              <a:r>
                <a:rPr lang="en-US" sz="1067" dirty="0">
                  <a:solidFill>
                    <a:srgbClr val="000000"/>
                  </a:solidFill>
                  <a:latin typeface="Arial"/>
                </a:rPr>
                <a:t>Cysteine residue</a:t>
              </a:r>
            </a:p>
          </p:txBody>
        </p:sp>
        <p:sp>
          <p:nvSpPr>
            <p:cNvPr id="29" name="Rectangle 28">
              <a:extLst>
                <a:ext uri="{FF2B5EF4-FFF2-40B4-BE49-F238E27FC236}">
                  <a16:creationId xmlns:a16="http://schemas.microsoft.com/office/drawing/2014/main" id="{A8D3A7BB-EC32-CA10-B3F4-FE611ECAA306}"/>
                </a:ext>
              </a:extLst>
            </p:cNvPr>
            <p:cNvSpPr/>
            <p:nvPr/>
          </p:nvSpPr>
          <p:spPr>
            <a:xfrm>
              <a:off x="4312227" y="1760220"/>
              <a:ext cx="60268" cy="74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70"/>
              <a:endParaRPr lang="en-CA" sz="2400" dirty="0">
                <a:solidFill>
                  <a:srgbClr val="000000"/>
                </a:solidFill>
                <a:latin typeface="Arial"/>
              </a:endParaRPr>
            </a:p>
          </p:txBody>
        </p:sp>
      </p:grpSp>
    </p:spTree>
    <p:extLst>
      <p:ext uri="{BB962C8B-B14F-4D97-AF65-F5344CB8AC3E}">
        <p14:creationId xmlns:p14="http://schemas.microsoft.com/office/powerpoint/2010/main" val="521030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7CBFE-5CF2-B411-429A-74C29E522D3B}"/>
              </a:ext>
            </a:extLst>
          </p:cNvPr>
          <p:cNvSpPr>
            <a:spLocks noGrp="1"/>
          </p:cNvSpPr>
          <p:nvPr>
            <p:ph type="title"/>
          </p:nvPr>
        </p:nvSpPr>
        <p:spPr>
          <a:xfrm>
            <a:off x="699910" y="133553"/>
            <a:ext cx="10515600" cy="1201351"/>
          </a:xfrm>
        </p:spPr>
        <p:txBody>
          <a:bodyPr>
            <a:noAutofit/>
          </a:bodyPr>
          <a:lstStyle/>
          <a:p>
            <a:r>
              <a:rPr lang="en-US" sz="2800" dirty="0"/>
              <a:t>T-DXd vs T-DM1 in HER2+ MBC, Results From the Randomized Phase 3 DESTINY-Breast03 Study: Study Design and Patients </a:t>
            </a:r>
          </a:p>
        </p:txBody>
      </p:sp>
      <p:sp>
        <p:nvSpPr>
          <p:cNvPr id="5" name="Text Placeholder 4">
            <a:extLst>
              <a:ext uri="{FF2B5EF4-FFF2-40B4-BE49-F238E27FC236}">
                <a16:creationId xmlns:a16="http://schemas.microsoft.com/office/drawing/2014/main" id="{341EFB99-5269-EC2F-CF2D-BFD2F682EA8B}"/>
              </a:ext>
            </a:extLst>
          </p:cNvPr>
          <p:cNvSpPr>
            <a:spLocks noGrp="1"/>
          </p:cNvSpPr>
          <p:nvPr>
            <p:ph type="body" sz="quarter" idx="12"/>
          </p:nvPr>
        </p:nvSpPr>
        <p:spPr>
          <a:xfrm>
            <a:off x="1524000" y="6324600"/>
            <a:ext cx="10419182" cy="447675"/>
          </a:xfrm>
        </p:spPr>
        <p:txBody>
          <a:bodyPr/>
          <a:lstStyle/>
          <a:p>
            <a:pPr>
              <a:lnSpc>
                <a:spcPct val="100000"/>
              </a:lnSpc>
              <a:spcBef>
                <a:spcPts val="0"/>
              </a:spcBef>
            </a:pPr>
            <a:r>
              <a:rPr lang="en-US" sz="800" baseline="30000" dirty="0"/>
              <a:t>a </a:t>
            </a:r>
            <a:r>
              <a:rPr lang="en-US" sz="800" dirty="0"/>
              <a:t>HER2+ is defined as IHC 3+ or IHC 2+/ISH+ based on central confirmation. </a:t>
            </a:r>
            <a:r>
              <a:rPr lang="en-US" sz="800" baseline="30000" dirty="0"/>
              <a:t>b </a:t>
            </a:r>
            <a:r>
              <a:rPr lang="en-US" sz="800" dirty="0"/>
              <a:t>Progression during or &lt;6 months after completing adjuvant therapy involving trastuzumab and taxane. </a:t>
            </a:r>
            <a:r>
              <a:rPr lang="en-US" sz="800" baseline="30000" dirty="0"/>
              <a:t>c </a:t>
            </a:r>
            <a:r>
              <a:rPr lang="en-US" sz="800" dirty="0"/>
              <a:t>HER2 status as evaluated by central lab.</a:t>
            </a:r>
            <a:br>
              <a:rPr lang="en-US" sz="800" dirty="0"/>
            </a:br>
            <a:r>
              <a:rPr lang="en-CA" sz="800" dirty="0">
                <a:ea typeface="ＭＳ Ｐゴシック" charset="0"/>
              </a:rPr>
              <a:t>BICR, blinded independent committee review; ECOG PS, Eastern Cooperative Oncology Group performance status; NE, not estimable; T-DXd, trastuzumab deruxtecan.</a:t>
            </a:r>
            <a:br>
              <a:rPr lang="en-CA" sz="800" dirty="0">
                <a:ea typeface="ＭＳ Ｐゴシック" charset="0"/>
              </a:rPr>
            </a:br>
            <a:r>
              <a:rPr lang="en-US" sz="800" dirty="0"/>
              <a:t>Cort</a:t>
            </a:r>
            <a:r>
              <a:rPr lang="en-US" sz="800" b="0" i="0" dirty="0">
                <a:effectLst/>
              </a:rPr>
              <a:t>é</a:t>
            </a:r>
            <a:r>
              <a:rPr lang="en-US" sz="800" dirty="0"/>
              <a:t>s et al</a:t>
            </a:r>
            <a:r>
              <a:rPr lang="en-US" sz="800" b="0" i="0" dirty="0">
                <a:effectLst/>
              </a:rPr>
              <a:t>. </a:t>
            </a:r>
            <a:r>
              <a:rPr lang="en-US" sz="800" b="0" i="1" dirty="0">
                <a:effectLst/>
                <a:latin typeface="Arial" panose="020B0604020202020204" pitchFamily="34" charset="0"/>
                <a:cs typeface="Arial" panose="020B0604020202020204" pitchFamily="34" charset="0"/>
              </a:rPr>
              <a:t>Ann Oncol.</a:t>
            </a:r>
            <a:r>
              <a:rPr lang="en-US" sz="800" b="0" i="0" dirty="0">
                <a:effectLst/>
                <a:latin typeface="Arial" panose="020B0604020202020204" pitchFamily="34" charset="0"/>
                <a:cs typeface="Arial" panose="020B0604020202020204" pitchFamily="34" charset="0"/>
              </a:rPr>
              <a:t> 2021;32(suppl 5):S1283-S1346; </a:t>
            </a:r>
            <a:r>
              <a:rPr lang="en-US" sz="800" b="0" i="0" dirty="0">
                <a:effectLst/>
              </a:rPr>
              <a:t>Cortés et al. </a:t>
            </a:r>
            <a:r>
              <a:rPr lang="en-US" sz="800" i="1" dirty="0">
                <a:effectLst/>
                <a:latin typeface="Arial" panose="020B0604020202020204" pitchFamily="34" charset="0"/>
                <a:ea typeface="Calibri" panose="020F0502020204030204" pitchFamily="34" charset="0"/>
                <a:cs typeface="Arial" panose="020B0604020202020204" pitchFamily="34" charset="0"/>
              </a:rPr>
              <a:t>N </a:t>
            </a:r>
            <a:r>
              <a:rPr lang="en-US" sz="800" i="1" dirty="0" err="1">
                <a:effectLst/>
                <a:latin typeface="Arial" panose="020B0604020202020204" pitchFamily="34" charset="0"/>
                <a:ea typeface="Calibri" panose="020F0502020204030204" pitchFamily="34" charset="0"/>
                <a:cs typeface="Arial" panose="020B0604020202020204" pitchFamily="34" charset="0"/>
              </a:rPr>
              <a:t>Engl</a:t>
            </a:r>
            <a:r>
              <a:rPr lang="en-US" sz="800" i="1" dirty="0">
                <a:effectLst/>
                <a:latin typeface="Arial" panose="020B0604020202020204" pitchFamily="34" charset="0"/>
                <a:ea typeface="Calibri" panose="020F0502020204030204" pitchFamily="34" charset="0"/>
                <a:cs typeface="Arial" panose="020B0604020202020204" pitchFamily="34" charset="0"/>
              </a:rPr>
              <a:t> J Med</a:t>
            </a:r>
            <a:r>
              <a:rPr lang="en-US" sz="800" dirty="0">
                <a:effectLst/>
                <a:latin typeface="Arial" panose="020B0604020202020204" pitchFamily="34" charset="0"/>
                <a:ea typeface="Calibri" panose="020F0502020204030204" pitchFamily="34" charset="0"/>
                <a:cs typeface="Arial" panose="020B0604020202020204" pitchFamily="34" charset="0"/>
              </a:rPr>
              <a:t>. 2022;386(12):1143-1154.</a:t>
            </a:r>
          </a:p>
        </p:txBody>
      </p:sp>
      <p:graphicFrame>
        <p:nvGraphicFramePr>
          <p:cNvPr id="7" name="Table 6">
            <a:extLst>
              <a:ext uri="{FF2B5EF4-FFF2-40B4-BE49-F238E27FC236}">
                <a16:creationId xmlns:a16="http://schemas.microsoft.com/office/drawing/2014/main" id="{ED90AA94-B9EB-58C5-0581-1E8E1DD78C0C}"/>
              </a:ext>
            </a:extLst>
          </p:cNvPr>
          <p:cNvGraphicFramePr>
            <a:graphicFrameLocks noGrp="1"/>
          </p:cNvGraphicFramePr>
          <p:nvPr>
            <p:extLst>
              <p:ext uri="{D42A27DB-BD31-4B8C-83A1-F6EECF244321}">
                <p14:modId xmlns:p14="http://schemas.microsoft.com/office/powerpoint/2010/main" val="2008866327"/>
              </p:ext>
            </p:extLst>
          </p:nvPr>
        </p:nvGraphicFramePr>
        <p:xfrm>
          <a:off x="5129598" y="1411462"/>
          <a:ext cx="6813584" cy="4462841"/>
        </p:xfrm>
        <a:graphic>
          <a:graphicData uri="http://schemas.openxmlformats.org/drawingml/2006/table">
            <a:tbl>
              <a:tblPr firstRow="1" firstCol="1" bandRow="1">
                <a:tableStyleId>{5C22544A-7EE6-4342-B048-85BDC9FD1C3A}</a:tableStyleId>
              </a:tblPr>
              <a:tblGrid>
                <a:gridCol w="2284456">
                  <a:extLst>
                    <a:ext uri="{9D8B030D-6E8A-4147-A177-3AD203B41FA5}">
                      <a16:colId xmlns:a16="http://schemas.microsoft.com/office/drawing/2014/main" val="76143689"/>
                    </a:ext>
                  </a:extLst>
                </a:gridCol>
                <a:gridCol w="1764643">
                  <a:extLst>
                    <a:ext uri="{9D8B030D-6E8A-4147-A177-3AD203B41FA5}">
                      <a16:colId xmlns:a16="http://schemas.microsoft.com/office/drawing/2014/main" val="2132207957"/>
                    </a:ext>
                  </a:extLst>
                </a:gridCol>
                <a:gridCol w="1418651">
                  <a:extLst>
                    <a:ext uri="{9D8B030D-6E8A-4147-A177-3AD203B41FA5}">
                      <a16:colId xmlns:a16="http://schemas.microsoft.com/office/drawing/2014/main" val="1825982089"/>
                    </a:ext>
                  </a:extLst>
                </a:gridCol>
                <a:gridCol w="1345834">
                  <a:extLst>
                    <a:ext uri="{9D8B030D-6E8A-4147-A177-3AD203B41FA5}">
                      <a16:colId xmlns:a16="http://schemas.microsoft.com/office/drawing/2014/main" val="147394957"/>
                    </a:ext>
                  </a:extLst>
                </a:gridCol>
              </a:tblGrid>
              <a:tr h="351254">
                <a:tc gridSpan="2">
                  <a:txBody>
                    <a:bodyPr/>
                    <a:lstStyle/>
                    <a:p>
                      <a:pPr algn="l"/>
                      <a:r>
                        <a:rPr lang="en-US" sz="1200" dirty="0">
                          <a:latin typeface="Arial" panose="020B0604020202020204" pitchFamily="34" charset="0"/>
                          <a:cs typeface="Arial" panose="020B0604020202020204" pitchFamily="34" charset="0"/>
                        </a:rPr>
                        <a:t>Patient Characteristics</a:t>
                      </a:r>
                    </a:p>
                  </a:txBody>
                  <a:tcPr marL="108000" marR="45720" marT="27432" marB="27432" anchor="ctr"/>
                </a:tc>
                <a:tc hMerge="1">
                  <a:txBody>
                    <a:bodyPr/>
                    <a:lstStyle/>
                    <a:p>
                      <a:pPr algn="l"/>
                      <a:r>
                        <a:rPr lang="en-US" sz="1100" dirty="0"/>
                        <a:t>Patient Characteristics</a:t>
                      </a:r>
                    </a:p>
                  </a:txBody>
                  <a:tcPr marL="45720" marR="45720" marT="27432" marB="27432" anchor="ctr"/>
                </a:tc>
                <a:tc>
                  <a:txBody>
                    <a:bodyPr/>
                    <a:lstStyle/>
                    <a:p>
                      <a:pPr algn="ctr"/>
                      <a:r>
                        <a:rPr lang="en-US" sz="1200" b="1" dirty="0">
                          <a:latin typeface="Arial" panose="020B0604020202020204" pitchFamily="34" charset="0"/>
                          <a:cs typeface="Arial" panose="020B0604020202020204" pitchFamily="34" charset="0"/>
                        </a:rPr>
                        <a:t>T-DXd (n=261)</a:t>
                      </a:r>
                    </a:p>
                  </a:txBody>
                  <a:tcPr marL="45720" marR="45720" marT="27432" marB="27432" anchor="ctr"/>
                </a:tc>
                <a:tc>
                  <a:txBody>
                    <a:bodyPr/>
                    <a:lstStyle/>
                    <a:p>
                      <a:pPr algn="ctr"/>
                      <a:r>
                        <a:rPr lang="en-US" sz="1200" b="1" dirty="0">
                          <a:latin typeface="Arial" panose="020B0604020202020204" pitchFamily="34" charset="0"/>
                          <a:cs typeface="Arial" panose="020B0604020202020204" pitchFamily="34" charset="0"/>
                        </a:rPr>
                        <a:t>T-DM1 (n=263)</a:t>
                      </a:r>
                    </a:p>
                  </a:txBody>
                  <a:tcPr marL="45720" marR="45720" marT="27432" marB="27432" anchor="ctr"/>
                </a:tc>
                <a:extLst>
                  <a:ext uri="{0D108BD9-81ED-4DB2-BD59-A6C34878D82A}">
                    <a16:rowId xmlns:a16="http://schemas.microsoft.com/office/drawing/2014/main" val="3133745500"/>
                  </a:ext>
                </a:extLst>
              </a:tr>
              <a:tr h="469107">
                <a:tc gridSpan="2">
                  <a:txBody>
                    <a:bodyPr/>
                    <a:lstStyle/>
                    <a:p>
                      <a:pPr algn="l"/>
                      <a:r>
                        <a:rPr lang="en-US" sz="1200" dirty="0">
                          <a:latin typeface="Arial" panose="020B0604020202020204" pitchFamily="34" charset="0"/>
                          <a:cs typeface="Arial" panose="020B0604020202020204" pitchFamily="34" charset="0"/>
                        </a:rPr>
                        <a:t>Median age, years (range)</a:t>
                      </a:r>
                    </a:p>
                  </a:txBody>
                  <a:tcPr marL="108000" marR="45720" marT="27432" marB="27432" anchor="ctr"/>
                </a:tc>
                <a:tc hMerge="1">
                  <a:txBody>
                    <a:bodyPr/>
                    <a:lstStyle/>
                    <a:p>
                      <a:pPr algn="l"/>
                      <a:r>
                        <a:rPr lang="en-US" sz="1100" dirty="0"/>
                        <a:t>Median age (range), years</a:t>
                      </a:r>
                    </a:p>
                  </a:txBody>
                  <a:tcPr marL="45720" marR="45720" marT="27432" marB="27432" anchor="ctr"/>
                </a:tc>
                <a:tc>
                  <a:txBody>
                    <a:bodyPr/>
                    <a:lstStyle/>
                    <a:p>
                      <a:pPr algn="ctr"/>
                      <a:r>
                        <a:rPr lang="en-US" sz="1200" dirty="0">
                          <a:latin typeface="Arial" panose="020B0604020202020204" pitchFamily="34" charset="0"/>
                          <a:cs typeface="Arial" panose="020B0604020202020204" pitchFamily="34" charset="0"/>
                        </a:rPr>
                        <a:t>54.3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(27.9-83.1)</a:t>
                      </a:r>
                    </a:p>
                  </a:txBody>
                  <a:tcPr anchor="ctr"/>
                </a:tc>
                <a:tc>
                  <a:txBody>
                    <a:bodyPr/>
                    <a:lstStyle/>
                    <a:p>
                      <a:pPr algn="ctr"/>
                      <a:r>
                        <a:rPr lang="en-US" sz="1200" dirty="0">
                          <a:latin typeface="Arial" panose="020B0604020202020204" pitchFamily="34" charset="0"/>
                          <a:cs typeface="Arial" panose="020B0604020202020204" pitchFamily="34" charset="0"/>
                        </a:rPr>
                        <a:t>54.2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(20.2-83.0)</a:t>
                      </a:r>
                    </a:p>
                  </a:txBody>
                  <a:tcPr anchor="ctr"/>
                </a:tc>
                <a:extLst>
                  <a:ext uri="{0D108BD9-81ED-4DB2-BD59-A6C34878D82A}">
                    <a16:rowId xmlns:a16="http://schemas.microsoft.com/office/drawing/2014/main" val="841397565"/>
                  </a:ext>
                </a:extLst>
              </a:tr>
              <a:tr h="24283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Region, Asia</a:t>
                      </a:r>
                    </a:p>
                  </a:txBody>
                  <a:tcPr marL="108000" marR="45720" marT="27432" marB="27432"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57.1</a:t>
                      </a:r>
                    </a:p>
                  </a:txBody>
                  <a:tcPr marL="45720" marR="45720"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60.8</a:t>
                      </a:r>
                    </a:p>
                  </a:txBody>
                  <a:tcPr marL="45720" marR="45720" marT="27432" marB="27432" anchor="ctr"/>
                </a:tc>
                <a:extLst>
                  <a:ext uri="{0D108BD9-81ED-4DB2-BD59-A6C34878D82A}">
                    <a16:rowId xmlns:a16="http://schemas.microsoft.com/office/drawing/2014/main" val="4204565650"/>
                  </a:ext>
                </a:extLst>
              </a:tr>
              <a:tr h="242832">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HER2 status (IHC,</a:t>
                      </a:r>
                      <a:r>
                        <a:rPr lang="en-US" sz="1200" baseline="3000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 %)</a:t>
                      </a:r>
                    </a:p>
                  </a:txBody>
                  <a:tcPr marL="108000" marR="45720" marT="27432" marB="27432"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3+</a:t>
                      </a:r>
                    </a:p>
                  </a:txBody>
                  <a:tcPr marL="144000" marR="45720" marT="27432" marB="27432"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89.7</a:t>
                      </a:r>
                    </a:p>
                  </a:txBody>
                  <a:tcPr marL="45720" marR="45720"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88.2</a:t>
                      </a:r>
                    </a:p>
                  </a:txBody>
                  <a:tcPr marL="45720" marR="45720" marT="27432" marB="27432" anchor="ctr"/>
                </a:tc>
                <a:extLst>
                  <a:ext uri="{0D108BD9-81ED-4DB2-BD59-A6C34878D82A}">
                    <a16:rowId xmlns:a16="http://schemas.microsoft.com/office/drawing/2014/main" val="2093465937"/>
                  </a:ext>
                </a:extLst>
              </a:tr>
              <a:tr h="242832">
                <a:tc vMerge="1">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marL="45720" marR="45720" marT="27432" marB="27432"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2+ (ISH amplified)</a:t>
                      </a:r>
                    </a:p>
                  </a:txBody>
                  <a:tcPr marL="144000" marR="45720" marT="27432" marB="27432"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9.6</a:t>
                      </a:r>
                    </a:p>
                  </a:txBody>
                  <a:tcPr marL="45720" marR="45720"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11.4</a:t>
                      </a:r>
                    </a:p>
                  </a:txBody>
                  <a:tcPr marL="45720" marR="45720" marT="27432" marB="27432" anchor="ctr"/>
                </a:tc>
                <a:extLst>
                  <a:ext uri="{0D108BD9-81ED-4DB2-BD59-A6C34878D82A}">
                    <a16:rowId xmlns:a16="http://schemas.microsoft.com/office/drawing/2014/main" val="1998688339"/>
                  </a:ext>
                </a:extLst>
              </a:tr>
              <a:tr h="242832">
                <a:tc vMerge="1">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marL="45720" marR="45720" marT="27432" marB="27432"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1+/NE/not examined</a:t>
                      </a:r>
                    </a:p>
                  </a:txBody>
                  <a:tcPr marL="144000" marR="45720" marT="27432" marB="27432"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0.4/0.4/0</a:t>
                      </a:r>
                    </a:p>
                  </a:txBody>
                  <a:tcPr marL="45720" marR="45720"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0/0.4/0</a:t>
                      </a:r>
                    </a:p>
                  </a:txBody>
                  <a:tcPr marL="45720" marR="45720" marT="27432" marB="27432" anchor="ctr"/>
                </a:tc>
                <a:extLst>
                  <a:ext uri="{0D108BD9-81ED-4DB2-BD59-A6C34878D82A}">
                    <a16:rowId xmlns:a16="http://schemas.microsoft.com/office/drawing/2014/main" val="3842706777"/>
                  </a:ext>
                </a:extLst>
              </a:tr>
              <a:tr h="2428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ECOG PS, %</a:t>
                      </a:r>
                      <a:endParaRPr lang="en-US" sz="1200" i="0" dirty="0">
                        <a:latin typeface="Arial" panose="020B0604020202020204" pitchFamily="34" charset="0"/>
                        <a:cs typeface="Arial" panose="020B0604020202020204" pitchFamily="34" charset="0"/>
                      </a:endParaRPr>
                    </a:p>
                  </a:txBody>
                  <a:tcPr marL="108000" marR="45720" marT="27432" marB="27432" anchor="ctr"/>
                </a:tc>
                <a:tc>
                  <a:txBody>
                    <a:bodyPr/>
                    <a:lstStyle/>
                    <a:p>
                      <a:pPr marL="0" algn="r"/>
                      <a:r>
                        <a:rPr lang="en-US" sz="1200" b="1" dirty="0">
                          <a:solidFill>
                            <a:schemeClr val="bg1"/>
                          </a:solidFill>
                          <a:latin typeface="Arial" panose="020B0604020202020204" pitchFamily="34" charset="0"/>
                          <a:cs typeface="Arial" panose="020B0604020202020204" pitchFamily="34" charset="0"/>
                        </a:rPr>
                        <a:t>0/1/Missing</a:t>
                      </a:r>
                      <a:endParaRPr lang="en-US" sz="1200" b="1" i="0" dirty="0">
                        <a:solidFill>
                          <a:schemeClr val="bg1"/>
                        </a:solidFill>
                        <a:latin typeface="Arial" panose="020B0604020202020204" pitchFamily="34" charset="0"/>
                        <a:cs typeface="Arial" panose="020B0604020202020204" pitchFamily="34" charset="0"/>
                      </a:endParaRPr>
                    </a:p>
                  </a:txBody>
                  <a:tcPr marL="144000" marR="45720" marT="27432" marB="27432"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59.0/40.6/0.4</a:t>
                      </a:r>
                    </a:p>
                  </a:txBody>
                  <a:tcPr marL="45720" marR="45720"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66.5/33.1/0.4</a:t>
                      </a:r>
                    </a:p>
                  </a:txBody>
                  <a:tcPr marL="45720" marR="45720" marT="27432" marB="27432" anchor="ctr"/>
                </a:tc>
                <a:extLst>
                  <a:ext uri="{0D108BD9-81ED-4DB2-BD59-A6C34878D82A}">
                    <a16:rowId xmlns:a16="http://schemas.microsoft.com/office/drawing/2014/main" val="1345301980"/>
                  </a:ext>
                </a:extLst>
              </a:tr>
              <a:tr h="2428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Brain metastases, %</a:t>
                      </a:r>
                      <a:endParaRPr lang="en-US" sz="1200" i="0" dirty="0">
                        <a:latin typeface="Arial" panose="020B0604020202020204" pitchFamily="34" charset="0"/>
                        <a:cs typeface="Arial" panose="020B0604020202020204" pitchFamily="34" charset="0"/>
                      </a:endParaRPr>
                    </a:p>
                  </a:txBody>
                  <a:tcPr marL="108000" marR="45720" marT="27432" marB="27432" anchor="ctr"/>
                </a:tc>
                <a:tc>
                  <a:txBody>
                    <a:bodyPr/>
                    <a:lstStyle/>
                    <a:p>
                      <a:pPr marL="0" algn="r"/>
                      <a:r>
                        <a:rPr lang="en-US" sz="1200" b="1" dirty="0">
                          <a:solidFill>
                            <a:schemeClr val="bg1"/>
                          </a:solidFill>
                          <a:latin typeface="Arial" panose="020B0604020202020204" pitchFamily="34" charset="0"/>
                          <a:cs typeface="Arial" panose="020B0604020202020204" pitchFamily="34" charset="0"/>
                        </a:rPr>
                        <a:t>Yes/No</a:t>
                      </a:r>
                      <a:endParaRPr lang="en-US" sz="1200" b="1" i="0" dirty="0">
                        <a:solidFill>
                          <a:schemeClr val="bg1"/>
                        </a:solidFill>
                        <a:latin typeface="Arial" panose="020B0604020202020204" pitchFamily="34" charset="0"/>
                        <a:cs typeface="Arial" panose="020B0604020202020204" pitchFamily="34" charset="0"/>
                      </a:endParaRPr>
                    </a:p>
                  </a:txBody>
                  <a:tcPr marL="144000" marR="45720" marT="27432" marB="27432"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23.8/76.2</a:t>
                      </a:r>
                    </a:p>
                  </a:txBody>
                  <a:tcPr marL="45720" marR="45720"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19.8/80.2</a:t>
                      </a:r>
                    </a:p>
                  </a:txBody>
                  <a:tcPr marL="45720" marR="45720" marT="27432" marB="27432" anchor="ctr"/>
                </a:tc>
                <a:extLst>
                  <a:ext uri="{0D108BD9-81ED-4DB2-BD59-A6C34878D82A}">
                    <a16:rowId xmlns:a16="http://schemas.microsoft.com/office/drawing/2014/main" val="3599093656"/>
                  </a:ext>
                </a:extLst>
              </a:tr>
              <a:tr h="2428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Visceral disease, %</a:t>
                      </a:r>
                      <a:endParaRPr lang="en-US" sz="1200" i="0" dirty="0">
                        <a:latin typeface="Arial" panose="020B0604020202020204" pitchFamily="34" charset="0"/>
                        <a:cs typeface="Arial" panose="020B0604020202020204" pitchFamily="34" charset="0"/>
                      </a:endParaRPr>
                    </a:p>
                  </a:txBody>
                  <a:tcPr marL="108000" marR="45720" marT="27432" marB="27432" anchor="ctr"/>
                </a:tc>
                <a:tc>
                  <a:txBody>
                    <a:bodyPr/>
                    <a:lstStyle/>
                    <a:p>
                      <a:pPr marL="0" algn="r"/>
                      <a:r>
                        <a:rPr lang="en-US" sz="1200" b="1" dirty="0">
                          <a:solidFill>
                            <a:schemeClr val="bg1"/>
                          </a:solidFill>
                          <a:latin typeface="Arial" panose="020B0604020202020204" pitchFamily="34" charset="0"/>
                          <a:cs typeface="Arial" panose="020B0604020202020204" pitchFamily="34" charset="0"/>
                        </a:rPr>
                        <a:t>Yes/No</a:t>
                      </a:r>
                      <a:endParaRPr lang="en-US" sz="1200" b="1" i="0" dirty="0">
                        <a:solidFill>
                          <a:schemeClr val="bg1"/>
                        </a:solidFill>
                        <a:latin typeface="Arial" panose="020B0604020202020204" pitchFamily="34" charset="0"/>
                        <a:cs typeface="Arial" panose="020B0604020202020204" pitchFamily="34" charset="0"/>
                      </a:endParaRPr>
                    </a:p>
                  </a:txBody>
                  <a:tcPr marL="144000" marR="45720" marT="27432" marB="27432"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70.5/29.5</a:t>
                      </a:r>
                    </a:p>
                  </a:txBody>
                  <a:tcPr marL="45720" marR="45720"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70.3/29.7</a:t>
                      </a:r>
                    </a:p>
                  </a:txBody>
                  <a:tcPr marL="45720" marR="45720" marT="27432" marB="27432" anchor="ctr"/>
                </a:tc>
                <a:extLst>
                  <a:ext uri="{0D108BD9-81ED-4DB2-BD59-A6C34878D82A}">
                    <a16:rowId xmlns:a16="http://schemas.microsoft.com/office/drawing/2014/main" val="2085477675"/>
                  </a:ext>
                </a:extLst>
              </a:tr>
              <a:tr h="242832">
                <a:tc row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Prior lines of therapy in the metastatic setting (includes rapid progressors as one line of treatment), n (%)</a:t>
                      </a:r>
                      <a:endParaRPr lang="en-US" sz="1200" i="0" dirty="0">
                        <a:latin typeface="Arial" panose="020B0604020202020204" pitchFamily="34" charset="0"/>
                        <a:cs typeface="Arial" panose="020B0604020202020204" pitchFamily="34" charset="0"/>
                      </a:endParaRPr>
                    </a:p>
                  </a:txBody>
                  <a:tcPr marL="108000" marR="45720" marT="27432" marB="27432" anchor="ctr"/>
                </a:tc>
                <a:tc>
                  <a:txBody>
                    <a:bodyPr/>
                    <a:lstStyle/>
                    <a:p>
                      <a:pPr marL="0" algn="r"/>
                      <a:r>
                        <a:rPr lang="en-US" sz="1200" b="1" dirty="0">
                          <a:solidFill>
                            <a:schemeClr val="bg1"/>
                          </a:solidFill>
                          <a:latin typeface="Arial" panose="020B0604020202020204" pitchFamily="34" charset="0"/>
                          <a:cs typeface="Arial" panose="020B0604020202020204" pitchFamily="34" charset="0"/>
                        </a:rPr>
                        <a:t>0</a:t>
                      </a:r>
                      <a:endParaRPr lang="en-US" sz="1200" b="1" i="0" dirty="0">
                        <a:solidFill>
                          <a:schemeClr val="bg1"/>
                        </a:solidFill>
                        <a:latin typeface="Arial" panose="020B0604020202020204" pitchFamily="34" charset="0"/>
                        <a:cs typeface="Arial" panose="020B0604020202020204" pitchFamily="34" charset="0"/>
                      </a:endParaRPr>
                    </a:p>
                  </a:txBody>
                  <a:tcPr marL="144000" marR="45720" marT="27432" marB="27432"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2 (0.8)</a:t>
                      </a:r>
                    </a:p>
                  </a:txBody>
                  <a:tcPr marL="45720" marR="45720"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3 (1.1)</a:t>
                      </a:r>
                    </a:p>
                  </a:txBody>
                  <a:tcPr marL="45720" marR="45720" marT="27432" marB="27432" anchor="ctr"/>
                </a:tc>
                <a:extLst>
                  <a:ext uri="{0D108BD9-81ED-4DB2-BD59-A6C34878D82A}">
                    <a16:rowId xmlns:a16="http://schemas.microsoft.com/office/drawing/2014/main" val="4145343900"/>
                  </a:ext>
                </a:extLst>
              </a:tr>
              <a:tr h="24283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0" dirty="0"/>
                    </a:p>
                  </a:txBody>
                  <a:tcPr marL="45720" marR="45720" marT="27432" marB="27432" anchor="ctr"/>
                </a:tc>
                <a:tc>
                  <a:txBody>
                    <a:bodyPr/>
                    <a:lstStyle/>
                    <a:p>
                      <a:pPr marL="0" algn="r"/>
                      <a:r>
                        <a:rPr lang="en-US" sz="1200" b="1" dirty="0">
                          <a:solidFill>
                            <a:schemeClr val="bg1"/>
                          </a:solidFill>
                          <a:latin typeface="Arial" panose="020B0604020202020204" pitchFamily="34" charset="0"/>
                          <a:cs typeface="Arial" panose="020B0604020202020204" pitchFamily="34" charset="0"/>
                        </a:rPr>
                        <a:t>1</a:t>
                      </a:r>
                      <a:endParaRPr lang="en-US" sz="1200" b="1" i="0" dirty="0">
                        <a:solidFill>
                          <a:schemeClr val="bg1"/>
                        </a:solidFill>
                        <a:latin typeface="Arial" panose="020B0604020202020204" pitchFamily="34" charset="0"/>
                        <a:cs typeface="Arial" panose="020B0604020202020204" pitchFamily="34" charset="0"/>
                      </a:endParaRPr>
                    </a:p>
                  </a:txBody>
                  <a:tcPr marL="144000" marR="45720" marT="27432" marB="27432"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130 (49.8)</a:t>
                      </a:r>
                    </a:p>
                  </a:txBody>
                  <a:tcPr marL="45720" marR="45720"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123 (46.8)</a:t>
                      </a:r>
                    </a:p>
                  </a:txBody>
                  <a:tcPr marL="45720" marR="45720" marT="27432" marB="27432" anchor="ctr"/>
                </a:tc>
                <a:extLst>
                  <a:ext uri="{0D108BD9-81ED-4DB2-BD59-A6C34878D82A}">
                    <a16:rowId xmlns:a16="http://schemas.microsoft.com/office/drawing/2014/main" val="160644636"/>
                  </a:ext>
                </a:extLst>
              </a:tr>
              <a:tr h="24283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0" dirty="0"/>
                    </a:p>
                  </a:txBody>
                  <a:tcPr marL="45720" marR="45720" marT="27432" marB="27432" anchor="ctr"/>
                </a:tc>
                <a:tc>
                  <a:txBody>
                    <a:bodyPr/>
                    <a:lstStyle/>
                    <a:p>
                      <a:pPr marL="0" algn="r"/>
                      <a:r>
                        <a:rPr lang="en-US" sz="1200" b="1" dirty="0">
                          <a:solidFill>
                            <a:schemeClr val="bg1"/>
                          </a:solidFill>
                          <a:latin typeface="Arial" panose="020B0604020202020204" pitchFamily="34" charset="0"/>
                          <a:cs typeface="Arial" panose="020B0604020202020204" pitchFamily="34" charset="0"/>
                        </a:rPr>
                        <a:t>2</a:t>
                      </a:r>
                      <a:endParaRPr lang="en-US" sz="1200" b="1" i="0" dirty="0">
                        <a:solidFill>
                          <a:schemeClr val="bg1"/>
                        </a:solidFill>
                        <a:latin typeface="Arial" panose="020B0604020202020204" pitchFamily="34" charset="0"/>
                        <a:cs typeface="Arial" panose="020B0604020202020204" pitchFamily="34" charset="0"/>
                      </a:endParaRPr>
                    </a:p>
                  </a:txBody>
                  <a:tcPr marL="144000" marR="45720" marT="27432" marB="27432"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56 (21.5)</a:t>
                      </a:r>
                    </a:p>
                  </a:txBody>
                  <a:tcPr marL="45720" marR="45720"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65 (24.7)</a:t>
                      </a:r>
                    </a:p>
                  </a:txBody>
                  <a:tcPr marL="45720" marR="45720" marT="27432" marB="27432" anchor="ctr"/>
                </a:tc>
                <a:extLst>
                  <a:ext uri="{0D108BD9-81ED-4DB2-BD59-A6C34878D82A}">
                    <a16:rowId xmlns:a16="http://schemas.microsoft.com/office/drawing/2014/main" val="2238254704"/>
                  </a:ext>
                </a:extLst>
              </a:tr>
              <a:tr h="24283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0" dirty="0"/>
                    </a:p>
                  </a:txBody>
                  <a:tcPr marL="45720" marR="45720" marT="27432" marB="27432" anchor="ctr"/>
                </a:tc>
                <a:tc>
                  <a:txBody>
                    <a:bodyPr/>
                    <a:lstStyle/>
                    <a:p>
                      <a:pPr marL="0" algn="r"/>
                      <a:r>
                        <a:rPr lang="en-US" sz="1200" b="1" dirty="0">
                          <a:solidFill>
                            <a:schemeClr val="bg1"/>
                          </a:solidFill>
                          <a:latin typeface="Arial" panose="020B0604020202020204" pitchFamily="34" charset="0"/>
                          <a:cs typeface="Arial" panose="020B0604020202020204" pitchFamily="34" charset="0"/>
                        </a:rPr>
                        <a:t>3</a:t>
                      </a:r>
                      <a:endParaRPr lang="en-US" sz="1200" b="1" i="0" dirty="0">
                        <a:solidFill>
                          <a:schemeClr val="bg1"/>
                        </a:solidFill>
                        <a:latin typeface="Arial" panose="020B0604020202020204" pitchFamily="34" charset="0"/>
                        <a:cs typeface="Arial" panose="020B0604020202020204" pitchFamily="34" charset="0"/>
                      </a:endParaRPr>
                    </a:p>
                  </a:txBody>
                  <a:tcPr marL="144000" marR="45720" marT="27432" marB="27432"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35 (13.4)</a:t>
                      </a:r>
                    </a:p>
                  </a:txBody>
                  <a:tcPr marL="45720" marR="45720"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35 (13.3)</a:t>
                      </a:r>
                    </a:p>
                  </a:txBody>
                  <a:tcPr marL="45720" marR="45720" marT="27432" marB="27432" anchor="ctr"/>
                </a:tc>
                <a:extLst>
                  <a:ext uri="{0D108BD9-81ED-4DB2-BD59-A6C34878D82A}">
                    <a16:rowId xmlns:a16="http://schemas.microsoft.com/office/drawing/2014/main" val="113836969"/>
                  </a:ext>
                </a:extLst>
              </a:tr>
              <a:tr h="24283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0" dirty="0"/>
                    </a:p>
                  </a:txBody>
                  <a:tcPr marL="45720" marR="45720" marT="27432" marB="27432" anchor="ctr"/>
                </a:tc>
                <a:tc>
                  <a:txBody>
                    <a:bodyPr/>
                    <a:lstStyle/>
                    <a:p>
                      <a:pPr marL="0" algn="r"/>
                      <a:r>
                        <a:rPr lang="en-US" sz="1200" b="1" dirty="0">
                          <a:solidFill>
                            <a:schemeClr val="bg1"/>
                          </a:solidFill>
                          <a:latin typeface="Arial" panose="020B0604020202020204" pitchFamily="34" charset="0"/>
                          <a:cs typeface="Arial" panose="020B0604020202020204" pitchFamily="34" charset="0"/>
                        </a:rPr>
                        <a:t>4</a:t>
                      </a:r>
                      <a:endParaRPr lang="en-US" sz="1200" b="1" i="0" dirty="0">
                        <a:solidFill>
                          <a:schemeClr val="bg1"/>
                        </a:solidFill>
                        <a:latin typeface="Arial" panose="020B0604020202020204" pitchFamily="34" charset="0"/>
                        <a:cs typeface="Arial" panose="020B0604020202020204" pitchFamily="34" charset="0"/>
                      </a:endParaRPr>
                    </a:p>
                  </a:txBody>
                  <a:tcPr marL="144000" marR="45720" marT="27432" marB="27432"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15 (5.7)</a:t>
                      </a:r>
                    </a:p>
                  </a:txBody>
                  <a:tcPr marL="45720" marR="45720"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19 (7.2)</a:t>
                      </a:r>
                    </a:p>
                  </a:txBody>
                  <a:tcPr marL="45720" marR="45720" marT="27432" marB="27432" anchor="ctr"/>
                </a:tc>
                <a:extLst>
                  <a:ext uri="{0D108BD9-81ED-4DB2-BD59-A6C34878D82A}">
                    <a16:rowId xmlns:a16="http://schemas.microsoft.com/office/drawing/2014/main" val="3713506990"/>
                  </a:ext>
                </a:extLst>
              </a:tr>
              <a:tr h="24283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0" dirty="0"/>
                    </a:p>
                  </a:txBody>
                  <a:tcPr marL="45720" marR="45720" marT="27432" marB="27432" anchor="ctr"/>
                </a:tc>
                <a:tc>
                  <a:txBody>
                    <a:bodyPr/>
                    <a:lstStyle/>
                    <a:p>
                      <a:pPr marL="0" algn="r"/>
                      <a:r>
                        <a:rPr lang="en-US" sz="1200" b="1" dirty="0">
                          <a:solidFill>
                            <a:schemeClr val="bg1"/>
                          </a:solidFill>
                          <a:latin typeface="Arial" panose="020B0604020202020204" pitchFamily="34" charset="0"/>
                          <a:cs typeface="Arial" panose="020B0604020202020204" pitchFamily="34" charset="0"/>
                        </a:rPr>
                        <a:t>≥5</a:t>
                      </a:r>
                      <a:endParaRPr lang="en-US" sz="1200" b="1" i="0" dirty="0">
                        <a:solidFill>
                          <a:schemeClr val="bg1"/>
                        </a:solidFill>
                        <a:latin typeface="Arial" panose="020B0604020202020204" pitchFamily="34" charset="0"/>
                        <a:cs typeface="Arial" panose="020B0604020202020204" pitchFamily="34" charset="0"/>
                      </a:endParaRPr>
                    </a:p>
                  </a:txBody>
                  <a:tcPr marL="144000" marR="45720" marT="27432" marB="27432"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23 (8.8)</a:t>
                      </a:r>
                    </a:p>
                  </a:txBody>
                  <a:tcPr marL="45720" marR="45720"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18 (6.8)</a:t>
                      </a:r>
                    </a:p>
                  </a:txBody>
                  <a:tcPr marL="45720" marR="45720" marT="27432" marB="27432" anchor="ctr"/>
                </a:tc>
                <a:extLst>
                  <a:ext uri="{0D108BD9-81ED-4DB2-BD59-A6C34878D82A}">
                    <a16:rowId xmlns:a16="http://schemas.microsoft.com/office/drawing/2014/main" val="2265248050"/>
                  </a:ext>
                </a:extLst>
              </a:tr>
              <a:tr h="24283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Prior trastuzumab, %</a:t>
                      </a:r>
                      <a:endParaRPr lang="en-US" sz="1200" i="0" dirty="0">
                        <a:latin typeface="Arial" panose="020B0604020202020204" pitchFamily="34" charset="0"/>
                        <a:cs typeface="Arial" panose="020B0604020202020204" pitchFamily="34" charset="0"/>
                      </a:endParaRPr>
                    </a:p>
                  </a:txBody>
                  <a:tcPr marL="108000" marR="45720" marT="27432" marB="27432" anchor="ctr"/>
                </a:tc>
                <a:tc hMerge="1">
                  <a:txBody>
                    <a:bodyPr/>
                    <a:lstStyle/>
                    <a:p>
                      <a:pPr marL="0" algn="l"/>
                      <a:endParaRPr lang="en-US" sz="1200" i="0" dirty="0"/>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E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99.6</a:t>
                      </a:r>
                    </a:p>
                  </a:txBody>
                  <a:tcPr marL="45720" marR="45720"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99.6</a:t>
                      </a:r>
                    </a:p>
                  </a:txBody>
                  <a:tcPr marL="45720" marR="45720" marT="27432" marB="27432" anchor="ctr"/>
                </a:tc>
                <a:extLst>
                  <a:ext uri="{0D108BD9-81ED-4DB2-BD59-A6C34878D82A}">
                    <a16:rowId xmlns:a16="http://schemas.microsoft.com/office/drawing/2014/main" val="1379951501"/>
                  </a:ext>
                </a:extLst>
              </a:tr>
              <a:tr h="24283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Prior pertuzumab, %</a:t>
                      </a:r>
                      <a:endParaRPr lang="en-US" sz="1200" i="0" dirty="0">
                        <a:latin typeface="Arial" panose="020B0604020202020204" pitchFamily="34" charset="0"/>
                        <a:cs typeface="Arial" panose="020B0604020202020204" pitchFamily="34" charset="0"/>
                      </a:endParaRPr>
                    </a:p>
                  </a:txBody>
                  <a:tcPr marL="108000" marR="45720" marT="27432" marB="27432" anchor="ctr"/>
                </a:tc>
                <a:tc hMerge="1">
                  <a:txBody>
                    <a:bodyPr/>
                    <a:lstStyle/>
                    <a:p>
                      <a:pPr marL="0" algn="l"/>
                      <a:endParaRPr lang="en-US" sz="1200" i="0" dirty="0"/>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BDC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62.1</a:t>
                      </a:r>
                    </a:p>
                  </a:txBody>
                  <a:tcPr marL="45720" marR="45720"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60.1</a:t>
                      </a:r>
                    </a:p>
                  </a:txBody>
                  <a:tcPr marL="45720" marR="45720" marT="27432" marB="27432" anchor="ctr"/>
                </a:tc>
                <a:extLst>
                  <a:ext uri="{0D108BD9-81ED-4DB2-BD59-A6C34878D82A}">
                    <a16:rowId xmlns:a16="http://schemas.microsoft.com/office/drawing/2014/main" val="2864164254"/>
                  </a:ext>
                </a:extLst>
              </a:tr>
            </a:tbl>
          </a:graphicData>
        </a:graphic>
      </p:graphicFrame>
      <p:sp>
        <p:nvSpPr>
          <p:cNvPr id="8" name="Rectangle 7">
            <a:extLst>
              <a:ext uri="{FF2B5EF4-FFF2-40B4-BE49-F238E27FC236}">
                <a16:creationId xmlns:a16="http://schemas.microsoft.com/office/drawing/2014/main" id="{ACFE14C1-8C2A-9544-D792-0C2F09510E96}"/>
              </a:ext>
            </a:extLst>
          </p:cNvPr>
          <p:cNvSpPr/>
          <p:nvPr/>
        </p:nvSpPr>
        <p:spPr>
          <a:xfrm>
            <a:off x="699910" y="1411461"/>
            <a:ext cx="4082863" cy="1182888"/>
          </a:xfrm>
          <a:prstGeom prst="rect">
            <a:avLst/>
          </a:prstGeom>
          <a:solidFill>
            <a:srgbClr val="D5D0DC">
              <a:alpha val="51000"/>
            </a:srgbClr>
          </a:solidFill>
          <a:ln>
            <a:noFill/>
          </a:ln>
        </p:spPr>
        <p:style>
          <a:lnRef idx="2">
            <a:schemeClr val="accent6"/>
          </a:lnRef>
          <a:fillRef idx="1">
            <a:schemeClr val="lt1"/>
          </a:fillRef>
          <a:effectRef idx="0">
            <a:schemeClr val="accent6"/>
          </a:effectRef>
          <a:fontRef idx="minor">
            <a:schemeClr val="dk1"/>
          </a:fontRef>
        </p:style>
        <p:txBody>
          <a:bodyPr lIns="144000"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Key Eligibility Criteria</a:t>
            </a:r>
          </a:p>
          <a:p>
            <a:pPr marL="177750" marR="0" lvl="0" indent="-177750" algn="l" defTabSz="914400" rtl="0" eaLnBrk="1" fontAlgn="auto" latinLnBrk="0" hangingPunct="1">
              <a:lnSpc>
                <a:spcPct val="100000"/>
              </a:lnSpc>
              <a:spcBef>
                <a:spcPts val="600"/>
              </a:spcBef>
              <a:spcAft>
                <a:spcPts val="0"/>
              </a:spcAft>
              <a:buClr>
                <a:schemeClr val="accent3"/>
              </a:buClr>
              <a:buSzPct val="85000"/>
              <a:buFont typeface="Arial" panose="020B0604020202020204" pitchFamily="34" charset="0"/>
              <a:buChar char="•"/>
              <a:tabLst/>
              <a:defRPr/>
            </a:pPr>
            <a:r>
              <a:rPr kumimoji="0" lang="en-US" sz="1200" b="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HER2+ unresectable or MBC</a:t>
            </a:r>
            <a:r>
              <a:rPr kumimoji="0" lang="en-US" sz="1200" b="0" i="0" u="none" strike="noStrike" kern="1200" cap="none" spc="0" normalizeH="0" baseline="30000" noProof="0" dirty="0">
                <a:ln>
                  <a:noFill/>
                </a:ln>
                <a:solidFill>
                  <a:srgbClr val="404040"/>
                </a:solidFill>
                <a:effectLst/>
                <a:uLnTx/>
                <a:uFillTx/>
                <a:latin typeface="Arial" panose="020B0604020202020204" pitchFamily="34" charset="0"/>
                <a:cs typeface="Arial" panose="020B0604020202020204" pitchFamily="34" charset="0"/>
              </a:rPr>
              <a:t>a</a:t>
            </a:r>
            <a:endParaRPr kumimoji="0" lang="en-US" sz="1200" b="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endParaRPr>
          </a:p>
          <a:p>
            <a:pPr marL="177750" marR="0" lvl="0" indent="-177750" algn="l" defTabSz="914400" rtl="0" eaLnBrk="1" fontAlgn="auto" latinLnBrk="0" hangingPunct="1">
              <a:lnSpc>
                <a:spcPct val="100000"/>
              </a:lnSpc>
              <a:spcBef>
                <a:spcPts val="0"/>
              </a:spcBef>
              <a:spcAft>
                <a:spcPts val="0"/>
              </a:spcAft>
              <a:buClr>
                <a:schemeClr val="accent3"/>
              </a:buClr>
              <a:buSzPct val="85000"/>
              <a:buFont typeface="Arial" panose="020B0604020202020204" pitchFamily="34" charset="0"/>
              <a:buChar char="•"/>
              <a:tabLst/>
              <a:defRPr/>
            </a:pPr>
            <a:r>
              <a:rPr kumimoji="0" lang="en-US" sz="1200" b="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Previous treatment with trastuzumab and taxane in advanced/metastatic setting</a:t>
            </a:r>
            <a:r>
              <a:rPr kumimoji="0" lang="en-US" sz="1200" b="0" i="0" u="none" strike="noStrike" kern="1200" cap="none" spc="0" normalizeH="0" baseline="30000" noProof="0" dirty="0">
                <a:ln>
                  <a:noFill/>
                </a:ln>
                <a:solidFill>
                  <a:srgbClr val="404040"/>
                </a:solidFill>
                <a:effectLst/>
                <a:uLnTx/>
                <a:uFillTx/>
                <a:latin typeface="Arial" panose="020B0604020202020204" pitchFamily="34" charset="0"/>
                <a:cs typeface="Arial" panose="020B0604020202020204" pitchFamily="34" charset="0"/>
              </a:rPr>
              <a:t>b</a:t>
            </a:r>
            <a:endParaRPr kumimoji="0" lang="en-US" sz="1200" b="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endParaRPr>
          </a:p>
          <a:p>
            <a:pPr marL="177750" marR="0" lvl="0" indent="-177750" algn="l" defTabSz="914400" rtl="0" eaLnBrk="1" fontAlgn="auto" latinLnBrk="0" hangingPunct="1">
              <a:lnSpc>
                <a:spcPct val="100000"/>
              </a:lnSpc>
              <a:spcBef>
                <a:spcPts val="0"/>
              </a:spcBef>
              <a:spcAft>
                <a:spcPts val="0"/>
              </a:spcAft>
              <a:buClr>
                <a:schemeClr val="accent3"/>
              </a:buClr>
              <a:buSzPct val="85000"/>
              <a:buFont typeface="Arial" panose="020B0604020202020204" pitchFamily="34" charset="0"/>
              <a:buChar char="•"/>
              <a:tabLst/>
              <a:defRPr/>
            </a:pPr>
            <a:r>
              <a:rPr kumimoji="0" lang="en-US" sz="1200" b="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Clinically stable, treated brain metastases allowed</a:t>
            </a:r>
          </a:p>
        </p:txBody>
      </p:sp>
      <p:sp>
        <p:nvSpPr>
          <p:cNvPr id="9" name="Rectangle 8">
            <a:extLst>
              <a:ext uri="{FF2B5EF4-FFF2-40B4-BE49-F238E27FC236}">
                <a16:creationId xmlns:a16="http://schemas.microsoft.com/office/drawing/2014/main" id="{F6D18061-5ED4-8A2F-D2D2-32528F36ADCC}"/>
              </a:ext>
            </a:extLst>
          </p:cNvPr>
          <p:cNvSpPr/>
          <p:nvPr/>
        </p:nvSpPr>
        <p:spPr>
          <a:xfrm>
            <a:off x="699910" y="5163582"/>
            <a:ext cx="4253090" cy="724901"/>
          </a:xfrm>
          <a:prstGeom prst="rect">
            <a:avLst/>
          </a:prstGeom>
          <a:solidFill>
            <a:schemeClr val="tx2">
              <a:lumMod val="20000"/>
              <a:lumOff val="80000"/>
            </a:schemeClr>
          </a:solidFill>
          <a:ln/>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Primary endpoint: </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PFS by BICR</a:t>
            </a:r>
            <a:br>
              <a:rPr kumimoji="0" lang="en-US" sz="1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br>
            <a:r>
              <a:rPr kumimoji="0" lang="en-US" sz="1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Secondary endpoints: </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OS,</a:t>
            </a:r>
            <a:r>
              <a:rPr kumimoji="0" lang="en-US" sz="1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ORR (BICR and investigator), </a:t>
            </a:r>
            <a:br>
              <a:rPr kumimoji="0" lang="en-US" sz="1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DOR (BICR), PFS (investigator), safety</a:t>
            </a:r>
          </a:p>
        </p:txBody>
      </p:sp>
      <p:sp>
        <p:nvSpPr>
          <p:cNvPr id="10" name="TextBox 9">
            <a:extLst>
              <a:ext uri="{FF2B5EF4-FFF2-40B4-BE49-F238E27FC236}">
                <a16:creationId xmlns:a16="http://schemas.microsoft.com/office/drawing/2014/main" id="{29FBD77F-3125-6F21-B351-00A75CB45E8D}"/>
              </a:ext>
            </a:extLst>
          </p:cNvPr>
          <p:cNvSpPr txBox="1"/>
          <p:nvPr/>
        </p:nvSpPr>
        <p:spPr>
          <a:xfrm>
            <a:off x="1891364" y="4105721"/>
            <a:ext cx="2891409" cy="576000"/>
          </a:xfrm>
          <a:prstGeom prst="roundRect">
            <a:avLst>
              <a:gd name="adj" fmla="val 0"/>
            </a:avLst>
          </a:prstGeom>
          <a:solidFill>
            <a:schemeClr val="tx1">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45720" tIns="46800" rIns="45720" bIns="46800" anchor="ctr">
            <a:noAutofit/>
          </a:bodyPr>
          <a:lstStyle>
            <a:defPPr>
              <a:defRPr lang="en-US"/>
            </a:defPPr>
            <a:lvl1pPr>
              <a:buClr>
                <a:srgbClr val="FFFFFF"/>
              </a:buClr>
              <a:defRPr sz="1400">
                <a:solidFill>
                  <a:schemeClr val="bg1"/>
                </a:solidFill>
                <a:latin typeface="+mj-lt"/>
                <a:ea typeface="MS PGothic" pitchFamily="34" charset="-128"/>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14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T-DM1 </a:t>
            </a:r>
          </a:p>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 mg/kg Q3W</a:t>
            </a:r>
          </a:p>
        </p:txBody>
      </p:sp>
      <p:sp>
        <p:nvSpPr>
          <p:cNvPr id="11" name="TextBox 10">
            <a:extLst>
              <a:ext uri="{FF2B5EF4-FFF2-40B4-BE49-F238E27FC236}">
                <a16:creationId xmlns:a16="http://schemas.microsoft.com/office/drawing/2014/main" id="{D63FED9F-A657-4431-5566-AC347EBFD33D}"/>
              </a:ext>
            </a:extLst>
          </p:cNvPr>
          <p:cNvSpPr txBox="1"/>
          <p:nvPr/>
        </p:nvSpPr>
        <p:spPr>
          <a:xfrm>
            <a:off x="699910" y="2846277"/>
            <a:ext cx="403488" cy="20512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a:t>
            </a:r>
          </a:p>
        </p:txBody>
      </p:sp>
      <p:sp>
        <p:nvSpPr>
          <p:cNvPr id="12" name="TextBox 11">
            <a:extLst>
              <a:ext uri="{FF2B5EF4-FFF2-40B4-BE49-F238E27FC236}">
                <a16:creationId xmlns:a16="http://schemas.microsoft.com/office/drawing/2014/main" id="{0B05A642-AC96-4B3A-7FED-A245DD0805A3}"/>
              </a:ext>
            </a:extLst>
          </p:cNvPr>
          <p:cNvSpPr txBox="1"/>
          <p:nvPr/>
        </p:nvSpPr>
        <p:spPr>
          <a:xfrm>
            <a:off x="1891366" y="3062035"/>
            <a:ext cx="2891408" cy="576000"/>
          </a:xfrm>
          <a:prstGeom prst="roundRect">
            <a:avLst>
              <a:gd name="adj" fmla="val 0"/>
            </a:avLst>
          </a:prstGeom>
          <a:solidFill>
            <a:srgbClr val="002885"/>
          </a:solidFill>
          <a:ln>
            <a:noFill/>
          </a:ln>
        </p:spPr>
        <p:style>
          <a:lnRef idx="0">
            <a:scrgbClr r="0" g="0" b="0"/>
          </a:lnRef>
          <a:fillRef idx="0">
            <a:scrgbClr r="0" g="0" b="0"/>
          </a:fillRef>
          <a:effectRef idx="0">
            <a:scrgbClr r="0" g="0" b="0"/>
          </a:effectRef>
          <a:fontRef idx="minor">
            <a:schemeClr val="lt1"/>
          </a:fontRef>
        </p:style>
        <p:txBody>
          <a:bodyPr lIns="45720" tIns="46800" rIns="45720" bIns="46800" anchor="ctr">
            <a:noAutofit/>
          </a:bodyPr>
          <a:lstStyle>
            <a:defPPr>
              <a:defRPr lang="en-US"/>
            </a:defPPr>
            <a:lvl1pPr>
              <a:buClr>
                <a:srgbClr val="FFFFFF"/>
              </a:buClr>
              <a:defRPr sz="1400">
                <a:solidFill>
                  <a:schemeClr val="bg1"/>
                </a:solidFill>
                <a:latin typeface="+mj-lt"/>
                <a:ea typeface="MS PGothic" pitchFamily="34" charset="-128"/>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14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T-DXd</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 mg/kg Q3W</a:t>
            </a:r>
          </a:p>
        </p:txBody>
      </p:sp>
      <p:sp>
        <p:nvSpPr>
          <p:cNvPr id="13" name="TextBox 12">
            <a:extLst>
              <a:ext uri="{FF2B5EF4-FFF2-40B4-BE49-F238E27FC236}">
                <a16:creationId xmlns:a16="http://schemas.microsoft.com/office/drawing/2014/main" id="{28F1BC77-5085-1BF7-06A9-40868FA5DF9C}"/>
              </a:ext>
            </a:extLst>
          </p:cNvPr>
          <p:cNvSpPr txBox="1"/>
          <p:nvPr/>
        </p:nvSpPr>
        <p:spPr>
          <a:xfrm>
            <a:off x="1065740" y="3580650"/>
            <a:ext cx="441146"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1:1</a:t>
            </a:r>
          </a:p>
        </p:txBody>
      </p:sp>
      <p:cxnSp>
        <p:nvCxnSpPr>
          <p:cNvPr id="14" name="Elbow Connector 13">
            <a:extLst>
              <a:ext uri="{FF2B5EF4-FFF2-40B4-BE49-F238E27FC236}">
                <a16:creationId xmlns:a16="http://schemas.microsoft.com/office/drawing/2014/main" id="{88A38374-DC47-CC01-77D9-5C3FC72F5F76}"/>
              </a:ext>
            </a:extLst>
          </p:cNvPr>
          <p:cNvCxnSpPr>
            <a:cxnSpLocks/>
            <a:stCxn id="11" idx="3"/>
            <a:endCxn id="12" idx="1"/>
          </p:cNvCxnSpPr>
          <p:nvPr/>
        </p:nvCxnSpPr>
        <p:spPr>
          <a:xfrm flipV="1">
            <a:off x="1103398" y="3350035"/>
            <a:ext cx="787968" cy="521844"/>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964CCAAA-7866-4E3A-AEE1-4F8BE4511287}"/>
              </a:ext>
            </a:extLst>
          </p:cNvPr>
          <p:cNvCxnSpPr>
            <a:cxnSpLocks/>
            <a:stCxn id="11" idx="3"/>
            <a:endCxn id="10" idx="1"/>
          </p:cNvCxnSpPr>
          <p:nvPr/>
        </p:nvCxnSpPr>
        <p:spPr>
          <a:xfrm>
            <a:off x="1103398" y="3871879"/>
            <a:ext cx="787966" cy="52184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059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320800" y="744828"/>
            <a:ext cx="9550400" cy="1676400"/>
          </a:xfrm>
        </p:spPr>
        <p:txBody>
          <a:bodyPr>
            <a:normAutofit/>
          </a:bodyPr>
          <a:lstStyle/>
          <a:p>
            <a:pPr>
              <a:defRPr/>
            </a:pPr>
            <a:r>
              <a:rPr lang="en-US" sz="4000" dirty="0"/>
              <a:t>DISCLAIMER</a:t>
            </a:r>
          </a:p>
        </p:txBody>
      </p:sp>
      <p:sp>
        <p:nvSpPr>
          <p:cNvPr id="195586" name="Subtitle 2"/>
          <p:cNvSpPr>
            <a:spLocks noGrp="1"/>
          </p:cNvSpPr>
          <p:nvPr>
            <p:ph type="subTitle" idx="1"/>
          </p:nvPr>
        </p:nvSpPr>
        <p:spPr>
          <a:xfrm>
            <a:off x="1320800" y="2421229"/>
            <a:ext cx="9550400" cy="3400022"/>
          </a:xfrm>
        </p:spPr>
        <p:txBody>
          <a:bodyPr>
            <a:normAutofit/>
          </a:bodyPr>
          <a:lstStyle/>
          <a:p>
            <a:pPr>
              <a:defRPr/>
            </a:pPr>
            <a:r>
              <a:rPr lang="en-US" sz="1799" dirty="0">
                <a:solidFill>
                  <a:schemeClr val="tx1"/>
                </a:solidFill>
                <a:latin typeface="Arial" charset="0"/>
                <a:ea typeface="ＭＳ Ｐゴシック" charset="0"/>
              </a:rPr>
              <a:t>This slide deck in its original and unaltered format is for educational purposes and is current as of February 2023. All materials contained herein reflect the views of the faculty, and not those of AXIS Medical Education, the CME provider, or the commercial supporter. 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a:t>
            </a:r>
            <a:r>
              <a:rPr lang="ja-JP" altLang="en-US" sz="1799" dirty="0">
                <a:solidFill>
                  <a:schemeClr val="tx1"/>
                </a:solidFill>
                <a:latin typeface="Arial" charset="0"/>
                <a:ea typeface="ＭＳ Ｐゴシック" charset="0"/>
              </a:rPr>
              <a:t>’</a:t>
            </a:r>
            <a:r>
              <a:rPr lang="en-US" altLang="ja-JP" sz="1799" dirty="0">
                <a:solidFill>
                  <a:schemeClr val="tx1"/>
                </a:solidFill>
                <a:latin typeface="Arial" charset="0"/>
                <a:ea typeface="ＭＳ Ｐゴシック" charset="0"/>
              </a:rPr>
              <a:t> conditions and possible contraindications on dangers in use, review of any applicable manufacturer</a:t>
            </a:r>
            <a:r>
              <a:rPr lang="ja-JP" altLang="en-US" sz="1799" dirty="0">
                <a:solidFill>
                  <a:schemeClr val="tx1"/>
                </a:solidFill>
                <a:latin typeface="Arial" charset="0"/>
                <a:ea typeface="ＭＳ Ｐゴシック" charset="0"/>
              </a:rPr>
              <a:t>’</a:t>
            </a:r>
            <a:r>
              <a:rPr lang="en-US" altLang="ja-JP" sz="1799" dirty="0">
                <a:solidFill>
                  <a:schemeClr val="tx1"/>
                </a:solidFill>
                <a:latin typeface="Arial" charset="0"/>
                <a:ea typeface="ＭＳ Ｐゴシック" charset="0"/>
              </a:rPr>
              <a:t>s product information, and comparison with recommendations of other authorities.</a:t>
            </a:r>
            <a:endParaRPr lang="en-US" sz="1799" dirty="0">
              <a:solidFill>
                <a:schemeClr val="tx1"/>
              </a:solidFill>
              <a:latin typeface="Arial" charset="0"/>
              <a:ea typeface="ＭＳ Ｐゴシック" charset="0"/>
            </a:endParaRPr>
          </a:p>
        </p:txBody>
      </p:sp>
    </p:spTree>
    <p:extLst>
      <p:ext uri="{BB962C8B-B14F-4D97-AF65-F5344CB8AC3E}">
        <p14:creationId xmlns:p14="http://schemas.microsoft.com/office/powerpoint/2010/main" val="244274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14C92B-4D3E-821A-211B-4C0132A23C1F}"/>
              </a:ext>
            </a:extLst>
          </p:cNvPr>
          <p:cNvSpPr>
            <a:spLocks noGrp="1"/>
          </p:cNvSpPr>
          <p:nvPr>
            <p:ph type="title"/>
          </p:nvPr>
        </p:nvSpPr>
        <p:spPr>
          <a:xfrm>
            <a:off x="838200" y="365126"/>
            <a:ext cx="10515600" cy="719518"/>
          </a:xfrm>
        </p:spPr>
        <p:txBody>
          <a:bodyPr>
            <a:noAutofit/>
          </a:bodyPr>
          <a:lstStyle/>
          <a:p>
            <a:r>
              <a:rPr lang="en-US" sz="3200" dirty="0"/>
              <a:t>T-DXd vs T-DM1 in HER2+ MBC, Results From the Randomized Phase 3 DESTINY-Breast03 Study: PFS</a:t>
            </a:r>
          </a:p>
        </p:txBody>
      </p:sp>
      <p:sp>
        <p:nvSpPr>
          <p:cNvPr id="7" name="Content Placeholder 6">
            <a:extLst>
              <a:ext uri="{FF2B5EF4-FFF2-40B4-BE49-F238E27FC236}">
                <a16:creationId xmlns:a16="http://schemas.microsoft.com/office/drawing/2014/main" id="{9B38D8A8-CAB1-C42A-EF05-4DD080C6D041}"/>
              </a:ext>
            </a:extLst>
          </p:cNvPr>
          <p:cNvSpPr>
            <a:spLocks noGrp="1"/>
          </p:cNvSpPr>
          <p:nvPr>
            <p:ph idx="1"/>
          </p:nvPr>
        </p:nvSpPr>
        <p:spPr>
          <a:xfrm>
            <a:off x="6321557" y="4621489"/>
            <a:ext cx="5594217" cy="1243642"/>
          </a:xfrm>
        </p:spPr>
        <p:txBody>
          <a:bodyPr>
            <a:normAutofit/>
          </a:bodyPr>
          <a:lstStyle/>
          <a:p>
            <a:r>
              <a:rPr lang="en-US" sz="1800" noProof="0" dirty="0"/>
              <a:t>Median PFS follow-up was 15.5 months for T-DXd   and 13.9 months for T-DM1 (</a:t>
            </a:r>
            <a:r>
              <a:rPr lang="en-US" sz="1800" i="1" noProof="0" dirty="0"/>
              <a:t>P</a:t>
            </a:r>
            <a:r>
              <a:rPr lang="en-US" sz="1800" noProof="0" dirty="0"/>
              <a:t>&lt;0.001)</a:t>
            </a:r>
          </a:p>
          <a:p>
            <a:pPr lvl="0"/>
            <a:r>
              <a:rPr lang="en-US" sz="1800" noProof="0" dirty="0"/>
              <a:t>A consistent PFS benefit was seen across key     patient subgroups</a:t>
            </a:r>
          </a:p>
        </p:txBody>
      </p:sp>
      <p:sp>
        <p:nvSpPr>
          <p:cNvPr id="4" name="Text Placeholder 3">
            <a:extLst>
              <a:ext uri="{FF2B5EF4-FFF2-40B4-BE49-F238E27FC236}">
                <a16:creationId xmlns:a16="http://schemas.microsoft.com/office/drawing/2014/main" id="{214EE4FB-7D0E-05F8-2F33-F77A6B416C2C}"/>
              </a:ext>
            </a:extLst>
          </p:cNvPr>
          <p:cNvSpPr>
            <a:spLocks noGrp="1"/>
          </p:cNvSpPr>
          <p:nvPr>
            <p:ph type="body" sz="quarter" idx="12"/>
          </p:nvPr>
        </p:nvSpPr>
        <p:spPr>
          <a:xfrm>
            <a:off x="1448870" y="6349521"/>
            <a:ext cx="9294255" cy="447675"/>
          </a:xfrm>
        </p:spPr>
        <p:txBody>
          <a:bodyPr/>
          <a:lstStyle/>
          <a:p>
            <a:pPr>
              <a:lnSpc>
                <a:spcPct val="100000"/>
              </a:lnSpc>
              <a:spcBef>
                <a:spcPts val="0"/>
              </a:spcBef>
            </a:pPr>
            <a:r>
              <a:rPr lang="en-US" dirty="0"/>
              <a:t>mPFS, median progression-free survival. </a:t>
            </a:r>
          </a:p>
          <a:p>
            <a:pPr>
              <a:lnSpc>
                <a:spcPct val="100000"/>
              </a:lnSpc>
              <a:spcBef>
                <a:spcPts val="0"/>
              </a:spcBef>
            </a:pPr>
            <a:r>
              <a:rPr lang="en-US" dirty="0"/>
              <a:t>Cort</a:t>
            </a:r>
            <a:r>
              <a:rPr lang="en-US" sz="1000" b="0" i="0" dirty="0">
                <a:effectLst/>
              </a:rPr>
              <a:t>é</a:t>
            </a:r>
            <a:r>
              <a:rPr lang="en-US" dirty="0"/>
              <a:t>s et al. </a:t>
            </a:r>
            <a:r>
              <a:rPr lang="en-US" sz="1000" b="0" i="1" dirty="0">
                <a:effectLst/>
                <a:latin typeface="Arial" panose="020B0604020202020204" pitchFamily="34" charset="0"/>
                <a:cs typeface="Arial" panose="020B0604020202020204" pitchFamily="34" charset="0"/>
              </a:rPr>
              <a:t>Ann Oncol.</a:t>
            </a:r>
            <a:r>
              <a:rPr lang="en-US" sz="1000" b="0" i="0" dirty="0">
                <a:effectLst/>
                <a:latin typeface="Arial" panose="020B0604020202020204" pitchFamily="34" charset="0"/>
                <a:cs typeface="Arial" panose="020B0604020202020204" pitchFamily="34" charset="0"/>
              </a:rPr>
              <a:t> 2021;32(suppl 5):S1283-S1346; </a:t>
            </a:r>
            <a:r>
              <a:rPr lang="en-US" dirty="0" err="1"/>
              <a:t>Hurvitz</a:t>
            </a:r>
            <a:r>
              <a:rPr lang="en-US" dirty="0"/>
              <a:t> et al, SABCS 2021. Abstract GS3-01; Cort</a:t>
            </a:r>
            <a:r>
              <a:rPr lang="en-US" sz="1000" b="0" i="0" dirty="0">
                <a:effectLst/>
              </a:rPr>
              <a:t>é</a:t>
            </a:r>
            <a:r>
              <a:rPr lang="en-US" dirty="0"/>
              <a:t>s et al.</a:t>
            </a:r>
            <a:r>
              <a:rPr lang="en-US" sz="1000" i="1" dirty="0">
                <a:effectLst/>
                <a:latin typeface="Arial" panose="020B0604020202020204" pitchFamily="34" charset="0"/>
                <a:ea typeface="Calibri" panose="020F0502020204030204" pitchFamily="34" charset="0"/>
                <a:cs typeface="Arial" panose="020B0604020202020204" pitchFamily="34" charset="0"/>
              </a:rPr>
              <a:t> N </a:t>
            </a:r>
            <a:r>
              <a:rPr lang="en-US" sz="1000" i="1" dirty="0" err="1">
                <a:effectLst/>
                <a:latin typeface="Arial" panose="020B0604020202020204" pitchFamily="34" charset="0"/>
                <a:ea typeface="Calibri" panose="020F0502020204030204" pitchFamily="34" charset="0"/>
                <a:cs typeface="Arial" panose="020B0604020202020204" pitchFamily="34" charset="0"/>
              </a:rPr>
              <a:t>Engl</a:t>
            </a:r>
            <a:r>
              <a:rPr lang="en-US" sz="1000" i="1" dirty="0">
                <a:effectLst/>
                <a:latin typeface="Arial" panose="020B0604020202020204" pitchFamily="34" charset="0"/>
                <a:ea typeface="Calibri" panose="020F0502020204030204" pitchFamily="34" charset="0"/>
                <a:cs typeface="Arial" panose="020B0604020202020204" pitchFamily="34" charset="0"/>
              </a:rPr>
              <a:t> J Med</a:t>
            </a:r>
            <a:r>
              <a:rPr lang="en-US" sz="1000" dirty="0">
                <a:effectLst/>
                <a:latin typeface="Arial" panose="020B0604020202020204" pitchFamily="34" charset="0"/>
                <a:ea typeface="Calibri" panose="020F0502020204030204" pitchFamily="34" charset="0"/>
                <a:cs typeface="Arial" panose="020B0604020202020204" pitchFamily="34" charset="0"/>
              </a:rPr>
              <a:t>. 2022;386(12):1143-1154.</a:t>
            </a:r>
          </a:p>
        </p:txBody>
      </p:sp>
      <p:sp>
        <p:nvSpPr>
          <p:cNvPr id="8" name="TextBox 7">
            <a:extLst>
              <a:ext uri="{FF2B5EF4-FFF2-40B4-BE49-F238E27FC236}">
                <a16:creationId xmlns:a16="http://schemas.microsoft.com/office/drawing/2014/main" id="{1B311041-33C4-C370-6B32-4859155AB2FC}"/>
              </a:ext>
            </a:extLst>
          </p:cNvPr>
          <p:cNvSpPr txBox="1"/>
          <p:nvPr/>
        </p:nvSpPr>
        <p:spPr>
          <a:xfrm>
            <a:off x="695324" y="1323713"/>
            <a:ext cx="540067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Primary Endpoint: PFS Assessed by BICR</a:t>
            </a:r>
          </a:p>
        </p:txBody>
      </p:sp>
      <p:sp>
        <p:nvSpPr>
          <p:cNvPr id="9" name="TextBox 8">
            <a:extLst>
              <a:ext uri="{FF2B5EF4-FFF2-40B4-BE49-F238E27FC236}">
                <a16:creationId xmlns:a16="http://schemas.microsoft.com/office/drawing/2014/main" id="{D9196E41-47EA-9394-961D-65E9997C45FF}"/>
              </a:ext>
            </a:extLst>
          </p:cNvPr>
          <p:cNvSpPr txBox="1"/>
          <p:nvPr/>
        </p:nvSpPr>
        <p:spPr>
          <a:xfrm>
            <a:off x="8023397" y="1323713"/>
            <a:ext cx="2393605"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PFS in Key Subgroups</a:t>
            </a:r>
          </a:p>
        </p:txBody>
      </p:sp>
      <p:grpSp>
        <p:nvGrpSpPr>
          <p:cNvPr id="10" name="Group 9">
            <a:extLst>
              <a:ext uri="{FF2B5EF4-FFF2-40B4-BE49-F238E27FC236}">
                <a16:creationId xmlns:a16="http://schemas.microsoft.com/office/drawing/2014/main" id="{9C8C4558-C032-ADC6-DAFE-58646A192BF4}"/>
              </a:ext>
            </a:extLst>
          </p:cNvPr>
          <p:cNvGrpSpPr/>
          <p:nvPr/>
        </p:nvGrpSpPr>
        <p:grpSpPr>
          <a:xfrm>
            <a:off x="6304975" y="1735633"/>
            <a:ext cx="5830449" cy="2690657"/>
            <a:chOff x="5598367" y="1788673"/>
            <a:chExt cx="6561117" cy="3027848"/>
          </a:xfrm>
        </p:grpSpPr>
        <p:pic>
          <p:nvPicPr>
            <p:cNvPr id="11" name="Picture 10">
              <a:extLst>
                <a:ext uri="{FF2B5EF4-FFF2-40B4-BE49-F238E27FC236}">
                  <a16:creationId xmlns:a16="http://schemas.microsoft.com/office/drawing/2014/main" id="{B1704835-36F5-1B89-F69B-9237884FAFFE}"/>
                </a:ext>
              </a:extLst>
            </p:cNvPr>
            <p:cNvPicPr>
              <a:picLocks noChangeAspect="1"/>
            </p:cNvPicPr>
            <p:nvPr/>
          </p:nvPicPr>
          <p:blipFill rotWithShape="1">
            <a:blip r:embed="rId3"/>
            <a:srcRect l="1683"/>
            <a:stretch/>
          </p:blipFill>
          <p:spPr>
            <a:xfrm>
              <a:off x="5617028" y="1788673"/>
              <a:ext cx="6542456" cy="3027848"/>
            </a:xfrm>
            <a:prstGeom prst="rect">
              <a:avLst/>
            </a:prstGeom>
          </p:spPr>
        </p:pic>
        <p:sp>
          <p:nvSpPr>
            <p:cNvPr id="12" name="Rectangle 11">
              <a:extLst>
                <a:ext uri="{FF2B5EF4-FFF2-40B4-BE49-F238E27FC236}">
                  <a16:creationId xmlns:a16="http://schemas.microsoft.com/office/drawing/2014/main" id="{D9A6862C-AC1D-CCE0-70A6-5D6D5FEAA327}"/>
                </a:ext>
              </a:extLst>
            </p:cNvPr>
            <p:cNvSpPr/>
            <p:nvPr/>
          </p:nvSpPr>
          <p:spPr>
            <a:xfrm>
              <a:off x="5598367" y="4531524"/>
              <a:ext cx="1343609" cy="284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grpSp>
        <p:nvGrpSpPr>
          <p:cNvPr id="13" name="Group 12">
            <a:extLst>
              <a:ext uri="{FF2B5EF4-FFF2-40B4-BE49-F238E27FC236}">
                <a16:creationId xmlns:a16="http://schemas.microsoft.com/office/drawing/2014/main" id="{9EE8C530-EC74-76F1-ECEC-5212A7F0EEC6}"/>
              </a:ext>
            </a:extLst>
          </p:cNvPr>
          <p:cNvGrpSpPr/>
          <p:nvPr/>
        </p:nvGrpSpPr>
        <p:grpSpPr>
          <a:xfrm>
            <a:off x="589309" y="1735072"/>
            <a:ext cx="5639498" cy="2437388"/>
            <a:chOff x="21965" y="1928728"/>
            <a:chExt cx="5576402" cy="2410118"/>
          </a:xfrm>
        </p:grpSpPr>
        <p:pic>
          <p:nvPicPr>
            <p:cNvPr id="14" name="Picture 13">
              <a:extLst>
                <a:ext uri="{FF2B5EF4-FFF2-40B4-BE49-F238E27FC236}">
                  <a16:creationId xmlns:a16="http://schemas.microsoft.com/office/drawing/2014/main" id="{27ACF735-0C6D-C86D-03AF-B28192836ECF}"/>
                </a:ext>
              </a:extLst>
            </p:cNvPr>
            <p:cNvPicPr>
              <a:picLocks noChangeAspect="1"/>
            </p:cNvPicPr>
            <p:nvPr/>
          </p:nvPicPr>
          <p:blipFill rotWithShape="1">
            <a:blip r:embed="rId4"/>
            <a:srcRect t="8511"/>
            <a:stretch/>
          </p:blipFill>
          <p:spPr>
            <a:xfrm>
              <a:off x="21965" y="1965843"/>
              <a:ext cx="5576402" cy="2373003"/>
            </a:xfrm>
            <a:prstGeom prst="rect">
              <a:avLst/>
            </a:prstGeom>
          </p:spPr>
        </p:pic>
        <p:sp>
          <p:nvSpPr>
            <p:cNvPr id="15" name="Rectangle 14">
              <a:extLst>
                <a:ext uri="{FF2B5EF4-FFF2-40B4-BE49-F238E27FC236}">
                  <a16:creationId xmlns:a16="http://schemas.microsoft.com/office/drawing/2014/main" id="{5EEB97E6-8C95-658E-78BA-DB546F7AB387}"/>
                </a:ext>
              </a:extLst>
            </p:cNvPr>
            <p:cNvSpPr/>
            <p:nvPr/>
          </p:nvSpPr>
          <p:spPr>
            <a:xfrm>
              <a:off x="3280752" y="1928728"/>
              <a:ext cx="2186987" cy="65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graphicFrame>
        <p:nvGraphicFramePr>
          <p:cNvPr id="19" name="Content Placeholder 3">
            <a:extLst>
              <a:ext uri="{FF2B5EF4-FFF2-40B4-BE49-F238E27FC236}">
                <a16:creationId xmlns:a16="http://schemas.microsoft.com/office/drawing/2014/main" id="{5DB366B7-0CF2-27EF-F914-157B2C121998}"/>
              </a:ext>
            </a:extLst>
          </p:cNvPr>
          <p:cNvGraphicFramePr>
            <a:graphicFrameLocks/>
          </p:cNvGraphicFramePr>
          <p:nvPr>
            <p:extLst>
              <p:ext uri="{D42A27DB-BD31-4B8C-83A1-F6EECF244321}">
                <p14:modId xmlns:p14="http://schemas.microsoft.com/office/powerpoint/2010/main" val="3733609090"/>
              </p:ext>
            </p:extLst>
          </p:nvPr>
        </p:nvGraphicFramePr>
        <p:xfrm>
          <a:off x="699911" y="4420350"/>
          <a:ext cx="5396087" cy="1645920"/>
        </p:xfrm>
        <a:graphic>
          <a:graphicData uri="http://schemas.openxmlformats.org/drawingml/2006/table">
            <a:tbl>
              <a:tblPr firstRow="1" firstCol="1" bandRow="1">
                <a:tableStyleId>{5C22544A-7EE6-4342-B048-85BDC9FD1C3A}</a:tableStyleId>
              </a:tblPr>
              <a:tblGrid>
                <a:gridCol w="2569049">
                  <a:extLst>
                    <a:ext uri="{9D8B030D-6E8A-4147-A177-3AD203B41FA5}">
                      <a16:colId xmlns:a16="http://schemas.microsoft.com/office/drawing/2014/main" val="20000"/>
                    </a:ext>
                  </a:extLst>
                </a:gridCol>
                <a:gridCol w="1413519">
                  <a:extLst>
                    <a:ext uri="{9D8B030D-6E8A-4147-A177-3AD203B41FA5}">
                      <a16:colId xmlns:a16="http://schemas.microsoft.com/office/drawing/2014/main" val="20002"/>
                    </a:ext>
                  </a:extLst>
                </a:gridCol>
                <a:gridCol w="1413519">
                  <a:extLst>
                    <a:ext uri="{9D8B030D-6E8A-4147-A177-3AD203B41FA5}">
                      <a16:colId xmlns:a16="http://schemas.microsoft.com/office/drawing/2014/main" val="1238855977"/>
                    </a:ext>
                  </a:extLst>
                </a:gridCol>
              </a:tblGrid>
              <a:tr h="0">
                <a:tc>
                  <a:txBody>
                    <a:bodyPr/>
                    <a:lstStyle/>
                    <a:p>
                      <a:endParaRPr lang="en-US" sz="1200" dirty="0">
                        <a:latin typeface="Arial" panose="020B0604020202020204" pitchFamily="34" charset="0"/>
                        <a:cs typeface="Arial" panose="020B0604020202020204" pitchFamily="34" charset="0"/>
                      </a:endParaRPr>
                    </a:p>
                  </a:txBody>
                  <a:tcPr anchor="ctr"/>
                </a:tc>
                <a:tc>
                  <a:txBody>
                    <a:bodyPr/>
                    <a:lstStyle/>
                    <a:p>
                      <a:pPr algn="ctr"/>
                      <a:r>
                        <a:rPr lang="en-US" sz="1200" b="1" dirty="0">
                          <a:solidFill>
                            <a:schemeClr val="bg1"/>
                          </a:solidFill>
                          <a:latin typeface="Arial" panose="020B0604020202020204" pitchFamily="34" charset="0"/>
                          <a:cs typeface="Arial" panose="020B0604020202020204" pitchFamily="34" charset="0"/>
                        </a:rPr>
                        <a:t>T-DXd</a:t>
                      </a:r>
                    </a:p>
                  </a:txBody>
                  <a:tcPr anchor="ctr"/>
                </a:tc>
                <a:tc>
                  <a:txBody>
                    <a:bodyPr/>
                    <a:lstStyle/>
                    <a:p>
                      <a:pPr algn="ctr"/>
                      <a:r>
                        <a:rPr lang="en-US" sz="1200" b="1" dirty="0">
                          <a:solidFill>
                            <a:schemeClr val="bg1"/>
                          </a:solidFill>
                          <a:latin typeface="Arial" panose="020B0604020202020204" pitchFamily="34" charset="0"/>
                          <a:cs typeface="Arial" panose="020B0604020202020204" pitchFamily="34" charset="0"/>
                        </a:rPr>
                        <a:t>T-DM1</a:t>
                      </a:r>
                    </a:p>
                  </a:txBody>
                  <a:tcPr anchor="ctr"/>
                </a:tc>
                <a:extLst>
                  <a:ext uri="{0D108BD9-81ED-4DB2-BD59-A6C34878D82A}">
                    <a16:rowId xmlns:a16="http://schemas.microsoft.com/office/drawing/2014/main" val="2966407845"/>
                  </a:ext>
                </a:extLst>
              </a:tr>
              <a:tr h="457200">
                <a:tc>
                  <a:txBody>
                    <a:bodyPr/>
                    <a:lstStyle/>
                    <a:p>
                      <a:r>
                        <a:rPr lang="en-US" sz="1200" b="1" dirty="0">
                          <a:solidFill>
                            <a:schemeClr val="bg1"/>
                          </a:solidFill>
                          <a:latin typeface="Arial" panose="020B0604020202020204" pitchFamily="34" charset="0"/>
                          <a:cs typeface="Arial" panose="020B0604020202020204" pitchFamily="34" charset="0"/>
                        </a:rPr>
                        <a:t>mPFS, months (95% CI)</a:t>
                      </a:r>
                    </a:p>
                  </a:txBody>
                  <a:tcPr anchor="ctr"/>
                </a:tc>
                <a:tc>
                  <a:txBody>
                    <a:bodyPr/>
                    <a:lstStyle/>
                    <a:p>
                      <a:pPr algn="ctr"/>
                      <a:r>
                        <a:rPr lang="en-US" sz="1200" b="0" dirty="0">
                          <a:latin typeface="Arial" panose="020B0604020202020204" pitchFamily="34" charset="0"/>
                          <a:cs typeface="Arial" panose="020B0604020202020204" pitchFamily="34" charset="0"/>
                        </a:rPr>
                        <a:t>NR (18.5-NE)</a:t>
                      </a:r>
                    </a:p>
                  </a:txBody>
                  <a:tcPr anchor="ctr"/>
                </a:tc>
                <a:tc>
                  <a:txBody>
                    <a:bodyPr/>
                    <a:lstStyle/>
                    <a:p>
                      <a:pPr algn="ctr"/>
                      <a:r>
                        <a:rPr lang="en-US" sz="1200" b="0" dirty="0">
                          <a:latin typeface="Arial" panose="020B0604020202020204" pitchFamily="34" charset="0"/>
                          <a:cs typeface="Arial" panose="020B0604020202020204" pitchFamily="34" charset="0"/>
                        </a:rPr>
                        <a:t>6.8 (5.6-8.2)</a:t>
                      </a:r>
                    </a:p>
                  </a:txBody>
                  <a:tcPr anchor="ctr"/>
                </a:tc>
                <a:extLst>
                  <a:ext uri="{0D108BD9-81ED-4DB2-BD59-A6C34878D82A}">
                    <a16:rowId xmlns:a16="http://schemas.microsoft.com/office/drawing/2014/main" val="2189107933"/>
                  </a:ext>
                </a:extLst>
              </a:tr>
              <a:tr h="0">
                <a:tc>
                  <a:txBody>
                    <a:bodyPr/>
                    <a:lstStyle/>
                    <a:p>
                      <a:r>
                        <a:rPr lang="en-US" sz="1200" b="1" dirty="0">
                          <a:solidFill>
                            <a:schemeClr val="bg1"/>
                          </a:solidFill>
                          <a:latin typeface="Arial" panose="020B0604020202020204" pitchFamily="34" charset="0"/>
                          <a:cs typeface="Arial" panose="020B0604020202020204" pitchFamily="34" charset="0"/>
                        </a:rPr>
                        <a:t>12-month PFS rate, % (95% CI)</a:t>
                      </a:r>
                    </a:p>
                  </a:txBody>
                  <a:tcPr anchor="ctr"/>
                </a:tc>
                <a:tc>
                  <a:txBody>
                    <a:bodyPr/>
                    <a:lstStyle/>
                    <a:p>
                      <a:pPr algn="ctr"/>
                      <a:r>
                        <a:rPr lang="en-US" sz="1200" b="0" dirty="0">
                          <a:latin typeface="Arial" panose="020B0604020202020204" pitchFamily="34" charset="0"/>
                          <a:cs typeface="Arial" panose="020B0604020202020204" pitchFamily="34" charset="0"/>
                        </a:rPr>
                        <a:t>75.8 </a:t>
                      </a:r>
                      <a:br>
                        <a:rPr lang="en-US" sz="1200" b="0" dirty="0">
                          <a:latin typeface="Arial" panose="020B0604020202020204" pitchFamily="34" charset="0"/>
                          <a:cs typeface="Arial" panose="020B0604020202020204" pitchFamily="34" charset="0"/>
                        </a:rPr>
                      </a:br>
                      <a:r>
                        <a:rPr lang="en-US" sz="1200" b="0" dirty="0">
                          <a:latin typeface="Arial" panose="020B0604020202020204" pitchFamily="34" charset="0"/>
                          <a:cs typeface="Arial" panose="020B0604020202020204" pitchFamily="34" charset="0"/>
                        </a:rPr>
                        <a:t>(69.8-80.7)</a:t>
                      </a:r>
                    </a:p>
                  </a:txBody>
                  <a:tcPr anchor="ctr"/>
                </a:tc>
                <a:tc>
                  <a:txBody>
                    <a:bodyPr/>
                    <a:lstStyle/>
                    <a:p>
                      <a:pPr algn="ctr"/>
                      <a:r>
                        <a:rPr lang="en-US" sz="1200" b="0" dirty="0">
                          <a:latin typeface="Arial" panose="020B0604020202020204" pitchFamily="34" charset="0"/>
                          <a:cs typeface="Arial" panose="020B0604020202020204" pitchFamily="34" charset="0"/>
                        </a:rPr>
                        <a:t>34.1 </a:t>
                      </a:r>
                      <a:br>
                        <a:rPr lang="en-US" sz="1200" b="0" dirty="0">
                          <a:latin typeface="Arial" panose="020B0604020202020204" pitchFamily="34" charset="0"/>
                          <a:cs typeface="Arial" panose="020B0604020202020204" pitchFamily="34" charset="0"/>
                        </a:rPr>
                      </a:br>
                      <a:r>
                        <a:rPr lang="en-US" sz="1200" b="0" dirty="0">
                          <a:latin typeface="Arial" panose="020B0604020202020204" pitchFamily="34" charset="0"/>
                          <a:cs typeface="Arial" panose="020B0604020202020204" pitchFamily="34" charset="0"/>
                        </a:rPr>
                        <a:t>(27.7-40.5)</a:t>
                      </a:r>
                    </a:p>
                  </a:txBody>
                  <a:tcPr anchor="ctr"/>
                </a:tc>
                <a:extLst>
                  <a:ext uri="{0D108BD9-81ED-4DB2-BD59-A6C34878D82A}">
                    <a16:rowId xmlns:a16="http://schemas.microsoft.com/office/drawing/2014/main" val="1542209515"/>
                  </a:ext>
                </a:extLst>
              </a:tr>
              <a:tr h="0">
                <a:tc>
                  <a:txBody>
                    <a:bodyPr/>
                    <a:lstStyle/>
                    <a:p>
                      <a:r>
                        <a:rPr lang="en-US" sz="1200" b="1" dirty="0">
                          <a:solidFill>
                            <a:schemeClr val="bg1"/>
                          </a:solidFill>
                          <a:latin typeface="Arial" panose="020B0604020202020204" pitchFamily="34" charset="0"/>
                          <a:cs typeface="Arial" panose="020B0604020202020204" pitchFamily="34" charset="0"/>
                        </a:rPr>
                        <a:t>HR (95% CI)</a:t>
                      </a:r>
                    </a:p>
                  </a:txBody>
                  <a:tcPr anchor="ctr"/>
                </a:tc>
                <a:tc gridSpan="2">
                  <a:txBody>
                    <a:bodyPr/>
                    <a:lstStyle/>
                    <a:p>
                      <a:pPr algn="ctr"/>
                      <a:r>
                        <a:rPr lang="en-US" sz="1200" b="1" dirty="0">
                          <a:solidFill>
                            <a:schemeClr val="tx1"/>
                          </a:solidFill>
                          <a:latin typeface="Arial" panose="020B0604020202020204" pitchFamily="34" charset="0"/>
                          <a:cs typeface="Arial" panose="020B0604020202020204" pitchFamily="34" charset="0"/>
                        </a:rPr>
                        <a:t>0.28 (0.22-0.37)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dirty="0">
                          <a:solidFill>
                            <a:schemeClr val="tx1"/>
                          </a:solidFill>
                          <a:latin typeface="Arial" panose="020B0604020202020204" pitchFamily="34" charset="0"/>
                          <a:cs typeface="Arial" panose="020B0604020202020204" pitchFamily="34" charset="0"/>
                        </a:rPr>
                        <a:t>P</a:t>
                      </a:r>
                      <a:r>
                        <a:rPr lang="en-US" sz="1200" b="1" dirty="0">
                          <a:solidFill>
                            <a:schemeClr val="tx1"/>
                          </a:solidFill>
                          <a:latin typeface="Arial" panose="020B0604020202020204" pitchFamily="34" charset="0"/>
                          <a:cs typeface="Arial" panose="020B0604020202020204" pitchFamily="34" charset="0"/>
                        </a:rPr>
                        <a:t> = 7.8 x 10</a:t>
                      </a:r>
                      <a:r>
                        <a:rPr lang="en-US" sz="1200" b="1" baseline="30000" dirty="0">
                          <a:solidFill>
                            <a:schemeClr val="tx1"/>
                          </a:solidFill>
                          <a:latin typeface="Arial" panose="020B0604020202020204" pitchFamily="34" charset="0"/>
                          <a:cs typeface="Arial" panose="020B0604020202020204" pitchFamily="34" charset="0"/>
                        </a:rPr>
                        <a:t>-22</a:t>
                      </a:r>
                    </a:p>
                  </a:txBody>
                  <a:tcPr anchor="ctr"/>
                </a:tc>
                <a:tc hMerge="1">
                  <a:txBody>
                    <a:bodyPr/>
                    <a:lstStyle/>
                    <a:p>
                      <a:pPr algn="ctr"/>
                      <a:endParaRPr lang="en-US" sz="1100" b="0" dirty="0"/>
                    </a:p>
                  </a:txBody>
                  <a:tcPr>
                    <a:solidFill>
                      <a:srgbClr val="E7EEF3"/>
                    </a:solidFill>
                  </a:tcPr>
                </a:tc>
                <a:extLst>
                  <a:ext uri="{0D108BD9-81ED-4DB2-BD59-A6C34878D82A}">
                    <a16:rowId xmlns:a16="http://schemas.microsoft.com/office/drawing/2014/main" val="1715279967"/>
                  </a:ext>
                </a:extLst>
              </a:tr>
            </a:tbl>
          </a:graphicData>
        </a:graphic>
      </p:graphicFrame>
    </p:spTree>
    <p:extLst>
      <p:ext uri="{BB962C8B-B14F-4D97-AF65-F5344CB8AC3E}">
        <p14:creationId xmlns:p14="http://schemas.microsoft.com/office/powerpoint/2010/main" val="2499810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D7B561-CA14-F2C5-70B3-09483F3DF9D8}"/>
              </a:ext>
            </a:extLst>
          </p:cNvPr>
          <p:cNvSpPr>
            <a:spLocks noGrp="1"/>
          </p:cNvSpPr>
          <p:nvPr>
            <p:ph type="title"/>
          </p:nvPr>
        </p:nvSpPr>
        <p:spPr>
          <a:xfrm>
            <a:off x="838200" y="324125"/>
            <a:ext cx="10896600" cy="1005703"/>
          </a:xfrm>
        </p:spPr>
        <p:txBody>
          <a:bodyPr>
            <a:noAutofit/>
          </a:bodyPr>
          <a:lstStyle/>
          <a:p>
            <a:r>
              <a:rPr lang="en-US" sz="3000" dirty="0"/>
              <a:t>T-DXd vs T-DM1 in HER2+ MBC, Results From the Randomized Phase 3 DESTINY-Breast03 Study: OS and ORR</a:t>
            </a:r>
          </a:p>
        </p:txBody>
      </p:sp>
      <p:sp>
        <p:nvSpPr>
          <p:cNvPr id="4" name="Text Placeholder 3">
            <a:extLst>
              <a:ext uri="{FF2B5EF4-FFF2-40B4-BE49-F238E27FC236}">
                <a16:creationId xmlns:a16="http://schemas.microsoft.com/office/drawing/2014/main" id="{0E27522A-CB3B-446B-CB17-1CED73E90E97}"/>
              </a:ext>
            </a:extLst>
          </p:cNvPr>
          <p:cNvSpPr>
            <a:spLocks noGrp="1"/>
          </p:cNvSpPr>
          <p:nvPr>
            <p:ph type="body" sz="quarter" idx="12"/>
          </p:nvPr>
        </p:nvSpPr>
        <p:spPr>
          <a:xfrm>
            <a:off x="1524000" y="6320100"/>
            <a:ext cx="9448800" cy="537900"/>
          </a:xfrm>
        </p:spPr>
        <p:txBody>
          <a:bodyPr/>
          <a:lstStyle/>
          <a:p>
            <a:r>
              <a:rPr lang="en-US" baseline="30000" dirty="0"/>
              <a:t>a</a:t>
            </a:r>
            <a:r>
              <a:rPr lang="en-US" i="1" dirty="0"/>
              <a:t>P</a:t>
            </a:r>
            <a:r>
              <a:rPr lang="en-US" dirty="0"/>
              <a:t>=.007172 but does not cross prespecified boundary of </a:t>
            </a:r>
            <a:r>
              <a:rPr lang="en-US" i="1" dirty="0"/>
              <a:t>P</a:t>
            </a:r>
            <a:r>
              <a:rPr lang="en-US" dirty="0"/>
              <a:t>&lt;.000265. </a:t>
            </a:r>
            <a:r>
              <a:rPr lang="en-US" baseline="30000" dirty="0"/>
              <a:t>b</a:t>
            </a:r>
            <a:r>
              <a:rPr lang="en-US" dirty="0"/>
              <a:t>Based on BICR.</a:t>
            </a:r>
            <a:br>
              <a:rPr lang="en-US" dirty="0"/>
            </a:br>
            <a:r>
              <a:rPr lang="en-CA" dirty="0"/>
              <a:t>CR, complete response; DCR, disease control rate; </a:t>
            </a:r>
            <a:r>
              <a:rPr lang="en-US" dirty="0" err="1"/>
              <a:t>mOS</a:t>
            </a:r>
            <a:r>
              <a:rPr lang="en-US" dirty="0"/>
              <a:t>, median overall survival; </a:t>
            </a:r>
            <a:r>
              <a:rPr lang="en-CA" dirty="0"/>
              <a:t>PD, progressive disease; PR, partial response; SD, stable disease.</a:t>
            </a:r>
            <a:br>
              <a:rPr lang="en-CA" dirty="0"/>
            </a:br>
            <a:r>
              <a:rPr lang="en-US" dirty="0"/>
              <a:t>Cortés et al. </a:t>
            </a:r>
            <a:r>
              <a:rPr lang="en-US" sz="1000" i="1" dirty="0">
                <a:latin typeface="Arial" panose="020B0604020202020204" pitchFamily="34" charset="0"/>
                <a:cs typeface="Arial" panose="020B0604020202020204" pitchFamily="34" charset="0"/>
              </a:rPr>
              <a:t>Ann Oncol</a:t>
            </a:r>
            <a:r>
              <a:rPr lang="en-US" sz="1000" dirty="0">
                <a:latin typeface="Arial" panose="020B0604020202020204" pitchFamily="34" charset="0"/>
                <a:cs typeface="Arial" panose="020B0604020202020204" pitchFamily="34" charset="0"/>
              </a:rPr>
              <a:t>. 2021;32(suppl 5):S1283-S1346; </a:t>
            </a:r>
            <a:r>
              <a:rPr lang="en-US" dirty="0" err="1"/>
              <a:t>Hurvitz</a:t>
            </a:r>
            <a:r>
              <a:rPr lang="en-US" dirty="0"/>
              <a:t> et al, SABCS 2021. Abstract GS3-01; Cortés et al. </a:t>
            </a:r>
            <a:r>
              <a:rPr lang="en-US" sz="1000" i="1" dirty="0">
                <a:effectLst/>
                <a:latin typeface="Arial" panose="020B0604020202020204" pitchFamily="34" charset="0"/>
                <a:ea typeface="Calibri" panose="020F0502020204030204" pitchFamily="34" charset="0"/>
                <a:cs typeface="Arial" panose="020B0604020202020204" pitchFamily="34" charset="0"/>
              </a:rPr>
              <a:t>N </a:t>
            </a:r>
            <a:r>
              <a:rPr lang="en-US" sz="1000" i="1" dirty="0" err="1">
                <a:effectLst/>
                <a:latin typeface="Arial" panose="020B0604020202020204" pitchFamily="34" charset="0"/>
                <a:ea typeface="Calibri" panose="020F0502020204030204" pitchFamily="34" charset="0"/>
                <a:cs typeface="Arial" panose="020B0604020202020204" pitchFamily="34" charset="0"/>
              </a:rPr>
              <a:t>Engl</a:t>
            </a:r>
            <a:r>
              <a:rPr lang="en-US" sz="1000" i="1" dirty="0">
                <a:effectLst/>
                <a:latin typeface="Arial" panose="020B0604020202020204" pitchFamily="34" charset="0"/>
                <a:ea typeface="Calibri" panose="020F0502020204030204" pitchFamily="34" charset="0"/>
                <a:cs typeface="Arial" panose="020B0604020202020204" pitchFamily="34" charset="0"/>
              </a:rPr>
              <a:t> J Med</a:t>
            </a:r>
            <a:r>
              <a:rPr lang="en-US" sz="1000" dirty="0">
                <a:effectLst/>
                <a:latin typeface="Arial" panose="020B0604020202020204" pitchFamily="34" charset="0"/>
                <a:ea typeface="Calibri" panose="020F0502020204030204" pitchFamily="34" charset="0"/>
                <a:cs typeface="Arial" panose="020B0604020202020204" pitchFamily="34" charset="0"/>
              </a:rPr>
              <a:t>. 2022;386(12):1143-1154.</a:t>
            </a:r>
          </a:p>
        </p:txBody>
      </p:sp>
      <p:pic>
        <p:nvPicPr>
          <p:cNvPr id="11" name="Picture 10">
            <a:extLst>
              <a:ext uri="{FF2B5EF4-FFF2-40B4-BE49-F238E27FC236}">
                <a16:creationId xmlns:a16="http://schemas.microsoft.com/office/drawing/2014/main" id="{8A845BEF-3981-B3BD-B834-2622915D588A}"/>
              </a:ext>
            </a:extLst>
          </p:cNvPr>
          <p:cNvPicPr>
            <a:picLocks noChangeAspect="1"/>
          </p:cNvPicPr>
          <p:nvPr/>
        </p:nvPicPr>
        <p:blipFill rotWithShape="1">
          <a:blip r:embed="rId3"/>
          <a:srcRect t="9222"/>
          <a:stretch/>
        </p:blipFill>
        <p:spPr>
          <a:xfrm>
            <a:off x="545813" y="1805597"/>
            <a:ext cx="6257732" cy="2699978"/>
          </a:xfrm>
          <a:prstGeom prst="rect">
            <a:avLst/>
          </a:prstGeom>
        </p:spPr>
      </p:pic>
      <p:sp>
        <p:nvSpPr>
          <p:cNvPr id="12" name="TextBox 11">
            <a:extLst>
              <a:ext uri="{FF2B5EF4-FFF2-40B4-BE49-F238E27FC236}">
                <a16:creationId xmlns:a16="http://schemas.microsoft.com/office/drawing/2014/main" id="{045214D8-F3F5-ED40-FA2D-38D0D5FFFADE}"/>
              </a:ext>
            </a:extLst>
          </p:cNvPr>
          <p:cNvSpPr txBox="1"/>
          <p:nvPr/>
        </p:nvSpPr>
        <p:spPr>
          <a:xfrm>
            <a:off x="2374484" y="1485737"/>
            <a:ext cx="260039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panose="020B0604020202020204" pitchFamily="34" charset="0"/>
                <a:cs typeface="Arial" panose="020B0604020202020204" pitchFamily="34" charset="0"/>
              </a:rPr>
              <a:t>Secondary Endpoint: OS</a:t>
            </a:r>
          </a:p>
        </p:txBody>
      </p:sp>
      <p:graphicFrame>
        <p:nvGraphicFramePr>
          <p:cNvPr id="13" name="Content Placeholder 3">
            <a:extLst>
              <a:ext uri="{FF2B5EF4-FFF2-40B4-BE49-F238E27FC236}">
                <a16:creationId xmlns:a16="http://schemas.microsoft.com/office/drawing/2014/main" id="{2FF00B8D-85D4-136B-7EFA-4B124B299E0C}"/>
              </a:ext>
            </a:extLst>
          </p:cNvPr>
          <p:cNvGraphicFramePr>
            <a:graphicFrameLocks/>
          </p:cNvGraphicFramePr>
          <p:nvPr>
            <p:extLst>
              <p:ext uri="{D42A27DB-BD31-4B8C-83A1-F6EECF244321}">
                <p14:modId xmlns:p14="http://schemas.microsoft.com/office/powerpoint/2010/main" val="982678982"/>
              </p:ext>
            </p:extLst>
          </p:nvPr>
        </p:nvGraphicFramePr>
        <p:xfrm>
          <a:off x="699909" y="4647624"/>
          <a:ext cx="6103636" cy="1397990"/>
        </p:xfrm>
        <a:graphic>
          <a:graphicData uri="http://schemas.openxmlformats.org/drawingml/2006/table">
            <a:tbl>
              <a:tblPr firstRow="1" firstCol="1" bandRow="1">
                <a:tableStyleId>{5C22544A-7EE6-4342-B048-85BDC9FD1C3A}</a:tableStyleId>
              </a:tblPr>
              <a:tblGrid>
                <a:gridCol w="2733760">
                  <a:extLst>
                    <a:ext uri="{9D8B030D-6E8A-4147-A177-3AD203B41FA5}">
                      <a16:colId xmlns:a16="http://schemas.microsoft.com/office/drawing/2014/main" val="20000"/>
                    </a:ext>
                  </a:extLst>
                </a:gridCol>
                <a:gridCol w="1684938">
                  <a:extLst>
                    <a:ext uri="{9D8B030D-6E8A-4147-A177-3AD203B41FA5}">
                      <a16:colId xmlns:a16="http://schemas.microsoft.com/office/drawing/2014/main" val="20002"/>
                    </a:ext>
                  </a:extLst>
                </a:gridCol>
                <a:gridCol w="1684938">
                  <a:extLst>
                    <a:ext uri="{9D8B030D-6E8A-4147-A177-3AD203B41FA5}">
                      <a16:colId xmlns:a16="http://schemas.microsoft.com/office/drawing/2014/main" val="1238855977"/>
                    </a:ext>
                  </a:extLst>
                </a:gridCol>
              </a:tblGrid>
              <a:tr h="253924">
                <a:tc>
                  <a:txBody>
                    <a:bodyPr/>
                    <a:lstStyle/>
                    <a:p>
                      <a:endParaRPr lang="en-US"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T-DXd</a:t>
                      </a:r>
                      <a:endParaRPr lang="en-US" sz="1200" b="1" dirty="0">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T-DM1</a:t>
                      </a:r>
                      <a:endParaRPr lang="en-US" sz="1200" b="1" dirty="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66407845"/>
                  </a:ext>
                </a:extLst>
              </a:tr>
              <a:tr h="333235">
                <a:tc>
                  <a:txBody>
                    <a:bodyPr/>
                    <a:lstStyle/>
                    <a:p>
                      <a:r>
                        <a:rPr lang="en-US" sz="1200" dirty="0">
                          <a:latin typeface="Arial" panose="020B0604020202020204" pitchFamily="34" charset="0"/>
                          <a:cs typeface="Arial" panose="020B0604020202020204" pitchFamily="34" charset="0"/>
                        </a:rPr>
                        <a:t>mOS, mo (95% CI)</a:t>
                      </a:r>
                      <a:endParaRPr lang="en-US" sz="1200" b="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NE (NE-NE)</a:t>
                      </a:r>
                      <a:endParaRPr lang="en-US" sz="1200" b="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NE (NE-NE)</a:t>
                      </a:r>
                      <a:endParaRPr lang="en-US" sz="12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89107933"/>
                  </a:ext>
                </a:extLst>
              </a:tr>
              <a:tr h="333235">
                <a:tc>
                  <a:txBody>
                    <a:bodyPr/>
                    <a:lstStyle/>
                    <a:p>
                      <a:r>
                        <a:rPr lang="en-US" sz="1200" dirty="0">
                          <a:latin typeface="Arial" panose="020B0604020202020204" pitchFamily="34" charset="0"/>
                          <a:cs typeface="Arial" panose="020B0604020202020204" pitchFamily="34" charset="0"/>
                        </a:rPr>
                        <a:t>12-month OS rate, % (95% CI)</a:t>
                      </a:r>
                      <a:endParaRPr lang="en-US" sz="1200" b="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94.1 (90.3-96.4)</a:t>
                      </a:r>
                      <a:endParaRPr lang="en-US" sz="1200" b="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85.9 (80.9-89.7)</a:t>
                      </a:r>
                      <a:endParaRPr lang="en-US" sz="12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42209515"/>
                  </a:ext>
                </a:extLst>
              </a:tr>
              <a:tr h="423207">
                <a:tc>
                  <a:txBody>
                    <a:bodyPr/>
                    <a:lstStyle/>
                    <a:p>
                      <a:r>
                        <a:rPr lang="en-US" sz="1200" dirty="0">
                          <a:latin typeface="Arial" panose="020B0604020202020204" pitchFamily="34" charset="0"/>
                          <a:cs typeface="Arial" panose="020B0604020202020204" pitchFamily="34" charset="0"/>
                        </a:rPr>
                        <a:t>HR (95% CI)</a:t>
                      </a:r>
                      <a:endParaRPr lang="en-US" sz="1200" b="1" dirty="0">
                        <a:solidFill>
                          <a:schemeClr val="tx1"/>
                        </a:solidFill>
                        <a:latin typeface="Arial" panose="020B0604020202020204" pitchFamily="34" charset="0"/>
                        <a:cs typeface="Arial" panose="020B0604020202020204" pitchFamily="34" charset="0"/>
                      </a:endParaRPr>
                    </a:p>
                  </a:txBody>
                  <a:tcPr anchor="ctr"/>
                </a:tc>
                <a:tc gridSpan="2">
                  <a:txBody>
                    <a:bodyPr/>
                    <a:lstStyle/>
                    <a:p>
                      <a:pPr algn="ctr"/>
                      <a:r>
                        <a:rPr lang="en-US" sz="1200" dirty="0">
                          <a:latin typeface="Arial" panose="020B0604020202020204" pitchFamily="34" charset="0"/>
                          <a:cs typeface="Arial" panose="020B0604020202020204" pitchFamily="34" charset="0"/>
                        </a:rPr>
                        <a:t>0.56 (0.36-0.86)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latin typeface="Arial" panose="020B0604020202020204" pitchFamily="34" charset="0"/>
                          <a:cs typeface="Arial" panose="020B0604020202020204" pitchFamily="34" charset="0"/>
                        </a:rPr>
                        <a:t>P</a:t>
                      </a:r>
                      <a:r>
                        <a:rPr lang="en-US" sz="1200" dirty="0">
                          <a:latin typeface="Arial" panose="020B0604020202020204" pitchFamily="34" charset="0"/>
                          <a:cs typeface="Arial" panose="020B0604020202020204" pitchFamily="34" charset="0"/>
                        </a:rPr>
                        <a:t>=.007172</a:t>
                      </a:r>
                      <a:r>
                        <a:rPr lang="en-US" sz="1200" baseline="30000" dirty="0">
                          <a:latin typeface="Arial" panose="020B0604020202020204" pitchFamily="34" charset="0"/>
                          <a:cs typeface="Arial" panose="020B0604020202020204" pitchFamily="34" charset="0"/>
                        </a:rPr>
                        <a:t>a</a:t>
                      </a:r>
                      <a:endParaRPr lang="en-US" sz="1200" b="1" baseline="30000" dirty="0">
                        <a:solidFill>
                          <a:schemeClr val="tx1"/>
                        </a:solidFill>
                        <a:latin typeface="Arial" panose="020B0604020202020204" pitchFamily="34" charset="0"/>
                        <a:cs typeface="Arial" panose="020B0604020202020204" pitchFamily="34" charset="0"/>
                      </a:endParaRPr>
                    </a:p>
                  </a:txBody>
                  <a:tcPr anchor="ctr"/>
                </a:tc>
                <a:tc hMerge="1">
                  <a:txBody>
                    <a:bodyPr/>
                    <a:lstStyle/>
                    <a:p>
                      <a:pPr algn="ctr"/>
                      <a:endParaRPr lang="en-US" sz="1100" b="0" dirty="0"/>
                    </a:p>
                  </a:txBody>
                  <a:tcPr>
                    <a:solidFill>
                      <a:srgbClr val="E7EEF3"/>
                    </a:solidFill>
                  </a:tcPr>
                </a:tc>
                <a:extLst>
                  <a:ext uri="{0D108BD9-81ED-4DB2-BD59-A6C34878D82A}">
                    <a16:rowId xmlns:a16="http://schemas.microsoft.com/office/drawing/2014/main" val="1715279967"/>
                  </a:ext>
                </a:extLst>
              </a:tr>
            </a:tbl>
          </a:graphicData>
        </a:graphic>
      </p:graphicFrame>
      <p:graphicFrame>
        <p:nvGraphicFramePr>
          <p:cNvPr id="14" name="Table 7">
            <a:extLst>
              <a:ext uri="{FF2B5EF4-FFF2-40B4-BE49-F238E27FC236}">
                <a16:creationId xmlns:a16="http://schemas.microsoft.com/office/drawing/2014/main" id="{84BA93B8-7E75-9103-F36D-99D2EE33626C}"/>
              </a:ext>
            </a:extLst>
          </p:cNvPr>
          <p:cNvGraphicFramePr>
            <a:graphicFrameLocks noGrp="1"/>
          </p:cNvGraphicFramePr>
          <p:nvPr>
            <p:extLst>
              <p:ext uri="{D42A27DB-BD31-4B8C-83A1-F6EECF244321}">
                <p14:modId xmlns:p14="http://schemas.microsoft.com/office/powerpoint/2010/main" val="653984932"/>
              </p:ext>
            </p:extLst>
          </p:nvPr>
        </p:nvGraphicFramePr>
        <p:xfrm>
          <a:off x="6963211" y="1655014"/>
          <a:ext cx="4732020" cy="2952916"/>
        </p:xfrm>
        <a:graphic>
          <a:graphicData uri="http://schemas.openxmlformats.org/drawingml/2006/table">
            <a:tbl>
              <a:tblPr firstRow="1" firstCol="1" bandRow="1">
                <a:tableStyleId>{5C22544A-7EE6-4342-B048-85BDC9FD1C3A}</a:tableStyleId>
              </a:tblPr>
              <a:tblGrid>
                <a:gridCol w="2004030">
                  <a:extLst>
                    <a:ext uri="{9D8B030D-6E8A-4147-A177-3AD203B41FA5}">
                      <a16:colId xmlns:a16="http://schemas.microsoft.com/office/drawing/2014/main" val="595395473"/>
                    </a:ext>
                  </a:extLst>
                </a:gridCol>
                <a:gridCol w="1363995">
                  <a:extLst>
                    <a:ext uri="{9D8B030D-6E8A-4147-A177-3AD203B41FA5}">
                      <a16:colId xmlns:a16="http://schemas.microsoft.com/office/drawing/2014/main" val="2364691619"/>
                    </a:ext>
                  </a:extLst>
                </a:gridCol>
                <a:gridCol w="1363995">
                  <a:extLst>
                    <a:ext uri="{9D8B030D-6E8A-4147-A177-3AD203B41FA5}">
                      <a16:colId xmlns:a16="http://schemas.microsoft.com/office/drawing/2014/main" val="376084641"/>
                    </a:ext>
                  </a:extLst>
                </a:gridCol>
              </a:tblGrid>
              <a:tr h="476277">
                <a:tc>
                  <a:txBody>
                    <a:bodyPr/>
                    <a:lstStyle/>
                    <a:p>
                      <a:r>
                        <a:rPr lang="en-US" sz="1200" dirty="0">
                          <a:latin typeface="Arial" panose="020B0604020202020204" pitchFamily="34" charset="0"/>
                          <a:cs typeface="Arial" panose="020B0604020202020204" pitchFamily="34" charset="0"/>
                        </a:rPr>
                        <a:t>Efficacy Endpoints</a:t>
                      </a:r>
                    </a:p>
                  </a:txBody>
                  <a:tcPr marL="108000" anchor="ctr"/>
                </a:tc>
                <a:tc>
                  <a:txBody>
                    <a:bodyPr/>
                    <a:lstStyle/>
                    <a:p>
                      <a:pPr algn="ctr"/>
                      <a:r>
                        <a:rPr lang="en-US" sz="1200" b="1" dirty="0">
                          <a:solidFill>
                            <a:schemeClr val="bg1"/>
                          </a:solidFill>
                          <a:latin typeface="Arial" panose="020B0604020202020204" pitchFamily="34" charset="0"/>
                          <a:cs typeface="Arial" panose="020B0604020202020204" pitchFamily="34" charset="0"/>
                        </a:rPr>
                        <a:t>T-DXd</a:t>
                      </a:r>
                    </a:p>
                    <a:p>
                      <a:pPr algn="ctr"/>
                      <a:r>
                        <a:rPr lang="en-US" sz="1200" b="1" dirty="0">
                          <a:solidFill>
                            <a:schemeClr val="bg1"/>
                          </a:solidFill>
                          <a:latin typeface="Arial" panose="020B0604020202020204" pitchFamily="34" charset="0"/>
                          <a:cs typeface="Arial" panose="020B0604020202020204" pitchFamily="34" charset="0"/>
                        </a:rPr>
                        <a:t>(n=261)</a:t>
                      </a:r>
                    </a:p>
                  </a:txBody>
                  <a:tcPr anchor="ctr"/>
                </a:tc>
                <a:tc>
                  <a:txBody>
                    <a:bodyPr/>
                    <a:lstStyle/>
                    <a:p>
                      <a:pPr algn="ctr"/>
                      <a:r>
                        <a:rPr lang="en-US" sz="1200" b="1" dirty="0">
                          <a:solidFill>
                            <a:schemeClr val="bg1"/>
                          </a:solidFill>
                          <a:latin typeface="Arial" panose="020B0604020202020204" pitchFamily="34" charset="0"/>
                          <a:cs typeface="Arial" panose="020B0604020202020204" pitchFamily="34" charset="0"/>
                        </a:rPr>
                        <a:t>T-DM1</a:t>
                      </a:r>
                    </a:p>
                    <a:p>
                      <a:pPr algn="ctr"/>
                      <a:r>
                        <a:rPr lang="en-US" sz="1200" b="1" dirty="0">
                          <a:solidFill>
                            <a:schemeClr val="bg1"/>
                          </a:solidFill>
                          <a:latin typeface="Arial" panose="020B0604020202020204" pitchFamily="34" charset="0"/>
                          <a:cs typeface="Arial" panose="020B0604020202020204" pitchFamily="34" charset="0"/>
                        </a:rPr>
                        <a:t>(n=263)</a:t>
                      </a:r>
                    </a:p>
                  </a:txBody>
                  <a:tcPr anchor="ctr"/>
                </a:tc>
                <a:extLst>
                  <a:ext uri="{0D108BD9-81ED-4DB2-BD59-A6C34878D82A}">
                    <a16:rowId xmlns:a16="http://schemas.microsoft.com/office/drawing/2014/main" val="1993537716"/>
                  </a:ext>
                </a:extLst>
              </a:tr>
              <a:tr h="476277">
                <a:tc rowSpan="2">
                  <a:txBody>
                    <a:bodyPr/>
                    <a:lstStyle/>
                    <a:p>
                      <a:r>
                        <a:rPr lang="en-US" sz="1200" b="1" dirty="0">
                          <a:latin typeface="Arial" panose="020B0604020202020204" pitchFamily="34" charset="0"/>
                          <a:cs typeface="Arial" panose="020B0604020202020204" pitchFamily="34" charset="0"/>
                        </a:rPr>
                        <a:t>Confirmed ORR</a:t>
                      </a:r>
                    </a:p>
                    <a:p>
                      <a:r>
                        <a:rPr lang="en-US" sz="1200" b="1" dirty="0">
                          <a:latin typeface="Arial" panose="020B0604020202020204" pitchFamily="34" charset="0"/>
                          <a:cs typeface="Arial" panose="020B0604020202020204" pitchFamily="34" charset="0"/>
                        </a:rPr>
                        <a:t>n (%)</a:t>
                      </a:r>
                      <a:r>
                        <a:rPr lang="en-US" sz="1200" b="1" baseline="30000" dirty="0">
                          <a:latin typeface="Arial" panose="020B0604020202020204" pitchFamily="34" charset="0"/>
                          <a:cs typeface="Arial" panose="020B0604020202020204" pitchFamily="34" charset="0"/>
                        </a:rPr>
                        <a:t>b</a:t>
                      </a:r>
                      <a:r>
                        <a:rPr lang="en-US" sz="1200" b="1" dirty="0">
                          <a:latin typeface="Arial" panose="020B0604020202020204" pitchFamily="34" charset="0"/>
                          <a:cs typeface="Arial" panose="020B0604020202020204" pitchFamily="34" charset="0"/>
                        </a:rPr>
                        <a:t> </a:t>
                      </a:r>
                    </a:p>
                    <a:p>
                      <a:r>
                        <a:rPr lang="en-US" sz="1200" b="1" dirty="0">
                          <a:latin typeface="Arial" panose="020B0604020202020204" pitchFamily="34" charset="0"/>
                          <a:cs typeface="Arial" panose="020B0604020202020204" pitchFamily="34" charset="0"/>
                        </a:rPr>
                        <a:t>[95% CI]</a:t>
                      </a:r>
                    </a:p>
                  </a:txBody>
                  <a:tcPr marL="108000" anchor="ctr"/>
                </a:tc>
                <a:tc>
                  <a:txBody>
                    <a:bodyPr/>
                    <a:lstStyle/>
                    <a:p>
                      <a:pPr algn="ctr"/>
                      <a:r>
                        <a:rPr lang="en-US" sz="1200" b="0" dirty="0">
                          <a:latin typeface="Arial" panose="020B0604020202020204" pitchFamily="34" charset="0"/>
                          <a:cs typeface="Arial" panose="020B0604020202020204" pitchFamily="34" charset="0"/>
                        </a:rPr>
                        <a:t>208 (79.7) </a:t>
                      </a:r>
                      <a:br>
                        <a:rPr lang="en-US" sz="1200" b="0" dirty="0">
                          <a:latin typeface="Arial" panose="020B0604020202020204" pitchFamily="34" charset="0"/>
                          <a:cs typeface="Arial" panose="020B0604020202020204" pitchFamily="34" charset="0"/>
                        </a:rPr>
                      </a:br>
                      <a:r>
                        <a:rPr lang="en-US" sz="1200" b="0" dirty="0">
                          <a:latin typeface="Arial" panose="020B0604020202020204" pitchFamily="34" charset="0"/>
                          <a:cs typeface="Arial" panose="020B0604020202020204" pitchFamily="34" charset="0"/>
                        </a:rPr>
                        <a:t>[74.3-84.4]</a:t>
                      </a:r>
                    </a:p>
                  </a:txBody>
                  <a:tcPr anchor="ctr"/>
                </a:tc>
                <a:tc>
                  <a:txBody>
                    <a:bodyPr/>
                    <a:lstStyle/>
                    <a:p>
                      <a:pPr algn="ctr"/>
                      <a:r>
                        <a:rPr lang="en-US" sz="1200" b="0" dirty="0">
                          <a:latin typeface="Arial" panose="020B0604020202020204" pitchFamily="34" charset="0"/>
                          <a:cs typeface="Arial" panose="020B0604020202020204" pitchFamily="34" charset="0"/>
                        </a:rPr>
                        <a:t>90 (34.2) </a:t>
                      </a:r>
                      <a:br>
                        <a:rPr lang="en-US" sz="1200" b="0" dirty="0">
                          <a:latin typeface="Arial" panose="020B0604020202020204" pitchFamily="34" charset="0"/>
                          <a:cs typeface="Arial" panose="020B0604020202020204" pitchFamily="34" charset="0"/>
                        </a:rPr>
                      </a:br>
                      <a:r>
                        <a:rPr lang="en-US" sz="1200" b="0" dirty="0">
                          <a:latin typeface="Arial" panose="020B0604020202020204" pitchFamily="34" charset="0"/>
                          <a:cs typeface="Arial" panose="020B0604020202020204" pitchFamily="34" charset="0"/>
                        </a:rPr>
                        <a:t>[28.5-40.3]</a:t>
                      </a:r>
                    </a:p>
                  </a:txBody>
                  <a:tcPr anchor="ctr"/>
                </a:tc>
                <a:extLst>
                  <a:ext uri="{0D108BD9-81ED-4DB2-BD59-A6C34878D82A}">
                    <a16:rowId xmlns:a16="http://schemas.microsoft.com/office/drawing/2014/main" val="384052537"/>
                  </a:ext>
                </a:extLst>
              </a:tr>
              <a:tr h="285766">
                <a:tc vMerge="1">
                  <a:txBody>
                    <a:bodyPr/>
                    <a:lstStyle/>
                    <a:p>
                      <a:endParaRPr lang="en-US" dirty="0"/>
                    </a:p>
                  </a:txBody>
                  <a:tcPr>
                    <a:solidFill>
                      <a:schemeClr val="bg1"/>
                    </a:solidFill>
                  </a:tcPr>
                </a:tc>
                <a:tc gridSpan="2">
                  <a:txBody>
                    <a:bodyPr/>
                    <a:lstStyle/>
                    <a:p>
                      <a:pPr algn="ctr"/>
                      <a:r>
                        <a:rPr lang="en-US" sz="1200" b="0" i="1" dirty="0">
                          <a:latin typeface="Arial" panose="020B0604020202020204" pitchFamily="34" charset="0"/>
                          <a:cs typeface="Arial" panose="020B0604020202020204" pitchFamily="34" charset="0"/>
                        </a:rPr>
                        <a:t>P&lt;</a:t>
                      </a:r>
                      <a:r>
                        <a:rPr lang="en-US" sz="1200" b="0" dirty="0">
                          <a:latin typeface="Arial" panose="020B0604020202020204" pitchFamily="34" charset="0"/>
                          <a:cs typeface="Arial" panose="020B0604020202020204" pitchFamily="34" charset="0"/>
                        </a:rPr>
                        <a:t>.0001</a:t>
                      </a:r>
                    </a:p>
                  </a:txBody>
                  <a:tcPr anchor="ctr"/>
                </a:tc>
                <a:tc hMerge="1">
                  <a:txBody>
                    <a:bodyPr/>
                    <a:lstStyle/>
                    <a:p>
                      <a:pPr algn="ctr"/>
                      <a:endParaRPr lang="en-US" dirty="0"/>
                    </a:p>
                  </a:txBody>
                  <a:tcPr>
                    <a:solidFill>
                      <a:schemeClr val="bg1"/>
                    </a:solidFill>
                  </a:tcPr>
                </a:tc>
                <a:extLst>
                  <a:ext uri="{0D108BD9-81ED-4DB2-BD59-A6C34878D82A}">
                    <a16:rowId xmlns:a16="http://schemas.microsoft.com/office/drawing/2014/main" val="755111490"/>
                  </a:ext>
                </a:extLst>
              </a:tr>
              <a:tr h="285766">
                <a:tc>
                  <a:txBody>
                    <a:bodyPr/>
                    <a:lstStyle/>
                    <a:p>
                      <a:r>
                        <a:rPr lang="en-US" sz="1200" b="1" dirty="0">
                          <a:latin typeface="Arial" panose="020B0604020202020204" pitchFamily="34" charset="0"/>
                          <a:cs typeface="Arial" panose="020B0604020202020204" pitchFamily="34" charset="0"/>
                        </a:rPr>
                        <a:t>CR, n (%)</a:t>
                      </a:r>
                    </a:p>
                  </a:txBody>
                  <a:tcPr marL="108000" anchor="ctr"/>
                </a:tc>
                <a:tc>
                  <a:txBody>
                    <a:bodyPr/>
                    <a:lstStyle/>
                    <a:p>
                      <a:pPr algn="ctr"/>
                      <a:r>
                        <a:rPr lang="en-US" sz="1200" b="0" dirty="0">
                          <a:latin typeface="Arial" panose="020B0604020202020204" pitchFamily="34" charset="0"/>
                          <a:cs typeface="Arial" panose="020B0604020202020204" pitchFamily="34" charset="0"/>
                        </a:rPr>
                        <a:t>42 (16.1)</a:t>
                      </a:r>
                    </a:p>
                  </a:txBody>
                  <a:tcPr anchor="ctr"/>
                </a:tc>
                <a:tc>
                  <a:txBody>
                    <a:bodyPr/>
                    <a:lstStyle/>
                    <a:p>
                      <a:pPr algn="ctr"/>
                      <a:r>
                        <a:rPr lang="en-US" sz="1200" b="0" dirty="0">
                          <a:latin typeface="Arial" panose="020B0604020202020204" pitchFamily="34" charset="0"/>
                          <a:cs typeface="Arial" panose="020B0604020202020204" pitchFamily="34" charset="0"/>
                        </a:rPr>
                        <a:t>23 (8.7)</a:t>
                      </a:r>
                    </a:p>
                  </a:txBody>
                  <a:tcPr anchor="ctr"/>
                </a:tc>
                <a:extLst>
                  <a:ext uri="{0D108BD9-81ED-4DB2-BD59-A6C34878D82A}">
                    <a16:rowId xmlns:a16="http://schemas.microsoft.com/office/drawing/2014/main" val="1072221568"/>
                  </a:ext>
                </a:extLst>
              </a:tr>
              <a:tr h="285766">
                <a:tc>
                  <a:txBody>
                    <a:bodyPr/>
                    <a:lstStyle/>
                    <a:p>
                      <a:r>
                        <a:rPr lang="en-US" sz="1200" b="1" dirty="0">
                          <a:latin typeface="Arial" panose="020B0604020202020204" pitchFamily="34" charset="0"/>
                          <a:cs typeface="Arial" panose="020B0604020202020204" pitchFamily="34" charset="0"/>
                        </a:rPr>
                        <a:t>PR, n (%)</a:t>
                      </a:r>
                    </a:p>
                  </a:txBody>
                  <a:tcPr marL="108000" anchor="ctr"/>
                </a:tc>
                <a:tc>
                  <a:txBody>
                    <a:bodyPr/>
                    <a:lstStyle/>
                    <a:p>
                      <a:pPr algn="ctr"/>
                      <a:r>
                        <a:rPr lang="en-US" sz="1200" b="0" dirty="0">
                          <a:latin typeface="Arial" panose="020B0604020202020204" pitchFamily="34" charset="0"/>
                          <a:cs typeface="Arial" panose="020B0604020202020204" pitchFamily="34" charset="0"/>
                        </a:rPr>
                        <a:t>166 (63.6)</a:t>
                      </a:r>
                    </a:p>
                  </a:txBody>
                  <a:tcPr anchor="ctr"/>
                </a:tc>
                <a:tc>
                  <a:txBody>
                    <a:bodyPr/>
                    <a:lstStyle/>
                    <a:p>
                      <a:pPr algn="ctr"/>
                      <a:r>
                        <a:rPr lang="en-US" sz="1200" b="0" dirty="0">
                          <a:latin typeface="Arial" panose="020B0604020202020204" pitchFamily="34" charset="0"/>
                          <a:cs typeface="Arial" panose="020B0604020202020204" pitchFamily="34" charset="0"/>
                        </a:rPr>
                        <a:t>67 (25.5)</a:t>
                      </a:r>
                    </a:p>
                  </a:txBody>
                  <a:tcPr anchor="ctr"/>
                </a:tc>
                <a:extLst>
                  <a:ext uri="{0D108BD9-81ED-4DB2-BD59-A6C34878D82A}">
                    <a16:rowId xmlns:a16="http://schemas.microsoft.com/office/drawing/2014/main" val="1754405763"/>
                  </a:ext>
                </a:extLst>
              </a:tr>
              <a:tr h="285766">
                <a:tc>
                  <a:txBody>
                    <a:bodyPr/>
                    <a:lstStyle/>
                    <a:p>
                      <a:r>
                        <a:rPr lang="en-US" sz="1200" b="1" dirty="0">
                          <a:latin typeface="Arial" panose="020B0604020202020204" pitchFamily="34" charset="0"/>
                          <a:cs typeface="Arial" panose="020B0604020202020204" pitchFamily="34" charset="0"/>
                        </a:rPr>
                        <a:t>SD, n (%)</a:t>
                      </a:r>
                    </a:p>
                  </a:txBody>
                  <a:tcPr marL="108000" anchor="ctr"/>
                </a:tc>
                <a:tc>
                  <a:txBody>
                    <a:bodyPr/>
                    <a:lstStyle/>
                    <a:p>
                      <a:pPr algn="ctr"/>
                      <a:r>
                        <a:rPr lang="en-US" sz="1200" b="0" dirty="0">
                          <a:latin typeface="Arial" panose="020B0604020202020204" pitchFamily="34" charset="0"/>
                          <a:cs typeface="Arial" panose="020B0604020202020204" pitchFamily="34" charset="0"/>
                        </a:rPr>
                        <a:t>44 (16.9)</a:t>
                      </a:r>
                    </a:p>
                  </a:txBody>
                  <a:tcPr anchor="ctr"/>
                </a:tc>
                <a:tc>
                  <a:txBody>
                    <a:bodyPr/>
                    <a:lstStyle/>
                    <a:p>
                      <a:pPr algn="ctr"/>
                      <a:r>
                        <a:rPr lang="en-US" sz="1200" b="0" dirty="0">
                          <a:latin typeface="Arial" panose="020B0604020202020204" pitchFamily="34" charset="0"/>
                          <a:cs typeface="Arial" panose="020B0604020202020204" pitchFamily="34" charset="0"/>
                        </a:rPr>
                        <a:t>112 (42.6)</a:t>
                      </a:r>
                    </a:p>
                  </a:txBody>
                  <a:tcPr anchor="ctr"/>
                </a:tc>
                <a:extLst>
                  <a:ext uri="{0D108BD9-81ED-4DB2-BD59-A6C34878D82A}">
                    <a16:rowId xmlns:a16="http://schemas.microsoft.com/office/drawing/2014/main" val="3483724458"/>
                  </a:ext>
                </a:extLst>
              </a:tr>
              <a:tr h="285766">
                <a:tc>
                  <a:txBody>
                    <a:bodyPr/>
                    <a:lstStyle/>
                    <a:p>
                      <a:r>
                        <a:rPr lang="en-US" sz="1200" b="1" dirty="0">
                          <a:latin typeface="Arial" panose="020B0604020202020204" pitchFamily="34" charset="0"/>
                          <a:cs typeface="Arial" panose="020B0604020202020204" pitchFamily="34" charset="0"/>
                        </a:rPr>
                        <a:t>PD, n (%)</a:t>
                      </a:r>
                    </a:p>
                  </a:txBody>
                  <a:tcPr marL="108000" anchor="ctr"/>
                </a:tc>
                <a:tc>
                  <a:txBody>
                    <a:bodyPr/>
                    <a:lstStyle/>
                    <a:p>
                      <a:pPr algn="ctr"/>
                      <a:r>
                        <a:rPr lang="en-US" sz="1200" b="0" dirty="0">
                          <a:latin typeface="Arial" panose="020B0604020202020204" pitchFamily="34" charset="0"/>
                          <a:cs typeface="Arial" panose="020B0604020202020204" pitchFamily="34" charset="0"/>
                        </a:rPr>
                        <a:t>3 (1.1)</a:t>
                      </a:r>
                    </a:p>
                  </a:txBody>
                  <a:tcPr anchor="ctr"/>
                </a:tc>
                <a:tc>
                  <a:txBody>
                    <a:bodyPr/>
                    <a:lstStyle/>
                    <a:p>
                      <a:pPr algn="ctr"/>
                      <a:r>
                        <a:rPr lang="en-US" sz="1200" b="0" dirty="0">
                          <a:latin typeface="Arial" panose="020B0604020202020204" pitchFamily="34" charset="0"/>
                          <a:cs typeface="Arial" panose="020B0604020202020204" pitchFamily="34" charset="0"/>
                        </a:rPr>
                        <a:t>46 (17.5)</a:t>
                      </a:r>
                    </a:p>
                  </a:txBody>
                  <a:tcPr anchor="ctr"/>
                </a:tc>
                <a:extLst>
                  <a:ext uri="{0D108BD9-81ED-4DB2-BD59-A6C34878D82A}">
                    <a16:rowId xmlns:a16="http://schemas.microsoft.com/office/drawing/2014/main" val="2920425714"/>
                  </a:ext>
                </a:extLst>
              </a:tr>
              <a:tr h="285766">
                <a:tc>
                  <a:txBody>
                    <a:bodyPr/>
                    <a:lstStyle/>
                    <a:p>
                      <a:r>
                        <a:rPr lang="en-US" sz="1200" b="1" dirty="0">
                          <a:latin typeface="Arial" panose="020B0604020202020204" pitchFamily="34" charset="0"/>
                          <a:cs typeface="Arial" panose="020B0604020202020204" pitchFamily="34" charset="0"/>
                        </a:rPr>
                        <a:t>Not evaluable, n (%)</a:t>
                      </a:r>
                    </a:p>
                  </a:txBody>
                  <a:tcPr marL="108000" anchor="ctr"/>
                </a:tc>
                <a:tc>
                  <a:txBody>
                    <a:bodyPr/>
                    <a:lstStyle/>
                    <a:p>
                      <a:pPr algn="ctr"/>
                      <a:r>
                        <a:rPr lang="en-US" sz="1200" b="0" dirty="0">
                          <a:latin typeface="Arial" panose="020B0604020202020204" pitchFamily="34" charset="0"/>
                          <a:cs typeface="Arial" panose="020B0604020202020204" pitchFamily="34" charset="0"/>
                        </a:rPr>
                        <a:t>6 (2.3)</a:t>
                      </a:r>
                    </a:p>
                  </a:txBody>
                  <a:tcPr anchor="ctr"/>
                </a:tc>
                <a:tc>
                  <a:txBody>
                    <a:bodyPr/>
                    <a:lstStyle/>
                    <a:p>
                      <a:pPr algn="ctr"/>
                      <a:r>
                        <a:rPr lang="en-US" sz="1200" b="0" dirty="0">
                          <a:latin typeface="Arial" panose="020B0604020202020204" pitchFamily="34" charset="0"/>
                          <a:cs typeface="Arial" panose="020B0604020202020204" pitchFamily="34" charset="0"/>
                        </a:rPr>
                        <a:t>15 (5.7)</a:t>
                      </a:r>
                    </a:p>
                  </a:txBody>
                  <a:tcPr anchor="ctr"/>
                </a:tc>
                <a:extLst>
                  <a:ext uri="{0D108BD9-81ED-4DB2-BD59-A6C34878D82A}">
                    <a16:rowId xmlns:a16="http://schemas.microsoft.com/office/drawing/2014/main" val="1353624819"/>
                  </a:ext>
                </a:extLst>
              </a:tr>
              <a:tr h="285766">
                <a:tc>
                  <a:txBody>
                    <a:bodyPr/>
                    <a:lstStyle/>
                    <a:p>
                      <a:r>
                        <a:rPr lang="en-US" sz="1200" b="1" dirty="0">
                          <a:latin typeface="Arial" panose="020B0604020202020204" pitchFamily="34" charset="0"/>
                          <a:cs typeface="Arial" panose="020B0604020202020204" pitchFamily="34" charset="0"/>
                        </a:rPr>
                        <a:t>CR+PR+SD (DCR), n (%)</a:t>
                      </a:r>
                    </a:p>
                  </a:txBody>
                  <a:tcPr marL="108000" anchor="ctr"/>
                </a:tc>
                <a:tc>
                  <a:txBody>
                    <a:bodyPr/>
                    <a:lstStyle/>
                    <a:p>
                      <a:pPr algn="ctr"/>
                      <a:r>
                        <a:rPr lang="en-US" sz="1200" b="0" dirty="0">
                          <a:latin typeface="Arial" panose="020B0604020202020204" pitchFamily="34" charset="0"/>
                          <a:cs typeface="Arial" panose="020B0604020202020204" pitchFamily="34" charset="0"/>
                        </a:rPr>
                        <a:t>252 (96.6)</a:t>
                      </a:r>
                    </a:p>
                  </a:txBody>
                  <a:tcPr anchor="ctr"/>
                </a:tc>
                <a:tc>
                  <a:txBody>
                    <a:bodyPr/>
                    <a:lstStyle/>
                    <a:p>
                      <a:pPr algn="ctr"/>
                      <a:r>
                        <a:rPr lang="en-US" sz="1200" b="0" dirty="0">
                          <a:latin typeface="Arial" panose="020B0604020202020204" pitchFamily="34" charset="0"/>
                          <a:cs typeface="Arial" panose="020B0604020202020204" pitchFamily="34" charset="0"/>
                        </a:rPr>
                        <a:t>202 (76.8)</a:t>
                      </a:r>
                    </a:p>
                  </a:txBody>
                  <a:tcPr anchor="ctr"/>
                </a:tc>
                <a:extLst>
                  <a:ext uri="{0D108BD9-81ED-4DB2-BD59-A6C34878D82A}">
                    <a16:rowId xmlns:a16="http://schemas.microsoft.com/office/drawing/2014/main" val="3184501486"/>
                  </a:ext>
                </a:extLst>
              </a:tr>
            </a:tbl>
          </a:graphicData>
        </a:graphic>
      </p:graphicFrame>
      <p:sp>
        <p:nvSpPr>
          <p:cNvPr id="2" name="Rectangle 1">
            <a:extLst>
              <a:ext uri="{FF2B5EF4-FFF2-40B4-BE49-F238E27FC236}">
                <a16:creationId xmlns:a16="http://schemas.microsoft.com/office/drawing/2014/main" id="{248B83E9-4432-782C-1343-003B8B06F7C1}"/>
              </a:ext>
            </a:extLst>
          </p:cNvPr>
          <p:cNvSpPr/>
          <p:nvPr/>
        </p:nvSpPr>
        <p:spPr>
          <a:xfrm>
            <a:off x="3972837" y="2836506"/>
            <a:ext cx="2830708" cy="979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360216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64DFEC3-89F9-DA1A-7DBA-880FE3629890}"/>
              </a:ext>
            </a:extLst>
          </p:cNvPr>
          <p:cNvSpPr>
            <a:spLocks noGrp="1"/>
          </p:cNvSpPr>
          <p:nvPr>
            <p:ph type="title"/>
          </p:nvPr>
        </p:nvSpPr>
        <p:spPr/>
        <p:txBody>
          <a:bodyPr/>
          <a:lstStyle/>
          <a:p>
            <a:r>
              <a:rPr lang="en-US" dirty="0"/>
              <a:t>DESTINY-Breast03: Updated Results</a:t>
            </a:r>
          </a:p>
        </p:txBody>
      </p:sp>
      <p:sp>
        <p:nvSpPr>
          <p:cNvPr id="10" name="Text Placeholder 9">
            <a:extLst>
              <a:ext uri="{FF2B5EF4-FFF2-40B4-BE49-F238E27FC236}">
                <a16:creationId xmlns:a16="http://schemas.microsoft.com/office/drawing/2014/main" id="{A10630D5-1E38-D740-F51C-A1BFE7F23D56}"/>
              </a:ext>
            </a:extLst>
          </p:cNvPr>
          <p:cNvSpPr>
            <a:spLocks noGrp="1"/>
          </p:cNvSpPr>
          <p:nvPr>
            <p:ph type="body" sz="quarter" idx="12"/>
          </p:nvPr>
        </p:nvSpPr>
        <p:spPr/>
        <p:txBody>
          <a:bodyPr/>
          <a:lstStyle/>
          <a:p>
            <a:pPr>
              <a:spcBef>
                <a:spcPts val="0"/>
              </a:spcBef>
            </a:pPr>
            <a:r>
              <a:rPr lang="en-US" dirty="0"/>
              <a:t>HR, hazard ratio; NR, not reached.</a:t>
            </a:r>
          </a:p>
          <a:p>
            <a:pPr>
              <a:spcBef>
                <a:spcPts val="0"/>
              </a:spcBef>
            </a:pPr>
            <a:r>
              <a:rPr lang="en-US" dirty="0"/>
              <a:t>Hurvitz et al. </a:t>
            </a:r>
            <a:r>
              <a:rPr lang="en-US" sz="1000" i="1" dirty="0">
                <a:latin typeface="Arial" panose="020B0604020202020204" pitchFamily="34" charset="0"/>
                <a:cs typeface="Arial" panose="020B0604020202020204" pitchFamily="34" charset="0"/>
              </a:rPr>
              <a:t>Lancet</a:t>
            </a:r>
            <a:r>
              <a:rPr lang="en-US" sz="1000" dirty="0">
                <a:latin typeface="Arial" panose="020B0604020202020204" pitchFamily="34" charset="0"/>
                <a:cs typeface="Arial" panose="020B0604020202020204" pitchFamily="34" charset="0"/>
              </a:rPr>
              <a:t>. 2022;401(10371):P105-P117. </a:t>
            </a:r>
            <a:endParaRPr lang="en-US" dirty="0"/>
          </a:p>
        </p:txBody>
      </p:sp>
      <p:graphicFrame>
        <p:nvGraphicFramePr>
          <p:cNvPr id="12" name="Table 7">
            <a:extLst>
              <a:ext uri="{FF2B5EF4-FFF2-40B4-BE49-F238E27FC236}">
                <a16:creationId xmlns:a16="http://schemas.microsoft.com/office/drawing/2014/main" id="{24C75CF7-96B1-C45A-36F0-E82818255449}"/>
              </a:ext>
            </a:extLst>
          </p:cNvPr>
          <p:cNvGraphicFramePr>
            <a:graphicFrameLocks noGrp="1"/>
          </p:cNvGraphicFramePr>
          <p:nvPr>
            <p:extLst>
              <p:ext uri="{D42A27DB-BD31-4B8C-83A1-F6EECF244321}">
                <p14:modId xmlns:p14="http://schemas.microsoft.com/office/powerpoint/2010/main" val="991309562"/>
              </p:ext>
            </p:extLst>
          </p:nvPr>
        </p:nvGraphicFramePr>
        <p:xfrm>
          <a:off x="908956" y="1400574"/>
          <a:ext cx="10374087" cy="4663440"/>
        </p:xfrm>
        <a:graphic>
          <a:graphicData uri="http://schemas.openxmlformats.org/drawingml/2006/table">
            <a:tbl>
              <a:tblPr firstRow="1" firstCol="1" bandRow="1">
                <a:tableStyleId>{5C22544A-7EE6-4342-B048-85BDC9FD1C3A}</a:tableStyleId>
              </a:tblPr>
              <a:tblGrid>
                <a:gridCol w="3677558">
                  <a:extLst>
                    <a:ext uri="{9D8B030D-6E8A-4147-A177-3AD203B41FA5}">
                      <a16:colId xmlns:a16="http://schemas.microsoft.com/office/drawing/2014/main" val="595395473"/>
                    </a:ext>
                  </a:extLst>
                </a:gridCol>
                <a:gridCol w="3454400">
                  <a:extLst>
                    <a:ext uri="{9D8B030D-6E8A-4147-A177-3AD203B41FA5}">
                      <a16:colId xmlns:a16="http://schemas.microsoft.com/office/drawing/2014/main" val="2364691619"/>
                    </a:ext>
                  </a:extLst>
                </a:gridCol>
                <a:gridCol w="3242129">
                  <a:extLst>
                    <a:ext uri="{9D8B030D-6E8A-4147-A177-3AD203B41FA5}">
                      <a16:colId xmlns:a16="http://schemas.microsoft.com/office/drawing/2014/main" val="8099020"/>
                    </a:ext>
                  </a:extLst>
                </a:gridCol>
              </a:tblGrid>
              <a:tr h="487071">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r>
                        <a:rPr lang="en-US" sz="1600" dirty="0">
                          <a:latin typeface="Arial" panose="020B0604020202020204" pitchFamily="34" charset="0"/>
                          <a:cs typeface="Arial" panose="020B0604020202020204" pitchFamily="34" charset="0"/>
                        </a:rPr>
                        <a:t>Efficacy Endpoints</a:t>
                      </a:r>
                    </a:p>
                  </a:txBody>
                  <a:tcPr marL="108000" anchor="ct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pPr algn="ctr"/>
                      <a:r>
                        <a:rPr lang="en-US" sz="1600" b="1" dirty="0">
                          <a:solidFill>
                            <a:schemeClr val="bg1"/>
                          </a:solidFill>
                          <a:latin typeface="Arial" panose="020B0604020202020204" pitchFamily="34" charset="0"/>
                          <a:cs typeface="Arial" panose="020B0604020202020204" pitchFamily="34" charset="0"/>
                        </a:rPr>
                        <a:t>T-DXd</a:t>
                      </a:r>
                    </a:p>
                    <a:p>
                      <a:pPr algn="ctr"/>
                      <a:r>
                        <a:rPr lang="en-US" sz="1600" b="1" dirty="0">
                          <a:solidFill>
                            <a:schemeClr val="bg1"/>
                          </a:solidFill>
                          <a:latin typeface="Arial" panose="020B0604020202020204" pitchFamily="34" charset="0"/>
                          <a:cs typeface="Arial" panose="020B0604020202020204" pitchFamily="34" charset="0"/>
                        </a:rPr>
                        <a:t>(n=261)</a:t>
                      </a:r>
                    </a:p>
                  </a:txBody>
                  <a:tcPr anchor="ctr"/>
                </a:tc>
                <a:tc>
                  <a:txBody>
                    <a:bodyPr/>
                    <a:lstStyle/>
                    <a:p>
                      <a:pPr algn="ctr"/>
                      <a:r>
                        <a:rPr lang="en-US" sz="1600" b="1" kern="1200" dirty="0">
                          <a:solidFill>
                            <a:schemeClr val="bg1"/>
                          </a:solidFill>
                          <a:latin typeface="Arial" panose="020B0604020202020204" pitchFamily="34" charset="0"/>
                          <a:ea typeface="+mn-ea"/>
                          <a:cs typeface="Arial" panose="020B0604020202020204" pitchFamily="34" charset="0"/>
                        </a:rPr>
                        <a:t>T-DM1</a:t>
                      </a:r>
                    </a:p>
                    <a:p>
                      <a:pPr algn="ctr"/>
                      <a:r>
                        <a:rPr lang="en-US" sz="1600" b="1" kern="1200" dirty="0">
                          <a:solidFill>
                            <a:schemeClr val="bg1"/>
                          </a:solidFill>
                          <a:latin typeface="Arial" panose="020B0604020202020204" pitchFamily="34" charset="0"/>
                          <a:ea typeface="+mn-ea"/>
                          <a:cs typeface="Arial" panose="020B0604020202020204" pitchFamily="34" charset="0"/>
                        </a:rPr>
                        <a:t>(n=263)</a:t>
                      </a:r>
                    </a:p>
                  </a:txBody>
                  <a:tcPr anchor="ctr"/>
                </a:tc>
                <a:extLst>
                  <a:ext uri="{0D108BD9-81ED-4DB2-BD59-A6C34878D82A}">
                    <a16:rowId xmlns:a16="http://schemas.microsoft.com/office/drawing/2014/main" val="1993537716"/>
                  </a:ext>
                </a:extLst>
              </a:tr>
              <a:tr h="118297">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Median duration of study follow-up</a:t>
                      </a:r>
                    </a:p>
                  </a:txBody>
                  <a:tcPr marL="108000" anchor="ct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600" b="0" dirty="0">
                          <a:latin typeface="Arial" panose="020B0604020202020204" pitchFamily="34" charset="0"/>
                          <a:cs typeface="Arial" panose="020B0604020202020204" pitchFamily="34" charset="0"/>
                        </a:rPr>
                        <a:t>28.4 months</a:t>
                      </a:r>
                    </a:p>
                  </a:txBody>
                  <a:tcPr anchor="ctr"/>
                </a:tc>
                <a:tc>
                  <a:txBody>
                    <a:bodyPr/>
                    <a:lstStyle/>
                    <a:p>
                      <a:pPr algn="ctr"/>
                      <a:r>
                        <a:rPr lang="en-US" sz="1600" b="0" kern="1200" dirty="0">
                          <a:solidFill>
                            <a:schemeClr val="dk1"/>
                          </a:solidFill>
                          <a:latin typeface="Arial" panose="020B0604020202020204" pitchFamily="34" charset="0"/>
                          <a:ea typeface="+mn-ea"/>
                          <a:cs typeface="Arial" panose="020B0604020202020204" pitchFamily="34" charset="0"/>
                        </a:rPr>
                        <a:t>26.5 months</a:t>
                      </a:r>
                    </a:p>
                  </a:txBody>
                  <a:tcPr anchor="ctr"/>
                </a:tc>
                <a:extLst>
                  <a:ext uri="{0D108BD9-81ED-4DB2-BD59-A6C34878D82A}">
                    <a16:rowId xmlns:a16="http://schemas.microsoft.com/office/drawing/2014/main" val="384052537"/>
                  </a:ext>
                </a:extLst>
              </a:tr>
              <a:tr h="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Median PFS by BICR</a:t>
                      </a:r>
                    </a:p>
                  </a:txBody>
                  <a:tcPr marL="108000" anchor="ct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600" b="0" dirty="0">
                          <a:latin typeface="Arial" panose="020B0604020202020204" pitchFamily="34" charset="0"/>
                          <a:cs typeface="Arial" panose="020B0604020202020204" pitchFamily="34" charset="0"/>
                        </a:rPr>
                        <a:t>28.8 months</a:t>
                      </a:r>
                    </a:p>
                  </a:txBody>
                  <a:tcPr anchor="ctr"/>
                </a:tc>
                <a:tc>
                  <a:txBody>
                    <a:bodyPr/>
                    <a:lstStyle/>
                    <a:p>
                      <a:pPr algn="ctr"/>
                      <a:r>
                        <a:rPr lang="en-US" sz="1600" b="0" kern="1200" dirty="0">
                          <a:solidFill>
                            <a:schemeClr val="dk1"/>
                          </a:solidFill>
                          <a:latin typeface="Arial" panose="020B0604020202020204" pitchFamily="34" charset="0"/>
                          <a:ea typeface="+mn-ea"/>
                          <a:cs typeface="Arial" panose="020B0604020202020204" pitchFamily="34" charset="0"/>
                        </a:rPr>
                        <a:t>6.8 months</a:t>
                      </a:r>
                    </a:p>
                  </a:txBody>
                  <a:tcPr anchor="ctr"/>
                </a:tc>
                <a:extLst>
                  <a:ext uri="{0D108BD9-81ED-4DB2-BD59-A6C34878D82A}">
                    <a16:rowId xmlns:a16="http://schemas.microsoft.com/office/drawing/2014/main" val="1754405763"/>
                  </a:ext>
                </a:extLst>
              </a:tr>
              <a:tr h="292242">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lvl="1"/>
                      <a:r>
                        <a:rPr lang="en-US" sz="1600" b="1" u="none" strike="noStrike" kern="1200" dirty="0">
                          <a:solidFill>
                            <a:schemeClr val="bg1"/>
                          </a:solidFill>
                          <a:effectLst/>
                          <a:latin typeface="Arial" panose="020B0604020202020204" pitchFamily="34" charset="0"/>
                          <a:cs typeface="Arial" panose="020B0604020202020204" pitchFamily="34" charset="0"/>
                        </a:rPr>
                        <a:t>HR</a:t>
                      </a:r>
                      <a:endParaRPr lang="en-US" sz="1600" b="1" i="0" u="none" strike="noStrike" kern="1200" dirty="0">
                        <a:solidFill>
                          <a:schemeClr val="bg1"/>
                        </a:solidFill>
                        <a:effectLst/>
                        <a:latin typeface="Arial" panose="020B0604020202020204" pitchFamily="34" charset="0"/>
                        <a:ea typeface="+mn-ea"/>
                        <a:cs typeface="Arial" panose="020B0604020202020204" pitchFamily="34" charset="0"/>
                      </a:endParaRPr>
                    </a:p>
                  </a:txBody>
                  <a:tcPr marL="108000" anchor="ctr"/>
                </a:tc>
                <a:tc gridSpan="2">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600" b="0" kern="1200" dirty="0">
                          <a:solidFill>
                            <a:schemeClr val="dk1"/>
                          </a:solidFill>
                          <a:latin typeface="Arial" panose="020B0604020202020204" pitchFamily="34" charset="0"/>
                          <a:ea typeface="+mn-ea"/>
                          <a:cs typeface="Arial" panose="020B0604020202020204" pitchFamily="34" charset="0"/>
                        </a:rPr>
                        <a:t>0.33</a:t>
                      </a:r>
                    </a:p>
                  </a:txBody>
                  <a:tcPr anchor="ctr"/>
                </a:tc>
                <a:tc hMerge="1">
                  <a:txBody>
                    <a:bodyPr/>
                    <a:lstStyle/>
                    <a:p>
                      <a:endParaRPr lang="en-US"/>
                    </a:p>
                  </a:txBody>
                  <a:tcPr/>
                </a:tc>
                <a:extLst>
                  <a:ext uri="{0D108BD9-81ED-4DB2-BD59-A6C34878D82A}">
                    <a16:rowId xmlns:a16="http://schemas.microsoft.com/office/drawing/2014/main" val="3483724458"/>
                  </a:ext>
                </a:extLst>
              </a:tr>
              <a:tr h="292242">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Arial" panose="020B0604020202020204" pitchFamily="34" charset="0"/>
                          <a:ea typeface="+mn-ea"/>
                          <a:cs typeface="Arial" panose="020B0604020202020204" pitchFamily="34" charset="0"/>
                        </a:rPr>
                        <a:t>nominal </a:t>
                      </a:r>
                      <a:r>
                        <a:rPr lang="en-US" sz="1600" b="1" i="1" kern="1200" dirty="0">
                          <a:solidFill>
                            <a:schemeClr val="bg1"/>
                          </a:solidFill>
                          <a:latin typeface="Arial" panose="020B0604020202020204" pitchFamily="34" charset="0"/>
                          <a:ea typeface="+mn-ea"/>
                          <a:cs typeface="Arial" panose="020B0604020202020204" pitchFamily="34" charset="0"/>
                        </a:rPr>
                        <a:t>p</a:t>
                      </a:r>
                    </a:p>
                  </a:txBody>
                  <a:tcPr marL="108000" anchor="ctr"/>
                </a:tc>
                <a:tc gridSpan="2">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600" b="0" kern="1200" dirty="0">
                          <a:solidFill>
                            <a:schemeClr val="dk1"/>
                          </a:solidFill>
                          <a:latin typeface="Arial" panose="020B0604020202020204" pitchFamily="34" charset="0"/>
                          <a:ea typeface="+mn-ea"/>
                          <a:cs typeface="Arial" panose="020B0604020202020204" pitchFamily="34" charset="0"/>
                        </a:rPr>
                        <a:t>&lt;0.0001</a:t>
                      </a:r>
                    </a:p>
                  </a:txBody>
                  <a:tcPr anchor="ctr"/>
                </a:tc>
                <a:tc hMerge="1">
                  <a:txBody>
                    <a:bodyPr/>
                    <a:lstStyle/>
                    <a:p>
                      <a:endParaRPr lang="en-US"/>
                    </a:p>
                  </a:txBody>
                  <a:tcPr/>
                </a:tc>
                <a:extLst>
                  <a:ext uri="{0D108BD9-81ED-4DB2-BD59-A6C34878D82A}">
                    <a16:rowId xmlns:a16="http://schemas.microsoft.com/office/drawing/2014/main" val="2920425714"/>
                  </a:ext>
                </a:extLst>
              </a:tr>
              <a:tr h="292242">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en-US" sz="1600" b="1" kern="1200" dirty="0">
                          <a:solidFill>
                            <a:schemeClr val="bg1"/>
                          </a:solidFill>
                          <a:latin typeface="Arial" panose="020B0604020202020204" pitchFamily="34" charset="0"/>
                          <a:ea typeface="+mn-ea"/>
                          <a:cs typeface="Arial" panose="020B0604020202020204" pitchFamily="34" charset="0"/>
                        </a:rPr>
                        <a:t>Median OS</a:t>
                      </a:r>
                    </a:p>
                  </a:txBody>
                  <a:tcPr marL="108000" anchor="ct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dk1"/>
                          </a:solidFill>
                          <a:latin typeface="Arial" panose="020B0604020202020204" pitchFamily="34" charset="0"/>
                          <a:ea typeface="+mn-ea"/>
                          <a:cs typeface="Arial" panose="020B0604020202020204" pitchFamily="34" charset="0"/>
                        </a:rPr>
                        <a:t>NR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dk1"/>
                          </a:solidFill>
                          <a:latin typeface="Arial" panose="020B0604020202020204" pitchFamily="34" charset="0"/>
                          <a:ea typeface="+mn-ea"/>
                          <a:cs typeface="Arial" panose="020B0604020202020204" pitchFamily="34" charset="0"/>
                        </a:rPr>
                        <a:t>(95% CI 40.5 months–NE)</a:t>
                      </a:r>
                    </a:p>
                  </a:txBody>
                  <a:tcPr anchor="ctr"/>
                </a:tc>
                <a:tc>
                  <a:txBody>
                    <a:bodyPr/>
                    <a:lstStyle/>
                    <a:p>
                      <a:pPr algn="ctr"/>
                      <a:r>
                        <a:rPr lang="en-US" sz="1600" b="0" kern="1200" dirty="0">
                          <a:solidFill>
                            <a:schemeClr val="dk1"/>
                          </a:solidFill>
                          <a:latin typeface="Arial" panose="020B0604020202020204" pitchFamily="34" charset="0"/>
                          <a:ea typeface="+mn-ea"/>
                          <a:cs typeface="Arial" panose="020B0604020202020204" pitchFamily="34" charset="0"/>
                        </a:rPr>
                        <a:t>NR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dk1"/>
                          </a:solidFill>
                          <a:latin typeface="Arial" panose="020B0604020202020204" pitchFamily="34" charset="0"/>
                          <a:ea typeface="+mn-ea"/>
                          <a:cs typeface="Arial" panose="020B0604020202020204" pitchFamily="34" charset="0"/>
                        </a:rPr>
                        <a:t>(95% CI 34.0 months–NE)</a:t>
                      </a:r>
                    </a:p>
                  </a:txBody>
                  <a:tcPr anchor="ctr"/>
                </a:tc>
                <a:extLst>
                  <a:ext uri="{0D108BD9-81ED-4DB2-BD59-A6C34878D82A}">
                    <a16:rowId xmlns:a16="http://schemas.microsoft.com/office/drawing/2014/main" val="1353624819"/>
                  </a:ext>
                </a:extLst>
              </a:tr>
              <a:tr h="292242">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en-US" sz="1600" b="1" kern="1200" dirty="0">
                          <a:solidFill>
                            <a:schemeClr val="bg1"/>
                          </a:solidFill>
                          <a:latin typeface="Arial" panose="020B0604020202020204" pitchFamily="34" charset="0"/>
                          <a:ea typeface="+mn-ea"/>
                          <a:cs typeface="Arial" panose="020B0604020202020204" pitchFamily="34" charset="0"/>
                        </a:rPr>
                        <a:t>OS events, n (%)</a:t>
                      </a:r>
                    </a:p>
                  </a:txBody>
                  <a:tcPr marL="108000" anchor="ct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600" b="0" kern="1200" dirty="0">
                          <a:solidFill>
                            <a:schemeClr val="dk1"/>
                          </a:solidFill>
                          <a:latin typeface="Arial" panose="020B0604020202020204" pitchFamily="34" charset="0"/>
                          <a:ea typeface="+mn-ea"/>
                          <a:cs typeface="Arial" panose="020B0604020202020204" pitchFamily="34" charset="0"/>
                        </a:rPr>
                        <a:t>72 (28%)</a:t>
                      </a:r>
                    </a:p>
                  </a:txBody>
                  <a:tcPr anchor="ctr"/>
                </a:tc>
                <a:tc>
                  <a:txBody>
                    <a:bodyPr/>
                    <a:lstStyle/>
                    <a:p>
                      <a:pPr algn="ctr"/>
                      <a:r>
                        <a:rPr lang="en-US" sz="1600" b="0" kern="1200" dirty="0">
                          <a:solidFill>
                            <a:schemeClr val="dk1"/>
                          </a:solidFill>
                          <a:latin typeface="Arial" panose="020B0604020202020204" pitchFamily="34" charset="0"/>
                          <a:ea typeface="+mn-ea"/>
                          <a:cs typeface="Arial" panose="020B0604020202020204" pitchFamily="34" charset="0"/>
                        </a:rPr>
                        <a:t>97 (37%)</a:t>
                      </a:r>
                    </a:p>
                  </a:txBody>
                  <a:tcPr anchor="ctr"/>
                </a:tc>
                <a:extLst>
                  <a:ext uri="{0D108BD9-81ED-4DB2-BD59-A6C34878D82A}">
                    <a16:rowId xmlns:a16="http://schemas.microsoft.com/office/drawing/2014/main" val="3184501486"/>
                  </a:ext>
                </a:extLst>
              </a:tr>
              <a:tr h="292242">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lvl="1"/>
                      <a:r>
                        <a:rPr lang="en-US" sz="1600" b="1" kern="1200" dirty="0">
                          <a:solidFill>
                            <a:schemeClr val="bg1"/>
                          </a:solidFill>
                          <a:latin typeface="Arial" panose="020B0604020202020204" pitchFamily="34" charset="0"/>
                          <a:ea typeface="+mn-ea"/>
                          <a:cs typeface="Arial" panose="020B0604020202020204" pitchFamily="34" charset="0"/>
                        </a:rPr>
                        <a:t>HR</a:t>
                      </a:r>
                    </a:p>
                  </a:txBody>
                  <a:tcPr marL="108000" anchor="ctr"/>
                </a:tc>
                <a:tc gridSpan="2">
                  <a:txBody>
                    <a:bodyPr/>
                    <a:lstStyle/>
                    <a:p>
                      <a:pPr algn="ctr"/>
                      <a:r>
                        <a:rPr lang="en-US" sz="1600" b="0" kern="1200" dirty="0">
                          <a:solidFill>
                            <a:schemeClr val="dk1"/>
                          </a:solidFill>
                          <a:latin typeface="Arial" panose="020B0604020202020204" pitchFamily="34" charset="0"/>
                          <a:ea typeface="+mn-ea"/>
                          <a:cs typeface="Arial" panose="020B0604020202020204" pitchFamily="34" charset="0"/>
                        </a:rPr>
                        <a:t>0.64</a:t>
                      </a:r>
                    </a:p>
                  </a:txBody>
                  <a:tcPr anchor="ctr"/>
                </a:tc>
                <a:tc hMerge="1">
                  <a:txBody>
                    <a:bodyPr/>
                    <a:lstStyle/>
                    <a:p>
                      <a:endParaRPr lang="en-US"/>
                    </a:p>
                  </a:txBody>
                  <a:tcPr/>
                </a:tc>
                <a:extLst>
                  <a:ext uri="{0D108BD9-81ED-4DB2-BD59-A6C34878D82A}">
                    <a16:rowId xmlns:a16="http://schemas.microsoft.com/office/drawing/2014/main" val="143226342"/>
                  </a:ext>
                </a:extLst>
              </a:tr>
              <a:tr h="292242">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600" b="1" i="1" kern="1200" dirty="0">
                          <a:solidFill>
                            <a:schemeClr val="bg1"/>
                          </a:solidFill>
                          <a:latin typeface="Arial" panose="020B0604020202020204" pitchFamily="34" charset="0"/>
                          <a:ea typeface="+mn-ea"/>
                          <a:cs typeface="Arial" panose="020B0604020202020204" pitchFamily="34" charset="0"/>
                        </a:rPr>
                        <a:t>p</a:t>
                      </a:r>
                    </a:p>
                  </a:txBody>
                  <a:tcPr marL="108000" anchor="ctr"/>
                </a:tc>
                <a:tc gridSpan="2">
                  <a:txBody>
                    <a:bodyPr/>
                    <a:lstStyle/>
                    <a:p>
                      <a:pPr algn="ctr"/>
                      <a:r>
                        <a:rPr lang="en-US" sz="1600" b="0" kern="1200" dirty="0">
                          <a:solidFill>
                            <a:schemeClr val="dk1"/>
                          </a:solidFill>
                          <a:latin typeface="Arial" panose="020B0604020202020204" pitchFamily="34" charset="0"/>
                          <a:ea typeface="+mn-ea"/>
                          <a:cs typeface="Arial" panose="020B0604020202020204" pitchFamily="34" charset="0"/>
                        </a:rPr>
                        <a:t>0.0037</a:t>
                      </a:r>
                    </a:p>
                  </a:txBody>
                  <a:tcPr anchor="ctr"/>
                </a:tc>
                <a:tc hMerge="1">
                  <a:txBody>
                    <a:bodyPr/>
                    <a:lstStyle/>
                    <a:p>
                      <a:endParaRPr lang="en-US"/>
                    </a:p>
                  </a:txBody>
                  <a:tcPr/>
                </a:tc>
                <a:extLst>
                  <a:ext uri="{0D108BD9-81ED-4DB2-BD59-A6C34878D82A}">
                    <a16:rowId xmlns:a16="http://schemas.microsoft.com/office/drawing/2014/main" val="3879374285"/>
                  </a:ext>
                </a:extLst>
              </a:tr>
              <a:tr h="2922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Arial" panose="020B0604020202020204" pitchFamily="34" charset="0"/>
                          <a:ea typeface="+mn-ea"/>
                          <a:cs typeface="Arial" panose="020B0604020202020204" pitchFamily="34" charset="0"/>
                        </a:rPr>
                        <a:t>Grade 3 or worse treatment-emergent adverse events, n (%)</a:t>
                      </a:r>
                    </a:p>
                  </a:txBody>
                  <a:tcPr marL="108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dk1"/>
                          </a:solidFill>
                          <a:latin typeface="Arial" panose="020B0604020202020204" pitchFamily="34" charset="0"/>
                          <a:ea typeface="+mn-ea"/>
                          <a:cs typeface="Arial" panose="020B0604020202020204" pitchFamily="34" charset="0"/>
                        </a:rPr>
                        <a:t>145 (56%)</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dk1"/>
                          </a:solidFill>
                          <a:latin typeface="Arial" panose="020B0604020202020204" pitchFamily="34" charset="0"/>
                          <a:ea typeface="+mn-ea"/>
                          <a:cs typeface="Arial" panose="020B0604020202020204" pitchFamily="34" charset="0"/>
                        </a:rPr>
                        <a:t>135 (52%)</a:t>
                      </a:r>
                    </a:p>
                  </a:txBody>
                  <a:tcPr anchor="ctr"/>
                </a:tc>
                <a:extLst>
                  <a:ext uri="{0D108BD9-81ED-4DB2-BD59-A6C34878D82A}">
                    <a16:rowId xmlns:a16="http://schemas.microsoft.com/office/drawing/2014/main" val="2129942174"/>
                  </a:ext>
                </a:extLst>
              </a:tr>
              <a:tr h="2922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Arial" panose="020B0604020202020204" pitchFamily="34" charset="0"/>
                          <a:ea typeface="+mn-ea"/>
                          <a:cs typeface="Arial" panose="020B0604020202020204" pitchFamily="34" charset="0"/>
                        </a:rPr>
                        <a:t>Adjudicated drug-related interstitial lung disease or pneumonitis, n (%)</a:t>
                      </a:r>
                    </a:p>
                  </a:txBody>
                  <a:tcPr marL="108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dk1"/>
                          </a:solidFill>
                          <a:latin typeface="Arial" panose="020B0604020202020204" pitchFamily="34" charset="0"/>
                          <a:ea typeface="+mn-ea"/>
                          <a:cs typeface="Arial" panose="020B0604020202020204" pitchFamily="34" charset="0"/>
                        </a:rPr>
                        <a:t>39 (15%)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dk1"/>
                          </a:solidFill>
                          <a:latin typeface="Arial" panose="020B0604020202020204" pitchFamily="34" charset="0"/>
                          <a:ea typeface="+mn-ea"/>
                          <a:cs typeface="Arial" panose="020B0604020202020204" pitchFamily="34" charset="0"/>
                        </a:rPr>
                        <a:t>8 (3%) </a:t>
                      </a:r>
                    </a:p>
                  </a:txBody>
                  <a:tcPr anchor="ctr"/>
                </a:tc>
                <a:extLst>
                  <a:ext uri="{0D108BD9-81ED-4DB2-BD59-A6C34878D82A}">
                    <a16:rowId xmlns:a16="http://schemas.microsoft.com/office/drawing/2014/main" val="52194980"/>
                  </a:ext>
                </a:extLst>
              </a:tr>
            </a:tbl>
          </a:graphicData>
        </a:graphic>
      </p:graphicFrame>
    </p:spTree>
    <p:extLst>
      <p:ext uri="{BB962C8B-B14F-4D97-AF65-F5344CB8AC3E}">
        <p14:creationId xmlns:p14="http://schemas.microsoft.com/office/powerpoint/2010/main" val="2693427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38">
            <a:extLst>
              <a:ext uri="{FF2B5EF4-FFF2-40B4-BE49-F238E27FC236}">
                <a16:creationId xmlns:a16="http://schemas.microsoft.com/office/drawing/2014/main" id="{9C748230-3D26-4DA0-AD77-95ED8CEE7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090" y="1169153"/>
            <a:ext cx="9129720" cy="324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a:extLst>
              <a:ext uri="{FF2B5EF4-FFF2-40B4-BE49-F238E27FC236}">
                <a16:creationId xmlns:a16="http://schemas.microsoft.com/office/drawing/2014/main" id="{2F6BA636-B493-4D46-AD8A-9A951C2D4F28}"/>
              </a:ext>
            </a:extLst>
          </p:cNvPr>
          <p:cNvSpPr/>
          <p:nvPr/>
        </p:nvSpPr>
        <p:spPr bwMode="auto">
          <a:xfrm>
            <a:off x="485522" y="4577752"/>
            <a:ext cx="2905200" cy="296708"/>
          </a:xfrm>
          <a:prstGeom prst="rect">
            <a:avLst/>
          </a:prstGeom>
        </p:spPr>
        <p:txBody>
          <a:bodyPr>
            <a:spAutoFit/>
          </a:bodyPr>
          <a:lstStyle/>
          <a:p>
            <a:pPr defTabSz="609303">
              <a:defRPr/>
            </a:pPr>
            <a:endParaRPr lang="en-US" sz="1333" dirty="0">
              <a:latin typeface="Arial"/>
              <a:cs typeface="Arial"/>
              <a:sym typeface="Arial"/>
            </a:endParaRPr>
          </a:p>
        </p:txBody>
      </p:sp>
      <p:sp>
        <p:nvSpPr>
          <p:cNvPr id="46" name="TextBox 45">
            <a:extLst>
              <a:ext uri="{FF2B5EF4-FFF2-40B4-BE49-F238E27FC236}">
                <a16:creationId xmlns:a16="http://schemas.microsoft.com/office/drawing/2014/main" id="{29D050EC-D212-45F5-9B06-BE0E14F19456}"/>
              </a:ext>
            </a:extLst>
          </p:cNvPr>
          <p:cNvSpPr txBox="1"/>
          <p:nvPr/>
        </p:nvSpPr>
        <p:spPr>
          <a:xfrm>
            <a:off x="1697741" y="1008475"/>
            <a:ext cx="8745745" cy="379214"/>
          </a:xfrm>
          <a:prstGeom prst="rect">
            <a:avLst/>
          </a:prstGeom>
          <a:noFill/>
        </p:spPr>
        <p:txBody>
          <a:bodyPr>
            <a:spAutoFit/>
          </a:bodyPr>
          <a:lstStyle/>
          <a:p>
            <a:pPr algn="ctr" defTabSz="1218605">
              <a:buClr>
                <a:srgbClr val="000000"/>
              </a:buClr>
              <a:defRPr/>
            </a:pPr>
            <a:r>
              <a:rPr lang="en-US" sz="1866" b="1" kern="0" dirty="0">
                <a:solidFill>
                  <a:schemeClr val="bg1"/>
                </a:solidFill>
                <a:latin typeface="Arial"/>
                <a:cs typeface="Arial"/>
                <a:sym typeface="Arial"/>
              </a:rPr>
              <a:t>An Open-Label Multicenter Phase 2 Study of T-DXd</a:t>
            </a:r>
            <a:r>
              <a:rPr lang="en-US" sz="1866" b="1" kern="0" baseline="30000" dirty="0">
                <a:solidFill>
                  <a:schemeClr val="bg1"/>
                </a:solidFill>
                <a:latin typeface="Arial"/>
                <a:cs typeface="Arial"/>
                <a:sym typeface="Arial"/>
              </a:rPr>
              <a:t>1,2</a:t>
            </a:r>
            <a:endParaRPr lang="en-US" sz="1866" b="1" kern="0" dirty="0">
              <a:solidFill>
                <a:schemeClr val="bg1"/>
              </a:solidFill>
              <a:latin typeface="Arial"/>
              <a:cs typeface="Arial"/>
              <a:sym typeface="Arial"/>
            </a:endParaRPr>
          </a:p>
        </p:txBody>
      </p:sp>
      <p:sp>
        <p:nvSpPr>
          <p:cNvPr id="5" name="Content Placeholder 4">
            <a:extLst>
              <a:ext uri="{FF2B5EF4-FFF2-40B4-BE49-F238E27FC236}">
                <a16:creationId xmlns:a16="http://schemas.microsoft.com/office/drawing/2014/main" id="{9FC5D0C2-7413-673A-5A4F-87348D10D594}"/>
              </a:ext>
            </a:extLst>
          </p:cNvPr>
          <p:cNvSpPr>
            <a:spLocks noGrp="1"/>
          </p:cNvSpPr>
          <p:nvPr>
            <p:ph sz="half" idx="1"/>
          </p:nvPr>
        </p:nvSpPr>
        <p:spPr>
          <a:xfrm>
            <a:off x="838200" y="4577752"/>
            <a:ext cx="5181600" cy="1599210"/>
          </a:xfrm>
        </p:spPr>
        <p:txBody>
          <a:bodyPr>
            <a:normAutofit/>
          </a:bodyPr>
          <a:lstStyle/>
          <a:p>
            <a:pPr marL="0" indent="0">
              <a:buNone/>
            </a:pPr>
            <a:r>
              <a:rPr lang="en-US" sz="1600" b="1" dirty="0">
                <a:sym typeface="Arial"/>
              </a:rPr>
              <a:t>Endpoints</a:t>
            </a:r>
          </a:p>
          <a:p>
            <a:r>
              <a:rPr lang="en-US" sz="1600" dirty="0">
                <a:sym typeface="Arial"/>
              </a:rPr>
              <a:t>Primary: confirmed ORR by independent central imaging facility review per RECIST v1.1</a:t>
            </a:r>
          </a:p>
          <a:p>
            <a:r>
              <a:rPr lang="en-US" sz="1600" dirty="0">
                <a:sym typeface="Arial"/>
              </a:rPr>
              <a:t>Secondary: investigator-assessed ORR, DCR, DOR, CBR, PFS, OS, PK, and safety</a:t>
            </a:r>
          </a:p>
          <a:p>
            <a:endParaRPr lang="en-US" sz="1600" dirty="0"/>
          </a:p>
        </p:txBody>
      </p:sp>
      <p:sp>
        <p:nvSpPr>
          <p:cNvPr id="6" name="Content Placeholder 5">
            <a:extLst>
              <a:ext uri="{FF2B5EF4-FFF2-40B4-BE49-F238E27FC236}">
                <a16:creationId xmlns:a16="http://schemas.microsoft.com/office/drawing/2014/main" id="{91071C4F-7560-F16D-1DB8-5EFA77630DCD}"/>
              </a:ext>
            </a:extLst>
          </p:cNvPr>
          <p:cNvSpPr>
            <a:spLocks noGrp="1"/>
          </p:cNvSpPr>
          <p:nvPr>
            <p:ph sz="half" idx="2"/>
          </p:nvPr>
        </p:nvSpPr>
        <p:spPr>
          <a:xfrm>
            <a:off x="6172199" y="4577752"/>
            <a:ext cx="5636261" cy="1599210"/>
          </a:xfrm>
        </p:spPr>
        <p:txBody>
          <a:bodyPr>
            <a:noAutofit/>
          </a:bodyPr>
          <a:lstStyle/>
          <a:p>
            <a:pPr marL="0" indent="0">
              <a:buNone/>
            </a:pPr>
            <a:r>
              <a:rPr lang="en-US" sz="1400" b="1" dirty="0">
                <a:sym typeface="Arial"/>
              </a:rPr>
              <a:t>Median Duration of Follow-Up</a:t>
            </a:r>
          </a:p>
          <a:p>
            <a:r>
              <a:rPr lang="en-US" sz="1400" dirty="0">
                <a:sym typeface="Arial"/>
              </a:rPr>
              <a:t>August 1, 2019, data cutoff: 11.1 months (range, 0.7-19.9 mo)</a:t>
            </a:r>
            <a:r>
              <a:rPr lang="en-US" sz="1400" baseline="30000" dirty="0">
                <a:sym typeface="Arial"/>
              </a:rPr>
              <a:t>1</a:t>
            </a:r>
          </a:p>
          <a:p>
            <a:r>
              <a:rPr lang="en-US" sz="1400" dirty="0">
                <a:sym typeface="Arial"/>
              </a:rPr>
              <a:t>June 8, 2020, data cutoff: 20.5 months (range, 0.7-31.4 mo)</a:t>
            </a:r>
            <a:r>
              <a:rPr lang="en-US" sz="1400" baseline="30000" dirty="0">
                <a:sym typeface="Arial"/>
              </a:rPr>
              <a:t>2</a:t>
            </a:r>
          </a:p>
          <a:p>
            <a:r>
              <a:rPr lang="en-US" sz="1400" dirty="0">
                <a:sym typeface="Arial"/>
              </a:rPr>
              <a:t>March 26, 2021, data cutoff: 26.5 months (range, 0.7-39.1 mo)</a:t>
            </a:r>
            <a:r>
              <a:rPr lang="en-US" sz="1400" baseline="30000" dirty="0">
                <a:sym typeface="Arial"/>
              </a:rPr>
              <a:t>3</a:t>
            </a:r>
          </a:p>
          <a:p>
            <a:endParaRPr lang="en-US" sz="1400" dirty="0">
              <a:sym typeface="Arial"/>
            </a:endParaRPr>
          </a:p>
        </p:txBody>
      </p:sp>
      <p:sp>
        <p:nvSpPr>
          <p:cNvPr id="11" name="Text Placeholder 10">
            <a:extLst>
              <a:ext uri="{FF2B5EF4-FFF2-40B4-BE49-F238E27FC236}">
                <a16:creationId xmlns:a16="http://schemas.microsoft.com/office/drawing/2014/main" id="{1A561FC9-4F94-1FD4-C682-8B81640D0CEA}"/>
              </a:ext>
            </a:extLst>
          </p:cNvPr>
          <p:cNvSpPr>
            <a:spLocks noGrp="1"/>
          </p:cNvSpPr>
          <p:nvPr>
            <p:ph type="body" sz="quarter" idx="12"/>
          </p:nvPr>
        </p:nvSpPr>
        <p:spPr>
          <a:xfrm>
            <a:off x="1523999" y="6385265"/>
            <a:ext cx="10391775" cy="447675"/>
          </a:xfrm>
        </p:spPr>
        <p:txBody>
          <a:bodyPr/>
          <a:lstStyle/>
          <a:p>
            <a:pPr defTabSz="1218605">
              <a:spcBef>
                <a:spcPts val="0"/>
              </a:spcBef>
              <a:buClr>
                <a:srgbClr val="000000"/>
              </a:buClr>
              <a:defRPr/>
            </a:pPr>
            <a:r>
              <a:rPr lang="en-US" kern="0" baseline="30000" dirty="0">
                <a:latin typeface="Arial"/>
                <a:cs typeface="Arial"/>
                <a:sym typeface="Arial"/>
              </a:rPr>
              <a:t>a</a:t>
            </a:r>
            <a:r>
              <a:rPr lang="en-US" kern="0" dirty="0">
                <a:latin typeface="Arial"/>
                <a:cs typeface="Arial"/>
                <a:sym typeface="Arial"/>
              </a:rPr>
              <a:t>All 184 patients received ≥1 dose of T-DXd. </a:t>
            </a:r>
            <a:r>
              <a:rPr lang="en-US" kern="0" baseline="30000" dirty="0">
                <a:latin typeface="Arial"/>
                <a:cs typeface="Arial"/>
                <a:sym typeface="Arial"/>
              </a:rPr>
              <a:t>b</a:t>
            </a:r>
            <a:r>
              <a:rPr lang="en-US" kern="0" dirty="0">
                <a:latin typeface="Arial"/>
                <a:cs typeface="Arial"/>
                <a:sym typeface="Arial"/>
              </a:rPr>
              <a:t>HER2 status was centrally assessed on the most recent archival tissue according to the ASCO-CAP guidelines. </a:t>
            </a:r>
          </a:p>
          <a:p>
            <a:pPr>
              <a:spcBef>
                <a:spcPts val="0"/>
              </a:spcBef>
              <a:buSzPts val="1400"/>
              <a:defRPr/>
            </a:pPr>
            <a:r>
              <a:rPr lang="en-US" dirty="0">
                <a:latin typeface="Arial"/>
              </a:rPr>
              <a:t>BC, breast cancer; CBR, clinical benefit rate; ILD, interstitial lung disease; ORR, objective response rate; PK, pharmacokinetics.</a:t>
            </a:r>
          </a:p>
          <a:p>
            <a:pPr defTabSz="1218605">
              <a:spcBef>
                <a:spcPts val="0"/>
              </a:spcBef>
              <a:buClr>
                <a:srgbClr val="000000"/>
              </a:buClr>
              <a:defRPr/>
            </a:pPr>
            <a:r>
              <a:rPr lang="da-DK" kern="0" dirty="0">
                <a:latin typeface="Arial"/>
                <a:cs typeface="Arial"/>
                <a:sym typeface="Arial"/>
              </a:rPr>
              <a:t>1. Modi et al. </a:t>
            </a:r>
            <a:r>
              <a:rPr lang="da-DK" i="1" kern="0" dirty="0">
                <a:latin typeface="Arial"/>
                <a:cs typeface="Arial"/>
                <a:sym typeface="Arial"/>
              </a:rPr>
              <a:t>N </a:t>
            </a:r>
            <a:r>
              <a:rPr lang="da-DK" i="1" kern="0" dirty="0" err="1">
                <a:latin typeface="Arial"/>
                <a:cs typeface="Arial"/>
                <a:sym typeface="Arial"/>
              </a:rPr>
              <a:t>Engl</a:t>
            </a:r>
            <a:r>
              <a:rPr lang="da-DK" i="1" kern="0" dirty="0">
                <a:latin typeface="Arial"/>
                <a:cs typeface="Arial"/>
                <a:sym typeface="Arial"/>
              </a:rPr>
              <a:t> J Med</a:t>
            </a:r>
            <a:r>
              <a:rPr lang="da-DK" kern="0" dirty="0">
                <a:latin typeface="Arial"/>
                <a:cs typeface="Arial"/>
                <a:sym typeface="Arial"/>
              </a:rPr>
              <a:t>. 2020;382(7):610-621; Modi et al, SABCS 2020 Virtual. Poster Spotlight PD3-06. 3. </a:t>
            </a:r>
            <a:r>
              <a:rPr lang="da-DK" kern="0" dirty="0" err="1">
                <a:latin typeface="Arial"/>
                <a:cs typeface="Arial"/>
                <a:sym typeface="Arial"/>
              </a:rPr>
              <a:t>Manich</a:t>
            </a:r>
            <a:r>
              <a:rPr lang="da-DK" kern="0" dirty="0">
                <a:latin typeface="Arial"/>
                <a:cs typeface="Arial"/>
                <a:sym typeface="Arial"/>
              </a:rPr>
              <a:t> et al</a:t>
            </a:r>
            <a:r>
              <a:rPr lang="da-DK" dirty="0">
                <a:ea typeface="ＭＳ Ｐゴシック" pitchFamily="-1" charset="-128"/>
                <a:cs typeface="ＭＳ Ｐゴシック" pitchFamily="-1" charset="-128"/>
              </a:rPr>
              <a:t>. </a:t>
            </a:r>
            <a:r>
              <a:rPr lang="da-DK" i="1" dirty="0">
                <a:ea typeface="ＭＳ Ｐゴシック" pitchFamily="-1" charset="-128"/>
                <a:cs typeface="ＭＳ Ｐゴシック" pitchFamily="-1" charset="-128"/>
              </a:rPr>
              <a:t>Ann </a:t>
            </a:r>
            <a:r>
              <a:rPr lang="da-DK" i="1" dirty="0" err="1">
                <a:ea typeface="ＭＳ Ｐゴシック" pitchFamily="-1" charset="-128"/>
                <a:cs typeface="ＭＳ Ｐゴシック" pitchFamily="-1" charset="-128"/>
              </a:rPr>
              <a:t>Oncol</a:t>
            </a:r>
            <a:r>
              <a:rPr lang="da-DK" dirty="0">
                <a:ea typeface="ＭＳ Ｐゴシック" pitchFamily="-1" charset="-128"/>
                <a:cs typeface="ＭＳ Ｐゴシック" pitchFamily="-1" charset="-128"/>
              </a:rPr>
              <a:t>. 2021;32(5):S485-S486.</a:t>
            </a:r>
          </a:p>
        </p:txBody>
      </p:sp>
      <p:sp>
        <p:nvSpPr>
          <p:cNvPr id="3" name="Title 2">
            <a:extLst>
              <a:ext uri="{FF2B5EF4-FFF2-40B4-BE49-F238E27FC236}">
                <a16:creationId xmlns:a16="http://schemas.microsoft.com/office/drawing/2014/main" id="{4E3AC5D0-E922-2BFF-5739-52AB33C3CE8E}"/>
              </a:ext>
            </a:extLst>
          </p:cNvPr>
          <p:cNvSpPr>
            <a:spLocks noGrp="1"/>
          </p:cNvSpPr>
          <p:nvPr>
            <p:ph type="title"/>
          </p:nvPr>
        </p:nvSpPr>
        <p:spPr>
          <a:xfrm>
            <a:off x="565149" y="62126"/>
            <a:ext cx="10950091" cy="1325563"/>
          </a:xfrm>
        </p:spPr>
        <p:txBody>
          <a:bodyPr>
            <a:normAutofit fontScale="90000"/>
          </a:bodyPr>
          <a:lstStyle/>
          <a:p>
            <a:r>
              <a:rPr lang="en-US" dirty="0"/>
              <a:t>Phase 2 DESTINY-Breast01: Study Design</a:t>
            </a:r>
            <a:br>
              <a:rPr lang="en-US" dirty="0"/>
            </a:br>
            <a:r>
              <a:rPr lang="en-US" sz="3600" dirty="0"/>
              <a:t>T-DXd in Third-Line Setting, Previously Treated With T-DM1</a:t>
            </a:r>
          </a:p>
        </p:txBody>
      </p:sp>
    </p:spTree>
    <p:extLst>
      <p:ext uri="{BB962C8B-B14F-4D97-AF65-F5344CB8AC3E}">
        <p14:creationId xmlns:p14="http://schemas.microsoft.com/office/powerpoint/2010/main" val="321917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E4627-1E84-3C4B-8366-FEE58983ECDC}"/>
              </a:ext>
            </a:extLst>
          </p:cNvPr>
          <p:cNvSpPr>
            <a:spLocks noGrp="1"/>
          </p:cNvSpPr>
          <p:nvPr>
            <p:ph type="title"/>
          </p:nvPr>
        </p:nvSpPr>
        <p:spPr>
          <a:xfrm>
            <a:off x="838200" y="186958"/>
            <a:ext cx="10515600" cy="855225"/>
          </a:xfrm>
        </p:spPr>
        <p:txBody>
          <a:bodyPr>
            <a:normAutofit/>
          </a:bodyPr>
          <a:lstStyle/>
          <a:p>
            <a:r>
              <a:rPr lang="en-US" sz="3600" dirty="0"/>
              <a:t>Phase 2 DESTINY-Breast01 Study: T-DXd Efficacy</a:t>
            </a:r>
          </a:p>
        </p:txBody>
      </p:sp>
      <p:graphicFrame>
        <p:nvGraphicFramePr>
          <p:cNvPr id="5" name="Content Placeholder 4">
            <a:extLst>
              <a:ext uri="{FF2B5EF4-FFF2-40B4-BE49-F238E27FC236}">
                <a16:creationId xmlns:a16="http://schemas.microsoft.com/office/drawing/2014/main" id="{27DAF3D1-9A19-A949-8245-82FA8A1156F6}"/>
              </a:ext>
            </a:extLst>
          </p:cNvPr>
          <p:cNvGraphicFramePr>
            <a:graphicFrameLocks noGrp="1"/>
          </p:cNvGraphicFramePr>
          <p:nvPr>
            <p:ph sz="half" idx="1"/>
            <p:extLst>
              <p:ext uri="{D42A27DB-BD31-4B8C-83A1-F6EECF244321}">
                <p14:modId xmlns:p14="http://schemas.microsoft.com/office/powerpoint/2010/main" val="2971036313"/>
              </p:ext>
            </p:extLst>
          </p:nvPr>
        </p:nvGraphicFramePr>
        <p:xfrm>
          <a:off x="904875" y="1736726"/>
          <a:ext cx="4429125" cy="3384547"/>
        </p:xfrm>
        <a:graphic>
          <a:graphicData uri="http://schemas.openxmlformats.org/drawingml/2006/table">
            <a:tbl>
              <a:tblPr firstRow="1" firstCol="1" bandRow="1">
                <a:tableStyleId>{5C22544A-7EE6-4342-B048-85BDC9FD1C3A}</a:tableStyleId>
              </a:tblPr>
              <a:tblGrid>
                <a:gridCol w="1971675">
                  <a:extLst>
                    <a:ext uri="{9D8B030D-6E8A-4147-A177-3AD203B41FA5}">
                      <a16:colId xmlns:a16="http://schemas.microsoft.com/office/drawing/2014/main" val="2027817447"/>
                    </a:ext>
                  </a:extLst>
                </a:gridCol>
                <a:gridCol w="2457450">
                  <a:extLst>
                    <a:ext uri="{9D8B030D-6E8A-4147-A177-3AD203B41FA5}">
                      <a16:colId xmlns:a16="http://schemas.microsoft.com/office/drawing/2014/main" val="1343004185"/>
                    </a:ext>
                  </a:extLst>
                </a:gridCol>
              </a:tblGrid>
              <a:tr h="323739">
                <a:tc>
                  <a:txBody>
                    <a:bodyPr/>
                    <a:lstStyle/>
                    <a:p>
                      <a:pPr algn="l"/>
                      <a:r>
                        <a:rPr lang="en-US" sz="1400" dirty="0">
                          <a:latin typeface="Arial" panose="020B0604020202020204" pitchFamily="34" charset="0"/>
                          <a:cs typeface="Arial" panose="020B0604020202020204" pitchFamily="34" charset="0"/>
                        </a:rPr>
                        <a:t>Endpoint (N = 184)</a:t>
                      </a:r>
                    </a:p>
                  </a:txBody>
                  <a:tcPr marL="91392" marR="91392" marT="45696" marB="45696"/>
                </a:tc>
                <a:tc>
                  <a:txBody>
                    <a:bodyPr/>
                    <a:lstStyle/>
                    <a:p>
                      <a:pPr algn="ctr"/>
                      <a:r>
                        <a:rPr lang="en-US" sz="1400" dirty="0">
                          <a:latin typeface="Arial" panose="020B0604020202020204" pitchFamily="34" charset="0"/>
                          <a:cs typeface="Arial" panose="020B0604020202020204" pitchFamily="34" charset="0"/>
                        </a:rPr>
                        <a:t>Result</a:t>
                      </a:r>
                    </a:p>
                  </a:txBody>
                  <a:tcPr marL="91392" marR="91392" marT="45696" marB="45696"/>
                </a:tc>
                <a:extLst>
                  <a:ext uri="{0D108BD9-81ED-4DB2-BD59-A6C34878D82A}">
                    <a16:rowId xmlns:a16="http://schemas.microsoft.com/office/drawing/2014/main" val="1759068161"/>
                  </a:ext>
                </a:extLst>
              </a:tr>
              <a:tr h="559187">
                <a:tc>
                  <a:txBody>
                    <a:bodyPr/>
                    <a:lstStyle/>
                    <a:p>
                      <a:r>
                        <a:rPr lang="en-US" sz="1400" dirty="0">
                          <a:latin typeface="Arial" panose="020B0604020202020204" pitchFamily="34" charset="0"/>
                          <a:cs typeface="Arial" panose="020B0604020202020204" pitchFamily="34" charset="0"/>
                        </a:rPr>
                        <a:t>Confirmed ORR</a:t>
                      </a:r>
                    </a:p>
                    <a:p>
                      <a:r>
                        <a:rPr lang="en-US" sz="1400" dirty="0">
                          <a:latin typeface="Arial" panose="020B0604020202020204" pitchFamily="34" charset="0"/>
                          <a:cs typeface="Arial" panose="020B0604020202020204" pitchFamily="34" charset="0"/>
                        </a:rPr>
                        <a:t>(primary endpoint)</a:t>
                      </a:r>
                    </a:p>
                  </a:txBody>
                  <a:tcPr marL="91392" marR="91392" marT="45696" marB="45696"/>
                </a:tc>
                <a:tc>
                  <a:txBody>
                    <a:bodyPr/>
                    <a:lstStyle/>
                    <a:p>
                      <a:pPr algn="ctr"/>
                      <a:r>
                        <a:rPr lang="en-US" sz="1400" dirty="0">
                          <a:latin typeface="Arial" panose="020B0604020202020204" pitchFamily="34" charset="0"/>
                          <a:cs typeface="Arial" panose="020B0604020202020204" pitchFamily="34" charset="0"/>
                        </a:rPr>
                        <a:t>60.9% (n = 112)</a:t>
                      </a:r>
                    </a:p>
                  </a:txBody>
                  <a:tcPr marL="91392" marR="91392" marT="45696" marB="45696"/>
                </a:tc>
                <a:extLst>
                  <a:ext uri="{0D108BD9-81ED-4DB2-BD59-A6C34878D82A}">
                    <a16:rowId xmlns:a16="http://schemas.microsoft.com/office/drawing/2014/main" val="3933570293"/>
                  </a:ext>
                </a:extLst>
              </a:tr>
              <a:tr h="323739">
                <a:tc>
                  <a:txBody>
                    <a:bodyPr/>
                    <a:lstStyle/>
                    <a:p>
                      <a:pPr lvl="1"/>
                      <a:r>
                        <a:rPr lang="en-US" sz="1400" dirty="0">
                          <a:latin typeface="Arial" panose="020B0604020202020204" pitchFamily="34" charset="0"/>
                          <a:cs typeface="Arial" panose="020B0604020202020204" pitchFamily="34" charset="0"/>
                        </a:rPr>
                        <a:t>CR</a:t>
                      </a:r>
                    </a:p>
                  </a:txBody>
                  <a:tcPr marL="91392" marR="91392" marT="45696" marB="45696"/>
                </a:tc>
                <a:tc>
                  <a:txBody>
                    <a:bodyPr/>
                    <a:lstStyle/>
                    <a:p>
                      <a:pPr algn="ctr"/>
                      <a:r>
                        <a:rPr lang="en-US" sz="1400" dirty="0">
                          <a:latin typeface="Arial" panose="020B0604020202020204" pitchFamily="34" charset="0"/>
                          <a:cs typeface="Arial" panose="020B0604020202020204" pitchFamily="34" charset="0"/>
                        </a:rPr>
                        <a:t>6.0% (n = 11)</a:t>
                      </a:r>
                    </a:p>
                  </a:txBody>
                  <a:tcPr marL="91392" marR="91392" marT="45696" marB="45696"/>
                </a:tc>
                <a:extLst>
                  <a:ext uri="{0D108BD9-81ED-4DB2-BD59-A6C34878D82A}">
                    <a16:rowId xmlns:a16="http://schemas.microsoft.com/office/drawing/2014/main" val="2142398626"/>
                  </a:ext>
                </a:extLst>
              </a:tr>
              <a:tr h="323739">
                <a:tc>
                  <a:txBody>
                    <a:bodyPr/>
                    <a:lstStyle/>
                    <a:p>
                      <a:pPr lvl="1"/>
                      <a:r>
                        <a:rPr lang="en-US" sz="1400" dirty="0">
                          <a:latin typeface="Arial" panose="020B0604020202020204" pitchFamily="34" charset="0"/>
                          <a:cs typeface="Arial" panose="020B0604020202020204" pitchFamily="34" charset="0"/>
                        </a:rPr>
                        <a:t>PR</a:t>
                      </a:r>
                    </a:p>
                  </a:txBody>
                  <a:tcPr marL="91392" marR="91392" marT="45696" marB="45696"/>
                </a:tc>
                <a:tc>
                  <a:txBody>
                    <a:bodyPr/>
                    <a:lstStyle/>
                    <a:p>
                      <a:pPr algn="ctr"/>
                      <a:r>
                        <a:rPr lang="en-US" sz="1400" dirty="0">
                          <a:latin typeface="Arial" panose="020B0604020202020204" pitchFamily="34" charset="0"/>
                          <a:cs typeface="Arial" panose="020B0604020202020204" pitchFamily="34" charset="0"/>
                        </a:rPr>
                        <a:t>54.9% (n = 101)</a:t>
                      </a:r>
                    </a:p>
                  </a:txBody>
                  <a:tcPr marL="91392" marR="91392" marT="45696" marB="45696"/>
                </a:tc>
                <a:extLst>
                  <a:ext uri="{0D108BD9-81ED-4DB2-BD59-A6C34878D82A}">
                    <a16:rowId xmlns:a16="http://schemas.microsoft.com/office/drawing/2014/main" val="139838716"/>
                  </a:ext>
                </a:extLst>
              </a:tr>
              <a:tr h="323739">
                <a:tc>
                  <a:txBody>
                    <a:bodyPr/>
                    <a:lstStyle/>
                    <a:p>
                      <a:r>
                        <a:rPr lang="en-US" sz="1400" dirty="0">
                          <a:latin typeface="Arial" panose="020B0604020202020204" pitchFamily="34" charset="0"/>
                          <a:cs typeface="Arial" panose="020B0604020202020204" pitchFamily="34" charset="0"/>
                        </a:rPr>
                        <a:t>DCR (CR+PR+SD)</a:t>
                      </a:r>
                    </a:p>
                  </a:txBody>
                  <a:tcPr marL="91392" marR="91392" marT="45696" marB="45696"/>
                </a:tc>
                <a:tc>
                  <a:txBody>
                    <a:bodyPr/>
                    <a:lstStyle/>
                    <a:p>
                      <a:pPr algn="ctr"/>
                      <a:r>
                        <a:rPr lang="en-US" sz="1400" dirty="0">
                          <a:latin typeface="Arial" panose="020B0604020202020204" pitchFamily="34" charset="0"/>
                          <a:cs typeface="Arial" panose="020B0604020202020204" pitchFamily="34" charset="0"/>
                        </a:rPr>
                        <a:t>97.3%</a:t>
                      </a:r>
                    </a:p>
                  </a:txBody>
                  <a:tcPr marL="91392" marR="91392" marT="45696" marB="45696"/>
                </a:tc>
                <a:extLst>
                  <a:ext uri="{0D108BD9-81ED-4DB2-BD59-A6C34878D82A}">
                    <a16:rowId xmlns:a16="http://schemas.microsoft.com/office/drawing/2014/main" val="1918892357"/>
                  </a:ext>
                </a:extLst>
              </a:tr>
              <a:tr h="323739">
                <a:tc>
                  <a:txBody>
                    <a:bodyPr/>
                    <a:lstStyle/>
                    <a:p>
                      <a:r>
                        <a:rPr lang="en-US" sz="1400" dirty="0">
                          <a:latin typeface="Arial" panose="020B0604020202020204" pitchFamily="34" charset="0"/>
                          <a:cs typeface="Arial" panose="020B0604020202020204" pitchFamily="34" charset="0"/>
                        </a:rPr>
                        <a:t>Median PFS, months</a:t>
                      </a:r>
                    </a:p>
                  </a:txBody>
                  <a:tcPr marL="91392" marR="91392" marT="45696" marB="45696"/>
                </a:tc>
                <a:tc>
                  <a:txBody>
                    <a:bodyPr/>
                    <a:lstStyle/>
                    <a:p>
                      <a:pPr algn="ctr"/>
                      <a:r>
                        <a:rPr lang="en-US" sz="1400" dirty="0">
                          <a:latin typeface="Arial" panose="020B0604020202020204" pitchFamily="34" charset="0"/>
                          <a:cs typeface="Arial" panose="020B0604020202020204" pitchFamily="34" charset="0"/>
                        </a:rPr>
                        <a:t>16.4</a:t>
                      </a:r>
                    </a:p>
                  </a:txBody>
                  <a:tcPr marL="91392" marR="91392" marT="45696" marB="45696"/>
                </a:tc>
                <a:extLst>
                  <a:ext uri="{0D108BD9-81ED-4DB2-BD59-A6C34878D82A}">
                    <a16:rowId xmlns:a16="http://schemas.microsoft.com/office/drawing/2014/main" val="697647243"/>
                  </a:ext>
                </a:extLst>
              </a:tr>
              <a:tr h="323739">
                <a:tc>
                  <a:txBody>
                    <a:bodyPr/>
                    <a:lstStyle/>
                    <a:p>
                      <a:r>
                        <a:rPr lang="en-US" sz="1400" dirty="0">
                          <a:latin typeface="Arial" panose="020B0604020202020204" pitchFamily="34" charset="0"/>
                          <a:cs typeface="Arial" panose="020B0604020202020204" pitchFamily="34" charset="0"/>
                        </a:rPr>
                        <a:t>Median OS, months</a:t>
                      </a:r>
                    </a:p>
                  </a:txBody>
                  <a:tcPr marL="91392" marR="91392" marT="45696" marB="45696"/>
                </a:tc>
                <a:tc>
                  <a:txBody>
                    <a:bodyPr/>
                    <a:lstStyle/>
                    <a:p>
                      <a:pPr algn="ctr"/>
                      <a:r>
                        <a:rPr lang="en-US" sz="1400" dirty="0">
                          <a:latin typeface="Arial" panose="020B0604020202020204" pitchFamily="34" charset="0"/>
                          <a:cs typeface="Arial" panose="020B0604020202020204" pitchFamily="34" charset="0"/>
                        </a:rPr>
                        <a:t>Not reached</a:t>
                      </a:r>
                    </a:p>
                  </a:txBody>
                  <a:tcPr marL="91392" marR="91392" marT="45696" marB="45696"/>
                </a:tc>
                <a:extLst>
                  <a:ext uri="{0D108BD9-81ED-4DB2-BD59-A6C34878D82A}">
                    <a16:rowId xmlns:a16="http://schemas.microsoft.com/office/drawing/2014/main" val="3256968318"/>
                  </a:ext>
                </a:extLst>
              </a:tr>
              <a:tr h="323739">
                <a:tc>
                  <a:txBody>
                    <a:bodyPr/>
                    <a:lstStyle/>
                    <a:p>
                      <a:r>
                        <a:rPr lang="en-US" sz="1400" dirty="0">
                          <a:latin typeface="Arial" panose="020B0604020202020204" pitchFamily="34" charset="0"/>
                          <a:cs typeface="Arial" panose="020B0604020202020204" pitchFamily="34" charset="0"/>
                        </a:rPr>
                        <a:t>Median DoR, months</a:t>
                      </a:r>
                    </a:p>
                  </a:txBody>
                  <a:tcPr marL="91392" marR="91392" marT="45696" marB="45696"/>
                </a:tc>
                <a:tc>
                  <a:txBody>
                    <a:bodyPr/>
                    <a:lstStyle/>
                    <a:p>
                      <a:pPr algn="ctr"/>
                      <a:r>
                        <a:rPr lang="en-US" sz="1400" dirty="0">
                          <a:latin typeface="Arial" panose="020B0604020202020204" pitchFamily="34" charset="0"/>
                          <a:cs typeface="Arial" panose="020B0604020202020204" pitchFamily="34" charset="0"/>
                        </a:rPr>
                        <a:t>14.8</a:t>
                      </a:r>
                    </a:p>
                  </a:txBody>
                  <a:tcPr marL="91392" marR="91392" marT="45696" marB="45696"/>
                </a:tc>
                <a:extLst>
                  <a:ext uri="{0D108BD9-81ED-4DB2-BD59-A6C34878D82A}">
                    <a16:rowId xmlns:a16="http://schemas.microsoft.com/office/drawing/2014/main" val="80500575"/>
                  </a:ext>
                </a:extLst>
              </a:tr>
              <a:tr h="559187">
                <a:tc>
                  <a:txBody>
                    <a:bodyPr/>
                    <a:lstStyle/>
                    <a:p>
                      <a:r>
                        <a:rPr lang="en-US" sz="1400" dirty="0">
                          <a:latin typeface="Arial" panose="020B0604020202020204" pitchFamily="34" charset="0"/>
                          <a:cs typeface="Arial" panose="020B0604020202020204" pitchFamily="34" charset="0"/>
                        </a:rPr>
                        <a:t>Median prior lines of cancer therapy</a:t>
                      </a:r>
                    </a:p>
                  </a:txBody>
                  <a:tcPr marL="91392" marR="91392" marT="45696" marB="45696"/>
                </a:tc>
                <a:tc>
                  <a:txBody>
                    <a:bodyPr/>
                    <a:lstStyle/>
                    <a:p>
                      <a:pPr algn="ctr"/>
                      <a:r>
                        <a:rPr lang="en-US" sz="1400" dirty="0">
                          <a:latin typeface="Arial" panose="020B0604020202020204" pitchFamily="34" charset="0"/>
                          <a:cs typeface="Arial" panose="020B0604020202020204" pitchFamily="34" charset="0"/>
                        </a:rPr>
                        <a:t>6 (range, 2-27)</a:t>
                      </a:r>
                    </a:p>
                  </a:txBody>
                  <a:tcPr marL="91392" marR="91392" marT="45696" marB="45696"/>
                </a:tc>
                <a:extLst>
                  <a:ext uri="{0D108BD9-81ED-4DB2-BD59-A6C34878D82A}">
                    <a16:rowId xmlns:a16="http://schemas.microsoft.com/office/drawing/2014/main" val="651010370"/>
                  </a:ext>
                </a:extLst>
              </a:tr>
            </a:tbl>
          </a:graphicData>
        </a:graphic>
      </p:graphicFrame>
      <p:sp>
        <p:nvSpPr>
          <p:cNvPr id="6" name="Text Placeholder 5">
            <a:extLst>
              <a:ext uri="{FF2B5EF4-FFF2-40B4-BE49-F238E27FC236}">
                <a16:creationId xmlns:a16="http://schemas.microsoft.com/office/drawing/2014/main" id="{FA467C98-D391-FEB5-65D1-79190B61D8E5}"/>
              </a:ext>
            </a:extLst>
          </p:cNvPr>
          <p:cNvSpPr>
            <a:spLocks noGrp="1"/>
          </p:cNvSpPr>
          <p:nvPr>
            <p:ph type="body" sz="quarter" idx="12"/>
          </p:nvPr>
        </p:nvSpPr>
        <p:spPr>
          <a:xfrm>
            <a:off x="1524000" y="6410325"/>
            <a:ext cx="9829800" cy="447675"/>
          </a:xfrm>
        </p:spPr>
        <p:txBody>
          <a:bodyPr/>
          <a:lstStyle/>
          <a:p>
            <a:pPr algn="l" fontAlgn="auto" hangingPunct="1">
              <a:lnSpc>
                <a:spcPct val="100000"/>
              </a:lnSpc>
              <a:spcBef>
                <a:spcPts val="0"/>
              </a:spcBef>
              <a:spcAft>
                <a:spcPts val="0"/>
              </a:spcAft>
            </a:pPr>
            <a:r>
              <a:rPr lang="en-US" dirty="0"/>
              <a:t>Median follow-up: 11.1 months.</a:t>
            </a:r>
          </a:p>
          <a:p>
            <a:pPr>
              <a:lnSpc>
                <a:spcPct val="100000"/>
              </a:lnSpc>
              <a:spcBef>
                <a:spcPts val="0"/>
              </a:spcBef>
            </a:pPr>
            <a:r>
              <a:rPr lang="en-US" dirty="0" err="1"/>
              <a:t>Krop</a:t>
            </a:r>
            <a:r>
              <a:rPr lang="en-US" dirty="0"/>
              <a:t> et al, SABCS 2019. Abstract GS1-03; Modi et al</a:t>
            </a:r>
            <a:r>
              <a:rPr lang="en-US" dirty="0">
                <a:ea typeface="ＭＳ Ｐゴシック" pitchFamily="-1" charset="-128"/>
              </a:rPr>
              <a:t>. </a:t>
            </a:r>
            <a:r>
              <a:rPr lang="en-US" i="1" dirty="0">
                <a:ea typeface="ＭＳ Ｐゴシック" pitchFamily="-1" charset="-128"/>
              </a:rPr>
              <a:t>N </a:t>
            </a:r>
            <a:r>
              <a:rPr lang="en-US" i="1" dirty="0" err="1">
                <a:ea typeface="ＭＳ Ｐゴシック" pitchFamily="-1" charset="-128"/>
              </a:rPr>
              <a:t>Engl</a:t>
            </a:r>
            <a:r>
              <a:rPr lang="en-US" i="1" dirty="0">
                <a:ea typeface="ＭＳ Ｐゴシック" pitchFamily="-1" charset="-128"/>
              </a:rPr>
              <a:t> J Med</a:t>
            </a:r>
            <a:r>
              <a:rPr lang="en-US" dirty="0">
                <a:ea typeface="ＭＳ Ｐゴシック" pitchFamily="-1" charset="-128"/>
              </a:rPr>
              <a:t>. 2020;382:610-621. </a:t>
            </a:r>
            <a:endParaRPr lang="en-US" dirty="0"/>
          </a:p>
        </p:txBody>
      </p:sp>
      <p:pic>
        <p:nvPicPr>
          <p:cNvPr id="8" name="Picture 7">
            <a:extLst>
              <a:ext uri="{FF2B5EF4-FFF2-40B4-BE49-F238E27FC236}">
                <a16:creationId xmlns:a16="http://schemas.microsoft.com/office/drawing/2014/main" id="{EE3CE296-B709-DE48-8006-790A0FA72C8F}"/>
              </a:ext>
            </a:extLst>
          </p:cNvPr>
          <p:cNvPicPr>
            <a:picLocks noChangeAspect="1"/>
          </p:cNvPicPr>
          <p:nvPr/>
        </p:nvPicPr>
        <p:blipFill rotWithShape="1">
          <a:blip r:embed="rId3"/>
          <a:srcRect t="16302"/>
          <a:stretch/>
        </p:blipFill>
        <p:spPr>
          <a:xfrm>
            <a:off x="5975674" y="1455323"/>
            <a:ext cx="5530527" cy="2123564"/>
          </a:xfrm>
          <a:prstGeom prst="rect">
            <a:avLst/>
          </a:prstGeom>
        </p:spPr>
      </p:pic>
      <p:pic>
        <p:nvPicPr>
          <p:cNvPr id="10" name="Picture 9">
            <a:extLst>
              <a:ext uri="{FF2B5EF4-FFF2-40B4-BE49-F238E27FC236}">
                <a16:creationId xmlns:a16="http://schemas.microsoft.com/office/drawing/2014/main" id="{0FCEBA78-8DFF-9C4D-9B90-26B5045AC90A}"/>
              </a:ext>
            </a:extLst>
          </p:cNvPr>
          <p:cNvPicPr>
            <a:picLocks noChangeAspect="1"/>
          </p:cNvPicPr>
          <p:nvPr/>
        </p:nvPicPr>
        <p:blipFill rotWithShape="1">
          <a:blip r:embed="rId4"/>
          <a:srcRect t="14466" r="50994"/>
          <a:stretch/>
        </p:blipFill>
        <p:spPr>
          <a:xfrm>
            <a:off x="6614596" y="3604482"/>
            <a:ext cx="4317754" cy="2461755"/>
          </a:xfrm>
          <a:prstGeom prst="rect">
            <a:avLst/>
          </a:prstGeom>
        </p:spPr>
      </p:pic>
      <p:sp>
        <p:nvSpPr>
          <p:cNvPr id="11" name="TextBox 10">
            <a:extLst>
              <a:ext uri="{FF2B5EF4-FFF2-40B4-BE49-F238E27FC236}">
                <a16:creationId xmlns:a16="http://schemas.microsoft.com/office/drawing/2014/main" id="{A37A7C4D-535B-4744-A6A1-FFB81B11CC1B}"/>
              </a:ext>
            </a:extLst>
          </p:cNvPr>
          <p:cNvSpPr txBox="1"/>
          <p:nvPr/>
        </p:nvSpPr>
        <p:spPr>
          <a:xfrm>
            <a:off x="5562878" y="1209334"/>
            <a:ext cx="623993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Best Change in Tumor Size</a:t>
            </a:r>
          </a:p>
        </p:txBody>
      </p:sp>
      <p:sp>
        <p:nvSpPr>
          <p:cNvPr id="12" name="TextBox 11">
            <a:extLst>
              <a:ext uri="{FF2B5EF4-FFF2-40B4-BE49-F238E27FC236}">
                <a16:creationId xmlns:a16="http://schemas.microsoft.com/office/drawing/2014/main" id="{3C39B38C-711E-D843-89CE-EDC3966A73FD}"/>
              </a:ext>
            </a:extLst>
          </p:cNvPr>
          <p:cNvSpPr txBox="1"/>
          <p:nvPr/>
        </p:nvSpPr>
        <p:spPr>
          <a:xfrm>
            <a:off x="6614595" y="3670987"/>
            <a:ext cx="4350286" cy="369140"/>
          </a:xfrm>
          <a:prstGeom prst="rect">
            <a:avLst/>
          </a:prstGeom>
          <a:noFill/>
        </p:spPr>
        <p:txBody>
          <a:bodyPr wrap="square" rtlCol="0">
            <a:spAutoFit/>
          </a:bodyPr>
          <a:lstStyle/>
          <a:p>
            <a:pPr algn="ctr"/>
            <a:r>
              <a:rPr lang="en-US" sz="1799" b="1" dirty="0">
                <a:solidFill>
                  <a:schemeClr val="bg1"/>
                </a:solidFill>
              </a:rPr>
              <a:t>Progression-Free Survival</a:t>
            </a:r>
          </a:p>
        </p:txBody>
      </p:sp>
    </p:spTree>
    <p:extLst>
      <p:ext uri="{BB962C8B-B14F-4D97-AF65-F5344CB8AC3E}">
        <p14:creationId xmlns:p14="http://schemas.microsoft.com/office/powerpoint/2010/main" val="1151508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7B452-A315-BA42-A71F-5EF827FDA409}"/>
              </a:ext>
            </a:extLst>
          </p:cNvPr>
          <p:cNvSpPr>
            <a:spLocks noGrp="1"/>
          </p:cNvSpPr>
          <p:nvPr>
            <p:ph type="title"/>
          </p:nvPr>
        </p:nvSpPr>
        <p:spPr/>
        <p:txBody>
          <a:bodyPr>
            <a:normAutofit fontScale="90000"/>
          </a:bodyPr>
          <a:lstStyle/>
          <a:p>
            <a:r>
              <a:rPr lang="en-US" sz="3598" dirty="0"/>
              <a:t>Phase 3 DESTINY-Breast02: Study Design</a:t>
            </a:r>
            <a:br>
              <a:rPr lang="en-US" sz="3598" dirty="0"/>
            </a:br>
            <a:r>
              <a:rPr lang="en-US" sz="3200" dirty="0"/>
              <a:t>T-DXd in Third-Line Setting, Previously Treated With T-DM1</a:t>
            </a:r>
          </a:p>
        </p:txBody>
      </p:sp>
      <p:sp>
        <p:nvSpPr>
          <p:cNvPr id="6" name="Text Placeholder 5">
            <a:extLst>
              <a:ext uri="{FF2B5EF4-FFF2-40B4-BE49-F238E27FC236}">
                <a16:creationId xmlns:a16="http://schemas.microsoft.com/office/drawing/2014/main" id="{9C0A8921-2180-B44F-C40C-19A261ADF897}"/>
              </a:ext>
            </a:extLst>
          </p:cNvPr>
          <p:cNvSpPr>
            <a:spLocks noGrp="1"/>
          </p:cNvSpPr>
          <p:nvPr>
            <p:ph type="body" sz="quarter" idx="12"/>
          </p:nvPr>
        </p:nvSpPr>
        <p:spPr>
          <a:xfrm>
            <a:off x="1482085" y="6375883"/>
            <a:ext cx="8529820" cy="447675"/>
          </a:xfrm>
        </p:spPr>
        <p:txBody>
          <a:bodyPr/>
          <a:lstStyle/>
          <a:p>
            <a:pPr algn="l" defTabSz="456971" fontAlgn="auto" hangingPunct="1">
              <a:spcBef>
                <a:spcPts val="0"/>
              </a:spcBef>
              <a:spcAft>
                <a:spcPts val="0"/>
              </a:spcAft>
            </a:pPr>
            <a:r>
              <a:rPr lang="en-US" sz="999" dirty="0">
                <a:solidFill>
                  <a:prstClr val="white"/>
                </a:solidFill>
                <a:latin typeface="Arial" panose="020B0604020202020204" pitchFamily="34" charset="0"/>
                <a:cs typeface="Arial" panose="020B0604020202020204" pitchFamily="34" charset="0"/>
              </a:rPr>
              <a:t>IV, intravenously; q3w, every 3 weeks; T-DM1, trastuzumab emtansine.</a:t>
            </a:r>
          </a:p>
          <a:p>
            <a:pPr defTabSz="456971">
              <a:spcBef>
                <a:spcPts val="0"/>
              </a:spcBef>
            </a:pPr>
            <a:r>
              <a:rPr lang="en-US" sz="999" dirty="0" err="1">
                <a:solidFill>
                  <a:prstClr val="white"/>
                </a:solidFill>
                <a:latin typeface="Arial" panose="020B0604020202020204" pitchFamily="34" charset="0"/>
                <a:cs typeface="Arial" panose="020B0604020202020204" pitchFamily="34" charset="0"/>
              </a:rPr>
              <a:t>ClinicalTrials.gov</a:t>
            </a:r>
            <a:r>
              <a:rPr lang="en-US" sz="999" dirty="0">
                <a:solidFill>
                  <a:prstClr val="white"/>
                </a:solidFill>
                <a:latin typeface="Arial" panose="020B0604020202020204" pitchFamily="34" charset="0"/>
                <a:cs typeface="Arial" panose="020B0604020202020204" pitchFamily="34" charset="0"/>
              </a:rPr>
              <a:t>. https://clinicaltrials.gov/ct2/show/NCT03523585</a:t>
            </a:r>
            <a:r>
              <a:rPr lang="en-US" sz="999" dirty="0">
                <a:solidFill>
                  <a:prstClr val="white"/>
                </a:solidFill>
                <a:ea typeface="ＭＳ Ｐゴシック" pitchFamily="-1" charset="-128"/>
              </a:rPr>
              <a:t>; </a:t>
            </a:r>
            <a:r>
              <a:rPr lang="en-US" sz="999" dirty="0" err="1">
                <a:solidFill>
                  <a:prstClr val="white"/>
                </a:solidFill>
                <a:latin typeface="Arial" panose="020B0604020202020204" pitchFamily="34" charset="0"/>
                <a:ea typeface="ＭＳ Ｐゴシック" pitchFamily="-1" charset="-128"/>
                <a:cs typeface="Arial" panose="020B0604020202020204" pitchFamily="34" charset="0"/>
              </a:rPr>
              <a:t>Krop</a:t>
            </a:r>
            <a:r>
              <a:rPr lang="en-US" sz="999" dirty="0">
                <a:solidFill>
                  <a:prstClr val="white"/>
                </a:solidFill>
                <a:latin typeface="Arial" panose="020B0604020202020204" pitchFamily="34" charset="0"/>
                <a:ea typeface="ＭＳ Ｐゴシック" pitchFamily="-1" charset="-128"/>
                <a:cs typeface="Arial" panose="020B0604020202020204" pitchFamily="34" charset="0"/>
              </a:rPr>
              <a:t> et al, SABCS 2022. Abstract GS2-01.</a:t>
            </a:r>
          </a:p>
        </p:txBody>
      </p:sp>
      <p:sp>
        <p:nvSpPr>
          <p:cNvPr id="23" name="TextBox 9">
            <a:extLst>
              <a:ext uri="{FF2B5EF4-FFF2-40B4-BE49-F238E27FC236}">
                <a16:creationId xmlns:a16="http://schemas.microsoft.com/office/drawing/2014/main" id="{13EA1804-E626-1743-95D6-57C05000F969}"/>
              </a:ext>
            </a:extLst>
          </p:cNvPr>
          <p:cNvSpPr txBox="1">
            <a:spLocks noChangeArrowheads="1"/>
          </p:cNvSpPr>
          <p:nvPr/>
        </p:nvSpPr>
        <p:spPr bwMode="auto">
          <a:xfrm>
            <a:off x="1193816" y="4508734"/>
            <a:ext cx="4587219" cy="30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sym typeface="Monotype Sorts" pitchFamily="2" charset="2"/>
              </a:defRPr>
            </a:lvl1pPr>
            <a:lvl2pPr marL="742950" indent="-285750">
              <a:defRPr sz="2800" b="1">
                <a:solidFill>
                  <a:schemeClr val="tx1"/>
                </a:solidFill>
                <a:latin typeface="Arial" panose="020B0604020202020204" pitchFamily="34" charset="0"/>
                <a:sym typeface="Monotype Sorts" pitchFamily="2" charset="2"/>
              </a:defRPr>
            </a:lvl2pPr>
            <a:lvl3pPr marL="1143000" indent="-228600">
              <a:defRPr sz="2800" b="1">
                <a:solidFill>
                  <a:schemeClr val="tx1"/>
                </a:solidFill>
                <a:latin typeface="Arial" panose="020B0604020202020204" pitchFamily="34" charset="0"/>
                <a:sym typeface="Monotype Sorts" pitchFamily="2" charset="2"/>
              </a:defRPr>
            </a:lvl3pPr>
            <a:lvl4pPr marL="1600200" indent="-228600">
              <a:defRPr sz="2800" b="1">
                <a:solidFill>
                  <a:schemeClr val="tx1"/>
                </a:solidFill>
                <a:latin typeface="Arial" panose="020B0604020202020204" pitchFamily="34" charset="0"/>
                <a:sym typeface="Monotype Sorts" pitchFamily="2" charset="2"/>
              </a:defRPr>
            </a:lvl4pPr>
            <a:lvl5pPr marL="2057400" indent="-228600">
              <a:defRPr sz="2800" b="1">
                <a:solidFill>
                  <a:schemeClr val="tx1"/>
                </a:solidFill>
                <a:latin typeface="Arial" panose="020B0604020202020204" pitchFamily="34" charset="0"/>
                <a:sym typeface="Monotype Sorts" pitchFamily="2" charset="2"/>
              </a:defRPr>
            </a:lvl5pPr>
            <a:lvl6pPr marL="2514600" indent="-228600" eaLnBrk="0" fontAlgn="base" hangingPunct="0">
              <a:spcBef>
                <a:spcPct val="0"/>
              </a:spcBef>
              <a:spcAft>
                <a:spcPct val="0"/>
              </a:spcAft>
              <a:defRPr sz="2800" b="1">
                <a:solidFill>
                  <a:schemeClr val="tx1"/>
                </a:solidFill>
                <a:latin typeface="Arial" panose="020B0604020202020204" pitchFamily="34" charset="0"/>
                <a:sym typeface="Monotype Sorts" pitchFamily="2" charset="2"/>
              </a:defRPr>
            </a:lvl6pPr>
            <a:lvl7pPr marL="2971800" indent="-228600" eaLnBrk="0" fontAlgn="base" hangingPunct="0">
              <a:spcBef>
                <a:spcPct val="0"/>
              </a:spcBef>
              <a:spcAft>
                <a:spcPct val="0"/>
              </a:spcAft>
              <a:defRPr sz="2800" b="1">
                <a:solidFill>
                  <a:schemeClr val="tx1"/>
                </a:solidFill>
                <a:latin typeface="Arial" panose="020B0604020202020204" pitchFamily="34" charset="0"/>
                <a:sym typeface="Monotype Sorts" pitchFamily="2" charset="2"/>
              </a:defRPr>
            </a:lvl7pPr>
            <a:lvl8pPr marL="3429000" indent="-228600" eaLnBrk="0" fontAlgn="base" hangingPunct="0">
              <a:spcBef>
                <a:spcPct val="0"/>
              </a:spcBef>
              <a:spcAft>
                <a:spcPct val="0"/>
              </a:spcAft>
              <a:defRPr sz="2800" b="1">
                <a:solidFill>
                  <a:schemeClr val="tx1"/>
                </a:solidFill>
                <a:latin typeface="Arial" panose="020B0604020202020204" pitchFamily="34" charset="0"/>
                <a:sym typeface="Monotype Sorts" pitchFamily="2" charset="2"/>
              </a:defRPr>
            </a:lvl8pPr>
            <a:lvl9pPr marL="3886200" indent="-228600" eaLnBrk="0" fontAlgn="base" hangingPunct="0">
              <a:spcBef>
                <a:spcPct val="0"/>
              </a:spcBef>
              <a:spcAft>
                <a:spcPct val="0"/>
              </a:spcAft>
              <a:defRPr sz="2800" b="1">
                <a:solidFill>
                  <a:schemeClr val="tx1"/>
                </a:solidFill>
                <a:latin typeface="Arial" panose="020B0604020202020204" pitchFamily="34" charset="0"/>
                <a:sym typeface="Monotype Sorts" pitchFamily="2" charset="2"/>
              </a:defRPr>
            </a:lvl9pPr>
          </a:lstStyle>
          <a:p>
            <a:pPr defTabSz="913920" eaLnBrk="0" fontAlgn="base" hangingPunct="0">
              <a:spcBef>
                <a:spcPct val="0"/>
              </a:spcBef>
              <a:spcAft>
                <a:spcPct val="0"/>
              </a:spcAft>
            </a:pPr>
            <a:r>
              <a:rPr lang="en-US" altLang="en-US" sz="1399" dirty="0">
                <a:ea typeface="ＭＳ Ｐゴシック" panose="020B0600070205080204" pitchFamily="34" charset="-128"/>
              </a:rPr>
              <a:t>No prior capecitabine; any number prior treatments</a:t>
            </a:r>
          </a:p>
        </p:txBody>
      </p:sp>
      <p:sp>
        <p:nvSpPr>
          <p:cNvPr id="25" name="TextBox 9">
            <a:extLst>
              <a:ext uri="{FF2B5EF4-FFF2-40B4-BE49-F238E27FC236}">
                <a16:creationId xmlns:a16="http://schemas.microsoft.com/office/drawing/2014/main" id="{9CC867AD-E8E4-C746-B485-4DAF8F3DF16C}"/>
              </a:ext>
            </a:extLst>
          </p:cNvPr>
          <p:cNvSpPr txBox="1">
            <a:spLocks noChangeArrowheads="1"/>
          </p:cNvSpPr>
          <p:nvPr/>
        </p:nvSpPr>
        <p:spPr bwMode="auto">
          <a:xfrm>
            <a:off x="831660" y="2161094"/>
            <a:ext cx="4949375" cy="58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sym typeface="Monotype Sorts" pitchFamily="2" charset="2"/>
              </a:defRPr>
            </a:lvl1pPr>
            <a:lvl2pPr marL="742950" indent="-285750">
              <a:defRPr sz="2800" b="1">
                <a:solidFill>
                  <a:schemeClr val="tx1"/>
                </a:solidFill>
                <a:latin typeface="Arial" panose="020B0604020202020204" pitchFamily="34" charset="0"/>
                <a:sym typeface="Monotype Sorts" pitchFamily="2" charset="2"/>
              </a:defRPr>
            </a:lvl2pPr>
            <a:lvl3pPr marL="1143000" indent="-228600">
              <a:defRPr sz="2800" b="1">
                <a:solidFill>
                  <a:schemeClr val="tx1"/>
                </a:solidFill>
                <a:latin typeface="Arial" panose="020B0604020202020204" pitchFamily="34" charset="0"/>
                <a:sym typeface="Monotype Sorts" pitchFamily="2" charset="2"/>
              </a:defRPr>
            </a:lvl3pPr>
            <a:lvl4pPr marL="1600200" indent="-228600">
              <a:defRPr sz="2800" b="1">
                <a:solidFill>
                  <a:schemeClr val="tx1"/>
                </a:solidFill>
                <a:latin typeface="Arial" panose="020B0604020202020204" pitchFamily="34" charset="0"/>
                <a:sym typeface="Monotype Sorts" pitchFamily="2" charset="2"/>
              </a:defRPr>
            </a:lvl4pPr>
            <a:lvl5pPr marL="2057400" indent="-228600">
              <a:defRPr sz="2800" b="1">
                <a:solidFill>
                  <a:schemeClr val="tx1"/>
                </a:solidFill>
                <a:latin typeface="Arial" panose="020B0604020202020204" pitchFamily="34" charset="0"/>
                <a:sym typeface="Monotype Sorts" pitchFamily="2" charset="2"/>
              </a:defRPr>
            </a:lvl5pPr>
            <a:lvl6pPr marL="2514600" indent="-228600" eaLnBrk="0" fontAlgn="base" hangingPunct="0">
              <a:spcBef>
                <a:spcPct val="0"/>
              </a:spcBef>
              <a:spcAft>
                <a:spcPct val="0"/>
              </a:spcAft>
              <a:defRPr sz="2800" b="1">
                <a:solidFill>
                  <a:schemeClr val="tx1"/>
                </a:solidFill>
                <a:latin typeface="Arial" panose="020B0604020202020204" pitchFamily="34" charset="0"/>
                <a:sym typeface="Monotype Sorts" pitchFamily="2" charset="2"/>
              </a:defRPr>
            </a:lvl6pPr>
            <a:lvl7pPr marL="2971800" indent="-228600" eaLnBrk="0" fontAlgn="base" hangingPunct="0">
              <a:spcBef>
                <a:spcPct val="0"/>
              </a:spcBef>
              <a:spcAft>
                <a:spcPct val="0"/>
              </a:spcAft>
              <a:defRPr sz="2800" b="1">
                <a:solidFill>
                  <a:schemeClr val="tx1"/>
                </a:solidFill>
                <a:latin typeface="Arial" panose="020B0604020202020204" pitchFamily="34" charset="0"/>
                <a:sym typeface="Monotype Sorts" pitchFamily="2" charset="2"/>
              </a:defRPr>
            </a:lvl7pPr>
            <a:lvl8pPr marL="3429000" indent="-228600" eaLnBrk="0" fontAlgn="base" hangingPunct="0">
              <a:spcBef>
                <a:spcPct val="0"/>
              </a:spcBef>
              <a:spcAft>
                <a:spcPct val="0"/>
              </a:spcAft>
              <a:defRPr sz="2800" b="1">
                <a:solidFill>
                  <a:schemeClr val="tx1"/>
                </a:solidFill>
                <a:latin typeface="Arial" panose="020B0604020202020204" pitchFamily="34" charset="0"/>
                <a:sym typeface="Monotype Sorts" pitchFamily="2" charset="2"/>
              </a:defRPr>
            </a:lvl8pPr>
            <a:lvl9pPr marL="3886200" indent="-228600" eaLnBrk="0" fontAlgn="base" hangingPunct="0">
              <a:spcBef>
                <a:spcPct val="0"/>
              </a:spcBef>
              <a:spcAft>
                <a:spcPct val="0"/>
              </a:spcAft>
              <a:defRPr sz="2800" b="1">
                <a:solidFill>
                  <a:schemeClr val="tx1"/>
                </a:solidFill>
                <a:latin typeface="Arial" panose="020B0604020202020204" pitchFamily="34" charset="0"/>
                <a:sym typeface="Monotype Sorts" pitchFamily="2" charset="2"/>
              </a:defRPr>
            </a:lvl9pPr>
          </a:lstStyle>
          <a:p>
            <a:pPr algn="ctr" defTabSz="913920" eaLnBrk="0" fontAlgn="base" hangingPunct="0">
              <a:spcBef>
                <a:spcPct val="0"/>
              </a:spcBef>
              <a:spcAft>
                <a:spcPct val="0"/>
              </a:spcAft>
            </a:pPr>
            <a:r>
              <a:rPr lang="en-US" altLang="en-US" sz="1599" dirty="0">
                <a:ea typeface="ＭＳ Ｐゴシック" panose="020B0600070205080204" pitchFamily="34" charset="-128"/>
              </a:rPr>
              <a:t>HER2+ Unresectable and/or MBC Third-Line and After T-DM1</a:t>
            </a:r>
          </a:p>
        </p:txBody>
      </p:sp>
      <p:sp>
        <p:nvSpPr>
          <p:cNvPr id="37" name="TextBox 36">
            <a:extLst>
              <a:ext uri="{FF2B5EF4-FFF2-40B4-BE49-F238E27FC236}">
                <a16:creationId xmlns:a16="http://schemas.microsoft.com/office/drawing/2014/main" id="{CED9DEDB-F465-F142-98B7-7568B979E780}"/>
              </a:ext>
            </a:extLst>
          </p:cNvPr>
          <p:cNvSpPr txBox="1"/>
          <p:nvPr/>
        </p:nvSpPr>
        <p:spPr>
          <a:xfrm>
            <a:off x="6734338" y="3530734"/>
            <a:ext cx="505004" cy="369139"/>
          </a:xfrm>
          <a:prstGeom prst="rect">
            <a:avLst/>
          </a:prstGeom>
          <a:noFill/>
        </p:spPr>
        <p:txBody>
          <a:bodyPr wrap="none" rtlCol="0">
            <a:spAutoFit/>
          </a:bodyPr>
          <a:lstStyle/>
          <a:p>
            <a:pPr algn="ctr" defTabSz="609280" eaLnBrk="0" fontAlgn="base" hangingPunct="0">
              <a:spcBef>
                <a:spcPct val="0"/>
              </a:spcBef>
              <a:spcAft>
                <a:spcPct val="0"/>
              </a:spcAft>
            </a:pPr>
            <a:r>
              <a:rPr lang="en-US" sz="1799" dirty="0">
                <a:latin typeface="Arial" panose="020B0604020202020204" pitchFamily="34" charset="0"/>
                <a:ea typeface="MS PGothic" panose="020B0600070205080204" pitchFamily="34" charset="-128"/>
                <a:cs typeface="Arial" panose="020B0604020202020204" pitchFamily="34" charset="0"/>
              </a:rPr>
              <a:t>2:1</a:t>
            </a:r>
          </a:p>
        </p:txBody>
      </p:sp>
      <p:cxnSp>
        <p:nvCxnSpPr>
          <p:cNvPr id="38" name="Straight Connector 37">
            <a:extLst>
              <a:ext uri="{FF2B5EF4-FFF2-40B4-BE49-F238E27FC236}">
                <a16:creationId xmlns:a16="http://schemas.microsoft.com/office/drawing/2014/main" id="{B35A20E6-2456-7942-ABEA-82120EC69F48}"/>
              </a:ext>
            </a:extLst>
          </p:cNvPr>
          <p:cNvCxnSpPr>
            <a:cxnSpLocks/>
          </p:cNvCxnSpPr>
          <p:nvPr/>
        </p:nvCxnSpPr>
        <p:spPr>
          <a:xfrm>
            <a:off x="5688172" y="3672988"/>
            <a:ext cx="421035" cy="0"/>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1DF2E9F-C967-9D4A-87B2-E5B222FD3E5E}"/>
              </a:ext>
            </a:extLst>
          </p:cNvPr>
          <p:cNvCxnSpPr>
            <a:cxnSpLocks/>
            <a:stCxn id="45" idx="3"/>
          </p:cNvCxnSpPr>
          <p:nvPr/>
        </p:nvCxnSpPr>
        <p:spPr>
          <a:xfrm flipV="1">
            <a:off x="6403308" y="2908325"/>
            <a:ext cx="1497497" cy="760839"/>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60D3DCC2-4AAE-9C43-B1DA-58910B874C71}"/>
              </a:ext>
            </a:extLst>
          </p:cNvPr>
          <p:cNvCxnSpPr>
            <a:cxnSpLocks/>
            <a:stCxn id="45" idx="3"/>
          </p:cNvCxnSpPr>
          <p:nvPr/>
        </p:nvCxnSpPr>
        <p:spPr>
          <a:xfrm>
            <a:off x="6403308" y="3669165"/>
            <a:ext cx="1497495" cy="841035"/>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1" name="Rectangle 40">
            <a:extLst>
              <a:ext uri="{FF2B5EF4-FFF2-40B4-BE49-F238E27FC236}">
                <a16:creationId xmlns:a16="http://schemas.microsoft.com/office/drawing/2014/main" id="{98AFE3BD-7286-7143-8D8F-EAF3189F771B}"/>
              </a:ext>
            </a:extLst>
          </p:cNvPr>
          <p:cNvSpPr/>
          <p:nvPr/>
        </p:nvSpPr>
        <p:spPr>
          <a:xfrm>
            <a:off x="7900805" y="2387649"/>
            <a:ext cx="3459536" cy="1041351"/>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defTabSz="609280" eaLnBrk="0" fontAlgn="base" hangingPunct="0">
              <a:spcBef>
                <a:spcPct val="0"/>
              </a:spcBef>
              <a:spcAft>
                <a:spcPct val="0"/>
              </a:spcAft>
            </a:pPr>
            <a:r>
              <a:rPr lang="en-US" sz="1799" b="1" dirty="0">
                <a:solidFill>
                  <a:schemeClr val="tx1"/>
                </a:solidFill>
                <a:latin typeface="Arial" panose="020B0604020202020204" pitchFamily="34" charset="0"/>
                <a:cs typeface="Arial" panose="020B0604020202020204" pitchFamily="34" charset="0"/>
              </a:rPr>
              <a:t>Trastuzumab deruxtecan</a:t>
            </a:r>
          </a:p>
          <a:p>
            <a:pPr algn="ctr" defTabSz="609280" eaLnBrk="0" fontAlgn="base" hangingPunct="0">
              <a:spcBef>
                <a:spcPct val="0"/>
              </a:spcBef>
              <a:spcAft>
                <a:spcPct val="0"/>
              </a:spcAft>
            </a:pPr>
            <a:r>
              <a:rPr lang="en-US" sz="1799" dirty="0">
                <a:solidFill>
                  <a:schemeClr val="tx1"/>
                </a:solidFill>
                <a:latin typeface="Arial" panose="020B0604020202020204" pitchFamily="34" charset="0"/>
                <a:cs typeface="Arial" panose="020B0604020202020204" pitchFamily="34" charset="0"/>
              </a:rPr>
              <a:t>5.4 mg/kg IV q3w</a:t>
            </a:r>
            <a:br>
              <a:rPr lang="en-US" sz="1799" dirty="0">
                <a:solidFill>
                  <a:schemeClr val="tx1"/>
                </a:solidFill>
                <a:latin typeface="Arial" panose="020B0604020202020204" pitchFamily="34" charset="0"/>
                <a:cs typeface="Arial" panose="020B0604020202020204" pitchFamily="34" charset="0"/>
              </a:rPr>
            </a:br>
            <a:r>
              <a:rPr lang="en-US" sz="1799" dirty="0">
                <a:solidFill>
                  <a:schemeClr val="tx1"/>
                </a:solidFill>
                <a:latin typeface="Arial" panose="020B0604020202020204" pitchFamily="34" charset="0"/>
                <a:cs typeface="Arial" panose="020B0604020202020204" pitchFamily="34" charset="0"/>
              </a:rPr>
              <a:t>(n=400)</a:t>
            </a:r>
          </a:p>
        </p:txBody>
      </p:sp>
      <p:sp>
        <p:nvSpPr>
          <p:cNvPr id="42" name="Rectangle 41">
            <a:extLst>
              <a:ext uri="{FF2B5EF4-FFF2-40B4-BE49-F238E27FC236}">
                <a16:creationId xmlns:a16="http://schemas.microsoft.com/office/drawing/2014/main" id="{A4B19E7C-1B5A-9B48-9F3F-4424AAD105F3}"/>
              </a:ext>
            </a:extLst>
          </p:cNvPr>
          <p:cNvSpPr/>
          <p:nvPr/>
        </p:nvSpPr>
        <p:spPr>
          <a:xfrm>
            <a:off x="7900802" y="3862984"/>
            <a:ext cx="3526422" cy="1294433"/>
          </a:xfrm>
          <a:prstGeom prst="rect">
            <a:avLst/>
          </a:prstGeom>
          <a:ln/>
        </p:spPr>
        <p:style>
          <a:lnRef idx="1">
            <a:schemeClr val="accent5"/>
          </a:lnRef>
          <a:fillRef idx="2">
            <a:schemeClr val="accent5"/>
          </a:fillRef>
          <a:effectRef idx="1">
            <a:schemeClr val="accent5"/>
          </a:effectRef>
          <a:fontRef idx="minor">
            <a:schemeClr val="dk1"/>
          </a:fontRef>
        </p:style>
        <p:txBody>
          <a:bodyPr lIns="45696" rIns="45696" rtlCol="0" anchor="ctr"/>
          <a:lstStyle/>
          <a:p>
            <a:pPr algn="ctr" defTabSz="609280" eaLnBrk="0" fontAlgn="base" hangingPunct="0">
              <a:spcBef>
                <a:spcPct val="0"/>
              </a:spcBef>
              <a:spcAft>
                <a:spcPct val="0"/>
              </a:spcAft>
            </a:pPr>
            <a:r>
              <a:rPr lang="en-US" sz="1799" b="1" dirty="0">
                <a:solidFill>
                  <a:schemeClr val="tx1"/>
                </a:solidFill>
                <a:latin typeface="Arial" panose="020B0604020202020204" pitchFamily="34" charset="0"/>
                <a:cs typeface="Arial" panose="020B0604020202020204" pitchFamily="34" charset="0"/>
              </a:rPr>
              <a:t>Investigator’s choice of trastuzumab + capecitabine or</a:t>
            </a:r>
          </a:p>
          <a:p>
            <a:pPr algn="ctr" defTabSz="609280" eaLnBrk="0" fontAlgn="base" hangingPunct="0">
              <a:spcBef>
                <a:spcPct val="0"/>
              </a:spcBef>
              <a:spcAft>
                <a:spcPct val="0"/>
              </a:spcAft>
            </a:pPr>
            <a:r>
              <a:rPr lang="en-US" sz="1799" b="1" dirty="0">
                <a:solidFill>
                  <a:schemeClr val="tx1"/>
                </a:solidFill>
                <a:latin typeface="Arial" panose="020B0604020202020204" pitchFamily="34" charset="0"/>
                <a:cs typeface="Arial" panose="020B0604020202020204" pitchFamily="34" charset="0"/>
              </a:rPr>
              <a:t>lapatinib + capecitabine</a:t>
            </a:r>
          </a:p>
          <a:p>
            <a:pPr algn="ctr" defTabSz="609280" eaLnBrk="0" fontAlgn="base" hangingPunct="0">
              <a:spcBef>
                <a:spcPct val="0"/>
              </a:spcBef>
              <a:spcAft>
                <a:spcPct val="0"/>
              </a:spcAft>
            </a:pPr>
            <a:r>
              <a:rPr lang="en-US" sz="1799" dirty="0">
                <a:solidFill>
                  <a:schemeClr val="tx1"/>
                </a:solidFill>
                <a:latin typeface="Arial" panose="020B0604020202020204" pitchFamily="34" charset="0"/>
                <a:cs typeface="Arial" panose="020B0604020202020204" pitchFamily="34" charset="0"/>
              </a:rPr>
              <a:t>(n=200)</a:t>
            </a:r>
          </a:p>
        </p:txBody>
      </p:sp>
      <p:sp>
        <p:nvSpPr>
          <p:cNvPr id="43" name="Rectangle 42">
            <a:extLst>
              <a:ext uri="{FF2B5EF4-FFF2-40B4-BE49-F238E27FC236}">
                <a16:creationId xmlns:a16="http://schemas.microsoft.com/office/drawing/2014/main" id="{1E8EE3A4-D51F-F043-AD87-F884178F6AEE}"/>
              </a:ext>
            </a:extLst>
          </p:cNvPr>
          <p:cNvSpPr/>
          <p:nvPr/>
        </p:nvSpPr>
        <p:spPr>
          <a:xfrm>
            <a:off x="764778" y="3001685"/>
            <a:ext cx="2354540" cy="1290209"/>
          </a:xfrm>
          <a:prstGeom prst="rect">
            <a:avLst/>
          </a:prstGeom>
          <a:ln/>
        </p:spPr>
        <p:style>
          <a:lnRef idx="1">
            <a:schemeClr val="accent1"/>
          </a:lnRef>
          <a:fillRef idx="2">
            <a:schemeClr val="accent1"/>
          </a:fillRef>
          <a:effectRef idx="1">
            <a:schemeClr val="accent1"/>
          </a:effectRef>
          <a:fontRef idx="minor">
            <a:schemeClr val="dk1"/>
          </a:fontRef>
        </p:style>
        <p:txBody>
          <a:bodyPr spcFirstLastPara="0" vert="horz" wrap="square" lIns="91392" tIns="61645" rIns="91392" bIns="61645" numCol="1" spcCol="1270" anchor="ctr" anchorCtr="0">
            <a:noAutofit/>
          </a:bodyPr>
          <a:lstStyle/>
          <a:p>
            <a:pPr algn="ctr" defTabSz="609280" eaLnBrk="0" fontAlgn="base" hangingPunct="0">
              <a:spcBef>
                <a:spcPct val="0"/>
              </a:spcBef>
              <a:spcAft>
                <a:spcPct val="0"/>
              </a:spcAft>
            </a:pPr>
            <a:r>
              <a:rPr lang="en-US" sz="1799" dirty="0">
                <a:solidFill>
                  <a:prstClr val="white"/>
                </a:solidFill>
                <a:latin typeface="Arial" panose="020B0604020202020204" pitchFamily="34" charset="0"/>
                <a:cs typeface="Arial" panose="020B0604020202020204" pitchFamily="34" charset="0"/>
              </a:rPr>
              <a:t>T-DM1-treated BC</a:t>
            </a:r>
          </a:p>
        </p:txBody>
      </p:sp>
      <p:sp>
        <p:nvSpPr>
          <p:cNvPr id="44" name="Rectangle 43">
            <a:extLst>
              <a:ext uri="{FF2B5EF4-FFF2-40B4-BE49-F238E27FC236}">
                <a16:creationId xmlns:a16="http://schemas.microsoft.com/office/drawing/2014/main" id="{B5A7148E-0181-764B-B7F3-628EB8737BD1}"/>
              </a:ext>
            </a:extLst>
          </p:cNvPr>
          <p:cNvSpPr/>
          <p:nvPr/>
        </p:nvSpPr>
        <p:spPr>
          <a:xfrm>
            <a:off x="3275716" y="3001685"/>
            <a:ext cx="2412456" cy="1290209"/>
          </a:xfrm>
          <a:prstGeom prst="rect">
            <a:avLst/>
          </a:prstGeom>
          <a:ln/>
        </p:spPr>
        <p:style>
          <a:lnRef idx="1">
            <a:schemeClr val="accent2"/>
          </a:lnRef>
          <a:fillRef idx="2">
            <a:schemeClr val="accent2"/>
          </a:fillRef>
          <a:effectRef idx="1">
            <a:schemeClr val="accent2"/>
          </a:effectRef>
          <a:fontRef idx="minor">
            <a:schemeClr val="dk1"/>
          </a:fontRef>
        </p:style>
        <p:txBody>
          <a:bodyPr spcFirstLastPara="0" vert="horz" wrap="square" lIns="91392" tIns="61645" rIns="91392" bIns="61645" numCol="1" spcCol="1270" anchor="ctr" anchorCtr="0">
            <a:noAutofit/>
          </a:bodyPr>
          <a:lstStyle/>
          <a:p>
            <a:pPr algn="ctr" defTabSz="609280" eaLnBrk="0" fontAlgn="base" hangingPunct="0">
              <a:spcBef>
                <a:spcPct val="0"/>
              </a:spcBef>
              <a:spcAft>
                <a:spcPct val="0"/>
              </a:spcAft>
            </a:pPr>
            <a:r>
              <a:rPr lang="en-US" sz="1799" dirty="0">
                <a:solidFill>
                  <a:prstClr val="white"/>
                </a:solidFill>
                <a:latin typeface="Arial" panose="020B0604020202020204" pitchFamily="34" charset="0"/>
                <a:cs typeface="Arial" panose="020B0604020202020204" pitchFamily="34" charset="0"/>
              </a:rPr>
              <a:t>Archived sample HER2+ (central)</a:t>
            </a:r>
          </a:p>
        </p:txBody>
      </p:sp>
      <p:sp>
        <p:nvSpPr>
          <p:cNvPr id="45" name="TextBox 44">
            <a:extLst>
              <a:ext uri="{FF2B5EF4-FFF2-40B4-BE49-F238E27FC236}">
                <a16:creationId xmlns:a16="http://schemas.microsoft.com/office/drawing/2014/main" id="{7C910EAB-F0E3-4046-9A2C-E8ED651F2639}"/>
              </a:ext>
            </a:extLst>
          </p:cNvPr>
          <p:cNvSpPr txBox="1"/>
          <p:nvPr/>
        </p:nvSpPr>
        <p:spPr>
          <a:xfrm>
            <a:off x="6101775" y="1823466"/>
            <a:ext cx="301533" cy="3691396"/>
          </a:xfrm>
          <a:prstGeom prst="rect">
            <a:avLst/>
          </a:prstGeom>
          <a:ln/>
        </p:spPr>
        <p:style>
          <a:lnRef idx="1">
            <a:schemeClr val="dk1"/>
          </a:lnRef>
          <a:fillRef idx="2">
            <a:schemeClr val="dk1"/>
          </a:fillRef>
          <a:effectRef idx="1">
            <a:schemeClr val="dk1"/>
          </a:effectRef>
          <a:fontRef idx="minor">
            <a:schemeClr val="dk1"/>
          </a:fontRef>
        </p:style>
        <p:txBody>
          <a:bodyPr vert="horz" wrap="square" rtlCol="0" anchor="ctr" anchorCtr="0">
            <a:spAutoFit/>
          </a:bodyPr>
          <a:lstStyle/>
          <a:p>
            <a:pPr algn="ctr" defTabSz="456971" fontAlgn="base">
              <a:spcBef>
                <a:spcPct val="0"/>
              </a:spcBef>
              <a:spcAft>
                <a:spcPct val="0"/>
              </a:spcAft>
            </a:pPr>
            <a:r>
              <a:rPr lang="en-US" sz="1799" b="1" dirty="0">
                <a:solidFill>
                  <a:prstClr val="white"/>
                </a:solidFill>
                <a:latin typeface="Arial" panose="020B0604020202020204" pitchFamily="34" charset="0"/>
                <a:cs typeface="Arial" panose="020B0604020202020204" pitchFamily="34" charset="0"/>
              </a:rPr>
              <a:t>R</a:t>
            </a:r>
          </a:p>
          <a:p>
            <a:pPr algn="ctr" defTabSz="456971" fontAlgn="base">
              <a:spcBef>
                <a:spcPct val="0"/>
              </a:spcBef>
              <a:spcAft>
                <a:spcPct val="0"/>
              </a:spcAft>
            </a:pPr>
            <a:r>
              <a:rPr lang="en-US" sz="1799" b="1" dirty="0">
                <a:solidFill>
                  <a:prstClr val="white"/>
                </a:solidFill>
                <a:latin typeface="Arial" panose="020B0604020202020204" pitchFamily="34" charset="0"/>
                <a:cs typeface="Arial" panose="020B0604020202020204" pitchFamily="34" charset="0"/>
              </a:rPr>
              <a:t>A</a:t>
            </a:r>
          </a:p>
          <a:p>
            <a:pPr algn="ctr" defTabSz="456971" fontAlgn="base">
              <a:spcBef>
                <a:spcPct val="0"/>
              </a:spcBef>
              <a:spcAft>
                <a:spcPct val="0"/>
              </a:spcAft>
            </a:pPr>
            <a:r>
              <a:rPr lang="en-US" sz="1799" b="1" dirty="0">
                <a:solidFill>
                  <a:prstClr val="white"/>
                </a:solidFill>
                <a:latin typeface="Arial" panose="020B0604020202020204" pitchFamily="34" charset="0"/>
                <a:cs typeface="Arial" panose="020B0604020202020204" pitchFamily="34" charset="0"/>
              </a:rPr>
              <a:t>N</a:t>
            </a:r>
          </a:p>
          <a:p>
            <a:pPr algn="ctr" defTabSz="456971" fontAlgn="base">
              <a:spcBef>
                <a:spcPct val="0"/>
              </a:spcBef>
              <a:spcAft>
                <a:spcPct val="0"/>
              </a:spcAft>
            </a:pPr>
            <a:r>
              <a:rPr lang="en-US" sz="1799" b="1" dirty="0">
                <a:solidFill>
                  <a:prstClr val="white"/>
                </a:solidFill>
                <a:latin typeface="Arial" panose="020B0604020202020204" pitchFamily="34" charset="0"/>
                <a:cs typeface="Arial" panose="020B0604020202020204" pitchFamily="34" charset="0"/>
              </a:rPr>
              <a:t>D</a:t>
            </a:r>
          </a:p>
          <a:p>
            <a:pPr algn="ctr" defTabSz="456971" fontAlgn="base">
              <a:spcBef>
                <a:spcPct val="0"/>
              </a:spcBef>
              <a:spcAft>
                <a:spcPct val="0"/>
              </a:spcAft>
            </a:pPr>
            <a:r>
              <a:rPr lang="en-US" sz="1799" b="1" dirty="0">
                <a:solidFill>
                  <a:prstClr val="white"/>
                </a:solidFill>
                <a:latin typeface="Arial" panose="020B0604020202020204" pitchFamily="34" charset="0"/>
                <a:cs typeface="Arial" panose="020B0604020202020204" pitchFamily="34" charset="0"/>
              </a:rPr>
              <a:t>O</a:t>
            </a:r>
          </a:p>
          <a:p>
            <a:pPr algn="ctr" defTabSz="456971" fontAlgn="base">
              <a:spcBef>
                <a:spcPct val="0"/>
              </a:spcBef>
              <a:spcAft>
                <a:spcPct val="0"/>
              </a:spcAft>
            </a:pPr>
            <a:r>
              <a:rPr lang="en-US" sz="1799" b="1" dirty="0">
                <a:solidFill>
                  <a:prstClr val="white"/>
                </a:solidFill>
                <a:latin typeface="Arial" panose="020B0604020202020204" pitchFamily="34" charset="0"/>
                <a:cs typeface="Arial" panose="020B0604020202020204" pitchFamily="34" charset="0"/>
              </a:rPr>
              <a:t>M</a:t>
            </a:r>
          </a:p>
          <a:p>
            <a:pPr algn="ctr" defTabSz="456971" fontAlgn="base">
              <a:spcBef>
                <a:spcPct val="0"/>
              </a:spcBef>
              <a:spcAft>
                <a:spcPct val="0"/>
              </a:spcAft>
            </a:pPr>
            <a:r>
              <a:rPr lang="en-US" sz="1799" b="1" dirty="0">
                <a:solidFill>
                  <a:prstClr val="white"/>
                </a:solidFill>
                <a:latin typeface="Arial" panose="020B0604020202020204" pitchFamily="34" charset="0"/>
                <a:cs typeface="Arial" panose="020B0604020202020204" pitchFamily="34" charset="0"/>
              </a:rPr>
              <a:t>I</a:t>
            </a:r>
            <a:br>
              <a:rPr lang="en-US" sz="1799" b="1" dirty="0">
                <a:solidFill>
                  <a:prstClr val="white"/>
                </a:solidFill>
                <a:latin typeface="Arial" panose="020B0604020202020204" pitchFamily="34" charset="0"/>
                <a:cs typeface="Arial" panose="020B0604020202020204" pitchFamily="34" charset="0"/>
              </a:rPr>
            </a:br>
            <a:r>
              <a:rPr lang="en-US" sz="1799" b="1" dirty="0">
                <a:solidFill>
                  <a:prstClr val="white"/>
                </a:solidFill>
                <a:latin typeface="Arial" panose="020B0604020202020204" pitchFamily="34" charset="0"/>
                <a:cs typeface="Arial" panose="020B0604020202020204" pitchFamily="34" charset="0"/>
              </a:rPr>
              <a:t>Z</a:t>
            </a:r>
          </a:p>
          <a:p>
            <a:pPr algn="ctr" defTabSz="456971" fontAlgn="base">
              <a:spcBef>
                <a:spcPct val="0"/>
              </a:spcBef>
              <a:spcAft>
                <a:spcPct val="0"/>
              </a:spcAft>
            </a:pPr>
            <a:r>
              <a:rPr lang="en-US" sz="1799" b="1" dirty="0">
                <a:solidFill>
                  <a:prstClr val="white"/>
                </a:solidFill>
                <a:latin typeface="Arial" panose="020B0604020202020204" pitchFamily="34" charset="0"/>
                <a:cs typeface="Arial" panose="020B0604020202020204" pitchFamily="34" charset="0"/>
              </a:rPr>
              <a:t>A</a:t>
            </a:r>
          </a:p>
          <a:p>
            <a:pPr algn="ctr" defTabSz="456971" fontAlgn="base">
              <a:spcBef>
                <a:spcPct val="0"/>
              </a:spcBef>
              <a:spcAft>
                <a:spcPct val="0"/>
              </a:spcAft>
            </a:pPr>
            <a:r>
              <a:rPr lang="en-US" sz="1799" b="1" dirty="0">
                <a:solidFill>
                  <a:prstClr val="white"/>
                </a:solidFill>
                <a:latin typeface="Arial" panose="020B0604020202020204" pitchFamily="34" charset="0"/>
                <a:cs typeface="Arial" panose="020B0604020202020204" pitchFamily="34" charset="0"/>
              </a:rPr>
              <a:t>T</a:t>
            </a:r>
          </a:p>
          <a:p>
            <a:pPr algn="ctr" defTabSz="456971" fontAlgn="base">
              <a:spcBef>
                <a:spcPct val="0"/>
              </a:spcBef>
              <a:spcAft>
                <a:spcPct val="0"/>
              </a:spcAft>
            </a:pPr>
            <a:r>
              <a:rPr lang="en-US" sz="1799" b="1" dirty="0">
                <a:solidFill>
                  <a:prstClr val="white"/>
                </a:solidFill>
                <a:latin typeface="Arial" panose="020B0604020202020204" pitchFamily="34" charset="0"/>
                <a:cs typeface="Arial" panose="020B0604020202020204" pitchFamily="34" charset="0"/>
              </a:rPr>
              <a:t>I</a:t>
            </a:r>
          </a:p>
          <a:p>
            <a:pPr algn="ctr" defTabSz="456971" fontAlgn="base">
              <a:spcBef>
                <a:spcPct val="0"/>
              </a:spcBef>
              <a:spcAft>
                <a:spcPct val="0"/>
              </a:spcAft>
            </a:pPr>
            <a:r>
              <a:rPr lang="en-US" sz="1799" b="1" dirty="0">
                <a:solidFill>
                  <a:prstClr val="white"/>
                </a:solidFill>
                <a:latin typeface="Arial" panose="020B0604020202020204" pitchFamily="34" charset="0"/>
                <a:cs typeface="Arial" panose="020B0604020202020204" pitchFamily="34" charset="0"/>
              </a:rPr>
              <a:t>O</a:t>
            </a:r>
          </a:p>
          <a:p>
            <a:pPr algn="ctr" defTabSz="456971" fontAlgn="base">
              <a:spcBef>
                <a:spcPct val="0"/>
              </a:spcBef>
              <a:spcAft>
                <a:spcPct val="0"/>
              </a:spcAft>
            </a:pPr>
            <a:r>
              <a:rPr lang="en-US" sz="1799" b="1" dirty="0">
                <a:solidFill>
                  <a:prstClr val="white"/>
                </a:solidFill>
                <a:latin typeface="Arial" panose="020B0604020202020204" pitchFamily="34" charset="0"/>
                <a:cs typeface="Arial" panose="020B0604020202020204" pitchFamily="34" charset="0"/>
              </a:rPr>
              <a:t>N</a:t>
            </a:r>
          </a:p>
        </p:txBody>
      </p:sp>
      <p:sp>
        <p:nvSpPr>
          <p:cNvPr id="3" name="Rectangle 2">
            <a:extLst>
              <a:ext uri="{FF2B5EF4-FFF2-40B4-BE49-F238E27FC236}">
                <a16:creationId xmlns:a16="http://schemas.microsoft.com/office/drawing/2014/main" id="{35FCDB28-7145-B146-8B8B-7ACEB92E13B5}"/>
              </a:ext>
            </a:extLst>
          </p:cNvPr>
          <p:cNvSpPr/>
          <p:nvPr/>
        </p:nvSpPr>
        <p:spPr>
          <a:xfrm>
            <a:off x="7900802" y="5252140"/>
            <a:ext cx="3907223" cy="830564"/>
          </a:xfrm>
          <a:prstGeom prst="rect">
            <a:avLst/>
          </a:prstGeom>
        </p:spPr>
        <p:txBody>
          <a:bodyPr wrap="square">
            <a:spAutoFit/>
          </a:bodyPr>
          <a:lstStyle/>
          <a:p>
            <a:pPr defTabSz="456971" eaLnBrk="0" fontAlgn="base" hangingPunct="0">
              <a:spcBef>
                <a:spcPct val="0"/>
              </a:spcBef>
              <a:spcAft>
                <a:spcPct val="0"/>
              </a:spcAft>
            </a:pPr>
            <a:r>
              <a:rPr lang="en-US" sz="1599" b="1" dirty="0">
                <a:latin typeface="Arial" panose="020B0604020202020204" pitchFamily="34" charset="0"/>
                <a:ea typeface="ＭＳ Ｐゴシック" panose="020B0600070205080204" pitchFamily="34" charset="-128"/>
              </a:rPr>
              <a:t>Primary endpoint:</a:t>
            </a:r>
          </a:p>
          <a:p>
            <a:pPr defTabSz="456971" eaLnBrk="0" fontAlgn="base" hangingPunct="0">
              <a:spcBef>
                <a:spcPct val="0"/>
              </a:spcBef>
              <a:spcAft>
                <a:spcPct val="0"/>
              </a:spcAft>
            </a:pPr>
            <a:r>
              <a:rPr lang="en-US" sz="1599" dirty="0">
                <a:latin typeface="Arial" panose="020B0604020202020204" pitchFamily="34" charset="0"/>
                <a:ea typeface="ＭＳ Ｐゴシック" panose="020B0600070205080204" pitchFamily="34" charset="-128"/>
              </a:rPr>
              <a:t>PFS based on blinded, independent central review using RECIST v1.1 criteria</a:t>
            </a:r>
          </a:p>
        </p:txBody>
      </p:sp>
    </p:spTree>
    <p:extLst>
      <p:ext uri="{BB962C8B-B14F-4D97-AF65-F5344CB8AC3E}">
        <p14:creationId xmlns:p14="http://schemas.microsoft.com/office/powerpoint/2010/main" val="582911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2DBB5E-C3A5-2123-D79E-9EF166B9076E}"/>
              </a:ext>
            </a:extLst>
          </p:cNvPr>
          <p:cNvSpPr>
            <a:spLocks noGrp="1"/>
          </p:cNvSpPr>
          <p:nvPr>
            <p:ph type="title"/>
          </p:nvPr>
        </p:nvSpPr>
        <p:spPr/>
        <p:txBody>
          <a:bodyPr/>
          <a:lstStyle/>
          <a:p>
            <a:r>
              <a:rPr lang="en-US" dirty="0"/>
              <a:t>Phase 3 DESTINY-Breast02: Efficacy </a:t>
            </a:r>
          </a:p>
        </p:txBody>
      </p:sp>
      <p:sp>
        <p:nvSpPr>
          <p:cNvPr id="5" name="Text Placeholder 4">
            <a:extLst>
              <a:ext uri="{FF2B5EF4-FFF2-40B4-BE49-F238E27FC236}">
                <a16:creationId xmlns:a16="http://schemas.microsoft.com/office/drawing/2014/main" id="{F3204451-9785-ABED-2404-A447D56FEC4D}"/>
              </a:ext>
            </a:extLst>
          </p:cNvPr>
          <p:cNvSpPr>
            <a:spLocks noGrp="1"/>
          </p:cNvSpPr>
          <p:nvPr>
            <p:ph type="body" sz="quarter" idx="12"/>
          </p:nvPr>
        </p:nvSpPr>
        <p:spPr>
          <a:xfrm>
            <a:off x="1524000" y="6410325"/>
            <a:ext cx="7315200" cy="447675"/>
          </a:xfrm>
        </p:spPr>
        <p:txBody>
          <a:bodyPr/>
          <a:lstStyle/>
          <a:p>
            <a:pPr>
              <a:spcBef>
                <a:spcPts val="0"/>
              </a:spcBef>
            </a:pPr>
            <a:r>
              <a:rPr lang="en-US" dirty="0"/>
              <a:t>TPC, treatment of physician’s choice.</a:t>
            </a:r>
          </a:p>
          <a:p>
            <a:pPr>
              <a:spcBef>
                <a:spcPts val="0"/>
              </a:spcBef>
            </a:pPr>
            <a:r>
              <a:rPr lang="en-US" dirty="0"/>
              <a:t>Krop et al, SABCS 2022. Abstract GS2-01.</a:t>
            </a:r>
          </a:p>
        </p:txBody>
      </p:sp>
      <p:graphicFrame>
        <p:nvGraphicFramePr>
          <p:cNvPr id="6" name="Table 7">
            <a:extLst>
              <a:ext uri="{FF2B5EF4-FFF2-40B4-BE49-F238E27FC236}">
                <a16:creationId xmlns:a16="http://schemas.microsoft.com/office/drawing/2014/main" id="{4923C7F8-D227-42D3-8884-CACB6B456A5E}"/>
              </a:ext>
            </a:extLst>
          </p:cNvPr>
          <p:cNvGraphicFramePr>
            <a:graphicFrameLocks noGrp="1"/>
          </p:cNvGraphicFramePr>
          <p:nvPr>
            <p:extLst>
              <p:ext uri="{D42A27DB-BD31-4B8C-83A1-F6EECF244321}">
                <p14:modId xmlns:p14="http://schemas.microsoft.com/office/powerpoint/2010/main" val="665576142"/>
              </p:ext>
            </p:extLst>
          </p:nvPr>
        </p:nvGraphicFramePr>
        <p:xfrm>
          <a:off x="838200" y="1726747"/>
          <a:ext cx="10374087" cy="3596640"/>
        </p:xfrm>
        <a:graphic>
          <a:graphicData uri="http://schemas.openxmlformats.org/drawingml/2006/table">
            <a:tbl>
              <a:tblPr firstRow="1" firstCol="1" bandRow="1">
                <a:tableStyleId>{5C22544A-7EE6-4342-B048-85BDC9FD1C3A}</a:tableStyleId>
              </a:tblPr>
              <a:tblGrid>
                <a:gridCol w="3677558">
                  <a:extLst>
                    <a:ext uri="{9D8B030D-6E8A-4147-A177-3AD203B41FA5}">
                      <a16:colId xmlns:a16="http://schemas.microsoft.com/office/drawing/2014/main" val="595395473"/>
                    </a:ext>
                  </a:extLst>
                </a:gridCol>
                <a:gridCol w="3454400">
                  <a:extLst>
                    <a:ext uri="{9D8B030D-6E8A-4147-A177-3AD203B41FA5}">
                      <a16:colId xmlns:a16="http://schemas.microsoft.com/office/drawing/2014/main" val="2364691619"/>
                    </a:ext>
                  </a:extLst>
                </a:gridCol>
                <a:gridCol w="3242129">
                  <a:extLst>
                    <a:ext uri="{9D8B030D-6E8A-4147-A177-3AD203B41FA5}">
                      <a16:colId xmlns:a16="http://schemas.microsoft.com/office/drawing/2014/main" val="8099020"/>
                    </a:ext>
                  </a:extLst>
                </a:gridCol>
              </a:tblGrid>
              <a:tr h="487071">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r>
                        <a:rPr lang="en-US" sz="1600" dirty="0">
                          <a:latin typeface="Arial" panose="020B0604020202020204" pitchFamily="34" charset="0"/>
                          <a:cs typeface="Arial" panose="020B0604020202020204" pitchFamily="34" charset="0"/>
                        </a:rPr>
                        <a:t>Efficacy Endpoints</a:t>
                      </a:r>
                    </a:p>
                  </a:txBody>
                  <a:tcPr marL="108000" anchor="ct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pPr algn="ctr"/>
                      <a:r>
                        <a:rPr lang="en-US" sz="1600" b="1" dirty="0">
                          <a:solidFill>
                            <a:schemeClr val="bg1"/>
                          </a:solidFill>
                          <a:latin typeface="Arial" panose="020B0604020202020204" pitchFamily="34" charset="0"/>
                          <a:cs typeface="Arial" panose="020B0604020202020204" pitchFamily="34" charset="0"/>
                        </a:rPr>
                        <a:t>T-DXd</a:t>
                      </a:r>
                    </a:p>
                    <a:p>
                      <a:pPr algn="ctr"/>
                      <a:r>
                        <a:rPr lang="en-US" sz="1600" b="1" dirty="0">
                          <a:solidFill>
                            <a:schemeClr val="bg1"/>
                          </a:solidFill>
                          <a:latin typeface="Arial" panose="020B0604020202020204" pitchFamily="34" charset="0"/>
                          <a:cs typeface="Arial" panose="020B0604020202020204" pitchFamily="34" charset="0"/>
                        </a:rPr>
                        <a:t>(n=406)</a:t>
                      </a:r>
                    </a:p>
                  </a:txBody>
                  <a:tcPr anchor="ctr"/>
                </a:tc>
                <a:tc>
                  <a:txBody>
                    <a:bodyPr/>
                    <a:lstStyle/>
                    <a:p>
                      <a:pPr marL="0" algn="ctr" defTabSz="914400" rtl="0" eaLnBrk="1" latinLnBrk="0" hangingPunct="1"/>
                      <a:r>
                        <a:rPr lang="en-US" sz="1600" b="1" kern="1200" dirty="0">
                          <a:solidFill>
                            <a:schemeClr val="bg1"/>
                          </a:solidFill>
                          <a:latin typeface="Arial" panose="020B0604020202020204" pitchFamily="34" charset="0"/>
                          <a:ea typeface="+mn-ea"/>
                          <a:cs typeface="Arial" panose="020B0604020202020204" pitchFamily="34" charset="0"/>
                        </a:rPr>
                        <a:t>TPC</a:t>
                      </a:r>
                    </a:p>
                    <a:p>
                      <a:pPr marL="0" algn="ctr" defTabSz="914400" rtl="0" eaLnBrk="1" latinLnBrk="0" hangingPunct="1"/>
                      <a:r>
                        <a:rPr lang="en-US" sz="1600" b="1" kern="1200" dirty="0">
                          <a:solidFill>
                            <a:schemeClr val="bg1"/>
                          </a:solidFill>
                          <a:latin typeface="Arial" panose="020B0604020202020204" pitchFamily="34" charset="0"/>
                          <a:ea typeface="+mn-ea"/>
                          <a:cs typeface="Arial" panose="020B0604020202020204" pitchFamily="34" charset="0"/>
                        </a:rPr>
                        <a:t>(n=202)</a:t>
                      </a:r>
                    </a:p>
                  </a:txBody>
                  <a:tcPr anchor="ctr"/>
                </a:tc>
                <a:extLst>
                  <a:ext uri="{0D108BD9-81ED-4DB2-BD59-A6C34878D82A}">
                    <a16:rowId xmlns:a16="http://schemas.microsoft.com/office/drawing/2014/main" val="1993537716"/>
                  </a:ext>
                </a:extLst>
              </a:tr>
              <a:tr h="118297">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Median follow-up</a:t>
                      </a:r>
                    </a:p>
                  </a:txBody>
                  <a:tcPr marL="108000" anchor="ct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600" b="0" kern="1200" dirty="0">
                          <a:solidFill>
                            <a:schemeClr val="dk1"/>
                          </a:solidFill>
                          <a:latin typeface="Arial" panose="020B0604020202020204" pitchFamily="34" charset="0"/>
                          <a:ea typeface="+mn-ea"/>
                          <a:cs typeface="Arial" panose="020B0604020202020204" pitchFamily="34" charset="0"/>
                        </a:rPr>
                        <a:t>21.5 months</a:t>
                      </a:r>
                    </a:p>
                  </a:txBody>
                  <a:tcPr anchor="ctr"/>
                </a:tc>
                <a:tc>
                  <a:txBody>
                    <a:bodyPr/>
                    <a:lstStyle/>
                    <a:p>
                      <a:pPr algn="ctr"/>
                      <a:r>
                        <a:rPr lang="en-US" sz="1600" b="0" kern="1200" dirty="0">
                          <a:solidFill>
                            <a:schemeClr val="dk1"/>
                          </a:solidFill>
                          <a:latin typeface="Arial" panose="020B0604020202020204" pitchFamily="34" charset="0"/>
                          <a:ea typeface="+mn-ea"/>
                          <a:cs typeface="Arial" panose="020B0604020202020204" pitchFamily="34" charset="0"/>
                        </a:rPr>
                        <a:t>18.6 months</a:t>
                      </a:r>
                    </a:p>
                  </a:txBody>
                  <a:tcPr anchor="ctr"/>
                </a:tc>
                <a:extLst>
                  <a:ext uri="{0D108BD9-81ED-4DB2-BD59-A6C34878D82A}">
                    <a16:rowId xmlns:a16="http://schemas.microsoft.com/office/drawing/2014/main" val="384052537"/>
                  </a:ext>
                </a:extLst>
              </a:tr>
              <a:tr h="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Median PFS</a:t>
                      </a:r>
                    </a:p>
                  </a:txBody>
                  <a:tcPr marL="108000" anchor="ct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600" b="0" kern="1200" dirty="0">
                          <a:solidFill>
                            <a:schemeClr val="dk1"/>
                          </a:solidFill>
                          <a:latin typeface="Arial" panose="020B0604020202020204" pitchFamily="34" charset="0"/>
                          <a:ea typeface="+mn-ea"/>
                          <a:cs typeface="Arial" panose="020B0604020202020204" pitchFamily="34" charset="0"/>
                        </a:rPr>
                        <a:t>17.8 months</a:t>
                      </a:r>
                    </a:p>
                  </a:txBody>
                  <a:tcPr anchor="ctr"/>
                </a:tc>
                <a:tc>
                  <a:txBody>
                    <a:bodyPr/>
                    <a:lstStyle/>
                    <a:p>
                      <a:pPr algn="ctr"/>
                      <a:r>
                        <a:rPr lang="en-US" sz="1600" b="0" kern="1200" dirty="0">
                          <a:solidFill>
                            <a:schemeClr val="dk1"/>
                          </a:solidFill>
                          <a:latin typeface="Arial" panose="020B0604020202020204" pitchFamily="34" charset="0"/>
                          <a:ea typeface="+mn-ea"/>
                          <a:cs typeface="Arial" panose="020B0604020202020204" pitchFamily="34" charset="0"/>
                        </a:rPr>
                        <a:t>6.9 months</a:t>
                      </a:r>
                    </a:p>
                  </a:txBody>
                  <a:tcPr anchor="ctr"/>
                </a:tc>
                <a:extLst>
                  <a:ext uri="{0D108BD9-81ED-4DB2-BD59-A6C34878D82A}">
                    <a16:rowId xmlns:a16="http://schemas.microsoft.com/office/drawing/2014/main" val="1754405763"/>
                  </a:ext>
                </a:extLst>
              </a:tr>
              <a:tr h="292242">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lvl="1"/>
                      <a:r>
                        <a:rPr lang="en-US" sz="1600" b="1" u="none" strike="noStrike" kern="1200" dirty="0">
                          <a:solidFill>
                            <a:schemeClr val="bg1"/>
                          </a:solidFill>
                          <a:effectLst/>
                          <a:latin typeface="Arial" panose="020B0604020202020204" pitchFamily="34" charset="0"/>
                          <a:cs typeface="Arial" panose="020B0604020202020204" pitchFamily="34" charset="0"/>
                        </a:rPr>
                        <a:t>HR</a:t>
                      </a:r>
                      <a:endParaRPr lang="en-US" sz="1600" b="1" i="0" u="none" strike="noStrike" kern="1200" dirty="0">
                        <a:solidFill>
                          <a:schemeClr val="bg1"/>
                        </a:solidFill>
                        <a:effectLst/>
                        <a:latin typeface="Arial" panose="020B0604020202020204" pitchFamily="34" charset="0"/>
                        <a:ea typeface="+mn-ea"/>
                        <a:cs typeface="Arial" panose="020B0604020202020204" pitchFamily="34" charset="0"/>
                      </a:endParaRPr>
                    </a:p>
                  </a:txBody>
                  <a:tcPr marL="108000" anchor="ctr"/>
                </a:tc>
                <a:tc gridSpan="2">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600" b="0" kern="1200" dirty="0">
                          <a:solidFill>
                            <a:schemeClr val="dk1"/>
                          </a:solidFill>
                          <a:latin typeface="Arial" panose="020B0604020202020204" pitchFamily="34" charset="0"/>
                          <a:ea typeface="+mn-ea"/>
                          <a:cs typeface="Arial" panose="020B0604020202020204" pitchFamily="34" charset="0"/>
                        </a:rPr>
                        <a:t>0.3589</a:t>
                      </a:r>
                    </a:p>
                  </a:txBody>
                  <a:tcPr anchor="ctr"/>
                </a:tc>
                <a:tc hMerge="1">
                  <a:txBody>
                    <a:bodyPr/>
                    <a:lstStyle/>
                    <a:p>
                      <a:endParaRPr lang="en-US"/>
                    </a:p>
                  </a:txBody>
                  <a:tcPr/>
                </a:tc>
                <a:extLst>
                  <a:ext uri="{0D108BD9-81ED-4DB2-BD59-A6C34878D82A}">
                    <a16:rowId xmlns:a16="http://schemas.microsoft.com/office/drawing/2014/main" val="3483724458"/>
                  </a:ext>
                </a:extLst>
              </a:tr>
              <a:tr h="292242">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600" b="1" i="1" u="none" strike="noStrike" kern="1200" dirty="0">
                          <a:solidFill>
                            <a:schemeClr val="bg1"/>
                          </a:solidFill>
                          <a:effectLst/>
                          <a:latin typeface="Arial" panose="020B0604020202020204" pitchFamily="34" charset="0"/>
                          <a:cs typeface="Arial" panose="020B0604020202020204" pitchFamily="34" charset="0"/>
                        </a:rPr>
                        <a:t>P</a:t>
                      </a:r>
                      <a:endParaRPr lang="en-US" sz="1400" b="1" i="1" dirty="0">
                        <a:solidFill>
                          <a:schemeClr val="bg1"/>
                        </a:solidFill>
                        <a:latin typeface="Arial" panose="020B0604020202020204" pitchFamily="34" charset="0"/>
                        <a:cs typeface="Arial" panose="020B0604020202020204" pitchFamily="34" charset="0"/>
                      </a:endParaRPr>
                    </a:p>
                  </a:txBody>
                  <a:tcPr marL="108000" anchor="ctr"/>
                </a:tc>
                <a:tc gridSpan="2">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600" b="0" kern="1200" dirty="0">
                          <a:solidFill>
                            <a:schemeClr val="dk1"/>
                          </a:solidFill>
                          <a:latin typeface="Arial" panose="020B0604020202020204" pitchFamily="34" charset="0"/>
                          <a:ea typeface="+mn-ea"/>
                          <a:cs typeface="Arial" panose="020B0604020202020204" pitchFamily="34" charset="0"/>
                        </a:rPr>
                        <a:t>&lt;.000001</a:t>
                      </a:r>
                    </a:p>
                  </a:txBody>
                  <a:tcPr anchor="ctr"/>
                </a:tc>
                <a:tc hMerge="1">
                  <a:txBody>
                    <a:bodyPr/>
                    <a:lstStyle/>
                    <a:p>
                      <a:endParaRPr lang="en-US"/>
                    </a:p>
                  </a:txBody>
                  <a:tcPr/>
                </a:tc>
                <a:extLst>
                  <a:ext uri="{0D108BD9-81ED-4DB2-BD59-A6C34878D82A}">
                    <a16:rowId xmlns:a16="http://schemas.microsoft.com/office/drawing/2014/main" val="2920425714"/>
                  </a:ext>
                </a:extLst>
              </a:tr>
              <a:tr h="292242">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en-US" sz="1600" b="1" dirty="0">
                          <a:solidFill>
                            <a:schemeClr val="bg1"/>
                          </a:solidFill>
                          <a:latin typeface="Arial" panose="020B0604020202020204" pitchFamily="34" charset="0"/>
                          <a:cs typeface="Arial" panose="020B0604020202020204" pitchFamily="34" charset="0"/>
                        </a:rPr>
                        <a:t>Median OS</a:t>
                      </a:r>
                    </a:p>
                  </a:txBody>
                  <a:tcPr marL="108000" anchor="ct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600" b="0" kern="1200" dirty="0">
                          <a:solidFill>
                            <a:schemeClr val="dk1"/>
                          </a:solidFill>
                          <a:latin typeface="Arial" panose="020B0604020202020204" pitchFamily="34" charset="0"/>
                          <a:ea typeface="+mn-ea"/>
                          <a:cs typeface="Arial" panose="020B0604020202020204" pitchFamily="34" charset="0"/>
                        </a:rPr>
                        <a:t>39.2 months</a:t>
                      </a:r>
                    </a:p>
                  </a:txBody>
                  <a:tcPr anchor="ctr"/>
                </a:tc>
                <a:tc>
                  <a:txBody>
                    <a:bodyPr/>
                    <a:lstStyle/>
                    <a:p>
                      <a:pPr algn="ctr"/>
                      <a:r>
                        <a:rPr lang="en-US" sz="1600" b="0" kern="1200" dirty="0">
                          <a:solidFill>
                            <a:schemeClr val="dk1"/>
                          </a:solidFill>
                          <a:latin typeface="Arial" panose="020B0604020202020204" pitchFamily="34" charset="0"/>
                          <a:ea typeface="+mn-ea"/>
                          <a:cs typeface="Arial" panose="020B0604020202020204" pitchFamily="34" charset="0"/>
                        </a:rPr>
                        <a:t>26.5 months</a:t>
                      </a:r>
                    </a:p>
                  </a:txBody>
                  <a:tcPr anchor="ctr"/>
                </a:tc>
                <a:extLst>
                  <a:ext uri="{0D108BD9-81ED-4DB2-BD59-A6C34878D82A}">
                    <a16:rowId xmlns:a16="http://schemas.microsoft.com/office/drawing/2014/main" val="3184501486"/>
                  </a:ext>
                </a:extLst>
              </a:tr>
              <a:tr h="292242">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lvl="1"/>
                      <a:r>
                        <a:rPr lang="en-US" sz="1600" b="1" kern="1200" dirty="0">
                          <a:solidFill>
                            <a:schemeClr val="bg1"/>
                          </a:solidFill>
                          <a:latin typeface="Arial" panose="020B0604020202020204" pitchFamily="34" charset="0"/>
                          <a:ea typeface="+mn-ea"/>
                          <a:cs typeface="Arial" panose="020B0604020202020204" pitchFamily="34" charset="0"/>
                        </a:rPr>
                        <a:t>HR</a:t>
                      </a:r>
                    </a:p>
                  </a:txBody>
                  <a:tcPr marL="108000" anchor="ctr"/>
                </a:tc>
                <a:tc gridSpan="2">
                  <a:txBody>
                    <a:bodyPr/>
                    <a:lstStyle/>
                    <a:p>
                      <a:pPr algn="ctr"/>
                      <a:r>
                        <a:rPr lang="en-US" sz="1600" b="0" kern="1200" dirty="0">
                          <a:solidFill>
                            <a:schemeClr val="dk1"/>
                          </a:solidFill>
                          <a:latin typeface="Arial" panose="020B0604020202020204" pitchFamily="34" charset="0"/>
                          <a:ea typeface="+mn-ea"/>
                          <a:cs typeface="Arial" panose="020B0604020202020204" pitchFamily="34" charset="0"/>
                        </a:rPr>
                        <a:t>0.6575</a:t>
                      </a:r>
                    </a:p>
                  </a:txBody>
                  <a:tcPr anchor="ctr"/>
                </a:tc>
                <a:tc hMerge="1">
                  <a:txBody>
                    <a:bodyPr/>
                    <a:lstStyle/>
                    <a:p>
                      <a:endParaRPr lang="en-US"/>
                    </a:p>
                  </a:txBody>
                  <a:tcPr/>
                </a:tc>
                <a:extLst>
                  <a:ext uri="{0D108BD9-81ED-4DB2-BD59-A6C34878D82A}">
                    <a16:rowId xmlns:a16="http://schemas.microsoft.com/office/drawing/2014/main" val="143226342"/>
                  </a:ext>
                </a:extLst>
              </a:tr>
              <a:tr h="292242">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600" b="1" i="1" kern="1200" dirty="0">
                          <a:solidFill>
                            <a:schemeClr val="bg1"/>
                          </a:solidFill>
                          <a:latin typeface="Arial" panose="020B0604020202020204" pitchFamily="34" charset="0"/>
                          <a:ea typeface="+mn-ea"/>
                          <a:cs typeface="Arial" panose="020B0604020202020204" pitchFamily="34" charset="0"/>
                        </a:rPr>
                        <a:t>P</a:t>
                      </a:r>
                    </a:p>
                  </a:txBody>
                  <a:tcPr marL="108000" anchor="ctr"/>
                </a:tc>
                <a:tc gridSpan="2">
                  <a:txBody>
                    <a:bodyPr/>
                    <a:lstStyle/>
                    <a:p>
                      <a:pPr algn="ctr"/>
                      <a:r>
                        <a:rPr lang="en-US" sz="1600" b="0" kern="1200" dirty="0">
                          <a:solidFill>
                            <a:schemeClr val="dk1"/>
                          </a:solidFill>
                          <a:latin typeface="Arial" panose="020B0604020202020204" pitchFamily="34" charset="0"/>
                          <a:ea typeface="+mn-ea"/>
                          <a:cs typeface="Arial" panose="020B0604020202020204" pitchFamily="34" charset="0"/>
                        </a:rPr>
                        <a:t>.0021</a:t>
                      </a:r>
                    </a:p>
                  </a:txBody>
                  <a:tcPr anchor="ctr"/>
                </a:tc>
                <a:tc hMerge="1">
                  <a:txBody>
                    <a:bodyPr/>
                    <a:lstStyle/>
                    <a:p>
                      <a:endParaRPr lang="en-US"/>
                    </a:p>
                  </a:txBody>
                  <a:tcPr/>
                </a:tc>
                <a:extLst>
                  <a:ext uri="{0D108BD9-81ED-4DB2-BD59-A6C34878D82A}">
                    <a16:rowId xmlns:a16="http://schemas.microsoft.com/office/drawing/2014/main" val="3879374285"/>
                  </a:ext>
                </a:extLst>
              </a:tr>
              <a:tr h="2922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Arial" panose="020B0604020202020204" pitchFamily="34" charset="0"/>
                          <a:ea typeface="+mn-ea"/>
                          <a:cs typeface="Arial" panose="020B0604020202020204" pitchFamily="34" charset="0"/>
                        </a:rPr>
                        <a:t>Confirmed ORR by BICR</a:t>
                      </a:r>
                    </a:p>
                  </a:txBody>
                  <a:tcPr marL="108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dk1"/>
                          </a:solidFill>
                          <a:latin typeface="Arial" panose="020B0604020202020204" pitchFamily="34" charset="0"/>
                          <a:ea typeface="+mn-ea"/>
                          <a:cs typeface="Arial" panose="020B0604020202020204" pitchFamily="34" charset="0"/>
                        </a:rPr>
                        <a:t>69.7%</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dk1"/>
                          </a:solidFill>
                          <a:latin typeface="Arial" panose="020B0604020202020204" pitchFamily="34" charset="0"/>
                          <a:ea typeface="+mn-ea"/>
                          <a:cs typeface="Arial" panose="020B0604020202020204" pitchFamily="34" charset="0"/>
                        </a:rPr>
                        <a:t>29.2%</a:t>
                      </a:r>
                    </a:p>
                  </a:txBody>
                  <a:tcPr anchor="ctr"/>
                </a:tc>
                <a:extLst>
                  <a:ext uri="{0D108BD9-81ED-4DB2-BD59-A6C34878D82A}">
                    <a16:rowId xmlns:a16="http://schemas.microsoft.com/office/drawing/2014/main" val="2129942174"/>
                  </a:ext>
                </a:extLst>
              </a:tr>
              <a:tr h="292242">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600" b="1" i="1" kern="1200" dirty="0">
                          <a:solidFill>
                            <a:schemeClr val="bg1"/>
                          </a:solidFill>
                          <a:latin typeface="Arial" panose="020B0604020202020204" pitchFamily="34" charset="0"/>
                          <a:ea typeface="+mn-ea"/>
                          <a:cs typeface="Arial" panose="020B0604020202020204" pitchFamily="34" charset="0"/>
                        </a:rPr>
                        <a:t>P</a:t>
                      </a:r>
                    </a:p>
                  </a:txBody>
                  <a:tcPr marL="108000"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dk1"/>
                          </a:solidFill>
                          <a:latin typeface="Arial" panose="020B0604020202020204" pitchFamily="34" charset="0"/>
                          <a:ea typeface="+mn-ea"/>
                          <a:cs typeface="Arial" panose="020B0604020202020204" pitchFamily="34" charset="0"/>
                        </a:rPr>
                        <a:t>&lt;.001</a:t>
                      </a:r>
                    </a:p>
                  </a:txBody>
                  <a:tcPr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0" kern="1200" dirty="0">
                        <a:solidFill>
                          <a:schemeClr val="dk1"/>
                        </a:solidFill>
                        <a:latin typeface="Franklin Gothic Book" panose="020B0503020102020204"/>
                        <a:ea typeface="+mn-ea"/>
                        <a:cs typeface="+mn-cs"/>
                      </a:endParaRP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36569">
                        <a:lumMod val="20000"/>
                        <a:lumOff val="80000"/>
                      </a:srgbClr>
                    </a:solidFill>
                  </a:tcPr>
                </a:tc>
                <a:extLst>
                  <a:ext uri="{0D108BD9-81ED-4DB2-BD59-A6C34878D82A}">
                    <a16:rowId xmlns:a16="http://schemas.microsoft.com/office/drawing/2014/main" val="52194980"/>
                  </a:ext>
                </a:extLst>
              </a:tr>
            </a:tbl>
          </a:graphicData>
        </a:graphic>
      </p:graphicFrame>
    </p:spTree>
    <p:extLst>
      <p:ext uri="{BB962C8B-B14F-4D97-AF65-F5344CB8AC3E}">
        <p14:creationId xmlns:p14="http://schemas.microsoft.com/office/powerpoint/2010/main" val="646970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3C01DE-C0EC-2C9F-901E-B00DE0CB6DAD}"/>
              </a:ext>
            </a:extLst>
          </p:cNvPr>
          <p:cNvSpPr>
            <a:spLocks noGrp="1"/>
          </p:cNvSpPr>
          <p:nvPr>
            <p:ph type="title"/>
          </p:nvPr>
        </p:nvSpPr>
        <p:spPr/>
        <p:txBody>
          <a:bodyPr/>
          <a:lstStyle/>
          <a:p>
            <a:r>
              <a:rPr lang="en-US" dirty="0"/>
              <a:t>Post-ESMO 2021 Approach to Therapy</a:t>
            </a:r>
          </a:p>
        </p:txBody>
      </p:sp>
      <p:sp>
        <p:nvSpPr>
          <p:cNvPr id="4" name="Text Placeholder 3">
            <a:extLst>
              <a:ext uri="{FF2B5EF4-FFF2-40B4-BE49-F238E27FC236}">
                <a16:creationId xmlns:a16="http://schemas.microsoft.com/office/drawing/2014/main" id="{D4F4A9B7-9AF1-3B51-A723-171D73A0E847}"/>
              </a:ext>
            </a:extLst>
          </p:cNvPr>
          <p:cNvSpPr>
            <a:spLocks noGrp="1"/>
          </p:cNvSpPr>
          <p:nvPr>
            <p:ph type="body" sz="quarter" idx="12"/>
          </p:nvPr>
        </p:nvSpPr>
        <p:spPr>
          <a:xfrm>
            <a:off x="1536879" y="6352296"/>
            <a:ext cx="7787425" cy="447675"/>
          </a:xfrm>
        </p:spPr>
        <p:txBody>
          <a:bodyPr/>
          <a:lstStyle/>
          <a:p>
            <a:r>
              <a:rPr lang="en-US" dirty="0"/>
              <a:t>CNS, central nervous system; ESMO, European Society for Medical Oncology; ET, endocrine therapy.</a:t>
            </a:r>
            <a:br>
              <a:rPr lang="en-US" dirty="0"/>
            </a:br>
            <a:r>
              <a:rPr lang="en-US" dirty="0"/>
              <a:t>Adapted from Modi et al. </a:t>
            </a:r>
            <a:r>
              <a:rPr lang="en-US" i="1" dirty="0"/>
              <a:t>N </a:t>
            </a:r>
            <a:r>
              <a:rPr lang="en-US" i="1" dirty="0" err="1"/>
              <a:t>Engl</a:t>
            </a:r>
            <a:r>
              <a:rPr lang="en-US" i="1" dirty="0"/>
              <a:t> J Med</a:t>
            </a:r>
            <a:r>
              <a:rPr lang="en-US" dirty="0"/>
              <a:t>;2020;382(7):610-621; </a:t>
            </a:r>
            <a:r>
              <a:rPr lang="en-US" dirty="0" err="1"/>
              <a:t>Gennari</a:t>
            </a:r>
            <a:r>
              <a:rPr lang="en-US" dirty="0"/>
              <a:t> et al. </a:t>
            </a:r>
            <a:r>
              <a:rPr lang="en-US" sz="1000" i="1" dirty="0">
                <a:latin typeface="Arial" panose="020B0604020202020204" pitchFamily="34" charset="0"/>
                <a:cs typeface="Arial" panose="020B0604020202020204" pitchFamily="34" charset="0"/>
              </a:rPr>
              <a:t>Ann Oncol</a:t>
            </a:r>
            <a:r>
              <a:rPr lang="en-US" sz="1000" dirty="0">
                <a:latin typeface="Arial" panose="020B0604020202020204" pitchFamily="34" charset="0"/>
                <a:cs typeface="Arial" panose="020B0604020202020204" pitchFamily="34" charset="0"/>
              </a:rPr>
              <a:t>. 2021;32(12):1475-1495.</a:t>
            </a:r>
          </a:p>
        </p:txBody>
      </p:sp>
      <p:pic>
        <p:nvPicPr>
          <p:cNvPr id="8" name="Picture 7">
            <a:extLst>
              <a:ext uri="{FF2B5EF4-FFF2-40B4-BE49-F238E27FC236}">
                <a16:creationId xmlns:a16="http://schemas.microsoft.com/office/drawing/2014/main" id="{3832E1B3-AAB4-4DBF-9885-A0DE3D28EA70}"/>
              </a:ext>
            </a:extLst>
          </p:cNvPr>
          <p:cNvPicPr>
            <a:picLocks noChangeAspect="1"/>
          </p:cNvPicPr>
          <p:nvPr/>
        </p:nvPicPr>
        <p:blipFill rotWithShape="1">
          <a:blip r:embed="rId3"/>
          <a:srcRect t="11894" r="6444" b="11896"/>
          <a:stretch/>
        </p:blipFill>
        <p:spPr>
          <a:xfrm>
            <a:off x="1074192" y="1833411"/>
            <a:ext cx="10043616" cy="4343965"/>
          </a:xfrm>
          <a:prstGeom prst="rect">
            <a:avLst/>
          </a:prstGeom>
        </p:spPr>
      </p:pic>
    </p:spTree>
    <p:extLst>
      <p:ext uri="{BB962C8B-B14F-4D97-AF65-F5344CB8AC3E}">
        <p14:creationId xmlns:p14="http://schemas.microsoft.com/office/powerpoint/2010/main" val="4202631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30835"/>
            <a:ext cx="11049000" cy="1325563"/>
          </a:xfrm>
        </p:spPr>
        <p:txBody>
          <a:bodyPr>
            <a:normAutofit/>
          </a:bodyPr>
          <a:lstStyle/>
          <a:p>
            <a:r>
              <a:rPr lang="en-US" sz="3600" dirty="0"/>
              <a:t>Evolution of HER2-Low Between Primary and MBC</a:t>
            </a:r>
          </a:p>
        </p:txBody>
      </p:sp>
      <p:sp>
        <p:nvSpPr>
          <p:cNvPr id="37" name="Content Placeholder 36">
            <a:extLst>
              <a:ext uri="{FF2B5EF4-FFF2-40B4-BE49-F238E27FC236}">
                <a16:creationId xmlns:a16="http://schemas.microsoft.com/office/drawing/2014/main" id="{15A0388D-0109-64E2-B2B6-51051E9335A6}"/>
              </a:ext>
            </a:extLst>
          </p:cNvPr>
          <p:cNvSpPr>
            <a:spLocks noGrp="1"/>
          </p:cNvSpPr>
          <p:nvPr>
            <p:ph idx="1"/>
          </p:nvPr>
        </p:nvSpPr>
        <p:spPr>
          <a:xfrm>
            <a:off x="838200" y="5308281"/>
            <a:ext cx="10515600" cy="868681"/>
          </a:xfrm>
        </p:spPr>
        <p:txBody>
          <a:bodyPr>
            <a:normAutofit fontScale="85000" lnSpcReduction="10000"/>
          </a:bodyPr>
          <a:lstStyle/>
          <a:p>
            <a:pPr lvl="0"/>
            <a:r>
              <a:rPr lang="en-US" noProof="0" dirty="0"/>
              <a:t>HER2-low enriched in MBC compared with primary (50% vs 42%, </a:t>
            </a:r>
            <a:r>
              <a:rPr lang="en-US" i="1" noProof="0" dirty="0"/>
              <a:t>P</a:t>
            </a:r>
            <a:r>
              <a:rPr lang="en-US" noProof="0" dirty="0"/>
              <a:t> =.02)</a:t>
            </a:r>
          </a:p>
          <a:p>
            <a:pPr lvl="0"/>
            <a:r>
              <a:rPr lang="en-US" noProof="0" dirty="0"/>
              <a:t>Late relapsers had higher relative increase compared with early relapsers</a:t>
            </a:r>
          </a:p>
          <a:p>
            <a:endParaRPr lang="en-US" dirty="0"/>
          </a:p>
        </p:txBody>
      </p:sp>
      <p:sp>
        <p:nvSpPr>
          <p:cNvPr id="38" name="Text Placeholder 37">
            <a:extLst>
              <a:ext uri="{FF2B5EF4-FFF2-40B4-BE49-F238E27FC236}">
                <a16:creationId xmlns:a16="http://schemas.microsoft.com/office/drawing/2014/main" id="{D9B433FD-474C-7A81-321B-C6D252B287F0}"/>
              </a:ext>
            </a:extLst>
          </p:cNvPr>
          <p:cNvSpPr>
            <a:spLocks noGrp="1"/>
          </p:cNvSpPr>
          <p:nvPr>
            <p:ph type="body" sz="quarter" idx="12"/>
          </p:nvPr>
        </p:nvSpPr>
        <p:spPr/>
        <p:txBody>
          <a:bodyPr/>
          <a:lstStyle/>
          <a:p>
            <a:r>
              <a:rPr lang="en-US" dirty="0"/>
              <a:t>Tarantino et al. </a:t>
            </a:r>
            <a:r>
              <a:rPr lang="en-US" i="1" dirty="0"/>
              <a:t>J Clin Oncol</a:t>
            </a:r>
            <a:r>
              <a:rPr lang="en-US" dirty="0"/>
              <a:t>. 2020;38:1951-1962.</a:t>
            </a:r>
          </a:p>
        </p:txBody>
      </p:sp>
      <p:sp>
        <p:nvSpPr>
          <p:cNvPr id="12" name="object 12"/>
          <p:cNvSpPr/>
          <p:nvPr/>
        </p:nvSpPr>
        <p:spPr>
          <a:xfrm>
            <a:off x="5036820" y="3343654"/>
            <a:ext cx="1924050" cy="323215"/>
          </a:xfrm>
          <a:custGeom>
            <a:avLst/>
            <a:gdLst/>
            <a:ahLst/>
            <a:cxnLst/>
            <a:rect l="l" t="t" r="r" b="b"/>
            <a:pathLst>
              <a:path w="1059179" h="323214">
                <a:moveTo>
                  <a:pt x="897636" y="0"/>
                </a:moveTo>
                <a:lnTo>
                  <a:pt x="897636" y="80772"/>
                </a:lnTo>
                <a:lnTo>
                  <a:pt x="0" y="80772"/>
                </a:lnTo>
                <a:lnTo>
                  <a:pt x="0" y="242315"/>
                </a:lnTo>
                <a:lnTo>
                  <a:pt x="897636" y="242315"/>
                </a:lnTo>
                <a:lnTo>
                  <a:pt x="897636" y="323088"/>
                </a:lnTo>
                <a:lnTo>
                  <a:pt x="1059180" y="161544"/>
                </a:lnTo>
                <a:lnTo>
                  <a:pt x="897636" y="0"/>
                </a:lnTo>
                <a:close/>
              </a:path>
            </a:pathLst>
          </a:custGeom>
          <a:solidFill>
            <a:schemeClr val="tx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nvGrpSpPr>
          <p:cNvPr id="14" name="object 14"/>
          <p:cNvGrpSpPr/>
          <p:nvPr/>
        </p:nvGrpSpPr>
        <p:grpSpPr>
          <a:xfrm>
            <a:off x="1763652" y="2052701"/>
            <a:ext cx="2974340" cy="2984500"/>
            <a:chOff x="1763652" y="2052701"/>
            <a:chExt cx="2974340" cy="2984500"/>
          </a:xfrm>
        </p:grpSpPr>
        <p:sp>
          <p:nvSpPr>
            <p:cNvPr id="15" name="object 15"/>
            <p:cNvSpPr/>
            <p:nvPr/>
          </p:nvSpPr>
          <p:spPr>
            <a:xfrm>
              <a:off x="3255264" y="2062226"/>
              <a:ext cx="1482725" cy="2781300"/>
            </a:xfrm>
            <a:custGeom>
              <a:avLst/>
              <a:gdLst/>
              <a:ahLst/>
              <a:cxnLst/>
              <a:rect l="l" t="t" r="r" b="b"/>
              <a:pathLst>
                <a:path w="1482725" h="2781300">
                  <a:moveTo>
                    <a:pt x="0" y="0"/>
                  </a:moveTo>
                  <a:lnTo>
                    <a:pt x="0" y="1482344"/>
                  </a:lnTo>
                  <a:lnTo>
                    <a:pt x="714121" y="2781173"/>
                  </a:lnTo>
                  <a:lnTo>
                    <a:pt x="756688" y="2756845"/>
                  </a:lnTo>
                  <a:lnTo>
                    <a:pt x="798248" y="2731242"/>
                  </a:lnTo>
                  <a:lnTo>
                    <a:pt x="838782" y="2704397"/>
                  </a:lnTo>
                  <a:lnTo>
                    <a:pt x="878270" y="2676343"/>
                  </a:lnTo>
                  <a:lnTo>
                    <a:pt x="916693" y="2647111"/>
                  </a:lnTo>
                  <a:lnTo>
                    <a:pt x="954032" y="2616735"/>
                  </a:lnTo>
                  <a:lnTo>
                    <a:pt x="990268" y="2585245"/>
                  </a:lnTo>
                  <a:lnTo>
                    <a:pt x="1025381" y="2552676"/>
                  </a:lnTo>
                  <a:lnTo>
                    <a:pt x="1059353" y="2519060"/>
                  </a:lnTo>
                  <a:lnTo>
                    <a:pt x="1092164" y="2484428"/>
                  </a:lnTo>
                  <a:lnTo>
                    <a:pt x="1123794" y="2448814"/>
                  </a:lnTo>
                  <a:lnTo>
                    <a:pt x="1154226" y="2412249"/>
                  </a:lnTo>
                  <a:lnTo>
                    <a:pt x="1183438" y="2374766"/>
                  </a:lnTo>
                  <a:lnTo>
                    <a:pt x="1211413" y="2336399"/>
                  </a:lnTo>
                  <a:lnTo>
                    <a:pt x="1238131" y="2297178"/>
                  </a:lnTo>
                  <a:lnTo>
                    <a:pt x="1263573" y="2257137"/>
                  </a:lnTo>
                  <a:lnTo>
                    <a:pt x="1287720" y="2216308"/>
                  </a:lnTo>
                  <a:lnTo>
                    <a:pt x="1310552" y="2174723"/>
                  </a:lnTo>
                  <a:lnTo>
                    <a:pt x="1332050" y="2132415"/>
                  </a:lnTo>
                  <a:lnTo>
                    <a:pt x="1352195" y="2089417"/>
                  </a:lnTo>
                  <a:lnTo>
                    <a:pt x="1370968" y="2045760"/>
                  </a:lnTo>
                  <a:lnTo>
                    <a:pt x="1388349" y="2001477"/>
                  </a:lnTo>
                  <a:lnTo>
                    <a:pt x="1404320" y="1956601"/>
                  </a:lnTo>
                  <a:lnTo>
                    <a:pt x="1418861" y="1911164"/>
                  </a:lnTo>
                  <a:lnTo>
                    <a:pt x="1431953" y="1865199"/>
                  </a:lnTo>
                  <a:lnTo>
                    <a:pt x="1443577" y="1818737"/>
                  </a:lnTo>
                  <a:lnTo>
                    <a:pt x="1453713" y="1771812"/>
                  </a:lnTo>
                  <a:lnTo>
                    <a:pt x="1462342" y="1724456"/>
                  </a:lnTo>
                  <a:lnTo>
                    <a:pt x="1469446" y="1676701"/>
                  </a:lnTo>
                  <a:lnTo>
                    <a:pt x="1475004" y="1628580"/>
                  </a:lnTo>
                  <a:lnTo>
                    <a:pt x="1478998" y="1580125"/>
                  </a:lnTo>
                  <a:lnTo>
                    <a:pt x="1481409" y="1531369"/>
                  </a:lnTo>
                  <a:lnTo>
                    <a:pt x="1482216" y="1482344"/>
                  </a:lnTo>
                  <a:lnTo>
                    <a:pt x="1481455" y="1434371"/>
                  </a:lnTo>
                  <a:lnTo>
                    <a:pt x="1479186" y="1386778"/>
                  </a:lnTo>
                  <a:lnTo>
                    <a:pt x="1475432" y="1339589"/>
                  </a:lnTo>
                  <a:lnTo>
                    <a:pt x="1470216" y="1292827"/>
                  </a:lnTo>
                  <a:lnTo>
                    <a:pt x="1463561" y="1246514"/>
                  </a:lnTo>
                  <a:lnTo>
                    <a:pt x="1455491" y="1200673"/>
                  </a:lnTo>
                  <a:lnTo>
                    <a:pt x="1446028" y="1155328"/>
                  </a:lnTo>
                  <a:lnTo>
                    <a:pt x="1435196" y="1110501"/>
                  </a:lnTo>
                  <a:lnTo>
                    <a:pt x="1423016" y="1066216"/>
                  </a:lnTo>
                  <a:lnTo>
                    <a:pt x="1409513" y="1022496"/>
                  </a:lnTo>
                  <a:lnTo>
                    <a:pt x="1394709" y="979363"/>
                  </a:lnTo>
                  <a:lnTo>
                    <a:pt x="1378628" y="936840"/>
                  </a:lnTo>
                  <a:lnTo>
                    <a:pt x="1361291" y="894951"/>
                  </a:lnTo>
                  <a:lnTo>
                    <a:pt x="1342723" y="853719"/>
                  </a:lnTo>
                  <a:lnTo>
                    <a:pt x="1322946" y="813166"/>
                  </a:lnTo>
                  <a:lnTo>
                    <a:pt x="1301984" y="773316"/>
                  </a:lnTo>
                  <a:lnTo>
                    <a:pt x="1279858" y="734191"/>
                  </a:lnTo>
                  <a:lnTo>
                    <a:pt x="1256593" y="695815"/>
                  </a:lnTo>
                  <a:lnTo>
                    <a:pt x="1232212" y="658211"/>
                  </a:lnTo>
                  <a:lnTo>
                    <a:pt x="1206736" y="621401"/>
                  </a:lnTo>
                  <a:lnTo>
                    <a:pt x="1180190" y="585409"/>
                  </a:lnTo>
                  <a:lnTo>
                    <a:pt x="1152596" y="550258"/>
                  </a:lnTo>
                  <a:lnTo>
                    <a:pt x="1123978" y="515970"/>
                  </a:lnTo>
                  <a:lnTo>
                    <a:pt x="1094357" y="482569"/>
                  </a:lnTo>
                  <a:lnTo>
                    <a:pt x="1063758" y="450078"/>
                  </a:lnTo>
                  <a:lnTo>
                    <a:pt x="1032203" y="418520"/>
                  </a:lnTo>
                  <a:lnTo>
                    <a:pt x="999716" y="387917"/>
                  </a:lnTo>
                  <a:lnTo>
                    <a:pt x="966319" y="358293"/>
                  </a:lnTo>
                  <a:lnTo>
                    <a:pt x="932035" y="329670"/>
                  </a:lnTo>
                  <a:lnTo>
                    <a:pt x="896887" y="302073"/>
                  </a:lnTo>
                  <a:lnTo>
                    <a:pt x="860898" y="275523"/>
                  </a:lnTo>
                  <a:lnTo>
                    <a:pt x="824092" y="250044"/>
                  </a:lnTo>
                  <a:lnTo>
                    <a:pt x="786491" y="225659"/>
                  </a:lnTo>
                  <a:lnTo>
                    <a:pt x="748119" y="202390"/>
                  </a:lnTo>
                  <a:lnTo>
                    <a:pt x="708998" y="180262"/>
                  </a:lnTo>
                  <a:lnTo>
                    <a:pt x="669151" y="159296"/>
                  </a:lnTo>
                  <a:lnTo>
                    <a:pt x="628601" y="139516"/>
                  </a:lnTo>
                  <a:lnTo>
                    <a:pt x="587371" y="120945"/>
                  </a:lnTo>
                  <a:lnTo>
                    <a:pt x="545485" y="103606"/>
                  </a:lnTo>
                  <a:lnTo>
                    <a:pt x="502965" y="87522"/>
                  </a:lnTo>
                  <a:lnTo>
                    <a:pt x="459835" y="72716"/>
                  </a:lnTo>
                  <a:lnTo>
                    <a:pt x="416116" y="59210"/>
                  </a:lnTo>
                  <a:lnTo>
                    <a:pt x="371833" y="47029"/>
                  </a:lnTo>
                  <a:lnTo>
                    <a:pt x="327009" y="36194"/>
                  </a:lnTo>
                  <a:lnTo>
                    <a:pt x="281665" y="26730"/>
                  </a:lnTo>
                  <a:lnTo>
                    <a:pt x="235826" y="18658"/>
                  </a:lnTo>
                  <a:lnTo>
                    <a:pt x="189514" y="12002"/>
                  </a:lnTo>
                  <a:lnTo>
                    <a:pt x="142753" y="6786"/>
                  </a:lnTo>
                  <a:lnTo>
                    <a:pt x="95564" y="3031"/>
                  </a:lnTo>
                  <a:lnTo>
                    <a:pt x="47972" y="761"/>
                  </a:lnTo>
                  <a:lnTo>
                    <a:pt x="0" y="0"/>
                  </a:lnTo>
                  <a:close/>
                </a:path>
              </a:pathLst>
            </a:custGeom>
            <a:solidFill>
              <a:srgbClr val="6D1F2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6" name="object 16"/>
            <p:cNvSpPr/>
            <p:nvPr/>
          </p:nvSpPr>
          <p:spPr>
            <a:xfrm>
              <a:off x="1773177" y="2998851"/>
              <a:ext cx="2196465" cy="2028825"/>
            </a:xfrm>
            <a:custGeom>
              <a:avLst/>
              <a:gdLst/>
              <a:ahLst/>
              <a:cxnLst/>
              <a:rect l="l" t="t" r="r" b="b"/>
              <a:pathLst>
                <a:path w="2196465" h="2028825">
                  <a:moveTo>
                    <a:pt x="103882" y="0"/>
                  </a:moveTo>
                  <a:lnTo>
                    <a:pt x="86608" y="45839"/>
                  </a:lnTo>
                  <a:lnTo>
                    <a:pt x="70909" y="92061"/>
                  </a:lnTo>
                  <a:lnTo>
                    <a:pt x="56783" y="138628"/>
                  </a:lnTo>
                  <a:lnTo>
                    <a:pt x="44226" y="185501"/>
                  </a:lnTo>
                  <a:lnTo>
                    <a:pt x="33237" y="232642"/>
                  </a:lnTo>
                  <a:lnTo>
                    <a:pt x="23813" y="280011"/>
                  </a:lnTo>
                  <a:lnTo>
                    <a:pt x="15951" y="327572"/>
                  </a:lnTo>
                  <a:lnTo>
                    <a:pt x="9650" y="375285"/>
                  </a:lnTo>
                  <a:lnTo>
                    <a:pt x="4907" y="423112"/>
                  </a:lnTo>
                  <a:lnTo>
                    <a:pt x="1719" y="471014"/>
                  </a:lnTo>
                  <a:lnTo>
                    <a:pt x="84" y="518954"/>
                  </a:lnTo>
                  <a:lnTo>
                    <a:pt x="0" y="566893"/>
                  </a:lnTo>
                  <a:lnTo>
                    <a:pt x="1463" y="614792"/>
                  </a:lnTo>
                  <a:lnTo>
                    <a:pt x="4472" y="662613"/>
                  </a:lnTo>
                  <a:lnTo>
                    <a:pt x="9024" y="710317"/>
                  </a:lnTo>
                  <a:lnTo>
                    <a:pt x="15117" y="757867"/>
                  </a:lnTo>
                  <a:lnTo>
                    <a:pt x="22749" y="805223"/>
                  </a:lnTo>
                  <a:lnTo>
                    <a:pt x="31916" y="852348"/>
                  </a:lnTo>
                  <a:lnTo>
                    <a:pt x="42616" y="899203"/>
                  </a:lnTo>
                  <a:lnTo>
                    <a:pt x="54848" y="945750"/>
                  </a:lnTo>
                  <a:lnTo>
                    <a:pt x="68608" y="991949"/>
                  </a:lnTo>
                  <a:lnTo>
                    <a:pt x="83894" y="1037763"/>
                  </a:lnTo>
                  <a:lnTo>
                    <a:pt x="100704" y="1083154"/>
                  </a:lnTo>
                  <a:lnTo>
                    <a:pt x="119035" y="1128083"/>
                  </a:lnTo>
                  <a:lnTo>
                    <a:pt x="138884" y="1172511"/>
                  </a:lnTo>
                  <a:lnTo>
                    <a:pt x="160250" y="1216400"/>
                  </a:lnTo>
                  <a:lnTo>
                    <a:pt x="183130" y="1259713"/>
                  </a:lnTo>
                  <a:lnTo>
                    <a:pt x="206913" y="1301387"/>
                  </a:lnTo>
                  <a:lnTo>
                    <a:pt x="231834" y="1342001"/>
                  </a:lnTo>
                  <a:lnTo>
                    <a:pt x="257861" y="1381547"/>
                  </a:lnTo>
                  <a:lnTo>
                    <a:pt x="284963" y="1420014"/>
                  </a:lnTo>
                  <a:lnTo>
                    <a:pt x="313110" y="1457394"/>
                  </a:lnTo>
                  <a:lnTo>
                    <a:pt x="342269" y="1493678"/>
                  </a:lnTo>
                  <a:lnTo>
                    <a:pt x="372409" y="1528857"/>
                  </a:lnTo>
                  <a:lnTo>
                    <a:pt x="403500" y="1562921"/>
                  </a:lnTo>
                  <a:lnTo>
                    <a:pt x="435510" y="1595861"/>
                  </a:lnTo>
                  <a:lnTo>
                    <a:pt x="468408" y="1627669"/>
                  </a:lnTo>
                  <a:lnTo>
                    <a:pt x="502162" y="1658336"/>
                  </a:lnTo>
                  <a:lnTo>
                    <a:pt x="536742" y="1687851"/>
                  </a:lnTo>
                  <a:lnTo>
                    <a:pt x="572116" y="1716207"/>
                  </a:lnTo>
                  <a:lnTo>
                    <a:pt x="608253" y="1743393"/>
                  </a:lnTo>
                  <a:lnTo>
                    <a:pt x="645121" y="1769402"/>
                  </a:lnTo>
                  <a:lnTo>
                    <a:pt x="682690" y="1794224"/>
                  </a:lnTo>
                  <a:lnTo>
                    <a:pt x="720928" y="1817849"/>
                  </a:lnTo>
                  <a:lnTo>
                    <a:pt x="759804" y="1840269"/>
                  </a:lnTo>
                  <a:lnTo>
                    <a:pt x="799287" y="1861475"/>
                  </a:lnTo>
                  <a:lnTo>
                    <a:pt x="839346" y="1881458"/>
                  </a:lnTo>
                  <a:lnTo>
                    <a:pt x="879948" y="1900208"/>
                  </a:lnTo>
                  <a:lnTo>
                    <a:pt x="921064" y="1917716"/>
                  </a:lnTo>
                  <a:lnTo>
                    <a:pt x="962662" y="1933974"/>
                  </a:lnTo>
                  <a:lnTo>
                    <a:pt x="1004710" y="1948972"/>
                  </a:lnTo>
                  <a:lnTo>
                    <a:pt x="1047177" y="1962701"/>
                  </a:lnTo>
                  <a:lnTo>
                    <a:pt x="1090033" y="1975152"/>
                  </a:lnTo>
                  <a:lnTo>
                    <a:pt x="1133245" y="1986316"/>
                  </a:lnTo>
                  <a:lnTo>
                    <a:pt x="1176783" y="1996185"/>
                  </a:lnTo>
                  <a:lnTo>
                    <a:pt x="1220616" y="2004748"/>
                  </a:lnTo>
                  <a:lnTo>
                    <a:pt x="1264712" y="2011996"/>
                  </a:lnTo>
                  <a:lnTo>
                    <a:pt x="1309040" y="2017922"/>
                  </a:lnTo>
                  <a:lnTo>
                    <a:pt x="1353568" y="2022515"/>
                  </a:lnTo>
                  <a:lnTo>
                    <a:pt x="1398266" y="2025766"/>
                  </a:lnTo>
                  <a:lnTo>
                    <a:pt x="1443102" y="2027667"/>
                  </a:lnTo>
                  <a:lnTo>
                    <a:pt x="1488045" y="2028209"/>
                  </a:lnTo>
                  <a:lnTo>
                    <a:pt x="1533064" y="2027381"/>
                  </a:lnTo>
                  <a:lnTo>
                    <a:pt x="1578128" y="2025176"/>
                  </a:lnTo>
                  <a:lnTo>
                    <a:pt x="1623205" y="2021584"/>
                  </a:lnTo>
                  <a:lnTo>
                    <a:pt x="1668264" y="2016596"/>
                  </a:lnTo>
                  <a:lnTo>
                    <a:pt x="1713274" y="2010203"/>
                  </a:lnTo>
                  <a:lnTo>
                    <a:pt x="1758203" y="2002396"/>
                  </a:lnTo>
                  <a:lnTo>
                    <a:pt x="1803021" y="1993165"/>
                  </a:lnTo>
                  <a:lnTo>
                    <a:pt x="1847696" y="1982502"/>
                  </a:lnTo>
                  <a:lnTo>
                    <a:pt x="1892197" y="1970398"/>
                  </a:lnTo>
                  <a:lnTo>
                    <a:pt x="1936493" y="1956844"/>
                  </a:lnTo>
                  <a:lnTo>
                    <a:pt x="1980552" y="1941829"/>
                  </a:lnTo>
                  <a:lnTo>
                    <a:pt x="2024344" y="1925347"/>
                  </a:lnTo>
                  <a:lnTo>
                    <a:pt x="2067836" y="1907386"/>
                  </a:lnTo>
                  <a:lnTo>
                    <a:pt x="2110998" y="1887939"/>
                  </a:lnTo>
                  <a:lnTo>
                    <a:pt x="2153799" y="1866996"/>
                  </a:lnTo>
                  <a:lnTo>
                    <a:pt x="2196207" y="1844548"/>
                  </a:lnTo>
                  <a:lnTo>
                    <a:pt x="1482086" y="545719"/>
                  </a:lnTo>
                  <a:lnTo>
                    <a:pt x="103882" y="0"/>
                  </a:lnTo>
                  <a:close/>
                </a:path>
              </a:pathLst>
            </a:custGeom>
            <a:solidFill>
              <a:srgbClr val="7896A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7" name="object 17"/>
            <p:cNvSpPr/>
            <p:nvPr/>
          </p:nvSpPr>
          <p:spPr>
            <a:xfrm>
              <a:off x="1773177" y="2998851"/>
              <a:ext cx="2196465" cy="2028825"/>
            </a:xfrm>
            <a:custGeom>
              <a:avLst/>
              <a:gdLst/>
              <a:ahLst/>
              <a:cxnLst/>
              <a:rect l="l" t="t" r="r" b="b"/>
              <a:pathLst>
                <a:path w="2196465" h="2028825">
                  <a:moveTo>
                    <a:pt x="2196207" y="1844548"/>
                  </a:moveTo>
                  <a:lnTo>
                    <a:pt x="2153799" y="1866996"/>
                  </a:lnTo>
                  <a:lnTo>
                    <a:pt x="2110998" y="1887939"/>
                  </a:lnTo>
                  <a:lnTo>
                    <a:pt x="2067836" y="1907386"/>
                  </a:lnTo>
                  <a:lnTo>
                    <a:pt x="2024344" y="1925347"/>
                  </a:lnTo>
                  <a:lnTo>
                    <a:pt x="1980552" y="1941829"/>
                  </a:lnTo>
                  <a:lnTo>
                    <a:pt x="1936493" y="1956844"/>
                  </a:lnTo>
                  <a:lnTo>
                    <a:pt x="1892197" y="1970398"/>
                  </a:lnTo>
                  <a:lnTo>
                    <a:pt x="1847696" y="1982502"/>
                  </a:lnTo>
                  <a:lnTo>
                    <a:pt x="1803021" y="1993165"/>
                  </a:lnTo>
                  <a:lnTo>
                    <a:pt x="1758203" y="2002396"/>
                  </a:lnTo>
                  <a:lnTo>
                    <a:pt x="1713274" y="2010203"/>
                  </a:lnTo>
                  <a:lnTo>
                    <a:pt x="1668264" y="2016596"/>
                  </a:lnTo>
                  <a:lnTo>
                    <a:pt x="1623205" y="2021584"/>
                  </a:lnTo>
                  <a:lnTo>
                    <a:pt x="1578128" y="2025176"/>
                  </a:lnTo>
                  <a:lnTo>
                    <a:pt x="1533064" y="2027381"/>
                  </a:lnTo>
                  <a:lnTo>
                    <a:pt x="1488045" y="2028209"/>
                  </a:lnTo>
                  <a:lnTo>
                    <a:pt x="1443102" y="2027667"/>
                  </a:lnTo>
                  <a:lnTo>
                    <a:pt x="1398266" y="2025766"/>
                  </a:lnTo>
                  <a:lnTo>
                    <a:pt x="1353568" y="2022515"/>
                  </a:lnTo>
                  <a:lnTo>
                    <a:pt x="1309040" y="2017922"/>
                  </a:lnTo>
                  <a:lnTo>
                    <a:pt x="1264712" y="2011996"/>
                  </a:lnTo>
                  <a:lnTo>
                    <a:pt x="1220616" y="2004748"/>
                  </a:lnTo>
                  <a:lnTo>
                    <a:pt x="1176783" y="1996185"/>
                  </a:lnTo>
                  <a:lnTo>
                    <a:pt x="1133245" y="1986316"/>
                  </a:lnTo>
                  <a:lnTo>
                    <a:pt x="1090033" y="1975152"/>
                  </a:lnTo>
                  <a:lnTo>
                    <a:pt x="1047177" y="1962701"/>
                  </a:lnTo>
                  <a:lnTo>
                    <a:pt x="1004710" y="1948972"/>
                  </a:lnTo>
                  <a:lnTo>
                    <a:pt x="962662" y="1933974"/>
                  </a:lnTo>
                  <a:lnTo>
                    <a:pt x="921064" y="1917716"/>
                  </a:lnTo>
                  <a:lnTo>
                    <a:pt x="879948" y="1900208"/>
                  </a:lnTo>
                  <a:lnTo>
                    <a:pt x="839346" y="1881458"/>
                  </a:lnTo>
                  <a:lnTo>
                    <a:pt x="799287" y="1861475"/>
                  </a:lnTo>
                  <a:lnTo>
                    <a:pt x="759804" y="1840269"/>
                  </a:lnTo>
                  <a:lnTo>
                    <a:pt x="720928" y="1817849"/>
                  </a:lnTo>
                  <a:lnTo>
                    <a:pt x="682690" y="1794224"/>
                  </a:lnTo>
                  <a:lnTo>
                    <a:pt x="645121" y="1769402"/>
                  </a:lnTo>
                  <a:lnTo>
                    <a:pt x="608253" y="1743393"/>
                  </a:lnTo>
                  <a:lnTo>
                    <a:pt x="572116" y="1716207"/>
                  </a:lnTo>
                  <a:lnTo>
                    <a:pt x="536742" y="1687851"/>
                  </a:lnTo>
                  <a:lnTo>
                    <a:pt x="502162" y="1658336"/>
                  </a:lnTo>
                  <a:lnTo>
                    <a:pt x="468408" y="1627669"/>
                  </a:lnTo>
                  <a:lnTo>
                    <a:pt x="435510" y="1595861"/>
                  </a:lnTo>
                  <a:lnTo>
                    <a:pt x="403500" y="1562921"/>
                  </a:lnTo>
                  <a:lnTo>
                    <a:pt x="372409" y="1528857"/>
                  </a:lnTo>
                  <a:lnTo>
                    <a:pt x="342269" y="1493678"/>
                  </a:lnTo>
                  <a:lnTo>
                    <a:pt x="313110" y="1457394"/>
                  </a:lnTo>
                  <a:lnTo>
                    <a:pt x="284963" y="1420014"/>
                  </a:lnTo>
                  <a:lnTo>
                    <a:pt x="257861" y="1381547"/>
                  </a:lnTo>
                  <a:lnTo>
                    <a:pt x="231834" y="1342001"/>
                  </a:lnTo>
                  <a:lnTo>
                    <a:pt x="206913" y="1301387"/>
                  </a:lnTo>
                  <a:lnTo>
                    <a:pt x="183130" y="1259713"/>
                  </a:lnTo>
                  <a:lnTo>
                    <a:pt x="160250" y="1216400"/>
                  </a:lnTo>
                  <a:lnTo>
                    <a:pt x="138884" y="1172511"/>
                  </a:lnTo>
                  <a:lnTo>
                    <a:pt x="119035" y="1128083"/>
                  </a:lnTo>
                  <a:lnTo>
                    <a:pt x="100704" y="1083154"/>
                  </a:lnTo>
                  <a:lnTo>
                    <a:pt x="83894" y="1037763"/>
                  </a:lnTo>
                  <a:lnTo>
                    <a:pt x="68608" y="991949"/>
                  </a:lnTo>
                  <a:lnTo>
                    <a:pt x="54848" y="945750"/>
                  </a:lnTo>
                  <a:lnTo>
                    <a:pt x="42616" y="899203"/>
                  </a:lnTo>
                  <a:lnTo>
                    <a:pt x="31916" y="852348"/>
                  </a:lnTo>
                  <a:lnTo>
                    <a:pt x="22749" y="805223"/>
                  </a:lnTo>
                  <a:lnTo>
                    <a:pt x="15117" y="757867"/>
                  </a:lnTo>
                  <a:lnTo>
                    <a:pt x="9024" y="710317"/>
                  </a:lnTo>
                  <a:lnTo>
                    <a:pt x="4472" y="662613"/>
                  </a:lnTo>
                  <a:lnTo>
                    <a:pt x="1463" y="614792"/>
                  </a:lnTo>
                  <a:lnTo>
                    <a:pt x="0" y="566893"/>
                  </a:lnTo>
                  <a:lnTo>
                    <a:pt x="84" y="518954"/>
                  </a:lnTo>
                  <a:lnTo>
                    <a:pt x="1719" y="471014"/>
                  </a:lnTo>
                  <a:lnTo>
                    <a:pt x="4907" y="423112"/>
                  </a:lnTo>
                  <a:lnTo>
                    <a:pt x="9650" y="375285"/>
                  </a:lnTo>
                  <a:lnTo>
                    <a:pt x="15951" y="327572"/>
                  </a:lnTo>
                  <a:lnTo>
                    <a:pt x="23813" y="280011"/>
                  </a:lnTo>
                  <a:lnTo>
                    <a:pt x="33237" y="232642"/>
                  </a:lnTo>
                  <a:lnTo>
                    <a:pt x="44226" y="185501"/>
                  </a:lnTo>
                  <a:lnTo>
                    <a:pt x="56783" y="138628"/>
                  </a:lnTo>
                  <a:lnTo>
                    <a:pt x="70909" y="92061"/>
                  </a:lnTo>
                  <a:lnTo>
                    <a:pt x="86608" y="45839"/>
                  </a:lnTo>
                  <a:lnTo>
                    <a:pt x="103882" y="0"/>
                  </a:lnTo>
                  <a:lnTo>
                    <a:pt x="1482086" y="545719"/>
                  </a:lnTo>
                  <a:lnTo>
                    <a:pt x="2196207" y="1844548"/>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8" name="object 18"/>
            <p:cNvSpPr/>
            <p:nvPr/>
          </p:nvSpPr>
          <p:spPr>
            <a:xfrm>
              <a:off x="1877060" y="2062226"/>
              <a:ext cx="1378585" cy="1482725"/>
            </a:xfrm>
            <a:custGeom>
              <a:avLst/>
              <a:gdLst/>
              <a:ahLst/>
              <a:cxnLst/>
              <a:rect l="l" t="t" r="r" b="b"/>
              <a:pathLst>
                <a:path w="1378585" h="1482725">
                  <a:moveTo>
                    <a:pt x="1378203" y="0"/>
                  </a:moveTo>
                  <a:lnTo>
                    <a:pt x="1329050" y="810"/>
                  </a:lnTo>
                  <a:lnTo>
                    <a:pt x="1280198" y="3227"/>
                  </a:lnTo>
                  <a:lnTo>
                    <a:pt x="1231678" y="7229"/>
                  </a:lnTo>
                  <a:lnTo>
                    <a:pt x="1183520" y="12796"/>
                  </a:lnTo>
                  <a:lnTo>
                    <a:pt x="1135756" y="19906"/>
                  </a:lnTo>
                  <a:lnTo>
                    <a:pt x="1088416" y="28538"/>
                  </a:lnTo>
                  <a:lnTo>
                    <a:pt x="1041532" y="38673"/>
                  </a:lnTo>
                  <a:lnTo>
                    <a:pt x="995134" y="50287"/>
                  </a:lnTo>
                  <a:lnTo>
                    <a:pt x="949253" y="63361"/>
                  </a:lnTo>
                  <a:lnTo>
                    <a:pt x="903920" y="77873"/>
                  </a:lnTo>
                  <a:lnTo>
                    <a:pt x="859166" y="93803"/>
                  </a:lnTo>
                  <a:lnTo>
                    <a:pt x="815021" y="111129"/>
                  </a:lnTo>
                  <a:lnTo>
                    <a:pt x="771518" y="129830"/>
                  </a:lnTo>
                  <a:lnTo>
                    <a:pt x="728686" y="149886"/>
                  </a:lnTo>
                  <a:lnTo>
                    <a:pt x="686557" y="171275"/>
                  </a:lnTo>
                  <a:lnTo>
                    <a:pt x="645161" y="193976"/>
                  </a:lnTo>
                  <a:lnTo>
                    <a:pt x="604530" y="217969"/>
                  </a:lnTo>
                  <a:lnTo>
                    <a:pt x="564694" y="243232"/>
                  </a:lnTo>
                  <a:lnTo>
                    <a:pt x="525684" y="269744"/>
                  </a:lnTo>
                  <a:lnTo>
                    <a:pt x="487531" y="297484"/>
                  </a:lnTo>
                  <a:lnTo>
                    <a:pt x="450266" y="326432"/>
                  </a:lnTo>
                  <a:lnTo>
                    <a:pt x="413919" y="356566"/>
                  </a:lnTo>
                  <a:lnTo>
                    <a:pt x="378523" y="387865"/>
                  </a:lnTo>
                  <a:lnTo>
                    <a:pt x="344107" y="420308"/>
                  </a:lnTo>
                  <a:lnTo>
                    <a:pt x="310703" y="453874"/>
                  </a:lnTo>
                  <a:lnTo>
                    <a:pt x="278341" y="488542"/>
                  </a:lnTo>
                  <a:lnTo>
                    <a:pt x="247053" y="524292"/>
                  </a:lnTo>
                  <a:lnTo>
                    <a:pt x="216868" y="561101"/>
                  </a:lnTo>
                  <a:lnTo>
                    <a:pt x="187819" y="598950"/>
                  </a:lnTo>
                  <a:lnTo>
                    <a:pt x="159936" y="637817"/>
                  </a:lnTo>
                  <a:lnTo>
                    <a:pt x="133250" y="677680"/>
                  </a:lnTo>
                  <a:lnTo>
                    <a:pt x="107792" y="718520"/>
                  </a:lnTo>
                  <a:lnTo>
                    <a:pt x="83592" y="760315"/>
                  </a:lnTo>
                  <a:lnTo>
                    <a:pt x="60682" y="803044"/>
                  </a:lnTo>
                  <a:lnTo>
                    <a:pt x="39093" y="846686"/>
                  </a:lnTo>
                  <a:lnTo>
                    <a:pt x="18855" y="891220"/>
                  </a:lnTo>
                  <a:lnTo>
                    <a:pt x="0" y="936625"/>
                  </a:lnTo>
                  <a:lnTo>
                    <a:pt x="1378203" y="1482344"/>
                  </a:lnTo>
                  <a:lnTo>
                    <a:pt x="1378203" y="0"/>
                  </a:lnTo>
                  <a:close/>
                </a:path>
              </a:pathLst>
            </a:custGeom>
            <a:solidFill>
              <a:srgbClr val="9C120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9" name="object 19"/>
            <p:cNvSpPr/>
            <p:nvPr/>
          </p:nvSpPr>
          <p:spPr>
            <a:xfrm>
              <a:off x="1877060" y="2062226"/>
              <a:ext cx="1378585" cy="1482725"/>
            </a:xfrm>
            <a:custGeom>
              <a:avLst/>
              <a:gdLst/>
              <a:ahLst/>
              <a:cxnLst/>
              <a:rect l="l" t="t" r="r" b="b"/>
              <a:pathLst>
                <a:path w="1378585" h="1482725">
                  <a:moveTo>
                    <a:pt x="0" y="936625"/>
                  </a:moveTo>
                  <a:lnTo>
                    <a:pt x="18855" y="891220"/>
                  </a:lnTo>
                  <a:lnTo>
                    <a:pt x="39093" y="846686"/>
                  </a:lnTo>
                  <a:lnTo>
                    <a:pt x="60682" y="803044"/>
                  </a:lnTo>
                  <a:lnTo>
                    <a:pt x="83592" y="760315"/>
                  </a:lnTo>
                  <a:lnTo>
                    <a:pt x="107792" y="718520"/>
                  </a:lnTo>
                  <a:lnTo>
                    <a:pt x="133250" y="677680"/>
                  </a:lnTo>
                  <a:lnTo>
                    <a:pt x="159936" y="637817"/>
                  </a:lnTo>
                  <a:lnTo>
                    <a:pt x="187819" y="598950"/>
                  </a:lnTo>
                  <a:lnTo>
                    <a:pt x="216868" y="561101"/>
                  </a:lnTo>
                  <a:lnTo>
                    <a:pt x="247053" y="524292"/>
                  </a:lnTo>
                  <a:lnTo>
                    <a:pt x="278341" y="488542"/>
                  </a:lnTo>
                  <a:lnTo>
                    <a:pt x="310703" y="453874"/>
                  </a:lnTo>
                  <a:lnTo>
                    <a:pt x="344107" y="420308"/>
                  </a:lnTo>
                  <a:lnTo>
                    <a:pt x="378523" y="387865"/>
                  </a:lnTo>
                  <a:lnTo>
                    <a:pt x="413919" y="356566"/>
                  </a:lnTo>
                  <a:lnTo>
                    <a:pt x="450266" y="326432"/>
                  </a:lnTo>
                  <a:lnTo>
                    <a:pt x="487531" y="297484"/>
                  </a:lnTo>
                  <a:lnTo>
                    <a:pt x="525684" y="269744"/>
                  </a:lnTo>
                  <a:lnTo>
                    <a:pt x="564694" y="243232"/>
                  </a:lnTo>
                  <a:lnTo>
                    <a:pt x="604530" y="217969"/>
                  </a:lnTo>
                  <a:lnTo>
                    <a:pt x="645161" y="193976"/>
                  </a:lnTo>
                  <a:lnTo>
                    <a:pt x="686557" y="171275"/>
                  </a:lnTo>
                  <a:lnTo>
                    <a:pt x="728686" y="149886"/>
                  </a:lnTo>
                  <a:lnTo>
                    <a:pt x="771518" y="129830"/>
                  </a:lnTo>
                  <a:lnTo>
                    <a:pt x="815021" y="111129"/>
                  </a:lnTo>
                  <a:lnTo>
                    <a:pt x="859166" y="93803"/>
                  </a:lnTo>
                  <a:lnTo>
                    <a:pt x="903920" y="77873"/>
                  </a:lnTo>
                  <a:lnTo>
                    <a:pt x="949253" y="63361"/>
                  </a:lnTo>
                  <a:lnTo>
                    <a:pt x="995134" y="50287"/>
                  </a:lnTo>
                  <a:lnTo>
                    <a:pt x="1041532" y="38673"/>
                  </a:lnTo>
                  <a:lnTo>
                    <a:pt x="1088416" y="28538"/>
                  </a:lnTo>
                  <a:lnTo>
                    <a:pt x="1135756" y="19906"/>
                  </a:lnTo>
                  <a:lnTo>
                    <a:pt x="1183520" y="12796"/>
                  </a:lnTo>
                  <a:lnTo>
                    <a:pt x="1231678" y="7229"/>
                  </a:lnTo>
                  <a:lnTo>
                    <a:pt x="1280198" y="3227"/>
                  </a:lnTo>
                  <a:lnTo>
                    <a:pt x="1329050" y="810"/>
                  </a:lnTo>
                  <a:lnTo>
                    <a:pt x="1378203" y="0"/>
                  </a:lnTo>
                  <a:lnTo>
                    <a:pt x="1378203" y="1482344"/>
                  </a:lnTo>
                  <a:lnTo>
                    <a:pt x="0" y="936625"/>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sp>
        <p:nvSpPr>
          <p:cNvPr id="20" name="object 20"/>
          <p:cNvSpPr txBox="1"/>
          <p:nvPr/>
        </p:nvSpPr>
        <p:spPr>
          <a:xfrm>
            <a:off x="3449828" y="3114547"/>
            <a:ext cx="1077980" cy="505267"/>
          </a:xfrm>
          <a:prstGeom prst="rect">
            <a:avLst/>
          </a:prstGeom>
        </p:spPr>
        <p:txBody>
          <a:bodyPr vert="horz" wrap="square" lIns="0" tIns="12700" rIns="0" bIns="0" rtlCol="0">
            <a:spAutoFit/>
          </a:bodyPr>
          <a:lstStyle/>
          <a:p>
            <a:pPr marL="0" marR="43815" lvl="0" indent="0" algn="ctr" defTabSz="914400" eaLnBrk="1" fontAlgn="auto" latinLnBrk="0" hangingPunct="1">
              <a:lnSpc>
                <a:spcPct val="100000"/>
              </a:lnSpc>
              <a:spcBef>
                <a:spcPts val="100"/>
              </a:spcBef>
              <a:spcAft>
                <a:spcPts val="0"/>
              </a:spcAft>
              <a:buClrTx/>
              <a:buSzTx/>
              <a:buFontTx/>
              <a:buNone/>
              <a:tabLst/>
              <a:defRPr/>
            </a:pPr>
            <a:r>
              <a:rPr kumimoji="0" sz="1600" b="1" i="0" u="none" strike="noStrike" kern="0" cap="none" normalizeH="0" baseline="0" noProof="0" dirty="0">
                <a:ln>
                  <a:noFill/>
                </a:ln>
                <a:solidFill>
                  <a:srgbClr val="FFFFFF"/>
                </a:solidFill>
                <a:effectLst/>
                <a:uLnTx/>
                <a:uFillTx/>
                <a:latin typeface="Arial"/>
                <a:cs typeface="Arial"/>
              </a:rPr>
              <a:t>42%</a:t>
            </a:r>
            <a:endParaRPr kumimoji="0" sz="1600" b="0" i="0" u="none" strike="noStrike" kern="0" cap="none" normalizeH="0" baseline="0" noProof="0" dirty="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600" b="1" i="0" u="none" strike="noStrike" kern="0" cap="none" normalizeH="0" baseline="0" noProof="0" dirty="0">
                <a:ln>
                  <a:noFill/>
                </a:ln>
                <a:solidFill>
                  <a:srgbClr val="FFFFFF"/>
                </a:solidFill>
                <a:effectLst/>
                <a:uLnTx/>
                <a:uFillTx/>
                <a:latin typeface="Arial"/>
                <a:cs typeface="Arial"/>
              </a:rPr>
              <a:t>HER2-low</a:t>
            </a:r>
            <a:endParaRPr kumimoji="0" sz="1600" b="0" i="0" u="none" strike="noStrike" kern="0" cap="none" normalizeH="0" baseline="0" noProof="0" dirty="0">
              <a:ln>
                <a:noFill/>
              </a:ln>
              <a:solidFill>
                <a:sysClr val="windowText" lastClr="000000"/>
              </a:solidFill>
              <a:effectLst/>
              <a:uLnTx/>
              <a:uFillTx/>
              <a:latin typeface="Arial"/>
              <a:cs typeface="Arial"/>
            </a:endParaRPr>
          </a:p>
        </p:txBody>
      </p:sp>
      <p:sp>
        <p:nvSpPr>
          <p:cNvPr id="21" name="object 21"/>
          <p:cNvSpPr txBox="1"/>
          <p:nvPr/>
        </p:nvSpPr>
        <p:spPr>
          <a:xfrm>
            <a:off x="2249550" y="3701288"/>
            <a:ext cx="1057657" cy="505267"/>
          </a:xfrm>
          <a:prstGeom prst="rect">
            <a:avLst/>
          </a:prstGeom>
        </p:spPr>
        <p:txBody>
          <a:bodyPr vert="horz" wrap="square" lIns="0" tIns="12700" rIns="0" bIns="0" rtlCol="0">
            <a:spAutoFit/>
          </a:bodyPr>
          <a:lstStyle/>
          <a:p>
            <a:pPr marL="0" marR="45085" lvl="0" indent="0" algn="ctr" defTabSz="914400" eaLnBrk="1" fontAlgn="auto" latinLnBrk="0" hangingPunct="1">
              <a:lnSpc>
                <a:spcPct val="100000"/>
              </a:lnSpc>
              <a:spcBef>
                <a:spcPts val="100"/>
              </a:spcBef>
              <a:spcAft>
                <a:spcPts val="0"/>
              </a:spcAft>
              <a:buClrTx/>
              <a:buSzTx/>
              <a:buFontTx/>
              <a:buNone/>
              <a:tabLst/>
              <a:defRPr/>
            </a:pPr>
            <a:r>
              <a:rPr kumimoji="0" sz="1600" b="1" i="0" u="none" strike="noStrike" kern="0" cap="none" normalizeH="0" baseline="0" noProof="0" dirty="0">
                <a:ln>
                  <a:noFill/>
                </a:ln>
                <a:solidFill>
                  <a:srgbClr val="FFFFFF"/>
                </a:solidFill>
                <a:effectLst/>
                <a:uLnTx/>
                <a:uFillTx/>
                <a:latin typeface="Arial"/>
                <a:cs typeface="Arial"/>
              </a:rPr>
              <a:t>39%</a:t>
            </a:r>
            <a:endParaRPr kumimoji="0" sz="1600" b="0" i="0" u="none" strike="noStrike" kern="0" cap="none" normalizeH="0" baseline="0" noProof="0" dirty="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600" b="1" i="0" u="none" strike="noStrike" kern="0" cap="none" normalizeH="0" baseline="0" noProof="0" dirty="0">
                <a:ln>
                  <a:noFill/>
                </a:ln>
                <a:solidFill>
                  <a:srgbClr val="FFFFFF"/>
                </a:solidFill>
                <a:effectLst/>
                <a:uLnTx/>
                <a:uFillTx/>
                <a:latin typeface="Arial"/>
                <a:cs typeface="Arial"/>
              </a:rPr>
              <a:t>HER2-neg</a:t>
            </a:r>
            <a:endParaRPr kumimoji="0" sz="1600" b="0" i="0" u="none" strike="noStrike" kern="0" cap="none" normalizeH="0" baseline="0" noProof="0" dirty="0">
              <a:ln>
                <a:noFill/>
              </a:ln>
              <a:solidFill>
                <a:sysClr val="windowText" lastClr="000000"/>
              </a:solidFill>
              <a:effectLst/>
              <a:uLnTx/>
              <a:uFillTx/>
              <a:latin typeface="Arial"/>
              <a:cs typeface="Arial"/>
            </a:endParaRPr>
          </a:p>
        </p:txBody>
      </p:sp>
      <p:sp>
        <p:nvSpPr>
          <p:cNvPr id="22" name="object 22"/>
          <p:cNvSpPr txBox="1"/>
          <p:nvPr/>
        </p:nvSpPr>
        <p:spPr>
          <a:xfrm>
            <a:off x="2157619" y="2550954"/>
            <a:ext cx="1090930" cy="505267"/>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sz="1600" b="1" i="0" u="none" strike="noStrike" kern="0" cap="none" normalizeH="0" baseline="0" noProof="0" dirty="0">
                <a:ln>
                  <a:noFill/>
                </a:ln>
                <a:solidFill>
                  <a:srgbClr val="FFFFFF"/>
                </a:solidFill>
                <a:effectLst/>
                <a:uLnTx/>
                <a:uFillTx/>
                <a:latin typeface="Arial"/>
                <a:cs typeface="Arial"/>
              </a:rPr>
              <a:t>19% HER2+</a:t>
            </a:r>
            <a:endParaRPr kumimoji="0" sz="1600" b="0" i="0" u="none" strike="noStrike" kern="0" cap="none" normalizeH="0" baseline="0" noProof="0" dirty="0">
              <a:ln>
                <a:noFill/>
              </a:ln>
              <a:solidFill>
                <a:sysClr val="windowText" lastClr="000000"/>
              </a:solidFill>
              <a:effectLst/>
              <a:uLnTx/>
              <a:uFillTx/>
              <a:latin typeface="Arial"/>
              <a:cs typeface="Arial"/>
            </a:endParaRPr>
          </a:p>
        </p:txBody>
      </p:sp>
      <p:grpSp>
        <p:nvGrpSpPr>
          <p:cNvPr id="25" name="object 25"/>
          <p:cNvGrpSpPr/>
          <p:nvPr/>
        </p:nvGrpSpPr>
        <p:grpSpPr>
          <a:xfrm>
            <a:off x="7444993" y="2145919"/>
            <a:ext cx="2974340" cy="2983865"/>
            <a:chOff x="7444993" y="2145919"/>
            <a:chExt cx="2974340" cy="2983865"/>
          </a:xfrm>
        </p:grpSpPr>
        <p:sp>
          <p:nvSpPr>
            <p:cNvPr id="26" name="object 26"/>
            <p:cNvSpPr/>
            <p:nvPr/>
          </p:nvSpPr>
          <p:spPr>
            <a:xfrm>
              <a:off x="8936735" y="2155444"/>
              <a:ext cx="1482725" cy="2964815"/>
            </a:xfrm>
            <a:custGeom>
              <a:avLst/>
              <a:gdLst/>
              <a:ahLst/>
              <a:cxnLst/>
              <a:rect l="l" t="t" r="r" b="b"/>
              <a:pathLst>
                <a:path w="1482725" h="2964815">
                  <a:moveTo>
                    <a:pt x="0" y="0"/>
                  </a:moveTo>
                  <a:lnTo>
                    <a:pt x="0" y="2964433"/>
                  </a:lnTo>
                  <a:lnTo>
                    <a:pt x="47972" y="2963672"/>
                  </a:lnTo>
                  <a:lnTo>
                    <a:pt x="95564" y="2961403"/>
                  </a:lnTo>
                  <a:lnTo>
                    <a:pt x="142753" y="2957649"/>
                  </a:lnTo>
                  <a:lnTo>
                    <a:pt x="189514" y="2952433"/>
                  </a:lnTo>
                  <a:lnTo>
                    <a:pt x="235826" y="2945778"/>
                  </a:lnTo>
                  <a:lnTo>
                    <a:pt x="281665" y="2937708"/>
                  </a:lnTo>
                  <a:lnTo>
                    <a:pt x="327009" y="2928245"/>
                  </a:lnTo>
                  <a:lnTo>
                    <a:pt x="371833" y="2917413"/>
                  </a:lnTo>
                  <a:lnTo>
                    <a:pt x="416116" y="2905233"/>
                  </a:lnTo>
                  <a:lnTo>
                    <a:pt x="459835" y="2891730"/>
                  </a:lnTo>
                  <a:lnTo>
                    <a:pt x="502965" y="2876926"/>
                  </a:lnTo>
                  <a:lnTo>
                    <a:pt x="545485" y="2860845"/>
                  </a:lnTo>
                  <a:lnTo>
                    <a:pt x="587371" y="2843508"/>
                  </a:lnTo>
                  <a:lnTo>
                    <a:pt x="628601" y="2824940"/>
                  </a:lnTo>
                  <a:lnTo>
                    <a:pt x="669151" y="2805163"/>
                  </a:lnTo>
                  <a:lnTo>
                    <a:pt x="708998" y="2784201"/>
                  </a:lnTo>
                  <a:lnTo>
                    <a:pt x="748119" y="2762075"/>
                  </a:lnTo>
                  <a:lnTo>
                    <a:pt x="786491" y="2738810"/>
                  </a:lnTo>
                  <a:lnTo>
                    <a:pt x="824092" y="2714429"/>
                  </a:lnTo>
                  <a:lnTo>
                    <a:pt x="860898" y="2688953"/>
                  </a:lnTo>
                  <a:lnTo>
                    <a:pt x="896887" y="2662407"/>
                  </a:lnTo>
                  <a:lnTo>
                    <a:pt x="932035" y="2634813"/>
                  </a:lnTo>
                  <a:lnTo>
                    <a:pt x="966319" y="2606195"/>
                  </a:lnTo>
                  <a:lnTo>
                    <a:pt x="999716" y="2576574"/>
                  </a:lnTo>
                  <a:lnTo>
                    <a:pt x="1032203" y="2545975"/>
                  </a:lnTo>
                  <a:lnTo>
                    <a:pt x="1063758" y="2514420"/>
                  </a:lnTo>
                  <a:lnTo>
                    <a:pt x="1094357" y="2481933"/>
                  </a:lnTo>
                  <a:lnTo>
                    <a:pt x="1123978" y="2448536"/>
                  </a:lnTo>
                  <a:lnTo>
                    <a:pt x="1152596" y="2414252"/>
                  </a:lnTo>
                  <a:lnTo>
                    <a:pt x="1180190" y="2379104"/>
                  </a:lnTo>
                  <a:lnTo>
                    <a:pt x="1206736" y="2343115"/>
                  </a:lnTo>
                  <a:lnTo>
                    <a:pt x="1232212" y="2306309"/>
                  </a:lnTo>
                  <a:lnTo>
                    <a:pt x="1256593" y="2268708"/>
                  </a:lnTo>
                  <a:lnTo>
                    <a:pt x="1279858" y="2230336"/>
                  </a:lnTo>
                  <a:lnTo>
                    <a:pt x="1301984" y="2191215"/>
                  </a:lnTo>
                  <a:lnTo>
                    <a:pt x="1322946" y="2151368"/>
                  </a:lnTo>
                  <a:lnTo>
                    <a:pt x="1342723" y="2110818"/>
                  </a:lnTo>
                  <a:lnTo>
                    <a:pt x="1361291" y="2069588"/>
                  </a:lnTo>
                  <a:lnTo>
                    <a:pt x="1378628" y="2027702"/>
                  </a:lnTo>
                  <a:lnTo>
                    <a:pt x="1394709" y="1985182"/>
                  </a:lnTo>
                  <a:lnTo>
                    <a:pt x="1409513" y="1942052"/>
                  </a:lnTo>
                  <a:lnTo>
                    <a:pt x="1423016" y="1898333"/>
                  </a:lnTo>
                  <a:lnTo>
                    <a:pt x="1435196" y="1854050"/>
                  </a:lnTo>
                  <a:lnTo>
                    <a:pt x="1446028" y="1809226"/>
                  </a:lnTo>
                  <a:lnTo>
                    <a:pt x="1455491" y="1763882"/>
                  </a:lnTo>
                  <a:lnTo>
                    <a:pt x="1463561" y="1718043"/>
                  </a:lnTo>
                  <a:lnTo>
                    <a:pt x="1470216" y="1671731"/>
                  </a:lnTo>
                  <a:lnTo>
                    <a:pt x="1475432" y="1624970"/>
                  </a:lnTo>
                  <a:lnTo>
                    <a:pt x="1479186" y="1577781"/>
                  </a:lnTo>
                  <a:lnTo>
                    <a:pt x="1481455" y="1530189"/>
                  </a:lnTo>
                  <a:lnTo>
                    <a:pt x="1482217" y="1482216"/>
                  </a:lnTo>
                  <a:lnTo>
                    <a:pt x="1481455" y="1434244"/>
                  </a:lnTo>
                  <a:lnTo>
                    <a:pt x="1479186" y="1386652"/>
                  </a:lnTo>
                  <a:lnTo>
                    <a:pt x="1475432" y="1339463"/>
                  </a:lnTo>
                  <a:lnTo>
                    <a:pt x="1470216" y="1292702"/>
                  </a:lnTo>
                  <a:lnTo>
                    <a:pt x="1463561" y="1246390"/>
                  </a:lnTo>
                  <a:lnTo>
                    <a:pt x="1455491" y="1200551"/>
                  </a:lnTo>
                  <a:lnTo>
                    <a:pt x="1446028" y="1155207"/>
                  </a:lnTo>
                  <a:lnTo>
                    <a:pt x="1435196" y="1110383"/>
                  </a:lnTo>
                  <a:lnTo>
                    <a:pt x="1423016" y="1066100"/>
                  </a:lnTo>
                  <a:lnTo>
                    <a:pt x="1409513" y="1022381"/>
                  </a:lnTo>
                  <a:lnTo>
                    <a:pt x="1394709" y="979251"/>
                  </a:lnTo>
                  <a:lnTo>
                    <a:pt x="1378628" y="936731"/>
                  </a:lnTo>
                  <a:lnTo>
                    <a:pt x="1361291" y="894845"/>
                  </a:lnTo>
                  <a:lnTo>
                    <a:pt x="1342723" y="853615"/>
                  </a:lnTo>
                  <a:lnTo>
                    <a:pt x="1322946" y="813065"/>
                  </a:lnTo>
                  <a:lnTo>
                    <a:pt x="1301984" y="773218"/>
                  </a:lnTo>
                  <a:lnTo>
                    <a:pt x="1279858" y="734097"/>
                  </a:lnTo>
                  <a:lnTo>
                    <a:pt x="1256593" y="695725"/>
                  </a:lnTo>
                  <a:lnTo>
                    <a:pt x="1232212" y="658124"/>
                  </a:lnTo>
                  <a:lnTo>
                    <a:pt x="1206736" y="621318"/>
                  </a:lnTo>
                  <a:lnTo>
                    <a:pt x="1180190" y="585329"/>
                  </a:lnTo>
                  <a:lnTo>
                    <a:pt x="1152596" y="550181"/>
                  </a:lnTo>
                  <a:lnTo>
                    <a:pt x="1123978" y="515897"/>
                  </a:lnTo>
                  <a:lnTo>
                    <a:pt x="1094357" y="482500"/>
                  </a:lnTo>
                  <a:lnTo>
                    <a:pt x="1063758" y="450013"/>
                  </a:lnTo>
                  <a:lnTo>
                    <a:pt x="1032203" y="418458"/>
                  </a:lnTo>
                  <a:lnTo>
                    <a:pt x="999716" y="387859"/>
                  </a:lnTo>
                  <a:lnTo>
                    <a:pt x="966319" y="358238"/>
                  </a:lnTo>
                  <a:lnTo>
                    <a:pt x="932035" y="329620"/>
                  </a:lnTo>
                  <a:lnTo>
                    <a:pt x="896887" y="302026"/>
                  </a:lnTo>
                  <a:lnTo>
                    <a:pt x="860898" y="275480"/>
                  </a:lnTo>
                  <a:lnTo>
                    <a:pt x="824092" y="250004"/>
                  </a:lnTo>
                  <a:lnTo>
                    <a:pt x="786491" y="225623"/>
                  </a:lnTo>
                  <a:lnTo>
                    <a:pt x="748119" y="202358"/>
                  </a:lnTo>
                  <a:lnTo>
                    <a:pt x="708998" y="180232"/>
                  </a:lnTo>
                  <a:lnTo>
                    <a:pt x="669151" y="159270"/>
                  </a:lnTo>
                  <a:lnTo>
                    <a:pt x="628601" y="139493"/>
                  </a:lnTo>
                  <a:lnTo>
                    <a:pt x="587371" y="120925"/>
                  </a:lnTo>
                  <a:lnTo>
                    <a:pt x="545485" y="103588"/>
                  </a:lnTo>
                  <a:lnTo>
                    <a:pt x="502965" y="87507"/>
                  </a:lnTo>
                  <a:lnTo>
                    <a:pt x="459835" y="72703"/>
                  </a:lnTo>
                  <a:lnTo>
                    <a:pt x="416116" y="59200"/>
                  </a:lnTo>
                  <a:lnTo>
                    <a:pt x="371833" y="47020"/>
                  </a:lnTo>
                  <a:lnTo>
                    <a:pt x="327009" y="36188"/>
                  </a:lnTo>
                  <a:lnTo>
                    <a:pt x="281665" y="26725"/>
                  </a:lnTo>
                  <a:lnTo>
                    <a:pt x="235826" y="18655"/>
                  </a:lnTo>
                  <a:lnTo>
                    <a:pt x="189514" y="12000"/>
                  </a:lnTo>
                  <a:lnTo>
                    <a:pt x="142753" y="6784"/>
                  </a:lnTo>
                  <a:lnTo>
                    <a:pt x="95564" y="3030"/>
                  </a:lnTo>
                  <a:lnTo>
                    <a:pt x="47972" y="761"/>
                  </a:lnTo>
                  <a:lnTo>
                    <a:pt x="0" y="0"/>
                  </a:lnTo>
                  <a:close/>
                </a:path>
              </a:pathLst>
            </a:custGeom>
            <a:solidFill>
              <a:srgbClr val="6D1F2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7" name="object 27"/>
            <p:cNvSpPr/>
            <p:nvPr/>
          </p:nvSpPr>
          <p:spPr>
            <a:xfrm>
              <a:off x="7454518" y="3006471"/>
              <a:ext cx="1482725" cy="2113915"/>
            </a:xfrm>
            <a:custGeom>
              <a:avLst/>
              <a:gdLst/>
              <a:ahLst/>
              <a:cxnLst/>
              <a:rect l="l" t="t" r="r" b="b"/>
              <a:pathLst>
                <a:path w="1482725" h="2113915">
                  <a:moveTo>
                    <a:pt x="141097" y="0"/>
                  </a:moveTo>
                  <a:lnTo>
                    <a:pt x="120441" y="45886"/>
                  </a:lnTo>
                  <a:lnTo>
                    <a:pt x="101385" y="92371"/>
                  </a:lnTo>
                  <a:lnTo>
                    <a:pt x="83940" y="139412"/>
                  </a:lnTo>
                  <a:lnTo>
                    <a:pt x="68113" y="186968"/>
                  </a:lnTo>
                  <a:lnTo>
                    <a:pt x="53914" y="234996"/>
                  </a:lnTo>
                  <a:lnTo>
                    <a:pt x="41351" y="283454"/>
                  </a:lnTo>
                  <a:lnTo>
                    <a:pt x="30434" y="332301"/>
                  </a:lnTo>
                  <a:lnTo>
                    <a:pt x="21172" y="381494"/>
                  </a:lnTo>
                  <a:lnTo>
                    <a:pt x="13574" y="430992"/>
                  </a:lnTo>
                  <a:lnTo>
                    <a:pt x="7649" y="480753"/>
                  </a:lnTo>
                  <a:lnTo>
                    <a:pt x="3405" y="530734"/>
                  </a:lnTo>
                  <a:lnTo>
                    <a:pt x="852" y="580893"/>
                  </a:lnTo>
                  <a:lnTo>
                    <a:pt x="0" y="631189"/>
                  </a:lnTo>
                  <a:lnTo>
                    <a:pt x="761" y="679162"/>
                  </a:lnTo>
                  <a:lnTo>
                    <a:pt x="3030" y="726754"/>
                  </a:lnTo>
                  <a:lnTo>
                    <a:pt x="6784" y="773943"/>
                  </a:lnTo>
                  <a:lnTo>
                    <a:pt x="12000" y="820704"/>
                  </a:lnTo>
                  <a:lnTo>
                    <a:pt x="18655" y="867016"/>
                  </a:lnTo>
                  <a:lnTo>
                    <a:pt x="26725" y="912855"/>
                  </a:lnTo>
                  <a:lnTo>
                    <a:pt x="36188" y="958199"/>
                  </a:lnTo>
                  <a:lnTo>
                    <a:pt x="47020" y="1003023"/>
                  </a:lnTo>
                  <a:lnTo>
                    <a:pt x="59200" y="1047306"/>
                  </a:lnTo>
                  <a:lnTo>
                    <a:pt x="72703" y="1091025"/>
                  </a:lnTo>
                  <a:lnTo>
                    <a:pt x="87507" y="1134155"/>
                  </a:lnTo>
                  <a:lnTo>
                    <a:pt x="103588" y="1176675"/>
                  </a:lnTo>
                  <a:lnTo>
                    <a:pt x="120925" y="1218561"/>
                  </a:lnTo>
                  <a:lnTo>
                    <a:pt x="139493" y="1259791"/>
                  </a:lnTo>
                  <a:lnTo>
                    <a:pt x="159270" y="1300341"/>
                  </a:lnTo>
                  <a:lnTo>
                    <a:pt x="180232" y="1340188"/>
                  </a:lnTo>
                  <a:lnTo>
                    <a:pt x="202358" y="1379309"/>
                  </a:lnTo>
                  <a:lnTo>
                    <a:pt x="225623" y="1417681"/>
                  </a:lnTo>
                  <a:lnTo>
                    <a:pt x="250004" y="1455282"/>
                  </a:lnTo>
                  <a:lnTo>
                    <a:pt x="275480" y="1492088"/>
                  </a:lnTo>
                  <a:lnTo>
                    <a:pt x="302026" y="1528077"/>
                  </a:lnTo>
                  <a:lnTo>
                    <a:pt x="329620" y="1563225"/>
                  </a:lnTo>
                  <a:lnTo>
                    <a:pt x="358238" y="1597509"/>
                  </a:lnTo>
                  <a:lnTo>
                    <a:pt x="387859" y="1630906"/>
                  </a:lnTo>
                  <a:lnTo>
                    <a:pt x="418458" y="1663393"/>
                  </a:lnTo>
                  <a:lnTo>
                    <a:pt x="450013" y="1694948"/>
                  </a:lnTo>
                  <a:lnTo>
                    <a:pt x="482500" y="1725547"/>
                  </a:lnTo>
                  <a:lnTo>
                    <a:pt x="515897" y="1755168"/>
                  </a:lnTo>
                  <a:lnTo>
                    <a:pt x="550181" y="1783786"/>
                  </a:lnTo>
                  <a:lnTo>
                    <a:pt x="585329" y="1811380"/>
                  </a:lnTo>
                  <a:lnTo>
                    <a:pt x="621318" y="1837926"/>
                  </a:lnTo>
                  <a:lnTo>
                    <a:pt x="658124" y="1863402"/>
                  </a:lnTo>
                  <a:lnTo>
                    <a:pt x="695725" y="1887783"/>
                  </a:lnTo>
                  <a:lnTo>
                    <a:pt x="734097" y="1911048"/>
                  </a:lnTo>
                  <a:lnTo>
                    <a:pt x="773218" y="1933174"/>
                  </a:lnTo>
                  <a:lnTo>
                    <a:pt x="813065" y="1954136"/>
                  </a:lnTo>
                  <a:lnTo>
                    <a:pt x="853615" y="1973913"/>
                  </a:lnTo>
                  <a:lnTo>
                    <a:pt x="894845" y="1992481"/>
                  </a:lnTo>
                  <a:lnTo>
                    <a:pt x="936731" y="2009818"/>
                  </a:lnTo>
                  <a:lnTo>
                    <a:pt x="979251" y="2025899"/>
                  </a:lnTo>
                  <a:lnTo>
                    <a:pt x="1022381" y="2040703"/>
                  </a:lnTo>
                  <a:lnTo>
                    <a:pt x="1066100" y="2054206"/>
                  </a:lnTo>
                  <a:lnTo>
                    <a:pt x="1110383" y="2066386"/>
                  </a:lnTo>
                  <a:lnTo>
                    <a:pt x="1155207" y="2077218"/>
                  </a:lnTo>
                  <a:lnTo>
                    <a:pt x="1200551" y="2086681"/>
                  </a:lnTo>
                  <a:lnTo>
                    <a:pt x="1246390" y="2094751"/>
                  </a:lnTo>
                  <a:lnTo>
                    <a:pt x="1292702" y="2101406"/>
                  </a:lnTo>
                  <a:lnTo>
                    <a:pt x="1339463" y="2106622"/>
                  </a:lnTo>
                  <a:lnTo>
                    <a:pt x="1386652" y="2110376"/>
                  </a:lnTo>
                  <a:lnTo>
                    <a:pt x="1434244" y="2112645"/>
                  </a:lnTo>
                  <a:lnTo>
                    <a:pt x="1482216" y="2113406"/>
                  </a:lnTo>
                  <a:lnTo>
                    <a:pt x="1482216" y="631189"/>
                  </a:lnTo>
                  <a:lnTo>
                    <a:pt x="141097" y="0"/>
                  </a:lnTo>
                  <a:close/>
                </a:path>
              </a:pathLst>
            </a:custGeom>
            <a:solidFill>
              <a:srgbClr val="7896A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8" name="object 28"/>
            <p:cNvSpPr/>
            <p:nvPr/>
          </p:nvSpPr>
          <p:spPr>
            <a:xfrm>
              <a:off x="7454518" y="3006471"/>
              <a:ext cx="1482725" cy="2113915"/>
            </a:xfrm>
            <a:custGeom>
              <a:avLst/>
              <a:gdLst/>
              <a:ahLst/>
              <a:cxnLst/>
              <a:rect l="l" t="t" r="r" b="b"/>
              <a:pathLst>
                <a:path w="1482725" h="2113915">
                  <a:moveTo>
                    <a:pt x="1482216" y="2113406"/>
                  </a:moveTo>
                  <a:lnTo>
                    <a:pt x="1434244" y="2112645"/>
                  </a:lnTo>
                  <a:lnTo>
                    <a:pt x="1386652" y="2110376"/>
                  </a:lnTo>
                  <a:lnTo>
                    <a:pt x="1339463" y="2106622"/>
                  </a:lnTo>
                  <a:lnTo>
                    <a:pt x="1292702" y="2101406"/>
                  </a:lnTo>
                  <a:lnTo>
                    <a:pt x="1246390" y="2094751"/>
                  </a:lnTo>
                  <a:lnTo>
                    <a:pt x="1200551" y="2086681"/>
                  </a:lnTo>
                  <a:lnTo>
                    <a:pt x="1155207" y="2077218"/>
                  </a:lnTo>
                  <a:lnTo>
                    <a:pt x="1110383" y="2066386"/>
                  </a:lnTo>
                  <a:lnTo>
                    <a:pt x="1066100" y="2054206"/>
                  </a:lnTo>
                  <a:lnTo>
                    <a:pt x="1022381" y="2040703"/>
                  </a:lnTo>
                  <a:lnTo>
                    <a:pt x="979251" y="2025899"/>
                  </a:lnTo>
                  <a:lnTo>
                    <a:pt x="936731" y="2009818"/>
                  </a:lnTo>
                  <a:lnTo>
                    <a:pt x="894845" y="1992481"/>
                  </a:lnTo>
                  <a:lnTo>
                    <a:pt x="853615" y="1973913"/>
                  </a:lnTo>
                  <a:lnTo>
                    <a:pt x="813065" y="1954136"/>
                  </a:lnTo>
                  <a:lnTo>
                    <a:pt x="773218" y="1933174"/>
                  </a:lnTo>
                  <a:lnTo>
                    <a:pt x="734097" y="1911048"/>
                  </a:lnTo>
                  <a:lnTo>
                    <a:pt x="695725" y="1887783"/>
                  </a:lnTo>
                  <a:lnTo>
                    <a:pt x="658124" y="1863402"/>
                  </a:lnTo>
                  <a:lnTo>
                    <a:pt x="621318" y="1837926"/>
                  </a:lnTo>
                  <a:lnTo>
                    <a:pt x="585329" y="1811380"/>
                  </a:lnTo>
                  <a:lnTo>
                    <a:pt x="550181" y="1783786"/>
                  </a:lnTo>
                  <a:lnTo>
                    <a:pt x="515897" y="1755168"/>
                  </a:lnTo>
                  <a:lnTo>
                    <a:pt x="482500" y="1725547"/>
                  </a:lnTo>
                  <a:lnTo>
                    <a:pt x="450013" y="1694948"/>
                  </a:lnTo>
                  <a:lnTo>
                    <a:pt x="418458" y="1663393"/>
                  </a:lnTo>
                  <a:lnTo>
                    <a:pt x="387859" y="1630906"/>
                  </a:lnTo>
                  <a:lnTo>
                    <a:pt x="358238" y="1597509"/>
                  </a:lnTo>
                  <a:lnTo>
                    <a:pt x="329620" y="1563225"/>
                  </a:lnTo>
                  <a:lnTo>
                    <a:pt x="302026" y="1528077"/>
                  </a:lnTo>
                  <a:lnTo>
                    <a:pt x="275480" y="1492088"/>
                  </a:lnTo>
                  <a:lnTo>
                    <a:pt x="250004" y="1455282"/>
                  </a:lnTo>
                  <a:lnTo>
                    <a:pt x="225623" y="1417681"/>
                  </a:lnTo>
                  <a:lnTo>
                    <a:pt x="202358" y="1379309"/>
                  </a:lnTo>
                  <a:lnTo>
                    <a:pt x="180232" y="1340188"/>
                  </a:lnTo>
                  <a:lnTo>
                    <a:pt x="159270" y="1300341"/>
                  </a:lnTo>
                  <a:lnTo>
                    <a:pt x="139493" y="1259791"/>
                  </a:lnTo>
                  <a:lnTo>
                    <a:pt x="120925" y="1218561"/>
                  </a:lnTo>
                  <a:lnTo>
                    <a:pt x="103588" y="1176675"/>
                  </a:lnTo>
                  <a:lnTo>
                    <a:pt x="87507" y="1134155"/>
                  </a:lnTo>
                  <a:lnTo>
                    <a:pt x="72703" y="1091025"/>
                  </a:lnTo>
                  <a:lnTo>
                    <a:pt x="59200" y="1047306"/>
                  </a:lnTo>
                  <a:lnTo>
                    <a:pt x="47020" y="1003023"/>
                  </a:lnTo>
                  <a:lnTo>
                    <a:pt x="36188" y="958199"/>
                  </a:lnTo>
                  <a:lnTo>
                    <a:pt x="26725" y="912855"/>
                  </a:lnTo>
                  <a:lnTo>
                    <a:pt x="18655" y="867016"/>
                  </a:lnTo>
                  <a:lnTo>
                    <a:pt x="12000" y="820704"/>
                  </a:lnTo>
                  <a:lnTo>
                    <a:pt x="6784" y="773943"/>
                  </a:lnTo>
                  <a:lnTo>
                    <a:pt x="3030" y="726754"/>
                  </a:lnTo>
                  <a:lnTo>
                    <a:pt x="761" y="679162"/>
                  </a:lnTo>
                  <a:lnTo>
                    <a:pt x="0" y="631189"/>
                  </a:lnTo>
                  <a:lnTo>
                    <a:pt x="852" y="580893"/>
                  </a:lnTo>
                  <a:lnTo>
                    <a:pt x="3405" y="530734"/>
                  </a:lnTo>
                  <a:lnTo>
                    <a:pt x="7649" y="480753"/>
                  </a:lnTo>
                  <a:lnTo>
                    <a:pt x="13574" y="430992"/>
                  </a:lnTo>
                  <a:lnTo>
                    <a:pt x="21172" y="381494"/>
                  </a:lnTo>
                  <a:lnTo>
                    <a:pt x="30434" y="332301"/>
                  </a:lnTo>
                  <a:lnTo>
                    <a:pt x="41351" y="283454"/>
                  </a:lnTo>
                  <a:lnTo>
                    <a:pt x="53914" y="234996"/>
                  </a:lnTo>
                  <a:lnTo>
                    <a:pt x="68113" y="186968"/>
                  </a:lnTo>
                  <a:lnTo>
                    <a:pt x="83940" y="139412"/>
                  </a:lnTo>
                  <a:lnTo>
                    <a:pt x="101385" y="92371"/>
                  </a:lnTo>
                  <a:lnTo>
                    <a:pt x="120441" y="45886"/>
                  </a:lnTo>
                  <a:lnTo>
                    <a:pt x="141097" y="0"/>
                  </a:lnTo>
                  <a:lnTo>
                    <a:pt x="1482216" y="631189"/>
                  </a:lnTo>
                  <a:lnTo>
                    <a:pt x="1482216" y="2113406"/>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9" name="object 29"/>
            <p:cNvSpPr/>
            <p:nvPr/>
          </p:nvSpPr>
          <p:spPr>
            <a:xfrm>
              <a:off x="7595615" y="2155444"/>
              <a:ext cx="1341120" cy="1482725"/>
            </a:xfrm>
            <a:custGeom>
              <a:avLst/>
              <a:gdLst/>
              <a:ahLst/>
              <a:cxnLst/>
              <a:rect l="l" t="t" r="r" b="b"/>
              <a:pathLst>
                <a:path w="1341120" h="1482725">
                  <a:moveTo>
                    <a:pt x="1341119" y="0"/>
                  </a:moveTo>
                  <a:lnTo>
                    <a:pt x="1292037" y="808"/>
                  </a:lnTo>
                  <a:lnTo>
                    <a:pt x="1243239" y="3221"/>
                  </a:lnTo>
                  <a:lnTo>
                    <a:pt x="1194758" y="7218"/>
                  </a:lnTo>
                  <a:lnTo>
                    <a:pt x="1146625" y="12778"/>
                  </a:lnTo>
                  <a:lnTo>
                    <a:pt x="1098872" y="19882"/>
                  </a:lnTo>
                  <a:lnTo>
                    <a:pt x="1051531" y="28510"/>
                  </a:lnTo>
                  <a:lnTo>
                    <a:pt x="1004632" y="38641"/>
                  </a:lnTo>
                  <a:lnTo>
                    <a:pt x="958209" y="50255"/>
                  </a:lnTo>
                  <a:lnTo>
                    <a:pt x="912292" y="63333"/>
                  </a:lnTo>
                  <a:lnTo>
                    <a:pt x="866913" y="77854"/>
                  </a:lnTo>
                  <a:lnTo>
                    <a:pt x="822104" y="93798"/>
                  </a:lnTo>
                  <a:lnTo>
                    <a:pt x="777897" y="111144"/>
                  </a:lnTo>
                  <a:lnTo>
                    <a:pt x="734323" y="129873"/>
                  </a:lnTo>
                  <a:lnTo>
                    <a:pt x="691414" y="149965"/>
                  </a:lnTo>
                  <a:lnTo>
                    <a:pt x="649201" y="171400"/>
                  </a:lnTo>
                  <a:lnTo>
                    <a:pt x="607717" y="194156"/>
                  </a:lnTo>
                  <a:lnTo>
                    <a:pt x="566992" y="218215"/>
                  </a:lnTo>
                  <a:lnTo>
                    <a:pt x="527059" y="243556"/>
                  </a:lnTo>
                  <a:lnTo>
                    <a:pt x="487950" y="270159"/>
                  </a:lnTo>
                  <a:lnTo>
                    <a:pt x="449695" y="298004"/>
                  </a:lnTo>
                  <a:lnTo>
                    <a:pt x="412327" y="327071"/>
                  </a:lnTo>
                  <a:lnTo>
                    <a:pt x="375877" y="357340"/>
                  </a:lnTo>
                  <a:lnTo>
                    <a:pt x="340377" y="388790"/>
                  </a:lnTo>
                  <a:lnTo>
                    <a:pt x="305859" y="421401"/>
                  </a:lnTo>
                  <a:lnTo>
                    <a:pt x="272353" y="455154"/>
                  </a:lnTo>
                  <a:lnTo>
                    <a:pt x="239893" y="490028"/>
                  </a:lnTo>
                  <a:lnTo>
                    <a:pt x="208510" y="526003"/>
                  </a:lnTo>
                  <a:lnTo>
                    <a:pt x="178234" y="563059"/>
                  </a:lnTo>
                  <a:lnTo>
                    <a:pt x="149099" y="601175"/>
                  </a:lnTo>
                  <a:lnTo>
                    <a:pt x="121135" y="640333"/>
                  </a:lnTo>
                  <a:lnTo>
                    <a:pt x="94375" y="680511"/>
                  </a:lnTo>
                  <a:lnTo>
                    <a:pt x="68849" y="721689"/>
                  </a:lnTo>
                  <a:lnTo>
                    <a:pt x="44591" y="763848"/>
                  </a:lnTo>
                  <a:lnTo>
                    <a:pt x="21630" y="806967"/>
                  </a:lnTo>
                  <a:lnTo>
                    <a:pt x="0" y="851026"/>
                  </a:lnTo>
                  <a:lnTo>
                    <a:pt x="1341119" y="1482216"/>
                  </a:lnTo>
                  <a:lnTo>
                    <a:pt x="1341119" y="0"/>
                  </a:lnTo>
                  <a:close/>
                </a:path>
              </a:pathLst>
            </a:custGeom>
            <a:solidFill>
              <a:srgbClr val="9C120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0" name="object 30"/>
            <p:cNvSpPr/>
            <p:nvPr/>
          </p:nvSpPr>
          <p:spPr>
            <a:xfrm>
              <a:off x="7595615" y="2155444"/>
              <a:ext cx="1341120" cy="1482725"/>
            </a:xfrm>
            <a:custGeom>
              <a:avLst/>
              <a:gdLst/>
              <a:ahLst/>
              <a:cxnLst/>
              <a:rect l="l" t="t" r="r" b="b"/>
              <a:pathLst>
                <a:path w="1341120" h="1482725">
                  <a:moveTo>
                    <a:pt x="0" y="851026"/>
                  </a:moveTo>
                  <a:lnTo>
                    <a:pt x="21630" y="806967"/>
                  </a:lnTo>
                  <a:lnTo>
                    <a:pt x="44591" y="763848"/>
                  </a:lnTo>
                  <a:lnTo>
                    <a:pt x="68849" y="721689"/>
                  </a:lnTo>
                  <a:lnTo>
                    <a:pt x="94375" y="680511"/>
                  </a:lnTo>
                  <a:lnTo>
                    <a:pt x="121135" y="640333"/>
                  </a:lnTo>
                  <a:lnTo>
                    <a:pt x="149099" y="601175"/>
                  </a:lnTo>
                  <a:lnTo>
                    <a:pt x="178234" y="563059"/>
                  </a:lnTo>
                  <a:lnTo>
                    <a:pt x="208510" y="526003"/>
                  </a:lnTo>
                  <a:lnTo>
                    <a:pt x="239893" y="490028"/>
                  </a:lnTo>
                  <a:lnTo>
                    <a:pt x="272353" y="455154"/>
                  </a:lnTo>
                  <a:lnTo>
                    <a:pt x="305859" y="421401"/>
                  </a:lnTo>
                  <a:lnTo>
                    <a:pt x="340377" y="388790"/>
                  </a:lnTo>
                  <a:lnTo>
                    <a:pt x="375877" y="357340"/>
                  </a:lnTo>
                  <a:lnTo>
                    <a:pt x="412327" y="327071"/>
                  </a:lnTo>
                  <a:lnTo>
                    <a:pt x="449695" y="298004"/>
                  </a:lnTo>
                  <a:lnTo>
                    <a:pt x="487950" y="270159"/>
                  </a:lnTo>
                  <a:lnTo>
                    <a:pt x="527059" y="243556"/>
                  </a:lnTo>
                  <a:lnTo>
                    <a:pt x="566992" y="218215"/>
                  </a:lnTo>
                  <a:lnTo>
                    <a:pt x="607717" y="194156"/>
                  </a:lnTo>
                  <a:lnTo>
                    <a:pt x="649201" y="171400"/>
                  </a:lnTo>
                  <a:lnTo>
                    <a:pt x="691414" y="149965"/>
                  </a:lnTo>
                  <a:lnTo>
                    <a:pt x="734323" y="129873"/>
                  </a:lnTo>
                  <a:lnTo>
                    <a:pt x="777897" y="111144"/>
                  </a:lnTo>
                  <a:lnTo>
                    <a:pt x="822104" y="93798"/>
                  </a:lnTo>
                  <a:lnTo>
                    <a:pt x="866913" y="77854"/>
                  </a:lnTo>
                  <a:lnTo>
                    <a:pt x="912292" y="63333"/>
                  </a:lnTo>
                  <a:lnTo>
                    <a:pt x="958209" y="50255"/>
                  </a:lnTo>
                  <a:lnTo>
                    <a:pt x="1004632" y="38641"/>
                  </a:lnTo>
                  <a:lnTo>
                    <a:pt x="1051531" y="28510"/>
                  </a:lnTo>
                  <a:lnTo>
                    <a:pt x="1098872" y="19882"/>
                  </a:lnTo>
                  <a:lnTo>
                    <a:pt x="1146625" y="12778"/>
                  </a:lnTo>
                  <a:lnTo>
                    <a:pt x="1194758" y="7218"/>
                  </a:lnTo>
                  <a:lnTo>
                    <a:pt x="1243239" y="3221"/>
                  </a:lnTo>
                  <a:lnTo>
                    <a:pt x="1292037" y="808"/>
                  </a:lnTo>
                  <a:lnTo>
                    <a:pt x="1341119" y="0"/>
                  </a:lnTo>
                  <a:lnTo>
                    <a:pt x="1341119" y="1482216"/>
                  </a:lnTo>
                  <a:lnTo>
                    <a:pt x="0" y="851026"/>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sp>
        <p:nvSpPr>
          <p:cNvPr id="31" name="object 31"/>
          <p:cNvSpPr txBox="1"/>
          <p:nvPr/>
        </p:nvSpPr>
        <p:spPr>
          <a:xfrm>
            <a:off x="7772400" y="3821949"/>
            <a:ext cx="1021715" cy="505267"/>
          </a:xfrm>
          <a:prstGeom prst="rect">
            <a:avLst/>
          </a:prstGeom>
        </p:spPr>
        <p:txBody>
          <a:bodyPr vert="horz" wrap="square" lIns="0" tIns="12700" rIns="0" bIns="0" rtlCol="0">
            <a:spAutoFit/>
          </a:bodyPr>
          <a:lstStyle/>
          <a:p>
            <a:pPr marL="0" marR="45085" lvl="0" indent="0" algn="ctr" defTabSz="914400" eaLnBrk="1" fontAlgn="auto" latinLnBrk="0" hangingPunct="1">
              <a:lnSpc>
                <a:spcPct val="100000"/>
              </a:lnSpc>
              <a:spcBef>
                <a:spcPts val="100"/>
              </a:spcBef>
              <a:spcAft>
                <a:spcPts val="0"/>
              </a:spcAft>
              <a:buClrTx/>
              <a:buSzTx/>
              <a:buFontTx/>
              <a:buNone/>
              <a:tabLst/>
              <a:defRPr/>
            </a:pPr>
            <a:r>
              <a:rPr kumimoji="0" sz="1600" b="1" i="0" u="none" strike="noStrike" kern="0" cap="none" normalizeH="0" baseline="0" noProof="0" dirty="0">
                <a:ln>
                  <a:noFill/>
                </a:ln>
                <a:solidFill>
                  <a:srgbClr val="FFFFFF"/>
                </a:solidFill>
                <a:effectLst/>
                <a:uLnTx/>
                <a:uFillTx/>
                <a:latin typeface="Arial"/>
                <a:cs typeface="Arial"/>
              </a:rPr>
              <a:t>32%</a:t>
            </a:r>
            <a:endParaRPr kumimoji="0" sz="1600" b="0" i="0" u="none" strike="noStrike" kern="0" cap="none" normalizeH="0" baseline="0" noProof="0" dirty="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600" b="1" i="0" u="none" strike="noStrike" kern="0" cap="none" normalizeH="0" baseline="0" noProof="0" dirty="0">
                <a:ln>
                  <a:noFill/>
                </a:ln>
                <a:solidFill>
                  <a:srgbClr val="FFFFFF"/>
                </a:solidFill>
                <a:effectLst/>
                <a:uLnTx/>
                <a:uFillTx/>
                <a:latin typeface="Arial"/>
                <a:cs typeface="Arial"/>
              </a:rPr>
              <a:t>HER2-neg</a:t>
            </a:r>
            <a:endParaRPr kumimoji="0" sz="1600" b="0" i="0" u="none" strike="noStrike" kern="0" cap="none" normalizeH="0" baseline="0" noProof="0" dirty="0">
              <a:ln>
                <a:noFill/>
              </a:ln>
              <a:solidFill>
                <a:sysClr val="windowText" lastClr="000000"/>
              </a:solidFill>
              <a:effectLst/>
              <a:uLnTx/>
              <a:uFillTx/>
              <a:latin typeface="Arial"/>
              <a:cs typeface="Arial"/>
            </a:endParaRPr>
          </a:p>
        </p:txBody>
      </p:sp>
      <p:sp>
        <p:nvSpPr>
          <p:cNvPr id="32" name="object 32"/>
          <p:cNvSpPr txBox="1"/>
          <p:nvPr/>
        </p:nvSpPr>
        <p:spPr>
          <a:xfrm>
            <a:off x="9140379" y="3286385"/>
            <a:ext cx="1075436" cy="505267"/>
          </a:xfrm>
          <a:prstGeom prst="rect">
            <a:avLst/>
          </a:prstGeom>
        </p:spPr>
        <p:txBody>
          <a:bodyPr vert="horz" wrap="square" lIns="0" tIns="12700" rIns="0" bIns="0" rtlCol="0">
            <a:spAutoFit/>
          </a:bodyPr>
          <a:lstStyle/>
          <a:p>
            <a:pPr marL="0" marR="43815" lvl="0" indent="0" algn="ctr" defTabSz="914400" eaLnBrk="1" fontAlgn="auto" latinLnBrk="0" hangingPunct="1">
              <a:lnSpc>
                <a:spcPct val="100000"/>
              </a:lnSpc>
              <a:spcBef>
                <a:spcPts val="100"/>
              </a:spcBef>
              <a:spcAft>
                <a:spcPts val="0"/>
              </a:spcAft>
              <a:buClrTx/>
              <a:buSzTx/>
              <a:buFontTx/>
              <a:buNone/>
              <a:tabLst/>
              <a:defRPr/>
            </a:pPr>
            <a:r>
              <a:rPr kumimoji="0" sz="1600" b="1" i="0" u="none" strike="noStrike" kern="0" cap="none" normalizeH="0" baseline="0" noProof="0" dirty="0">
                <a:ln>
                  <a:noFill/>
                </a:ln>
                <a:solidFill>
                  <a:srgbClr val="FFFFFF"/>
                </a:solidFill>
                <a:effectLst/>
                <a:uLnTx/>
                <a:uFillTx/>
                <a:latin typeface="Arial"/>
                <a:cs typeface="Arial"/>
              </a:rPr>
              <a:t>50%</a:t>
            </a:r>
            <a:endParaRPr kumimoji="0" sz="1600" b="0" i="0" u="none" strike="noStrike" kern="0" cap="none" normalizeH="0" baseline="0" noProof="0" dirty="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600" b="1" i="0" u="none" strike="noStrike" kern="0" cap="none" normalizeH="0" baseline="0" noProof="0" dirty="0">
                <a:ln>
                  <a:noFill/>
                </a:ln>
                <a:solidFill>
                  <a:srgbClr val="FFFFFF"/>
                </a:solidFill>
                <a:effectLst/>
                <a:uLnTx/>
                <a:uFillTx/>
                <a:latin typeface="Arial"/>
                <a:cs typeface="Arial"/>
              </a:rPr>
              <a:t>HER2-low</a:t>
            </a:r>
            <a:endParaRPr kumimoji="0" sz="1600" b="0" i="0" u="none" strike="noStrike" kern="0" cap="none" normalizeH="0" baseline="0" noProof="0" dirty="0">
              <a:ln>
                <a:noFill/>
              </a:ln>
              <a:solidFill>
                <a:sysClr val="windowText" lastClr="000000"/>
              </a:solidFill>
              <a:effectLst/>
              <a:uLnTx/>
              <a:uFillTx/>
              <a:latin typeface="Arial"/>
              <a:cs typeface="Arial"/>
            </a:endParaRPr>
          </a:p>
        </p:txBody>
      </p:sp>
      <p:sp>
        <p:nvSpPr>
          <p:cNvPr id="33" name="object 33"/>
          <p:cNvSpPr txBox="1"/>
          <p:nvPr/>
        </p:nvSpPr>
        <p:spPr>
          <a:xfrm>
            <a:off x="8012938" y="2521460"/>
            <a:ext cx="781177" cy="505267"/>
          </a:xfrm>
          <a:prstGeom prst="rect">
            <a:avLst/>
          </a:prstGeom>
        </p:spPr>
        <p:txBody>
          <a:bodyPr vert="horz" wrap="square" lIns="0" tIns="12700" rIns="0" bIns="0" rtlCol="0">
            <a:spAutoFit/>
          </a:bodyPr>
          <a:lstStyle/>
          <a:p>
            <a:pPr marL="12700" marR="5080" lvl="0" indent="80645" algn="ctr" defTabSz="914400" eaLnBrk="1" fontAlgn="auto" latinLnBrk="0" hangingPunct="1">
              <a:lnSpc>
                <a:spcPct val="100000"/>
              </a:lnSpc>
              <a:spcBef>
                <a:spcPts val="100"/>
              </a:spcBef>
              <a:spcAft>
                <a:spcPts val="0"/>
              </a:spcAft>
              <a:buClrTx/>
              <a:buSzTx/>
              <a:buFontTx/>
              <a:buNone/>
              <a:tabLst/>
              <a:defRPr/>
            </a:pPr>
            <a:r>
              <a:rPr kumimoji="0" sz="1600" b="1" i="0" u="none" strike="noStrike" kern="0" cap="none" normalizeH="0" baseline="0" noProof="0" dirty="0">
                <a:ln>
                  <a:noFill/>
                </a:ln>
                <a:solidFill>
                  <a:srgbClr val="FFFFFF"/>
                </a:solidFill>
                <a:effectLst/>
                <a:uLnTx/>
                <a:uFillTx/>
                <a:latin typeface="Arial"/>
                <a:cs typeface="Arial"/>
              </a:rPr>
              <a:t>18% HER2+</a:t>
            </a:r>
            <a:endParaRPr kumimoji="0" sz="1600" b="0" i="0" u="none" strike="noStrike" kern="0" cap="none" normalizeH="0" baseline="0" noProof="0" dirty="0">
              <a:ln>
                <a:noFill/>
              </a:ln>
              <a:solidFill>
                <a:sysClr val="windowText" lastClr="000000"/>
              </a:solidFill>
              <a:effectLst/>
              <a:uLnTx/>
              <a:uFillTx/>
              <a:latin typeface="Arial"/>
              <a:cs typeface="Arial"/>
            </a:endParaRPr>
          </a:p>
        </p:txBody>
      </p:sp>
      <p:sp>
        <p:nvSpPr>
          <p:cNvPr id="42" name="TextBox 41">
            <a:extLst>
              <a:ext uri="{FF2B5EF4-FFF2-40B4-BE49-F238E27FC236}">
                <a16:creationId xmlns:a16="http://schemas.microsoft.com/office/drawing/2014/main" id="{7B98D071-52DE-8B82-8855-ED5A79BAEE8B}"/>
              </a:ext>
            </a:extLst>
          </p:cNvPr>
          <p:cNvSpPr txBox="1"/>
          <p:nvPr/>
        </p:nvSpPr>
        <p:spPr>
          <a:xfrm>
            <a:off x="2344039" y="1614122"/>
            <a:ext cx="1809021"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Primary Tumor</a:t>
            </a:r>
          </a:p>
        </p:txBody>
      </p:sp>
      <p:sp>
        <p:nvSpPr>
          <p:cNvPr id="43" name="TextBox 42">
            <a:extLst>
              <a:ext uri="{FF2B5EF4-FFF2-40B4-BE49-F238E27FC236}">
                <a16:creationId xmlns:a16="http://schemas.microsoft.com/office/drawing/2014/main" id="{0D71A8A3-D09B-6E33-F7B8-0FC88C58F064}"/>
              </a:ext>
            </a:extLst>
          </p:cNvPr>
          <p:cNvSpPr txBox="1"/>
          <p:nvPr/>
        </p:nvSpPr>
        <p:spPr>
          <a:xfrm>
            <a:off x="7897572" y="1614122"/>
            <a:ext cx="207832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Metastatic Tumor</a:t>
            </a:r>
          </a:p>
        </p:txBody>
      </p:sp>
    </p:spTree>
    <p:extLst>
      <p:ext uri="{BB962C8B-B14F-4D97-AF65-F5344CB8AC3E}">
        <p14:creationId xmlns:p14="http://schemas.microsoft.com/office/powerpoint/2010/main" val="3235386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7"/>
          <p:cNvPicPr/>
          <p:nvPr/>
        </p:nvPicPr>
        <p:blipFill rotWithShape="1">
          <a:blip r:embed="rId3" cstate="print"/>
          <a:srcRect t="5150"/>
          <a:stretch/>
        </p:blipFill>
        <p:spPr>
          <a:xfrm>
            <a:off x="350445" y="1690688"/>
            <a:ext cx="11069035" cy="3961984"/>
          </a:xfrm>
          <a:prstGeom prst="rect">
            <a:avLst/>
          </a:prstGeom>
        </p:spPr>
      </p:pic>
      <p:sp>
        <p:nvSpPr>
          <p:cNvPr id="8" name="Title 7">
            <a:extLst>
              <a:ext uri="{FF2B5EF4-FFF2-40B4-BE49-F238E27FC236}">
                <a16:creationId xmlns:a16="http://schemas.microsoft.com/office/drawing/2014/main" id="{376FE15E-BA02-9C35-C9B1-B0F32CEA73AA}"/>
              </a:ext>
            </a:extLst>
          </p:cNvPr>
          <p:cNvSpPr>
            <a:spLocks noGrp="1"/>
          </p:cNvSpPr>
          <p:nvPr>
            <p:ph type="title"/>
          </p:nvPr>
        </p:nvSpPr>
        <p:spPr/>
        <p:txBody>
          <a:bodyPr>
            <a:normAutofit/>
          </a:bodyPr>
          <a:lstStyle/>
          <a:p>
            <a:r>
              <a:rPr lang="en-US" sz="4000" dirty="0"/>
              <a:t>Does HER2-Low Status Affect Prognosis?</a:t>
            </a:r>
          </a:p>
        </p:txBody>
      </p:sp>
      <p:sp>
        <p:nvSpPr>
          <p:cNvPr id="10" name="Text Placeholder 9">
            <a:extLst>
              <a:ext uri="{FF2B5EF4-FFF2-40B4-BE49-F238E27FC236}">
                <a16:creationId xmlns:a16="http://schemas.microsoft.com/office/drawing/2014/main" id="{2FDBF43C-F532-4465-53F4-48C87F07D433}"/>
              </a:ext>
            </a:extLst>
          </p:cNvPr>
          <p:cNvSpPr>
            <a:spLocks noGrp="1"/>
          </p:cNvSpPr>
          <p:nvPr>
            <p:ph type="body" sz="quarter" idx="12"/>
          </p:nvPr>
        </p:nvSpPr>
        <p:spPr/>
        <p:txBody>
          <a:bodyPr/>
          <a:lstStyle/>
          <a:p>
            <a:r>
              <a:rPr lang="en-US" dirty="0"/>
              <a:t>Denkert et al. </a:t>
            </a:r>
            <a:r>
              <a:rPr lang="en-US" i="1" dirty="0"/>
              <a:t>Lancet Oncol</a:t>
            </a:r>
            <a:r>
              <a:rPr lang="en-US" dirty="0"/>
              <a:t>. 2021;22:1151-1161.</a:t>
            </a:r>
          </a:p>
        </p:txBody>
      </p:sp>
    </p:spTree>
    <p:extLst>
      <p:ext uri="{BB962C8B-B14F-4D97-AF65-F5344CB8AC3E}">
        <p14:creationId xmlns:p14="http://schemas.microsoft.com/office/powerpoint/2010/main" val="1163432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a:spLocks/>
          </p:cNvSpPr>
          <p:nvPr/>
        </p:nvSpPr>
        <p:spPr bwMode="auto">
          <a:xfrm>
            <a:off x="1983341" y="531745"/>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dirty="0">
                <a:solidFill>
                  <a:schemeClr val="accent2"/>
                </a:solidFill>
                <a:ea typeface="+mj-ea"/>
                <a:cs typeface="Arial" panose="020B0604020202020204" pitchFamily="34" charset="0"/>
              </a:rPr>
              <a:t>DISCLOSURE OF UNLABELED USE</a:t>
            </a:r>
          </a:p>
        </p:txBody>
      </p:sp>
      <p:sp>
        <p:nvSpPr>
          <p:cNvPr id="10242" name="Subtitle 2"/>
          <p:cNvSpPr txBox="1">
            <a:spLocks/>
          </p:cNvSpPr>
          <p:nvPr/>
        </p:nvSpPr>
        <p:spPr bwMode="auto">
          <a:xfrm>
            <a:off x="1320800" y="1472361"/>
            <a:ext cx="9550400" cy="20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99" dirty="0"/>
              <a:t>This activity may contain discussion of published and/or investigational uses of agents that are not indicated by the FDA. The planners of this activity do not recommend the use of any agent outside of the labeled indications. </a:t>
            </a:r>
          </a:p>
          <a:p>
            <a:pPr algn="ctr" eaLnBrk="1" hangingPunct="1"/>
            <a:endParaRPr lang="en-US" sz="1799" dirty="0"/>
          </a:p>
          <a:p>
            <a:pPr algn="ctr" eaLnBrk="1" hangingPunct="1"/>
            <a:r>
              <a:rPr lang="en-US" sz="1799" dirty="0"/>
              <a:t>The opinions expressed in the activity are those of the faculty and do not necessarily represent the views of the planners. Please refer to the official prescribing information for each product for discussion of approved indications, contraindications, and warnings.</a:t>
            </a:r>
          </a:p>
        </p:txBody>
      </p:sp>
      <p:sp>
        <p:nvSpPr>
          <p:cNvPr id="8" name="Title 6"/>
          <p:cNvSpPr txBox="1">
            <a:spLocks/>
          </p:cNvSpPr>
          <p:nvPr/>
        </p:nvSpPr>
        <p:spPr bwMode="auto">
          <a:xfrm>
            <a:off x="1983342" y="3885962"/>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dirty="0">
                <a:solidFill>
                  <a:schemeClr val="accent2"/>
                </a:solidFill>
                <a:ea typeface="+mj-ea"/>
                <a:cs typeface="Arial" panose="020B0604020202020204" pitchFamily="34" charset="0"/>
              </a:rPr>
              <a:t>USAGE RIGHTS</a:t>
            </a:r>
          </a:p>
        </p:txBody>
      </p:sp>
      <p:sp>
        <p:nvSpPr>
          <p:cNvPr id="10244" name="Subtitle 2"/>
          <p:cNvSpPr txBox="1">
            <a:spLocks/>
          </p:cNvSpPr>
          <p:nvPr/>
        </p:nvSpPr>
        <p:spPr bwMode="auto">
          <a:xfrm>
            <a:off x="1320800" y="4571405"/>
            <a:ext cx="9550399" cy="1777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99" dirty="0">
                <a:cs typeface="Arial" charset="0"/>
              </a:rPr>
              <a:t>This slide deck is provided for educational purposes and individual slides may be</a:t>
            </a:r>
          </a:p>
          <a:p>
            <a:pPr algn="ctr" eaLnBrk="1" hangingPunct="1"/>
            <a:r>
              <a:rPr lang="en-US" sz="1799" dirty="0">
                <a:cs typeface="Arial" charset="0"/>
              </a:rPr>
              <a:t>used for personal, non-commercial presentations only if the content and references</a:t>
            </a:r>
          </a:p>
          <a:p>
            <a:pPr algn="ctr" eaLnBrk="1" hangingPunct="1"/>
            <a:r>
              <a:rPr lang="en-US" sz="1799" dirty="0">
                <a:cs typeface="Arial" charset="0"/>
              </a:rPr>
              <a:t>remain unchanged. No part of this slide deck may be published in print or</a:t>
            </a:r>
          </a:p>
          <a:p>
            <a:pPr algn="ctr" eaLnBrk="1" hangingPunct="1"/>
            <a:r>
              <a:rPr lang="en-US" sz="1799" dirty="0">
                <a:cs typeface="Arial" charset="0"/>
              </a:rPr>
              <a:t>electronically as a promotional or certified educational activity without prior written</a:t>
            </a:r>
          </a:p>
          <a:p>
            <a:pPr algn="ctr" eaLnBrk="1" hangingPunct="1"/>
            <a:r>
              <a:rPr lang="en-US" sz="1799" dirty="0">
                <a:cs typeface="Arial" charset="0"/>
              </a:rPr>
              <a:t>permission from AXIS. Additional terms may apply. See Terms of Service on</a:t>
            </a:r>
          </a:p>
          <a:p>
            <a:pPr algn="ctr" eaLnBrk="1" hangingPunct="1"/>
            <a:r>
              <a:rPr lang="en-US" sz="1799" dirty="0" err="1">
                <a:cs typeface="Arial" charset="0"/>
              </a:rPr>
              <a:t>www.axismeded.com</a:t>
            </a:r>
            <a:r>
              <a:rPr lang="en-US" sz="1799" dirty="0">
                <a:cs typeface="Arial" charset="0"/>
              </a:rPr>
              <a:t> for details.</a:t>
            </a:r>
          </a:p>
        </p:txBody>
      </p:sp>
    </p:spTree>
    <p:extLst>
      <p:ext uri="{BB962C8B-B14F-4D97-AF65-F5344CB8AC3E}">
        <p14:creationId xmlns:p14="http://schemas.microsoft.com/office/powerpoint/2010/main" val="9795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AE70E-B09E-B4C3-5DE5-4668D015BB8D}"/>
              </a:ext>
            </a:extLst>
          </p:cNvPr>
          <p:cNvSpPr>
            <a:spLocks noGrp="1"/>
          </p:cNvSpPr>
          <p:nvPr>
            <p:ph type="title"/>
          </p:nvPr>
        </p:nvSpPr>
        <p:spPr>
          <a:xfrm>
            <a:off x="377190" y="125731"/>
            <a:ext cx="11521440" cy="1271769"/>
          </a:xfrm>
        </p:spPr>
        <p:txBody>
          <a:bodyPr>
            <a:noAutofit/>
          </a:bodyPr>
          <a:lstStyle/>
          <a:p>
            <a:r>
              <a:rPr lang="en-US" sz="3000" dirty="0"/>
              <a:t>Results From the Phase 3 DESTINY-Breast04 Trial of Trastuzumab Deruxtecan in HER2-Low MBC: Study Design and Patients</a:t>
            </a:r>
          </a:p>
        </p:txBody>
      </p:sp>
      <p:sp>
        <p:nvSpPr>
          <p:cNvPr id="4" name="Text Placeholder 3">
            <a:extLst>
              <a:ext uri="{FF2B5EF4-FFF2-40B4-BE49-F238E27FC236}">
                <a16:creationId xmlns:a16="http://schemas.microsoft.com/office/drawing/2014/main" id="{162C4988-0D9E-C192-A4F6-76F38BDD58B2}"/>
              </a:ext>
            </a:extLst>
          </p:cNvPr>
          <p:cNvSpPr>
            <a:spLocks noGrp="1"/>
          </p:cNvSpPr>
          <p:nvPr>
            <p:ph type="body" sz="quarter" idx="12"/>
          </p:nvPr>
        </p:nvSpPr>
        <p:spPr>
          <a:xfrm>
            <a:off x="1524000" y="6228535"/>
            <a:ext cx="10569262" cy="663755"/>
          </a:xfrm>
        </p:spPr>
        <p:txBody>
          <a:bodyPr/>
          <a:lstStyle/>
          <a:p>
            <a:r>
              <a:rPr lang="en-US" dirty="0"/>
              <a:t>Data cutoff: January 11, 2022. </a:t>
            </a:r>
            <a:br>
              <a:rPr lang="en-US" dirty="0"/>
            </a:br>
            <a:r>
              <a:rPr lang="en-US" baseline="30000" dirty="0"/>
              <a:t>a</a:t>
            </a:r>
            <a:r>
              <a:rPr lang="en-US" dirty="0"/>
              <a:t>TPC was administered according to the label. </a:t>
            </a:r>
            <a:r>
              <a:rPr lang="en-US" baseline="30000" dirty="0"/>
              <a:t>b</a:t>
            </a:r>
            <a:r>
              <a:rPr lang="en-US" dirty="0"/>
              <a:t>Other secondary endpoints included ORR (BICR and INV), DOR (BICR), PFS (INV), and safety. Efficacy in the HR- cohort was an exploratory endpoint. </a:t>
            </a:r>
            <a:r>
              <a:rPr lang="en-US" baseline="30000" dirty="0"/>
              <a:t>c</a:t>
            </a:r>
            <a:r>
              <a:rPr lang="en-US" dirty="0"/>
              <a:t>HR status was based on data collected using interactive web/voice response system at randomization, which includes mis-stratified patients. </a:t>
            </a:r>
            <a:br>
              <a:rPr lang="en-US" dirty="0"/>
            </a:br>
            <a:r>
              <a:rPr lang="en-US" dirty="0"/>
              <a:t>Modi et al. </a:t>
            </a:r>
            <a:r>
              <a:rPr lang="en-US" i="1" dirty="0"/>
              <a:t>J Clin Oncol</a:t>
            </a:r>
            <a:r>
              <a:rPr lang="en-US" dirty="0"/>
              <a:t>. 2022;40(17):LBA3; Modi et al</a:t>
            </a:r>
            <a:r>
              <a:rPr lang="en-US" i="1" dirty="0"/>
              <a:t>. </a:t>
            </a:r>
            <a:r>
              <a:rPr lang="en-US" sz="1000" i="1" dirty="0">
                <a:latin typeface="Arial" panose="020B0604020202020204" pitchFamily="34" charset="0"/>
                <a:cs typeface="Arial" panose="020B0604020202020204" pitchFamily="34" charset="0"/>
              </a:rPr>
              <a:t>N </a:t>
            </a:r>
            <a:r>
              <a:rPr lang="en-US" sz="1000" i="1" dirty="0" err="1">
                <a:latin typeface="Arial" panose="020B0604020202020204" pitchFamily="34" charset="0"/>
                <a:cs typeface="Arial" panose="020B0604020202020204" pitchFamily="34" charset="0"/>
              </a:rPr>
              <a:t>Engl</a:t>
            </a:r>
            <a:r>
              <a:rPr lang="en-US" sz="1000" i="1" dirty="0">
                <a:latin typeface="Arial" panose="020B0604020202020204" pitchFamily="34" charset="0"/>
                <a:cs typeface="Arial" panose="020B0604020202020204" pitchFamily="34" charset="0"/>
              </a:rPr>
              <a:t> J Med. </a:t>
            </a:r>
            <a:r>
              <a:rPr lang="en-US" sz="1000" dirty="0">
                <a:latin typeface="Arial" panose="020B0604020202020204" pitchFamily="34" charset="0"/>
                <a:cs typeface="Arial" panose="020B0604020202020204" pitchFamily="34" charset="0"/>
              </a:rPr>
              <a:t>2022;387:9-20.</a:t>
            </a:r>
          </a:p>
        </p:txBody>
      </p:sp>
      <p:sp>
        <p:nvSpPr>
          <p:cNvPr id="8" name="TextBox 7">
            <a:extLst>
              <a:ext uri="{FF2B5EF4-FFF2-40B4-BE49-F238E27FC236}">
                <a16:creationId xmlns:a16="http://schemas.microsoft.com/office/drawing/2014/main" id="{1779F93B-CE7F-9488-C90C-399923DF1B83}"/>
              </a:ext>
            </a:extLst>
          </p:cNvPr>
          <p:cNvSpPr txBox="1"/>
          <p:nvPr/>
        </p:nvSpPr>
        <p:spPr>
          <a:xfrm>
            <a:off x="699909" y="1377878"/>
            <a:ext cx="4164191" cy="1585049"/>
          </a:xfrm>
          <a:prstGeom prst="rect">
            <a:avLst/>
          </a:prstGeom>
          <a:solidFill>
            <a:srgbClr val="EBE9EE"/>
          </a:solidFill>
          <a:ln>
            <a:noFill/>
          </a:ln>
        </p:spPr>
        <p:style>
          <a:lnRef idx="2">
            <a:schemeClr val="accent6"/>
          </a:lnRef>
          <a:fillRef idx="1">
            <a:schemeClr val="lt1"/>
          </a:fillRef>
          <a:effectRef idx="0">
            <a:schemeClr val="accent6"/>
          </a:effectRef>
          <a:fontRef idx="minor">
            <a:schemeClr val="dk1"/>
          </a:fontRef>
        </p:style>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Key Eligibility Criteria</a:t>
            </a:r>
          </a:p>
          <a:p>
            <a:pPr marL="236538" marR="0" lvl="0" indent="-112713" algn="l" defTabSz="914400" rtl="0" eaLnBrk="1" fontAlgn="auto" latinLnBrk="0" hangingPunct="1">
              <a:lnSpc>
                <a:spcPct val="100000"/>
              </a:lnSpc>
              <a:spcBef>
                <a:spcPts val="200"/>
              </a:spcBef>
              <a:spcAft>
                <a:spcPts val="0"/>
              </a:spcAft>
              <a:buClr>
                <a:schemeClr val="accent3"/>
              </a:buClr>
              <a:buSzPct val="85000"/>
              <a:buFont typeface="Arial" panose="020B0604020202020204" pitchFamily="34" charset="0"/>
              <a:buChar char="•"/>
              <a:defRPr/>
            </a:pPr>
            <a:r>
              <a:rPr kumimoji="0" lang="en-US" sz="13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HER2-low (IHC 1+ or IHC 2+/ISH-) unresectable and/or MBC</a:t>
            </a:r>
          </a:p>
          <a:p>
            <a:pPr marL="236538" marR="0" lvl="0" indent="-112713" algn="l" defTabSz="914400" rtl="0" eaLnBrk="1" fontAlgn="auto" latinLnBrk="0" hangingPunct="1">
              <a:lnSpc>
                <a:spcPct val="100000"/>
              </a:lnSpc>
              <a:spcBef>
                <a:spcPts val="200"/>
              </a:spcBef>
              <a:spcAft>
                <a:spcPts val="0"/>
              </a:spcAft>
              <a:buClr>
                <a:schemeClr val="accent3"/>
              </a:buClr>
              <a:buSzPct val="85000"/>
              <a:buFont typeface="Arial" panose="020B0604020202020204" pitchFamily="34" charset="0"/>
              <a:buChar char="•"/>
              <a:defRPr/>
            </a:pPr>
            <a:r>
              <a:rPr kumimoji="0" lang="en-US" sz="13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≥1 prior line of chemotherapy in the metastatic setting or disease recurrence ≤6 months after adjuvant therapy</a:t>
            </a:r>
          </a:p>
          <a:p>
            <a:pPr marL="236538" marR="0" lvl="0" indent="-112713" algn="l" defTabSz="914400" rtl="0" eaLnBrk="1" fontAlgn="auto" latinLnBrk="0" hangingPunct="1">
              <a:lnSpc>
                <a:spcPct val="100000"/>
              </a:lnSpc>
              <a:spcBef>
                <a:spcPts val="200"/>
              </a:spcBef>
              <a:spcAft>
                <a:spcPts val="0"/>
              </a:spcAft>
              <a:buClr>
                <a:schemeClr val="accent3"/>
              </a:buClr>
              <a:buSzPct val="85000"/>
              <a:buFont typeface="Arial" panose="020B0604020202020204" pitchFamily="34" charset="0"/>
              <a:buChar char="•"/>
              <a:defRPr/>
            </a:pPr>
            <a:r>
              <a:rPr kumimoji="0" lang="en-US" sz="13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≥1 line of endocrine therapy if HR+ MBC</a:t>
            </a:r>
          </a:p>
        </p:txBody>
      </p:sp>
      <p:sp>
        <p:nvSpPr>
          <p:cNvPr id="9" name="Rectangle 8">
            <a:extLst>
              <a:ext uri="{FF2B5EF4-FFF2-40B4-BE49-F238E27FC236}">
                <a16:creationId xmlns:a16="http://schemas.microsoft.com/office/drawing/2014/main" id="{A3056373-F686-073B-D735-29425D102D42}"/>
              </a:ext>
            </a:extLst>
          </p:cNvPr>
          <p:cNvSpPr/>
          <p:nvPr/>
        </p:nvSpPr>
        <p:spPr>
          <a:xfrm>
            <a:off x="699910" y="5316904"/>
            <a:ext cx="4150097" cy="755183"/>
          </a:xfrm>
          <a:prstGeom prst="rect">
            <a:avLst/>
          </a:prstGeom>
          <a:ln/>
        </p:spPr>
        <p:style>
          <a:lnRef idx="1">
            <a:schemeClr val="dk1"/>
          </a:lnRef>
          <a:fillRef idx="2">
            <a:schemeClr val="dk1"/>
          </a:fillRef>
          <a:effectRef idx="1">
            <a:schemeClr val="dk1"/>
          </a:effectRef>
          <a:fontRef idx="minor">
            <a:schemeClr val="dk1"/>
          </a:fontRef>
        </p:style>
        <p:txBody>
          <a:bodyPr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Primary endpoint: </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PFS by BICR (HR+)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Key secondary endpoints</a:t>
            </a:r>
            <a:r>
              <a:rPr kumimoji="0" lang="en-US" sz="12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b</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PFS by BICR (all patients), OS (HR+ and all patients)</a:t>
            </a:r>
          </a:p>
        </p:txBody>
      </p:sp>
      <p:graphicFrame>
        <p:nvGraphicFramePr>
          <p:cNvPr id="10" name="Table 9">
            <a:extLst>
              <a:ext uri="{FF2B5EF4-FFF2-40B4-BE49-F238E27FC236}">
                <a16:creationId xmlns:a16="http://schemas.microsoft.com/office/drawing/2014/main" id="{1848FB55-2114-6543-8300-681796BC871F}"/>
              </a:ext>
            </a:extLst>
          </p:cNvPr>
          <p:cNvGraphicFramePr>
            <a:graphicFrameLocks noGrp="1"/>
          </p:cNvGraphicFramePr>
          <p:nvPr>
            <p:extLst>
              <p:ext uri="{D42A27DB-BD31-4B8C-83A1-F6EECF244321}">
                <p14:modId xmlns:p14="http://schemas.microsoft.com/office/powerpoint/2010/main" val="3039548335"/>
              </p:ext>
            </p:extLst>
          </p:nvPr>
        </p:nvGraphicFramePr>
        <p:xfrm>
          <a:off x="4936505" y="1397500"/>
          <a:ext cx="7006832" cy="4736594"/>
        </p:xfrm>
        <a:graphic>
          <a:graphicData uri="http://schemas.openxmlformats.org/drawingml/2006/table">
            <a:tbl>
              <a:tblPr firstRow="1" firstCol="1" bandRow="1">
                <a:tableStyleId>{5C22544A-7EE6-4342-B048-85BDC9FD1C3A}</a:tableStyleId>
              </a:tblPr>
              <a:tblGrid>
                <a:gridCol w="1909144">
                  <a:extLst>
                    <a:ext uri="{9D8B030D-6E8A-4147-A177-3AD203B41FA5}">
                      <a16:colId xmlns:a16="http://schemas.microsoft.com/office/drawing/2014/main" val="167432749"/>
                    </a:ext>
                  </a:extLst>
                </a:gridCol>
                <a:gridCol w="1325592">
                  <a:extLst>
                    <a:ext uri="{9D8B030D-6E8A-4147-A177-3AD203B41FA5}">
                      <a16:colId xmlns:a16="http://schemas.microsoft.com/office/drawing/2014/main" val="273081428"/>
                    </a:ext>
                  </a:extLst>
                </a:gridCol>
                <a:gridCol w="943024">
                  <a:extLst>
                    <a:ext uri="{9D8B030D-6E8A-4147-A177-3AD203B41FA5}">
                      <a16:colId xmlns:a16="http://schemas.microsoft.com/office/drawing/2014/main" val="1873159455"/>
                    </a:ext>
                  </a:extLst>
                </a:gridCol>
                <a:gridCol w="943024">
                  <a:extLst>
                    <a:ext uri="{9D8B030D-6E8A-4147-A177-3AD203B41FA5}">
                      <a16:colId xmlns:a16="http://schemas.microsoft.com/office/drawing/2014/main" val="3050317291"/>
                    </a:ext>
                  </a:extLst>
                </a:gridCol>
                <a:gridCol w="943024">
                  <a:extLst>
                    <a:ext uri="{9D8B030D-6E8A-4147-A177-3AD203B41FA5}">
                      <a16:colId xmlns:a16="http://schemas.microsoft.com/office/drawing/2014/main" val="1991887552"/>
                    </a:ext>
                  </a:extLst>
                </a:gridCol>
                <a:gridCol w="943024">
                  <a:extLst>
                    <a:ext uri="{9D8B030D-6E8A-4147-A177-3AD203B41FA5}">
                      <a16:colId xmlns:a16="http://schemas.microsoft.com/office/drawing/2014/main" val="1975113696"/>
                    </a:ext>
                  </a:extLst>
                </a:gridCol>
              </a:tblGrid>
              <a:tr h="265301">
                <a:tc rowSpan="2" gridSpan="2">
                  <a:txBody>
                    <a:bodyPr/>
                    <a:lstStyle/>
                    <a:p>
                      <a:r>
                        <a:rPr lang="en-US" sz="1200" dirty="0">
                          <a:latin typeface="Arial" panose="020B0604020202020204" pitchFamily="34" charset="0"/>
                          <a:cs typeface="Arial" panose="020B0604020202020204" pitchFamily="34" charset="0"/>
                        </a:rPr>
                        <a:t>Patient Characteristics</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n-US"/>
                    </a:p>
                  </a:txBody>
                  <a:tcPr>
                    <a:lnL w="12700" cap="flat" cmpd="sng" algn="ctr">
                      <a:solidFill>
                        <a:schemeClr val="tx1"/>
                      </a:solidFill>
                      <a:prstDash val="solid"/>
                      <a:round/>
                      <a:headEnd type="none" w="med" len="med"/>
                      <a:tailEnd type="none" w="med" len="med"/>
                    </a:lnL>
                  </a:tcPr>
                </a:tc>
                <a:tc gridSpan="2">
                  <a:txBody>
                    <a:bodyPr/>
                    <a:lstStyle/>
                    <a:p>
                      <a:pPr algn="ctr"/>
                      <a:r>
                        <a:rPr lang="en-US" sz="1200" dirty="0">
                          <a:latin typeface="Arial" panose="020B0604020202020204" pitchFamily="34" charset="0"/>
                          <a:cs typeface="Arial" panose="020B0604020202020204" pitchFamily="34" charset="0"/>
                        </a:rPr>
                        <a:t>HR+</a:t>
                      </a:r>
                      <a:endParaRPr lang="en-US" sz="1200" i="0" dirty="0">
                        <a:latin typeface="Arial" panose="020B0604020202020204" pitchFamily="34" charset="0"/>
                        <a:cs typeface="Arial" panose="020B0604020202020204" pitchFamily="34" charset="0"/>
                      </a:endParaRP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a:r>
                        <a:rPr lang="en-US" sz="1200" dirty="0">
                          <a:latin typeface="Arial" panose="020B0604020202020204" pitchFamily="34" charset="0"/>
                          <a:cs typeface="Arial" panose="020B0604020202020204" pitchFamily="34" charset="0"/>
                        </a:rPr>
                        <a:t>All Patients </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762803983"/>
                  </a:ext>
                </a:extLst>
              </a:tr>
              <a:tr h="491778">
                <a:tc gridSpan="2" vMerge="1">
                  <a:txBody>
                    <a:bodyPr/>
                    <a:lstStyle/>
                    <a:p>
                      <a:endParaRPr lang="en-US"/>
                    </a:p>
                  </a:txBody>
                  <a:tcPr/>
                </a:tc>
                <a:tc hMerge="1" vMerge="1">
                  <a:txBody>
                    <a:bodyPr/>
                    <a:lstStyle/>
                    <a:p>
                      <a:endParaRPr lang="en-US"/>
                    </a:p>
                  </a:txBody>
                  <a:tcPr/>
                </a:tc>
                <a:tc>
                  <a:txBody>
                    <a:bodyPr/>
                    <a:lstStyle/>
                    <a:p>
                      <a:pPr algn="ctr"/>
                      <a:r>
                        <a:rPr lang="en-US" sz="1200" b="1" dirty="0">
                          <a:solidFill>
                            <a:schemeClr val="bg1"/>
                          </a:solidFill>
                          <a:latin typeface="Arial" panose="020B0604020202020204" pitchFamily="34" charset="0"/>
                          <a:cs typeface="Arial" panose="020B0604020202020204" pitchFamily="34" charset="0"/>
                        </a:rPr>
                        <a:t>T-DXd</a:t>
                      </a:r>
                    </a:p>
                    <a:p>
                      <a:pPr algn="ctr"/>
                      <a:r>
                        <a:rPr lang="en-US" sz="1200" b="1" dirty="0">
                          <a:solidFill>
                            <a:schemeClr val="bg1"/>
                          </a:solidFill>
                          <a:latin typeface="Arial" panose="020B0604020202020204" pitchFamily="34" charset="0"/>
                          <a:cs typeface="Arial" panose="020B0604020202020204" pitchFamily="34" charset="0"/>
                        </a:rPr>
                        <a:t>(n=331)</a:t>
                      </a:r>
                      <a:endParaRPr lang="en-US" sz="1200" b="1" i="0" dirty="0">
                        <a:solidFill>
                          <a:schemeClr val="bg1"/>
                        </a:solidFill>
                        <a:latin typeface="Arial" panose="020B0604020202020204" pitchFamily="34" charset="0"/>
                        <a:cs typeface="Arial" panose="020B0604020202020204" pitchFamily="34" charset="0"/>
                      </a:endParaRP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TPC</a:t>
                      </a:r>
                    </a:p>
                    <a:p>
                      <a:pPr algn="ctr"/>
                      <a:r>
                        <a:rPr lang="en-US" sz="1200" b="1" dirty="0">
                          <a:solidFill>
                            <a:schemeClr val="bg1"/>
                          </a:solidFill>
                          <a:latin typeface="Arial" panose="020B0604020202020204" pitchFamily="34" charset="0"/>
                          <a:cs typeface="Arial" panose="020B0604020202020204" pitchFamily="34" charset="0"/>
                        </a:rPr>
                        <a:t>(n=163)</a:t>
                      </a:r>
                      <a:endParaRPr lang="en-US" sz="1200" b="1" i="0" dirty="0">
                        <a:solidFill>
                          <a:schemeClr val="bg1"/>
                        </a:solidFill>
                        <a:latin typeface="Arial" panose="020B0604020202020204" pitchFamily="34" charset="0"/>
                        <a:cs typeface="Arial" panose="020B0604020202020204" pitchFamily="34" charset="0"/>
                      </a:endParaRP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T-DXd</a:t>
                      </a:r>
                    </a:p>
                    <a:p>
                      <a:pPr algn="ctr"/>
                      <a:r>
                        <a:rPr lang="en-US" sz="1200" b="1" dirty="0">
                          <a:solidFill>
                            <a:schemeClr val="bg1"/>
                          </a:solidFill>
                          <a:latin typeface="Arial" panose="020B0604020202020204" pitchFamily="34" charset="0"/>
                          <a:cs typeface="Arial" panose="020B0604020202020204" pitchFamily="34" charset="0"/>
                        </a:rPr>
                        <a:t>(n=373)</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TPC</a:t>
                      </a:r>
                    </a:p>
                    <a:p>
                      <a:pPr algn="ctr"/>
                      <a:r>
                        <a:rPr lang="en-US" sz="1200" b="1" dirty="0">
                          <a:solidFill>
                            <a:schemeClr val="bg1"/>
                          </a:solidFill>
                          <a:latin typeface="Arial" panose="020B0604020202020204" pitchFamily="34" charset="0"/>
                          <a:cs typeface="Arial" panose="020B0604020202020204" pitchFamily="34" charset="0"/>
                        </a:rPr>
                        <a:t>(n=184)</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448105254"/>
                  </a:ext>
                </a:extLst>
              </a:tr>
              <a:tr h="26530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Median age (range), years</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57 (32-80)</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56 (28-80)</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58 (32-80)</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56 (28-80)</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0238335"/>
                  </a:ext>
                </a:extLst>
              </a:tr>
              <a:tr h="265301">
                <a:tc rowSpan="2">
                  <a:txBody>
                    <a:bodyPr/>
                    <a:lstStyle/>
                    <a:p>
                      <a:r>
                        <a:rPr lang="en-US" sz="1200" dirty="0">
                          <a:latin typeface="Arial" panose="020B0604020202020204" pitchFamily="34" charset="0"/>
                          <a:cs typeface="Arial" panose="020B0604020202020204" pitchFamily="34" charset="0"/>
                        </a:rPr>
                        <a:t>HER2 status (IHC), n (%)</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solidFill>
                            <a:schemeClr val="bg1"/>
                          </a:solidFill>
                          <a:latin typeface="Arial" panose="020B0604020202020204" pitchFamily="34" charset="0"/>
                          <a:cs typeface="Arial" panose="020B0604020202020204" pitchFamily="34" charset="0"/>
                        </a:rPr>
                        <a:t>1+</a:t>
                      </a:r>
                      <a:endParaRPr lang="en-US" sz="1400" dirty="0"/>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latin typeface="Arial" panose="020B0604020202020204" pitchFamily="34" charset="0"/>
                          <a:cs typeface="Arial" panose="020B0604020202020204" pitchFamily="34" charset="0"/>
                        </a:rPr>
                        <a:t>193 (58)</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95 (58)</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215 (58)</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106 (58)</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1487265"/>
                  </a:ext>
                </a:extLst>
              </a:tr>
              <a:tr h="265301">
                <a:tc vMerge="1">
                  <a:txBody>
                    <a:bodyPr/>
                    <a:lstStyle/>
                    <a:p>
                      <a:endParaRPr lang="en-US" sz="1200" dirty="0"/>
                    </a:p>
                  </a:txBody>
                  <a:tcPr>
                    <a:lnL w="1270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r>
                        <a:rPr lang="en-US" sz="1200" dirty="0">
                          <a:solidFill>
                            <a:schemeClr val="bg1"/>
                          </a:solidFill>
                          <a:latin typeface="Arial" panose="020B0604020202020204" pitchFamily="34" charset="0"/>
                          <a:cs typeface="Arial" panose="020B0604020202020204" pitchFamily="34" charset="0"/>
                        </a:rPr>
                        <a:t>2+/ISH-</a:t>
                      </a:r>
                      <a:endParaRPr lang="en-US" dirty="0"/>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latin typeface="Arial" panose="020B0604020202020204" pitchFamily="34" charset="0"/>
                          <a:cs typeface="Arial" panose="020B0604020202020204" pitchFamily="34" charset="0"/>
                        </a:rPr>
                        <a:t>138 (42)</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68 (42)</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158 (42)</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78 (42)</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704008"/>
                  </a:ext>
                </a:extLst>
              </a:tr>
              <a:tr h="265301">
                <a:tc gridSpan="2">
                  <a:txBody>
                    <a:bodyPr/>
                    <a:lstStyle/>
                    <a:p>
                      <a:r>
                        <a:rPr lang="en-US" sz="1200" baseline="0" dirty="0">
                          <a:solidFill>
                            <a:schemeClr val="bg1"/>
                          </a:solidFill>
                          <a:latin typeface="Arial" panose="020B0604020202020204" pitchFamily="34" charset="0"/>
                          <a:cs typeface="Arial" panose="020B0604020202020204" pitchFamily="34" charset="0"/>
                        </a:rPr>
                        <a:t>HR positive,</a:t>
                      </a:r>
                      <a:r>
                        <a:rPr lang="en-US" sz="1200" baseline="30000" dirty="0">
                          <a:solidFill>
                            <a:schemeClr val="bg1"/>
                          </a:solidFill>
                          <a:latin typeface="Arial" panose="020B0604020202020204" pitchFamily="34" charset="0"/>
                          <a:cs typeface="Arial" panose="020B0604020202020204" pitchFamily="34" charset="0"/>
                        </a:rPr>
                        <a:t>c</a:t>
                      </a:r>
                      <a:r>
                        <a:rPr lang="en-US" sz="1200" baseline="0" dirty="0">
                          <a:solidFill>
                            <a:schemeClr val="bg1"/>
                          </a:solidFill>
                          <a:latin typeface="Arial" panose="020B0604020202020204" pitchFamily="34" charset="0"/>
                          <a:cs typeface="Arial" panose="020B0604020202020204" pitchFamily="34" charset="0"/>
                        </a:rPr>
                        <a:t> n (%)</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a:p>
                  </a:txBody>
                  <a:tcPr>
                    <a:lnL w="12700" cap="flat" cmpd="sng" algn="ctr">
                      <a:solidFill>
                        <a:schemeClr val="tx1"/>
                      </a:solidFill>
                      <a:prstDash val="solid"/>
                      <a:round/>
                      <a:headEnd type="none" w="med" len="med"/>
                      <a:tailEnd type="none" w="med" len="med"/>
                    </a:lnL>
                  </a:tcPr>
                </a:tc>
                <a:tc>
                  <a:txBody>
                    <a:bodyPr/>
                    <a:lstStyle/>
                    <a:p>
                      <a:pPr algn="ctr"/>
                      <a:r>
                        <a:rPr lang="en-US" sz="1200" dirty="0">
                          <a:latin typeface="Arial" panose="020B0604020202020204" pitchFamily="34" charset="0"/>
                          <a:cs typeface="Arial" panose="020B0604020202020204" pitchFamily="34" charset="0"/>
                        </a:rPr>
                        <a:t>328 (99)</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162 (99)</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333 (89)</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166 (90)</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624810"/>
                  </a:ext>
                </a:extLst>
              </a:tr>
              <a:tr h="265301">
                <a:tc rowSpan="2">
                  <a:txBody>
                    <a:bodyPr/>
                    <a:lstStyle/>
                    <a:p>
                      <a:r>
                        <a:rPr lang="en-US" sz="1200" dirty="0">
                          <a:latin typeface="Arial" panose="020B0604020202020204" pitchFamily="34" charset="0"/>
                          <a:cs typeface="Arial" panose="020B0604020202020204" pitchFamily="34" charset="0"/>
                        </a:rPr>
                        <a:t>ECOG PS, n (%)</a:t>
                      </a:r>
                      <a:endParaRPr lang="en-US" sz="1200" baseline="30000" dirty="0">
                        <a:latin typeface="Arial" panose="020B0604020202020204" pitchFamily="34" charset="0"/>
                        <a:cs typeface="Arial" panose="020B0604020202020204" pitchFamily="34" charset="0"/>
                      </a:endParaRP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solidFill>
                            <a:schemeClr val="bg1"/>
                          </a:solidFill>
                          <a:latin typeface="Arial" panose="020B0604020202020204" pitchFamily="34" charset="0"/>
                          <a:cs typeface="Arial" panose="020B0604020202020204" pitchFamily="34" charset="0"/>
                        </a:rPr>
                        <a:t>0</a:t>
                      </a:r>
                      <a:endParaRPr lang="en-US" sz="1200" baseline="30000" dirty="0">
                        <a:solidFill>
                          <a:schemeClr val="bg1"/>
                        </a:solidFill>
                        <a:latin typeface="Arial" panose="020B0604020202020204" pitchFamily="34" charset="0"/>
                        <a:cs typeface="Arial" panose="020B0604020202020204" pitchFamily="34" charset="0"/>
                      </a:endParaRP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latin typeface="Arial" panose="020B0604020202020204" pitchFamily="34" charset="0"/>
                          <a:cs typeface="Arial" panose="020B0604020202020204" pitchFamily="34" charset="0"/>
                        </a:rPr>
                        <a:t>187 (56)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95 (58)</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200 (54)</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105 (57)</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5775422"/>
                  </a:ext>
                </a:extLst>
              </a:tr>
              <a:tr h="265301">
                <a:tc vMerge="1">
                  <a:txBody>
                    <a:bodyPr/>
                    <a:lstStyle/>
                    <a:p>
                      <a:endParaRPr lang="en-US" sz="1200" dirty="0"/>
                    </a:p>
                  </a:txBody>
                  <a:tcPr>
                    <a:lnL w="1270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r>
                        <a:rPr lang="en-US" sz="1200" dirty="0">
                          <a:solidFill>
                            <a:schemeClr val="bg1"/>
                          </a:solidFill>
                          <a:latin typeface="Arial" panose="020B0604020202020204" pitchFamily="34" charset="0"/>
                          <a:cs typeface="Arial" panose="020B0604020202020204" pitchFamily="34" charset="0"/>
                        </a:rPr>
                        <a:t>1</a:t>
                      </a:r>
                      <a:endParaRPr lang="en-US" sz="1600" dirty="0">
                        <a:solidFill>
                          <a:schemeClr val="bg1"/>
                        </a:solidFill>
                        <a:latin typeface="Arial" panose="020B0604020202020204" pitchFamily="34" charset="0"/>
                        <a:cs typeface="Arial" panose="020B0604020202020204" pitchFamily="34" charset="0"/>
                      </a:endParaRP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latin typeface="Arial" panose="020B0604020202020204" pitchFamily="34" charset="0"/>
                          <a:cs typeface="Arial" panose="020B0604020202020204" pitchFamily="34" charset="0"/>
                        </a:rPr>
                        <a:t>144 (44)</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68 (42)</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173 (46)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79 (43)</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089331"/>
                  </a:ext>
                </a:extLst>
              </a:tr>
              <a:tr h="265301">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cs typeface="Arial" panose="020B0604020202020204" pitchFamily="34" charset="0"/>
                        </a:rPr>
                        <a:t>Metastases at baseline, n (%)</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aseline="0" dirty="0">
                          <a:solidFill>
                            <a:schemeClr val="bg1"/>
                          </a:solidFill>
                          <a:latin typeface="Arial" panose="020B0604020202020204" pitchFamily="34" charset="0"/>
                          <a:cs typeface="Arial" panose="020B0604020202020204" pitchFamily="34" charset="0"/>
                        </a:rPr>
                        <a:t>Brain</a:t>
                      </a:r>
                      <a:endParaRPr lang="en-US" dirty="0"/>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18 (5)</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7 (4)</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24 (6)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8 (4)</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3421322"/>
                  </a:ext>
                </a:extLst>
              </a:tr>
              <a:tr h="265301">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Liver mets at baseline, n (%)</a:t>
                      </a:r>
                    </a:p>
                  </a:txBody>
                  <a:tcPr marL="27432" marR="27432" marT="18288" marB="18288" anchor="ctr"/>
                </a:tc>
                <a:tc>
                  <a:txBody>
                    <a:bodyPr/>
                    <a:lstStyle/>
                    <a:p>
                      <a:r>
                        <a:rPr lang="en-US" sz="1200" baseline="0" dirty="0">
                          <a:solidFill>
                            <a:schemeClr val="bg1"/>
                          </a:solidFill>
                          <a:latin typeface="Arial" panose="020B0604020202020204" pitchFamily="34" charset="0"/>
                          <a:cs typeface="Arial" panose="020B0604020202020204" pitchFamily="34" charset="0"/>
                        </a:rPr>
                        <a:t>Liver</a:t>
                      </a:r>
                      <a:endParaRPr lang="en-US" dirty="0"/>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247 (75)</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116 (71)</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266 (71)</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123 (67)</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1372550"/>
                  </a:ext>
                </a:extLst>
              </a:tr>
              <a:tr h="265301">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Lung metastases at baseline, n (%)</a:t>
                      </a:r>
                    </a:p>
                  </a:txBody>
                  <a:tcPr marL="27432" marR="27432" marT="18288" marB="18288" anchor="ctr"/>
                </a:tc>
                <a:tc>
                  <a:txBody>
                    <a:bodyPr/>
                    <a:lstStyle/>
                    <a:p>
                      <a:r>
                        <a:rPr lang="en-US" sz="1200" baseline="0" dirty="0">
                          <a:solidFill>
                            <a:schemeClr val="bg1"/>
                          </a:solidFill>
                          <a:latin typeface="Arial" panose="020B0604020202020204" pitchFamily="34" charset="0"/>
                          <a:cs typeface="Arial" panose="020B0604020202020204" pitchFamily="34" charset="0"/>
                        </a:rPr>
                        <a:t>Lung</a:t>
                      </a:r>
                      <a:endParaRPr lang="en-US" dirty="0"/>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98 (30)</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58 (36)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120 (32)</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63 (34)</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1843504"/>
                  </a:ext>
                </a:extLst>
              </a:tr>
              <a:tr h="26530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Prior lines of chemo</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(MBC setting)</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Median (range)</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latin typeface="Arial" panose="020B0604020202020204" pitchFamily="34" charset="0"/>
                          <a:cs typeface="Arial" panose="020B0604020202020204" pitchFamily="34" charset="0"/>
                        </a:rPr>
                        <a:t>1 (0-3)</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1 (0-2)</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1 (0-3)</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1 (0-2)</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3612400"/>
                  </a:ext>
                </a:extLst>
              </a:tr>
              <a:tr h="265301">
                <a:tc vMerge="1">
                  <a:txBody>
                    <a:bodyPr/>
                    <a:lstStyle/>
                    <a:p>
                      <a:endParaRPr lang="en-US" sz="1100" dirty="0"/>
                    </a:p>
                  </a:txBody>
                  <a:tcPr marL="9144" marR="9144" marT="9144" marB="9144" anchor="ctr"/>
                </a:tc>
                <a:tc>
                  <a:txBody>
                    <a:bodyPr/>
                    <a:lstStyle/>
                    <a:p>
                      <a:r>
                        <a:rPr lang="en-US" sz="1200" dirty="0">
                          <a:solidFill>
                            <a:schemeClr val="bg1"/>
                          </a:solidFill>
                          <a:latin typeface="Arial" panose="020B0604020202020204" pitchFamily="34" charset="0"/>
                          <a:cs typeface="Arial" panose="020B0604020202020204" pitchFamily="34" charset="0"/>
                        </a:rPr>
                        <a:t>≥3, n (%)</a:t>
                      </a:r>
                      <a:endParaRPr lang="en-US" sz="1600" dirty="0">
                        <a:solidFill>
                          <a:schemeClr val="bg1"/>
                        </a:solidFill>
                        <a:latin typeface="Arial" panose="020B0604020202020204" pitchFamily="34" charset="0"/>
                        <a:cs typeface="Arial" panose="020B0604020202020204" pitchFamily="34" charset="0"/>
                      </a:endParaRP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latin typeface="Arial" panose="020B0604020202020204" pitchFamily="34" charset="0"/>
                          <a:cs typeface="Arial" panose="020B0604020202020204" pitchFamily="34" charset="0"/>
                        </a:rPr>
                        <a:t>3 (0.9)</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0</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6 (1.6)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0</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1243170"/>
                  </a:ext>
                </a:extLst>
              </a:tr>
              <a:tr h="26530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Prior lines of endocrine therapy (MBC setting)</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Median (range)</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latin typeface="Arial" panose="020B0604020202020204" pitchFamily="34" charset="0"/>
                          <a:cs typeface="Arial" panose="020B0604020202020204" pitchFamily="34" charset="0"/>
                        </a:rPr>
                        <a:t>2 (0-7)</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2 (0-6)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2 (0-7)</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2 (0-6)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2904625"/>
                  </a:ext>
                </a:extLst>
              </a:tr>
              <a:tr h="265301">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marL="9144" marR="9144" marT="9144" marB="9144" anchor="ctr"/>
                </a:tc>
                <a:tc>
                  <a:txBody>
                    <a:bodyPr/>
                    <a:lstStyle/>
                    <a:p>
                      <a:r>
                        <a:rPr lang="en-US" sz="1200" dirty="0">
                          <a:solidFill>
                            <a:schemeClr val="bg1"/>
                          </a:solidFill>
                          <a:latin typeface="Arial" panose="020B0604020202020204" pitchFamily="34" charset="0"/>
                          <a:cs typeface="Arial" panose="020B0604020202020204" pitchFamily="34" charset="0"/>
                        </a:rPr>
                        <a:t>≥3, n (%)</a:t>
                      </a:r>
                      <a:endParaRPr lang="en-US" sz="1600" dirty="0">
                        <a:solidFill>
                          <a:schemeClr val="bg1"/>
                        </a:solidFill>
                        <a:latin typeface="Arial" panose="020B0604020202020204" pitchFamily="34" charset="0"/>
                        <a:cs typeface="Arial" panose="020B0604020202020204" pitchFamily="34" charset="0"/>
                      </a:endParaRP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latin typeface="Arial" panose="020B0604020202020204" pitchFamily="34" charset="0"/>
                          <a:cs typeface="Arial" panose="020B0604020202020204" pitchFamily="34" charset="0"/>
                        </a:rPr>
                        <a:t>88 (27)</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44 (27)</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90 (24)</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45 (24)</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9566411"/>
                  </a:ext>
                </a:extLst>
              </a:tr>
              <a:tr h="26530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Prior targeted cancer therapy, n (%)</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Targeted</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latin typeface="Arial" panose="020B0604020202020204" pitchFamily="34" charset="0"/>
                          <a:cs typeface="Arial" panose="020B0604020202020204" pitchFamily="34" charset="0"/>
                        </a:rPr>
                        <a:t>259 (78)</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132 (81)</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279 (75)</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140 (76)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97909"/>
                  </a:ext>
                </a:extLst>
              </a:tr>
              <a:tr h="265301">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marL="9144" marR="9144" marT="9144" marB="9144" anchor="ctr"/>
                </a:tc>
                <a:tc>
                  <a:txBody>
                    <a:bodyPr/>
                    <a:lstStyle/>
                    <a:p>
                      <a:r>
                        <a:rPr lang="en-US" sz="1200" dirty="0">
                          <a:solidFill>
                            <a:schemeClr val="bg1"/>
                          </a:solidFill>
                          <a:latin typeface="Arial" panose="020B0604020202020204" pitchFamily="34" charset="0"/>
                          <a:cs typeface="Arial" panose="020B0604020202020204" pitchFamily="34" charset="0"/>
                        </a:rPr>
                        <a:t>CDK4/6i</a:t>
                      </a:r>
                      <a:endParaRPr lang="en-US" sz="1600" dirty="0">
                        <a:solidFill>
                          <a:schemeClr val="bg1"/>
                        </a:solidFill>
                        <a:latin typeface="Arial" panose="020B0604020202020204" pitchFamily="34" charset="0"/>
                        <a:cs typeface="Arial" panose="020B0604020202020204" pitchFamily="34" charset="0"/>
                      </a:endParaRP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latin typeface="Arial" panose="020B0604020202020204" pitchFamily="34" charset="0"/>
                          <a:cs typeface="Arial" panose="020B0604020202020204" pitchFamily="34" charset="0"/>
                        </a:rPr>
                        <a:t>233 (70)</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115 (71)</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239 (64)</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119 (65)</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323976"/>
                  </a:ext>
                </a:extLst>
              </a:tr>
            </a:tbl>
          </a:graphicData>
        </a:graphic>
      </p:graphicFrame>
      <p:grpSp>
        <p:nvGrpSpPr>
          <p:cNvPr id="11" name="Group 10">
            <a:extLst>
              <a:ext uri="{FF2B5EF4-FFF2-40B4-BE49-F238E27FC236}">
                <a16:creationId xmlns:a16="http://schemas.microsoft.com/office/drawing/2014/main" id="{01129A54-0C5B-0F93-C478-49ED02324DBE}"/>
              </a:ext>
            </a:extLst>
          </p:cNvPr>
          <p:cNvGrpSpPr/>
          <p:nvPr/>
        </p:nvGrpSpPr>
        <p:grpSpPr>
          <a:xfrm>
            <a:off x="640381" y="3105962"/>
            <a:ext cx="4209626" cy="2178455"/>
            <a:chOff x="835474" y="2374128"/>
            <a:chExt cx="4209626" cy="2178455"/>
          </a:xfrm>
        </p:grpSpPr>
        <p:grpSp>
          <p:nvGrpSpPr>
            <p:cNvPr id="12" name="Group 11">
              <a:extLst>
                <a:ext uri="{FF2B5EF4-FFF2-40B4-BE49-F238E27FC236}">
                  <a16:creationId xmlns:a16="http://schemas.microsoft.com/office/drawing/2014/main" id="{716CB764-4195-E456-39E5-255C4C4D6278}"/>
                </a:ext>
              </a:extLst>
            </p:cNvPr>
            <p:cNvGrpSpPr/>
            <p:nvPr/>
          </p:nvGrpSpPr>
          <p:grpSpPr>
            <a:xfrm>
              <a:off x="991563" y="2374128"/>
              <a:ext cx="4053537" cy="1903941"/>
              <a:chOff x="918860" y="2506052"/>
              <a:chExt cx="4053537" cy="1903941"/>
            </a:xfrm>
          </p:grpSpPr>
          <p:sp>
            <p:nvSpPr>
              <p:cNvPr id="14" name="Rectangle 13">
                <a:extLst>
                  <a:ext uri="{FF2B5EF4-FFF2-40B4-BE49-F238E27FC236}">
                    <a16:creationId xmlns:a16="http://schemas.microsoft.com/office/drawing/2014/main" id="{F8B1F7B7-4223-EF84-6F07-958F64E241C6}"/>
                  </a:ext>
                </a:extLst>
              </p:cNvPr>
              <p:cNvSpPr/>
              <p:nvPr/>
            </p:nvSpPr>
            <p:spPr>
              <a:xfrm>
                <a:off x="1680984" y="2507720"/>
                <a:ext cx="3291413" cy="85586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T-DXd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 mg/kg Q3W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(n=373)</a:t>
                </a:r>
              </a:p>
            </p:txBody>
          </p:sp>
          <p:sp>
            <p:nvSpPr>
              <p:cNvPr id="15" name="Rectangle 14">
                <a:extLst>
                  <a:ext uri="{FF2B5EF4-FFF2-40B4-BE49-F238E27FC236}">
                    <a16:creationId xmlns:a16="http://schemas.microsoft.com/office/drawing/2014/main" id="{21B2C237-36A3-A9D7-5E2F-41090D95DCAC}"/>
                  </a:ext>
                </a:extLst>
              </p:cNvPr>
              <p:cNvSpPr/>
              <p:nvPr/>
            </p:nvSpPr>
            <p:spPr>
              <a:xfrm>
                <a:off x="1680984" y="3554131"/>
                <a:ext cx="3291413" cy="855862"/>
              </a:xfrm>
              <a:prstGeom prst="rect">
                <a:avLst/>
              </a:prstGeom>
              <a:solidFill>
                <a:schemeClr val="accent6"/>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TPC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Capecitabine, eribulin, gemcitabine, paclitaxel, or Nab-paclitaxel</a:t>
                </a:r>
                <a:r>
                  <a:rPr kumimoji="0" lang="en-US" sz="12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(n=184)</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F63A5BF3-EC1E-44B5-014F-21ECEE37F199}"/>
                  </a:ext>
                </a:extLst>
              </p:cNvPr>
              <p:cNvCxnSpPr>
                <a:cxnSpLocks/>
                <a:stCxn id="19" idx="3"/>
                <a:endCxn id="14" idx="1"/>
              </p:cNvCxnSpPr>
              <p:nvPr/>
            </p:nvCxnSpPr>
            <p:spPr>
              <a:xfrm flipV="1">
                <a:off x="1211337" y="2935651"/>
                <a:ext cx="469647" cy="522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F01A82FD-3626-AF50-D6CB-F4CEACC572A8}"/>
                  </a:ext>
                </a:extLst>
              </p:cNvPr>
              <p:cNvCxnSpPr>
                <a:cxnSpLocks/>
                <a:stCxn id="19" idx="3"/>
                <a:endCxn id="15" idx="1"/>
              </p:cNvCxnSpPr>
              <p:nvPr/>
            </p:nvCxnSpPr>
            <p:spPr>
              <a:xfrm>
                <a:off x="1211337" y="3458023"/>
                <a:ext cx="469647" cy="5240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AFF95803-B8E2-14E8-1711-40B7FD43C232}"/>
                  </a:ext>
                </a:extLst>
              </p:cNvPr>
              <p:cNvSpPr txBox="1"/>
              <p:nvPr/>
            </p:nvSpPr>
            <p:spPr>
              <a:xfrm>
                <a:off x="1256045" y="3328119"/>
                <a:ext cx="380232"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2:1</a:t>
                </a:r>
              </a:p>
            </p:txBody>
          </p:sp>
          <p:sp>
            <p:nvSpPr>
              <p:cNvPr id="19" name="Rectangle 18">
                <a:extLst>
                  <a:ext uri="{FF2B5EF4-FFF2-40B4-BE49-F238E27FC236}">
                    <a16:creationId xmlns:a16="http://schemas.microsoft.com/office/drawing/2014/main" id="{13F4BBE7-3DEC-06D0-1E29-BD10F7DC765C}"/>
                  </a:ext>
                </a:extLst>
              </p:cNvPr>
              <p:cNvSpPr/>
              <p:nvPr/>
            </p:nvSpPr>
            <p:spPr>
              <a:xfrm>
                <a:off x="918860" y="2506052"/>
                <a:ext cx="292477" cy="1903941"/>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RANDOMIZED</a:t>
                </a:r>
              </a:p>
            </p:txBody>
          </p:sp>
        </p:grpSp>
        <p:sp>
          <p:nvSpPr>
            <p:cNvPr id="13" name="TextBox 12">
              <a:extLst>
                <a:ext uri="{FF2B5EF4-FFF2-40B4-BE49-F238E27FC236}">
                  <a16:creationId xmlns:a16="http://schemas.microsoft.com/office/drawing/2014/main" id="{FA24794A-1EE0-8AEE-8A38-90C2785A10EA}"/>
                </a:ext>
              </a:extLst>
            </p:cNvPr>
            <p:cNvSpPr txBox="1"/>
            <p:nvPr/>
          </p:nvSpPr>
          <p:spPr>
            <a:xfrm>
              <a:off x="835474" y="4290973"/>
              <a:ext cx="604653"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N=557</a:t>
              </a:r>
            </a:p>
          </p:txBody>
        </p:sp>
      </p:grpSp>
    </p:spTree>
    <p:extLst>
      <p:ext uri="{BB962C8B-B14F-4D97-AF65-F5344CB8AC3E}">
        <p14:creationId xmlns:p14="http://schemas.microsoft.com/office/powerpoint/2010/main" val="61200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D6B20E-9F48-197D-032D-6EBF183918F2}"/>
              </a:ext>
            </a:extLst>
          </p:cNvPr>
          <p:cNvSpPr>
            <a:spLocks noGrp="1"/>
          </p:cNvSpPr>
          <p:nvPr>
            <p:ph type="title"/>
          </p:nvPr>
        </p:nvSpPr>
        <p:spPr>
          <a:xfrm>
            <a:off x="838200" y="150654"/>
            <a:ext cx="11106150" cy="1325563"/>
          </a:xfrm>
        </p:spPr>
        <p:txBody>
          <a:bodyPr>
            <a:noAutofit/>
          </a:bodyPr>
          <a:lstStyle/>
          <a:p>
            <a:r>
              <a:rPr lang="en-US" sz="3400" dirty="0"/>
              <a:t>Results From the Phase 3 DESTINY-Breast04 Trial of Trastuzumab Deruxtecan in HER2-Low MBC: Efficacy</a:t>
            </a:r>
          </a:p>
        </p:txBody>
      </p:sp>
      <p:sp>
        <p:nvSpPr>
          <p:cNvPr id="4" name="Text Placeholder 3">
            <a:extLst>
              <a:ext uri="{FF2B5EF4-FFF2-40B4-BE49-F238E27FC236}">
                <a16:creationId xmlns:a16="http://schemas.microsoft.com/office/drawing/2014/main" id="{4E0E5938-F705-496F-5755-8AF63F113CA8}"/>
              </a:ext>
            </a:extLst>
          </p:cNvPr>
          <p:cNvSpPr>
            <a:spLocks noGrp="1"/>
          </p:cNvSpPr>
          <p:nvPr>
            <p:ph type="body" sz="quarter" idx="12"/>
          </p:nvPr>
        </p:nvSpPr>
        <p:spPr>
          <a:xfrm>
            <a:off x="1524000" y="6320100"/>
            <a:ext cx="9358648" cy="447675"/>
          </a:xfrm>
        </p:spPr>
        <p:txBody>
          <a:bodyPr/>
          <a:lstStyle/>
          <a:p>
            <a:br>
              <a:rPr lang="en-US" dirty="0"/>
            </a:br>
            <a:r>
              <a:rPr lang="en-US" dirty="0"/>
              <a:t>Modi et al. </a:t>
            </a:r>
            <a:r>
              <a:rPr lang="en-US" i="1" dirty="0"/>
              <a:t>J Clin Oncol</a:t>
            </a:r>
            <a:r>
              <a:rPr lang="en-US" dirty="0"/>
              <a:t>. 2022;40(17):LBA3.</a:t>
            </a:r>
          </a:p>
        </p:txBody>
      </p:sp>
      <p:pic>
        <p:nvPicPr>
          <p:cNvPr id="8" name="Picture 7">
            <a:extLst>
              <a:ext uri="{FF2B5EF4-FFF2-40B4-BE49-F238E27FC236}">
                <a16:creationId xmlns:a16="http://schemas.microsoft.com/office/drawing/2014/main" id="{3022A43F-C674-8E55-A15D-3C43CAAB18CC}"/>
              </a:ext>
            </a:extLst>
          </p:cNvPr>
          <p:cNvPicPr>
            <a:picLocks noChangeAspect="1"/>
          </p:cNvPicPr>
          <p:nvPr/>
        </p:nvPicPr>
        <p:blipFill>
          <a:blip r:embed="rId3"/>
          <a:stretch>
            <a:fillRect/>
          </a:stretch>
        </p:blipFill>
        <p:spPr>
          <a:xfrm>
            <a:off x="695326" y="1759157"/>
            <a:ext cx="5114108" cy="3383280"/>
          </a:xfrm>
          <a:prstGeom prst="rect">
            <a:avLst/>
          </a:prstGeom>
        </p:spPr>
      </p:pic>
      <p:pic>
        <p:nvPicPr>
          <p:cNvPr id="9" name="Picture 8">
            <a:extLst>
              <a:ext uri="{FF2B5EF4-FFF2-40B4-BE49-F238E27FC236}">
                <a16:creationId xmlns:a16="http://schemas.microsoft.com/office/drawing/2014/main" id="{DABBBF16-7284-C088-6478-FAE5444F5A69}"/>
              </a:ext>
            </a:extLst>
          </p:cNvPr>
          <p:cNvPicPr>
            <a:picLocks noChangeAspect="1"/>
          </p:cNvPicPr>
          <p:nvPr/>
        </p:nvPicPr>
        <p:blipFill>
          <a:blip r:embed="rId4"/>
          <a:stretch>
            <a:fillRect/>
          </a:stretch>
        </p:blipFill>
        <p:spPr>
          <a:xfrm>
            <a:off x="6077781" y="1759157"/>
            <a:ext cx="5091152" cy="3383280"/>
          </a:xfrm>
          <a:prstGeom prst="rect">
            <a:avLst/>
          </a:prstGeom>
        </p:spPr>
      </p:pic>
      <p:sp>
        <p:nvSpPr>
          <p:cNvPr id="10" name="TextBox 9">
            <a:extLst>
              <a:ext uri="{FF2B5EF4-FFF2-40B4-BE49-F238E27FC236}">
                <a16:creationId xmlns:a16="http://schemas.microsoft.com/office/drawing/2014/main" id="{CE2FB0DE-2CB0-F5BB-59C0-F5E851E3ECB0}"/>
              </a:ext>
            </a:extLst>
          </p:cNvPr>
          <p:cNvSpPr txBox="1"/>
          <p:nvPr/>
        </p:nvSpPr>
        <p:spPr>
          <a:xfrm>
            <a:off x="695325" y="1386622"/>
            <a:ext cx="51141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PFS in HR+</a:t>
            </a:r>
          </a:p>
        </p:txBody>
      </p:sp>
      <p:sp>
        <p:nvSpPr>
          <p:cNvPr id="11" name="TextBox 10">
            <a:extLst>
              <a:ext uri="{FF2B5EF4-FFF2-40B4-BE49-F238E27FC236}">
                <a16:creationId xmlns:a16="http://schemas.microsoft.com/office/drawing/2014/main" id="{C2685DB1-AA69-FB0E-BA56-AFFB868E5B5B}"/>
              </a:ext>
            </a:extLst>
          </p:cNvPr>
          <p:cNvSpPr txBox="1"/>
          <p:nvPr/>
        </p:nvSpPr>
        <p:spPr>
          <a:xfrm>
            <a:off x="6260589" y="1386622"/>
            <a:ext cx="56647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PFS in All Patients</a:t>
            </a:r>
          </a:p>
        </p:txBody>
      </p:sp>
      <p:graphicFrame>
        <p:nvGraphicFramePr>
          <p:cNvPr id="12" name="Table 11">
            <a:extLst>
              <a:ext uri="{FF2B5EF4-FFF2-40B4-BE49-F238E27FC236}">
                <a16:creationId xmlns:a16="http://schemas.microsoft.com/office/drawing/2014/main" id="{5F80BCAD-3B90-458B-C556-96C164049DBC}"/>
              </a:ext>
            </a:extLst>
          </p:cNvPr>
          <p:cNvGraphicFramePr>
            <a:graphicFrameLocks noGrp="1"/>
          </p:cNvGraphicFramePr>
          <p:nvPr>
            <p:extLst>
              <p:ext uri="{D42A27DB-BD31-4B8C-83A1-F6EECF244321}">
                <p14:modId xmlns:p14="http://schemas.microsoft.com/office/powerpoint/2010/main" val="3547506571"/>
              </p:ext>
            </p:extLst>
          </p:nvPr>
        </p:nvGraphicFramePr>
        <p:xfrm>
          <a:off x="695325" y="5269940"/>
          <a:ext cx="11229975" cy="816864"/>
        </p:xfrm>
        <a:graphic>
          <a:graphicData uri="http://schemas.openxmlformats.org/drawingml/2006/table">
            <a:tbl>
              <a:tblPr firstRow="1" firstCol="1" bandRow="1">
                <a:tableStyleId>{5C22544A-7EE6-4342-B048-85BDC9FD1C3A}</a:tableStyleId>
              </a:tblPr>
              <a:tblGrid>
                <a:gridCol w="3202899">
                  <a:extLst>
                    <a:ext uri="{9D8B030D-6E8A-4147-A177-3AD203B41FA5}">
                      <a16:colId xmlns:a16="http://schemas.microsoft.com/office/drawing/2014/main" val="167432749"/>
                    </a:ext>
                  </a:extLst>
                </a:gridCol>
                <a:gridCol w="1929367">
                  <a:extLst>
                    <a:ext uri="{9D8B030D-6E8A-4147-A177-3AD203B41FA5}">
                      <a16:colId xmlns:a16="http://schemas.microsoft.com/office/drawing/2014/main" val="1873159455"/>
                    </a:ext>
                  </a:extLst>
                </a:gridCol>
                <a:gridCol w="2099433">
                  <a:extLst>
                    <a:ext uri="{9D8B030D-6E8A-4147-A177-3AD203B41FA5}">
                      <a16:colId xmlns:a16="http://schemas.microsoft.com/office/drawing/2014/main" val="3050317291"/>
                    </a:ext>
                  </a:extLst>
                </a:gridCol>
                <a:gridCol w="2099433">
                  <a:extLst>
                    <a:ext uri="{9D8B030D-6E8A-4147-A177-3AD203B41FA5}">
                      <a16:colId xmlns:a16="http://schemas.microsoft.com/office/drawing/2014/main" val="1991887552"/>
                    </a:ext>
                  </a:extLst>
                </a:gridCol>
                <a:gridCol w="1898843">
                  <a:extLst>
                    <a:ext uri="{9D8B030D-6E8A-4147-A177-3AD203B41FA5}">
                      <a16:colId xmlns:a16="http://schemas.microsoft.com/office/drawing/2014/main" val="1975113696"/>
                    </a:ext>
                  </a:extLst>
                </a:gridCol>
              </a:tblGrid>
              <a:tr h="198892">
                <a:tc rowSpan="2">
                  <a:txBody>
                    <a:bodyPr/>
                    <a:lstStyle/>
                    <a:p>
                      <a:r>
                        <a:rPr lang="en-US" sz="1100" dirty="0">
                          <a:solidFill>
                            <a:schemeClr val="bg1"/>
                          </a:solidFill>
                          <a:latin typeface="Arial" panose="020B0604020202020204" pitchFamily="34" charset="0"/>
                          <a:cs typeface="Arial" panose="020B0604020202020204" pitchFamily="34" charset="0"/>
                        </a:rPr>
                        <a:t>PFS</a:t>
                      </a:r>
                    </a:p>
                  </a:txBody>
                  <a:tcPr marL="108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100" dirty="0">
                          <a:solidFill>
                            <a:schemeClr val="bg1"/>
                          </a:solidFill>
                          <a:latin typeface="Arial" panose="020B0604020202020204" pitchFamily="34" charset="0"/>
                          <a:cs typeface="Arial" panose="020B0604020202020204" pitchFamily="34" charset="0"/>
                        </a:rPr>
                        <a:t>HR+</a:t>
                      </a:r>
                      <a:endParaRPr lang="en-US" sz="1100" i="0" dirty="0">
                        <a:solidFill>
                          <a:schemeClr val="bg1"/>
                        </a:solidFill>
                        <a:latin typeface="Arial" panose="020B0604020202020204" pitchFamily="34" charset="0"/>
                        <a:cs typeface="Arial" panose="020B0604020202020204" pitchFamily="34" charset="0"/>
                      </a:endParaRP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a:r>
                        <a:rPr lang="en-US" sz="1100" dirty="0">
                          <a:solidFill>
                            <a:schemeClr val="bg1"/>
                          </a:solidFill>
                          <a:latin typeface="Arial" panose="020B0604020202020204" pitchFamily="34" charset="0"/>
                          <a:cs typeface="Arial" panose="020B0604020202020204" pitchFamily="34" charset="0"/>
                        </a:rPr>
                        <a:t>All Patients</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762803983"/>
                  </a:ext>
                </a:extLst>
              </a:tr>
              <a:tr h="198892">
                <a:tc vMerge="1">
                  <a:txBody>
                    <a:bodyPr/>
                    <a:lstStyle/>
                    <a:p>
                      <a:endParaRPr lang="en-US"/>
                    </a:p>
                  </a:txBody>
                  <a:tcPr/>
                </a:tc>
                <a:tc>
                  <a:txBody>
                    <a:bodyPr/>
                    <a:lstStyle/>
                    <a:p>
                      <a:pPr algn="ctr"/>
                      <a:r>
                        <a:rPr lang="en-US" sz="1100" b="1" dirty="0">
                          <a:solidFill>
                            <a:schemeClr val="bg1"/>
                          </a:solidFill>
                          <a:latin typeface="Arial" panose="020B0604020202020204" pitchFamily="34" charset="0"/>
                          <a:cs typeface="Arial" panose="020B0604020202020204" pitchFamily="34" charset="0"/>
                        </a:rPr>
                        <a:t>T-DXd (n = 331)</a:t>
                      </a:r>
                      <a:endParaRPr lang="en-US" sz="1100" b="1" i="0" dirty="0">
                        <a:solidFill>
                          <a:schemeClr val="bg1"/>
                        </a:solidFill>
                        <a:latin typeface="Arial" panose="020B0604020202020204" pitchFamily="34" charset="0"/>
                        <a:cs typeface="Arial" panose="020B0604020202020204" pitchFamily="34" charset="0"/>
                      </a:endParaRP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100" b="1" dirty="0">
                          <a:solidFill>
                            <a:schemeClr val="bg1"/>
                          </a:solidFill>
                          <a:latin typeface="Arial" panose="020B0604020202020204" pitchFamily="34" charset="0"/>
                          <a:cs typeface="Arial" panose="020B0604020202020204" pitchFamily="34" charset="0"/>
                        </a:rPr>
                        <a:t>TPC (n = 163)</a:t>
                      </a:r>
                      <a:endParaRPr lang="en-US" sz="1100" b="1" i="0" dirty="0">
                        <a:solidFill>
                          <a:schemeClr val="bg1"/>
                        </a:solidFill>
                        <a:latin typeface="Arial" panose="020B0604020202020204" pitchFamily="34" charset="0"/>
                        <a:cs typeface="Arial" panose="020B0604020202020204" pitchFamily="34" charset="0"/>
                      </a:endParaRP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1100" b="1" dirty="0">
                          <a:solidFill>
                            <a:schemeClr val="bg1"/>
                          </a:solidFill>
                          <a:latin typeface="Arial" panose="020B0604020202020204" pitchFamily="34" charset="0"/>
                          <a:cs typeface="Arial" panose="020B0604020202020204" pitchFamily="34" charset="0"/>
                        </a:rPr>
                        <a:t>T-DXd (n=373)</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100" b="1" dirty="0">
                          <a:solidFill>
                            <a:schemeClr val="bg1"/>
                          </a:solidFill>
                          <a:latin typeface="Arial" panose="020B0604020202020204" pitchFamily="34" charset="0"/>
                          <a:cs typeface="Arial" panose="020B0604020202020204" pitchFamily="34" charset="0"/>
                        </a:rPr>
                        <a:t>TPC (n = 184)</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448105254"/>
                  </a:ext>
                </a:extLst>
              </a:tr>
              <a:tr h="198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Arial" panose="020B0604020202020204" pitchFamily="34" charset="0"/>
                          <a:cs typeface="Arial" panose="020B0604020202020204" pitchFamily="34" charset="0"/>
                        </a:rPr>
                        <a:t>Median PFS, months</a:t>
                      </a:r>
                    </a:p>
                  </a:txBody>
                  <a:tcPr marL="108000"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solidFill>
                            <a:schemeClr val="tx1"/>
                          </a:solidFill>
                          <a:latin typeface="Arial" panose="020B0604020202020204" pitchFamily="34" charset="0"/>
                          <a:cs typeface="Arial" panose="020B0604020202020204" pitchFamily="34" charset="0"/>
                        </a:rPr>
                        <a:t>10.1</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solidFill>
                            <a:schemeClr val="tx1"/>
                          </a:solidFill>
                          <a:latin typeface="Arial" panose="020B0604020202020204" pitchFamily="34" charset="0"/>
                          <a:cs typeface="Arial" panose="020B0604020202020204" pitchFamily="34" charset="0"/>
                        </a:rPr>
                        <a:t>5.4</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solidFill>
                            <a:schemeClr val="tx1"/>
                          </a:solidFill>
                          <a:latin typeface="Arial" panose="020B0604020202020204" pitchFamily="34" charset="0"/>
                          <a:cs typeface="Arial" panose="020B0604020202020204" pitchFamily="34" charset="0"/>
                        </a:rPr>
                        <a:t>9.9</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solidFill>
                            <a:schemeClr val="tx1"/>
                          </a:solidFill>
                          <a:latin typeface="Arial" panose="020B0604020202020204" pitchFamily="34" charset="0"/>
                          <a:cs typeface="Arial" panose="020B0604020202020204" pitchFamily="34" charset="0"/>
                        </a:rPr>
                        <a:t>5.1</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0851810"/>
                  </a:ext>
                </a:extLst>
              </a:tr>
              <a:tr h="198892">
                <a:tc>
                  <a:txBody>
                    <a:bodyPr/>
                    <a:lstStyle/>
                    <a:p>
                      <a:pPr marL="228600" marR="0" lvl="1"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Arial" panose="020B0604020202020204" pitchFamily="34" charset="0"/>
                          <a:cs typeface="Arial" panose="020B0604020202020204" pitchFamily="34" charset="0"/>
                        </a:rPr>
                        <a:t>HR (95% CI); </a:t>
                      </a:r>
                      <a:r>
                        <a:rPr lang="en-US" sz="1100" i="1" dirty="0">
                          <a:solidFill>
                            <a:schemeClr val="bg1"/>
                          </a:solidFill>
                          <a:latin typeface="Arial" panose="020B0604020202020204" pitchFamily="34" charset="0"/>
                          <a:cs typeface="Arial" panose="020B0604020202020204" pitchFamily="34" charset="0"/>
                        </a:rPr>
                        <a:t>P</a:t>
                      </a:r>
                      <a:r>
                        <a:rPr lang="en-US" sz="1100" dirty="0">
                          <a:solidFill>
                            <a:schemeClr val="bg1"/>
                          </a:solidFill>
                          <a:latin typeface="Arial" panose="020B0604020202020204" pitchFamily="34" charset="0"/>
                          <a:cs typeface="Arial" panose="020B0604020202020204" pitchFamily="34" charset="0"/>
                        </a:rPr>
                        <a:t> value</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Arial" panose="020B0604020202020204" pitchFamily="34" charset="0"/>
                          <a:cs typeface="Arial" panose="020B0604020202020204" pitchFamily="34" charset="0"/>
                        </a:rPr>
                        <a:t>0.51 (0.40-0.64); &lt;.0001</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100" dirty="0"/>
                    </a:p>
                  </a:txBody>
                  <a:tcPr marL="9144" marR="9144" marT="9144" marB="9144"/>
                </a:tc>
                <a:tc gridSpan="2">
                  <a:txBody>
                    <a:bodyPr/>
                    <a:lstStyle/>
                    <a:p>
                      <a:pPr algn="ctr"/>
                      <a:r>
                        <a:rPr lang="en-US" sz="1100" dirty="0">
                          <a:solidFill>
                            <a:schemeClr val="tx1"/>
                          </a:solidFill>
                          <a:latin typeface="Arial" panose="020B0604020202020204" pitchFamily="34" charset="0"/>
                          <a:cs typeface="Arial" panose="020B0604020202020204" pitchFamily="34" charset="0"/>
                        </a:rPr>
                        <a:t>0.50 (0.40-0.63); &lt;.0001</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100" dirty="0"/>
                    </a:p>
                  </a:txBody>
                  <a:tcPr marL="9144" marR="9144" marT="9144" marB="9144"/>
                </a:tc>
                <a:extLst>
                  <a:ext uri="{0D108BD9-81ED-4DB2-BD59-A6C34878D82A}">
                    <a16:rowId xmlns:a16="http://schemas.microsoft.com/office/drawing/2014/main" val="694988233"/>
                  </a:ext>
                </a:extLst>
              </a:tr>
            </a:tbl>
          </a:graphicData>
        </a:graphic>
      </p:graphicFrame>
      <p:sp>
        <p:nvSpPr>
          <p:cNvPr id="13" name="Rectangle 12">
            <a:extLst>
              <a:ext uri="{FF2B5EF4-FFF2-40B4-BE49-F238E27FC236}">
                <a16:creationId xmlns:a16="http://schemas.microsoft.com/office/drawing/2014/main" id="{E3BE0D18-43E2-C444-DA81-D2D919E8877A}"/>
              </a:ext>
            </a:extLst>
          </p:cNvPr>
          <p:cNvSpPr/>
          <p:nvPr/>
        </p:nvSpPr>
        <p:spPr>
          <a:xfrm>
            <a:off x="9833409" y="1955251"/>
            <a:ext cx="2291788" cy="160043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chemeClr val="accent3"/>
              </a:buClr>
              <a:buSzPct val="85000"/>
              <a:buFont typeface="Arial" panose="020B0604020202020204" pitchFamily="34" charset="0"/>
              <a:buChar char="•"/>
              <a:tabLst/>
              <a:defRPr/>
            </a:pPr>
            <a:r>
              <a:rPr kumimoji="0" lang="en-US" sz="1400" b="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PFS benefit with        T-DXd was similar across subgroups according to baseline characteristics and stratification factors (not shown)</a:t>
            </a:r>
          </a:p>
        </p:txBody>
      </p:sp>
    </p:spTree>
    <p:extLst>
      <p:ext uri="{BB962C8B-B14F-4D97-AF65-F5344CB8AC3E}">
        <p14:creationId xmlns:p14="http://schemas.microsoft.com/office/powerpoint/2010/main" val="3935823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ED1F2-7463-0FEC-19A4-6E8BA65B01F6}"/>
              </a:ext>
            </a:extLst>
          </p:cNvPr>
          <p:cNvSpPr>
            <a:spLocks noGrp="1"/>
          </p:cNvSpPr>
          <p:nvPr>
            <p:ph type="title"/>
          </p:nvPr>
        </p:nvSpPr>
        <p:spPr>
          <a:xfrm>
            <a:off x="180304" y="365126"/>
            <a:ext cx="11859296" cy="991152"/>
          </a:xfrm>
        </p:spPr>
        <p:txBody>
          <a:bodyPr>
            <a:noAutofit/>
          </a:bodyPr>
          <a:lstStyle/>
          <a:p>
            <a:r>
              <a:rPr lang="en-US" sz="3400" dirty="0"/>
              <a:t>Results From the Phase 3 DESTINY-Breast04 Trial of Trastuzumab Deruxtecan in HER2-Low MBC: Efficacy (cont.)</a:t>
            </a:r>
          </a:p>
        </p:txBody>
      </p:sp>
      <p:sp>
        <p:nvSpPr>
          <p:cNvPr id="4" name="Text Placeholder 3">
            <a:extLst>
              <a:ext uri="{FF2B5EF4-FFF2-40B4-BE49-F238E27FC236}">
                <a16:creationId xmlns:a16="http://schemas.microsoft.com/office/drawing/2014/main" id="{7D1E0ED0-9CCB-6AA6-5267-B8D628C434C8}"/>
              </a:ext>
            </a:extLst>
          </p:cNvPr>
          <p:cNvSpPr>
            <a:spLocks noGrp="1"/>
          </p:cNvSpPr>
          <p:nvPr>
            <p:ph type="body" sz="quarter" idx="12"/>
          </p:nvPr>
        </p:nvSpPr>
        <p:spPr>
          <a:xfrm>
            <a:off x="1524000" y="6377940"/>
            <a:ext cx="9551831" cy="389835"/>
          </a:xfrm>
        </p:spPr>
        <p:txBody>
          <a:bodyPr/>
          <a:lstStyle/>
          <a:p>
            <a:pPr>
              <a:lnSpc>
                <a:spcPct val="100000"/>
              </a:lnSpc>
              <a:spcBef>
                <a:spcPts val="0"/>
              </a:spcBef>
            </a:pPr>
            <a:r>
              <a:rPr lang="en-US" dirty="0"/>
              <a:t>Modi et al. </a:t>
            </a:r>
            <a:r>
              <a:rPr lang="en-US" i="1" dirty="0"/>
              <a:t>J Clin Oncol</a:t>
            </a:r>
            <a:r>
              <a:rPr lang="en-US" dirty="0"/>
              <a:t>. 2022;40(17):LBA3.</a:t>
            </a:r>
          </a:p>
        </p:txBody>
      </p:sp>
      <p:pic>
        <p:nvPicPr>
          <p:cNvPr id="8" name="Picture 7">
            <a:extLst>
              <a:ext uri="{FF2B5EF4-FFF2-40B4-BE49-F238E27FC236}">
                <a16:creationId xmlns:a16="http://schemas.microsoft.com/office/drawing/2014/main" id="{3E0E806C-8FD4-104C-C3F6-8FBF0F1077AC}"/>
              </a:ext>
            </a:extLst>
          </p:cNvPr>
          <p:cNvPicPr>
            <a:picLocks noChangeAspect="1"/>
          </p:cNvPicPr>
          <p:nvPr/>
        </p:nvPicPr>
        <p:blipFill>
          <a:blip r:embed="rId3"/>
          <a:stretch>
            <a:fillRect/>
          </a:stretch>
        </p:blipFill>
        <p:spPr>
          <a:xfrm>
            <a:off x="455295" y="1919297"/>
            <a:ext cx="3648103" cy="2560320"/>
          </a:xfrm>
          <a:prstGeom prst="rect">
            <a:avLst/>
          </a:prstGeom>
        </p:spPr>
      </p:pic>
      <p:pic>
        <p:nvPicPr>
          <p:cNvPr id="9" name="Picture 8">
            <a:extLst>
              <a:ext uri="{FF2B5EF4-FFF2-40B4-BE49-F238E27FC236}">
                <a16:creationId xmlns:a16="http://schemas.microsoft.com/office/drawing/2014/main" id="{1E91392C-0E26-36AD-381A-CFE5560EEE81}"/>
              </a:ext>
            </a:extLst>
          </p:cNvPr>
          <p:cNvPicPr>
            <a:picLocks noChangeAspect="1"/>
          </p:cNvPicPr>
          <p:nvPr/>
        </p:nvPicPr>
        <p:blipFill>
          <a:blip r:embed="rId4"/>
          <a:stretch>
            <a:fillRect/>
          </a:stretch>
        </p:blipFill>
        <p:spPr>
          <a:xfrm>
            <a:off x="3978808" y="1901634"/>
            <a:ext cx="3722387" cy="2560320"/>
          </a:xfrm>
          <a:prstGeom prst="rect">
            <a:avLst/>
          </a:prstGeom>
        </p:spPr>
      </p:pic>
      <p:sp>
        <p:nvSpPr>
          <p:cNvPr id="10" name="TextBox 9">
            <a:extLst>
              <a:ext uri="{FF2B5EF4-FFF2-40B4-BE49-F238E27FC236}">
                <a16:creationId xmlns:a16="http://schemas.microsoft.com/office/drawing/2014/main" id="{D53C7D44-1261-D187-40FA-A1BF5D9588AB}"/>
              </a:ext>
            </a:extLst>
          </p:cNvPr>
          <p:cNvSpPr txBox="1"/>
          <p:nvPr/>
        </p:nvSpPr>
        <p:spPr>
          <a:xfrm>
            <a:off x="4265130" y="1572100"/>
            <a:ext cx="3391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OS in All Patients</a:t>
            </a:r>
          </a:p>
        </p:txBody>
      </p:sp>
      <p:sp>
        <p:nvSpPr>
          <p:cNvPr id="11" name="TextBox 10">
            <a:extLst>
              <a:ext uri="{FF2B5EF4-FFF2-40B4-BE49-F238E27FC236}">
                <a16:creationId xmlns:a16="http://schemas.microsoft.com/office/drawing/2014/main" id="{F8275BD4-E77B-D797-25F1-A86C2CD71B44}"/>
              </a:ext>
            </a:extLst>
          </p:cNvPr>
          <p:cNvSpPr txBox="1"/>
          <p:nvPr/>
        </p:nvSpPr>
        <p:spPr>
          <a:xfrm>
            <a:off x="617026" y="1572100"/>
            <a:ext cx="35235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OS in HR+</a:t>
            </a:r>
          </a:p>
        </p:txBody>
      </p:sp>
      <p:graphicFrame>
        <p:nvGraphicFramePr>
          <p:cNvPr id="12" name="Table 11">
            <a:extLst>
              <a:ext uri="{FF2B5EF4-FFF2-40B4-BE49-F238E27FC236}">
                <a16:creationId xmlns:a16="http://schemas.microsoft.com/office/drawing/2014/main" id="{8B4D33F5-9D58-46E1-8680-43EADD3EDD61}"/>
              </a:ext>
            </a:extLst>
          </p:cNvPr>
          <p:cNvGraphicFramePr>
            <a:graphicFrameLocks noGrp="1"/>
          </p:cNvGraphicFramePr>
          <p:nvPr>
            <p:extLst>
              <p:ext uri="{D42A27DB-BD31-4B8C-83A1-F6EECF244321}">
                <p14:modId xmlns:p14="http://schemas.microsoft.com/office/powerpoint/2010/main" val="1818353687"/>
              </p:ext>
            </p:extLst>
          </p:nvPr>
        </p:nvGraphicFramePr>
        <p:xfrm>
          <a:off x="695325" y="4832839"/>
          <a:ext cx="7370489" cy="877824"/>
        </p:xfrm>
        <a:graphic>
          <a:graphicData uri="http://schemas.openxmlformats.org/drawingml/2006/table">
            <a:tbl>
              <a:tblPr firstRow="1" firstCol="1" bandRow="1">
                <a:tableStyleId>{5C22544A-7EE6-4342-B048-85BDC9FD1C3A}</a:tableStyleId>
              </a:tblPr>
              <a:tblGrid>
                <a:gridCol w="1860173">
                  <a:extLst>
                    <a:ext uri="{9D8B030D-6E8A-4147-A177-3AD203B41FA5}">
                      <a16:colId xmlns:a16="http://schemas.microsoft.com/office/drawing/2014/main" val="167432749"/>
                    </a:ext>
                  </a:extLst>
                </a:gridCol>
                <a:gridCol w="1377579">
                  <a:extLst>
                    <a:ext uri="{9D8B030D-6E8A-4147-A177-3AD203B41FA5}">
                      <a16:colId xmlns:a16="http://schemas.microsoft.com/office/drawing/2014/main" val="1873159455"/>
                    </a:ext>
                  </a:extLst>
                </a:gridCol>
                <a:gridCol w="1377579">
                  <a:extLst>
                    <a:ext uri="{9D8B030D-6E8A-4147-A177-3AD203B41FA5}">
                      <a16:colId xmlns:a16="http://schemas.microsoft.com/office/drawing/2014/main" val="3050317291"/>
                    </a:ext>
                  </a:extLst>
                </a:gridCol>
                <a:gridCol w="1377579">
                  <a:extLst>
                    <a:ext uri="{9D8B030D-6E8A-4147-A177-3AD203B41FA5}">
                      <a16:colId xmlns:a16="http://schemas.microsoft.com/office/drawing/2014/main" val="1991887552"/>
                    </a:ext>
                  </a:extLst>
                </a:gridCol>
                <a:gridCol w="1377579">
                  <a:extLst>
                    <a:ext uri="{9D8B030D-6E8A-4147-A177-3AD203B41FA5}">
                      <a16:colId xmlns:a16="http://schemas.microsoft.com/office/drawing/2014/main" val="1975113696"/>
                    </a:ext>
                  </a:extLst>
                </a:gridCol>
              </a:tblGrid>
              <a:tr h="118203">
                <a:tc rowSpan="2">
                  <a:txBody>
                    <a:bodyPr/>
                    <a:lstStyle/>
                    <a:p>
                      <a:r>
                        <a:rPr lang="en-US" sz="1200" dirty="0">
                          <a:latin typeface="Arial" panose="020B0604020202020204" pitchFamily="34" charset="0"/>
                          <a:cs typeface="Arial" panose="020B0604020202020204" pitchFamily="34" charset="0"/>
                        </a:rPr>
                        <a:t>OS</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200" dirty="0">
                          <a:latin typeface="Arial" panose="020B0604020202020204" pitchFamily="34" charset="0"/>
                          <a:cs typeface="Arial" panose="020B0604020202020204" pitchFamily="34" charset="0"/>
                        </a:rPr>
                        <a:t>HR+</a:t>
                      </a:r>
                      <a:endParaRPr lang="en-US" sz="1200" i="0" dirty="0">
                        <a:latin typeface="Arial" panose="020B0604020202020204" pitchFamily="34" charset="0"/>
                        <a:cs typeface="Arial" panose="020B0604020202020204" pitchFamily="34" charset="0"/>
                      </a:endParaRP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a:r>
                        <a:rPr lang="en-US" sz="1200" dirty="0">
                          <a:latin typeface="Arial" panose="020B0604020202020204" pitchFamily="34" charset="0"/>
                          <a:cs typeface="Arial" panose="020B0604020202020204" pitchFamily="34" charset="0"/>
                        </a:rPr>
                        <a:t>All Patients</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762803983"/>
                  </a:ext>
                </a:extLst>
              </a:tr>
              <a:tr h="175108">
                <a:tc vMerge="1">
                  <a:txBody>
                    <a:bodyPr/>
                    <a:lstStyle/>
                    <a:p>
                      <a:endParaRPr lang="en-US"/>
                    </a:p>
                  </a:txBody>
                  <a:tcPr/>
                </a:tc>
                <a:tc>
                  <a:txBody>
                    <a:bodyPr/>
                    <a:lstStyle/>
                    <a:p>
                      <a:pPr algn="ctr"/>
                      <a:r>
                        <a:rPr lang="en-US" sz="1200" b="1" dirty="0">
                          <a:solidFill>
                            <a:schemeClr val="bg1"/>
                          </a:solidFill>
                          <a:latin typeface="Arial" panose="020B0604020202020204" pitchFamily="34" charset="0"/>
                          <a:cs typeface="Arial" panose="020B0604020202020204" pitchFamily="34" charset="0"/>
                        </a:rPr>
                        <a:t>T-DXd (n = 331)</a:t>
                      </a:r>
                      <a:endParaRPr lang="en-US" sz="1200" b="1" i="0" dirty="0">
                        <a:solidFill>
                          <a:schemeClr val="bg1"/>
                        </a:solidFill>
                        <a:latin typeface="Arial" panose="020B0604020202020204" pitchFamily="34" charset="0"/>
                        <a:cs typeface="Arial" panose="020B0604020202020204" pitchFamily="34" charset="0"/>
                      </a:endParaRP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TPC (n = 163)</a:t>
                      </a:r>
                      <a:endParaRPr lang="en-US" sz="1200" b="1" i="0" dirty="0">
                        <a:solidFill>
                          <a:schemeClr val="bg1"/>
                        </a:solidFill>
                        <a:latin typeface="Arial" panose="020B0604020202020204" pitchFamily="34" charset="0"/>
                        <a:cs typeface="Arial" panose="020B0604020202020204" pitchFamily="34" charset="0"/>
                      </a:endParaRP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T-DXd (n = 373)</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TPC (n = 184)</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448105254"/>
                  </a:ext>
                </a:extLst>
              </a:tr>
              <a:tr h="1182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Median OS, months</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23.9</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17.5</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23.4</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16.8</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0851810"/>
                  </a:ext>
                </a:extLst>
              </a:tr>
              <a:tr h="175108">
                <a:tc>
                  <a:txBody>
                    <a:bodyPr/>
                    <a:lstStyle/>
                    <a:p>
                      <a:pPr marL="228600" marR="0" lvl="1"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HR (95% CI); </a:t>
                      </a:r>
                      <a:r>
                        <a:rPr lang="en-US" sz="1200" i="1" dirty="0">
                          <a:latin typeface="Arial" panose="020B0604020202020204" pitchFamily="34" charset="0"/>
                          <a:cs typeface="Arial" panose="020B0604020202020204" pitchFamily="34" charset="0"/>
                        </a:rPr>
                        <a:t>P</a:t>
                      </a:r>
                      <a:r>
                        <a:rPr lang="en-US" sz="1200" dirty="0">
                          <a:latin typeface="Arial" panose="020B0604020202020204" pitchFamily="34" charset="0"/>
                          <a:cs typeface="Arial" panose="020B0604020202020204" pitchFamily="34" charset="0"/>
                        </a:rPr>
                        <a:t> value</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0.64 (0.48-0.86); .0028</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100" dirty="0"/>
                    </a:p>
                  </a:txBody>
                  <a:tcPr marL="9144" marR="9144" marT="9144" marB="9144"/>
                </a:tc>
                <a:tc gridSpan="2">
                  <a:txBody>
                    <a:bodyPr/>
                    <a:lstStyle/>
                    <a:p>
                      <a:pPr algn="ctr"/>
                      <a:r>
                        <a:rPr lang="en-US" sz="1200" dirty="0">
                          <a:latin typeface="Arial" panose="020B0604020202020204" pitchFamily="34" charset="0"/>
                          <a:cs typeface="Arial" panose="020B0604020202020204" pitchFamily="34" charset="0"/>
                        </a:rPr>
                        <a:t>0.64 (0.49-0.84); .0010</a:t>
                      </a:r>
                    </a:p>
                  </a:txBody>
                  <a:tcPr marL="9144" marR="9144"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100" dirty="0"/>
                    </a:p>
                  </a:txBody>
                  <a:tcPr marL="9144" marR="9144" marT="9144" marB="9144"/>
                </a:tc>
                <a:extLst>
                  <a:ext uri="{0D108BD9-81ED-4DB2-BD59-A6C34878D82A}">
                    <a16:rowId xmlns:a16="http://schemas.microsoft.com/office/drawing/2014/main" val="694988233"/>
                  </a:ext>
                </a:extLst>
              </a:tr>
            </a:tbl>
          </a:graphicData>
        </a:graphic>
      </p:graphicFrame>
      <p:graphicFrame>
        <p:nvGraphicFramePr>
          <p:cNvPr id="13" name="Content Placeholder 16">
            <a:extLst>
              <a:ext uri="{FF2B5EF4-FFF2-40B4-BE49-F238E27FC236}">
                <a16:creationId xmlns:a16="http://schemas.microsoft.com/office/drawing/2014/main" id="{6D19DB28-772E-0C7D-9BDC-8EFFC6206645}"/>
              </a:ext>
            </a:extLst>
          </p:cNvPr>
          <p:cNvGraphicFramePr>
            <a:graphicFrameLocks/>
          </p:cNvGraphicFramePr>
          <p:nvPr>
            <p:extLst>
              <p:ext uri="{D42A27DB-BD31-4B8C-83A1-F6EECF244321}">
                <p14:modId xmlns:p14="http://schemas.microsoft.com/office/powerpoint/2010/main" val="2759852040"/>
              </p:ext>
            </p:extLst>
          </p:nvPr>
        </p:nvGraphicFramePr>
        <p:xfrm>
          <a:off x="8065815" y="1754705"/>
          <a:ext cx="3877520" cy="2523744"/>
        </p:xfrm>
        <a:graphic>
          <a:graphicData uri="http://schemas.openxmlformats.org/drawingml/2006/table">
            <a:tbl>
              <a:tblPr firstRow="1" firstCol="1" bandRow="1">
                <a:tableStyleId>{5C22544A-7EE6-4342-B048-85BDC9FD1C3A}</a:tableStyleId>
              </a:tblPr>
              <a:tblGrid>
                <a:gridCol w="1085705">
                  <a:extLst>
                    <a:ext uri="{9D8B030D-6E8A-4147-A177-3AD203B41FA5}">
                      <a16:colId xmlns:a16="http://schemas.microsoft.com/office/drawing/2014/main" val="167432749"/>
                    </a:ext>
                  </a:extLst>
                </a:gridCol>
                <a:gridCol w="787435">
                  <a:extLst>
                    <a:ext uri="{9D8B030D-6E8A-4147-A177-3AD203B41FA5}">
                      <a16:colId xmlns:a16="http://schemas.microsoft.com/office/drawing/2014/main" val="1873159455"/>
                    </a:ext>
                  </a:extLst>
                </a:gridCol>
                <a:gridCol w="727781">
                  <a:extLst>
                    <a:ext uri="{9D8B030D-6E8A-4147-A177-3AD203B41FA5}">
                      <a16:colId xmlns:a16="http://schemas.microsoft.com/office/drawing/2014/main" val="3050317291"/>
                    </a:ext>
                  </a:extLst>
                </a:gridCol>
                <a:gridCol w="656195">
                  <a:extLst>
                    <a:ext uri="{9D8B030D-6E8A-4147-A177-3AD203B41FA5}">
                      <a16:colId xmlns:a16="http://schemas.microsoft.com/office/drawing/2014/main" val="1991887552"/>
                    </a:ext>
                  </a:extLst>
                </a:gridCol>
                <a:gridCol w="620404">
                  <a:extLst>
                    <a:ext uri="{9D8B030D-6E8A-4147-A177-3AD203B41FA5}">
                      <a16:colId xmlns:a16="http://schemas.microsoft.com/office/drawing/2014/main" val="1975113696"/>
                    </a:ext>
                  </a:extLst>
                </a:gridCol>
              </a:tblGrid>
              <a:tr h="178223">
                <a:tc rowSpan="2">
                  <a:txBody>
                    <a:bodyPr/>
                    <a:lstStyle/>
                    <a:p>
                      <a:r>
                        <a:rPr lang="en-US" sz="1200" b="1" dirty="0">
                          <a:latin typeface="Arial" panose="020B0604020202020204" pitchFamily="34" charset="0"/>
                          <a:cs typeface="Arial" panose="020B0604020202020204" pitchFamily="34" charset="0"/>
                        </a:rPr>
                        <a:t>Response</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200" dirty="0">
                          <a:latin typeface="Arial" panose="020B0604020202020204" pitchFamily="34" charset="0"/>
                          <a:cs typeface="Arial" panose="020B0604020202020204" pitchFamily="34" charset="0"/>
                        </a:rPr>
                        <a:t>HR+</a:t>
                      </a:r>
                      <a:endParaRPr lang="en-US" sz="1200" i="0" dirty="0">
                        <a:latin typeface="Arial" panose="020B0604020202020204" pitchFamily="34" charset="0"/>
                        <a:cs typeface="Arial" panose="020B0604020202020204" pitchFamily="34" charset="0"/>
                      </a:endParaRP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a:r>
                        <a:rPr lang="en-US" sz="1200" dirty="0">
                          <a:latin typeface="Arial" panose="020B0604020202020204" pitchFamily="34" charset="0"/>
                          <a:cs typeface="Arial" panose="020B0604020202020204" pitchFamily="34" charset="0"/>
                        </a:rPr>
                        <a:t>HR-</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762803983"/>
                  </a:ext>
                </a:extLst>
              </a:tr>
              <a:tr h="341385">
                <a:tc vMerge="1">
                  <a:txBody>
                    <a:bodyPr/>
                    <a:lstStyle/>
                    <a:p>
                      <a:endParaRPr lang="en-US"/>
                    </a:p>
                  </a:txBody>
                  <a:tcPr/>
                </a:tc>
                <a:tc>
                  <a:txBody>
                    <a:bodyPr/>
                    <a:lstStyle/>
                    <a:p>
                      <a:pPr algn="ctr"/>
                      <a:r>
                        <a:rPr lang="en-US" sz="1200" b="1" dirty="0">
                          <a:solidFill>
                            <a:schemeClr val="bg1"/>
                          </a:solidFill>
                          <a:latin typeface="Arial" panose="020B0604020202020204" pitchFamily="34" charset="0"/>
                          <a:cs typeface="Arial" panose="020B0604020202020204" pitchFamily="34" charset="0"/>
                        </a:rPr>
                        <a:t>T-DXd</a:t>
                      </a:r>
                    </a:p>
                    <a:p>
                      <a:pPr algn="ctr"/>
                      <a:r>
                        <a:rPr lang="en-US" sz="1200" b="1" dirty="0">
                          <a:solidFill>
                            <a:schemeClr val="bg1"/>
                          </a:solidFill>
                          <a:latin typeface="Arial" panose="020B0604020202020204" pitchFamily="34" charset="0"/>
                          <a:cs typeface="Arial" panose="020B0604020202020204" pitchFamily="34" charset="0"/>
                        </a:rPr>
                        <a:t>(n=333)</a:t>
                      </a:r>
                      <a:endParaRPr lang="en-US" sz="1200" b="1" i="0" dirty="0">
                        <a:solidFill>
                          <a:schemeClr val="bg1"/>
                        </a:solidFill>
                        <a:latin typeface="Arial" panose="020B0604020202020204" pitchFamily="34" charset="0"/>
                        <a:cs typeface="Arial" panose="020B0604020202020204" pitchFamily="34" charset="0"/>
                      </a:endParaRP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TPC</a:t>
                      </a:r>
                    </a:p>
                    <a:p>
                      <a:pPr algn="ctr"/>
                      <a:r>
                        <a:rPr lang="en-US" sz="1200" b="1" dirty="0">
                          <a:solidFill>
                            <a:schemeClr val="bg1"/>
                          </a:solidFill>
                          <a:latin typeface="Arial" panose="020B0604020202020204" pitchFamily="34" charset="0"/>
                          <a:cs typeface="Arial" panose="020B0604020202020204" pitchFamily="34" charset="0"/>
                        </a:rPr>
                        <a:t>(n=166)</a:t>
                      </a:r>
                      <a:endParaRPr lang="en-US" sz="1200" b="1" i="0" dirty="0">
                        <a:solidFill>
                          <a:schemeClr val="bg1"/>
                        </a:solidFill>
                        <a:latin typeface="Arial" panose="020B0604020202020204" pitchFamily="34" charset="0"/>
                        <a:cs typeface="Arial" panose="020B0604020202020204" pitchFamily="34" charset="0"/>
                      </a:endParaRP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T-DXd</a:t>
                      </a:r>
                    </a:p>
                    <a:p>
                      <a:pPr algn="ctr"/>
                      <a:r>
                        <a:rPr lang="en-US" sz="1200" b="1" dirty="0">
                          <a:solidFill>
                            <a:schemeClr val="bg1"/>
                          </a:solidFill>
                          <a:latin typeface="Arial" panose="020B0604020202020204" pitchFamily="34" charset="0"/>
                          <a:cs typeface="Arial" panose="020B0604020202020204" pitchFamily="34" charset="0"/>
                        </a:rPr>
                        <a:t>(n=40)</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TPC</a:t>
                      </a:r>
                    </a:p>
                    <a:p>
                      <a:pPr algn="ctr"/>
                      <a:r>
                        <a:rPr lang="en-US" sz="1200" b="1" dirty="0">
                          <a:solidFill>
                            <a:schemeClr val="bg1"/>
                          </a:solidFill>
                          <a:latin typeface="Arial" panose="020B0604020202020204" pitchFamily="34" charset="0"/>
                          <a:cs typeface="Arial" panose="020B0604020202020204" pitchFamily="34" charset="0"/>
                        </a:rPr>
                        <a:t>(n=18)</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448105254"/>
                  </a:ext>
                </a:extLst>
              </a:tr>
              <a:tr h="1531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Confirmed ORR, %</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52.6</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16.3</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Arial" panose="020B0604020202020204" pitchFamily="34" charset="0"/>
                          <a:cs typeface="Arial" panose="020B0604020202020204" pitchFamily="34" charset="0"/>
                        </a:rPr>
                        <a:t>50.0</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Arial" panose="020B0604020202020204" pitchFamily="34" charset="0"/>
                          <a:cs typeface="Arial" panose="020B0604020202020204" pitchFamily="34" charset="0"/>
                        </a:rPr>
                        <a:t>16.7</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0238335"/>
                  </a:ext>
                </a:extLst>
              </a:tr>
              <a:tr h="153121">
                <a:tc>
                  <a:txBody>
                    <a:bodyPr/>
                    <a:lstStyle/>
                    <a:p>
                      <a:pPr marL="2286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CR</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3.6</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0.6</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Arial" panose="020B0604020202020204" pitchFamily="34" charset="0"/>
                          <a:cs typeface="Arial" panose="020B0604020202020204" pitchFamily="34" charset="0"/>
                        </a:rPr>
                        <a:t>2.5</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Arial" panose="020B0604020202020204" pitchFamily="34" charset="0"/>
                          <a:cs typeface="Arial" panose="020B0604020202020204" pitchFamily="34" charset="0"/>
                        </a:rPr>
                        <a:t>5.6</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0851810"/>
                  </a:ext>
                </a:extLst>
              </a:tr>
              <a:tr h="153121">
                <a:tc>
                  <a:txBody>
                    <a:bodyPr/>
                    <a:lstStyle/>
                    <a:p>
                      <a:pPr marL="2286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PR</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49.2</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15.7</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Arial" panose="020B0604020202020204" pitchFamily="34" charset="0"/>
                          <a:cs typeface="Arial" panose="020B0604020202020204" pitchFamily="34" charset="0"/>
                        </a:rPr>
                        <a:t>47.5</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Arial" panose="020B0604020202020204" pitchFamily="34" charset="0"/>
                          <a:cs typeface="Arial" panose="020B0604020202020204" pitchFamily="34" charset="0"/>
                        </a:rPr>
                        <a:t>11.1</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4988233"/>
                  </a:ext>
                </a:extLst>
              </a:tr>
              <a:tr h="153121">
                <a:tc>
                  <a:txBody>
                    <a:bodyPr/>
                    <a:lstStyle/>
                    <a:p>
                      <a:pPr marL="2286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PD</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7.8</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21.1</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Arial" panose="020B0604020202020204" pitchFamily="34" charset="0"/>
                          <a:cs typeface="Arial" panose="020B0604020202020204" pitchFamily="34" charset="0"/>
                        </a:rPr>
                        <a:t>12.5</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Arial" panose="020B0604020202020204" pitchFamily="34" charset="0"/>
                          <a:cs typeface="Arial" panose="020B0604020202020204" pitchFamily="34" charset="0"/>
                        </a:rPr>
                        <a:t>33.3</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1895391"/>
                  </a:ext>
                </a:extLst>
              </a:tr>
              <a:tr h="153121">
                <a:tc>
                  <a:txBody>
                    <a:bodyPr/>
                    <a:lstStyle/>
                    <a:p>
                      <a:pPr marL="2286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NE</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4.2</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12.7</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Arial" panose="020B0604020202020204" pitchFamily="34" charset="0"/>
                          <a:cs typeface="Arial" panose="020B0604020202020204" pitchFamily="34" charset="0"/>
                        </a:rPr>
                        <a:t>7.5</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Arial" panose="020B0604020202020204" pitchFamily="34" charset="0"/>
                          <a:cs typeface="Arial" panose="020B0604020202020204" pitchFamily="34" charset="0"/>
                        </a:rPr>
                        <a:t>5.6</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3165638"/>
                  </a:ext>
                </a:extLst>
              </a:tr>
              <a:tr h="1531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CBR, %</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71.2</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34.3</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Arial" panose="020B0604020202020204" pitchFamily="34" charset="0"/>
                          <a:cs typeface="Arial" panose="020B0604020202020204" pitchFamily="34" charset="0"/>
                        </a:rPr>
                        <a:t>62.5</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Arial" panose="020B0604020202020204" pitchFamily="34" charset="0"/>
                          <a:cs typeface="Arial" panose="020B0604020202020204" pitchFamily="34" charset="0"/>
                        </a:rPr>
                        <a:t>27.8</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2004102"/>
                  </a:ext>
                </a:extLst>
              </a:tr>
              <a:tr h="1531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Median DOR, months</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10.7</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6.8</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Arial" panose="020B0604020202020204" pitchFamily="34" charset="0"/>
                          <a:cs typeface="Arial" panose="020B0604020202020204" pitchFamily="34" charset="0"/>
                        </a:rPr>
                        <a:t>8.6</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Arial" panose="020B0604020202020204" pitchFamily="34" charset="0"/>
                          <a:cs typeface="Arial" panose="020B0604020202020204" pitchFamily="34" charset="0"/>
                        </a:rPr>
                        <a:t>4.9</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3913566"/>
                  </a:ext>
                </a:extLst>
              </a:tr>
            </a:tbl>
          </a:graphicData>
        </a:graphic>
      </p:graphicFrame>
    </p:spTree>
    <p:extLst>
      <p:ext uri="{BB962C8B-B14F-4D97-AF65-F5344CB8AC3E}">
        <p14:creationId xmlns:p14="http://schemas.microsoft.com/office/powerpoint/2010/main" val="4064406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D8D47-744B-0CA8-6647-3257DD32DF26}"/>
              </a:ext>
            </a:extLst>
          </p:cNvPr>
          <p:cNvSpPr>
            <a:spLocks noGrp="1"/>
          </p:cNvSpPr>
          <p:nvPr>
            <p:ph type="title"/>
          </p:nvPr>
        </p:nvSpPr>
        <p:spPr>
          <a:xfrm>
            <a:off x="125730" y="208899"/>
            <a:ext cx="12066270" cy="1063625"/>
          </a:xfrm>
        </p:spPr>
        <p:txBody>
          <a:bodyPr>
            <a:noAutofit/>
          </a:bodyPr>
          <a:lstStyle/>
          <a:p>
            <a:r>
              <a:rPr lang="en-US" sz="3400" dirty="0"/>
              <a:t>Results From the Phase 3 DESTINY-Breast04 Trial of Trastuzumab Deruxtecan in HER2-Low MBC: Efficacy (cont.)</a:t>
            </a:r>
          </a:p>
        </p:txBody>
      </p:sp>
      <p:sp>
        <p:nvSpPr>
          <p:cNvPr id="4" name="Text Placeholder 3">
            <a:extLst>
              <a:ext uri="{FF2B5EF4-FFF2-40B4-BE49-F238E27FC236}">
                <a16:creationId xmlns:a16="http://schemas.microsoft.com/office/drawing/2014/main" id="{3336F87D-A0AB-A7F0-C81A-9FCFCAE27B99}"/>
              </a:ext>
            </a:extLst>
          </p:cNvPr>
          <p:cNvSpPr>
            <a:spLocks noGrp="1"/>
          </p:cNvSpPr>
          <p:nvPr>
            <p:ph type="body" sz="quarter" idx="12"/>
          </p:nvPr>
        </p:nvSpPr>
        <p:spPr>
          <a:xfrm>
            <a:off x="1447800" y="6324600"/>
            <a:ext cx="6898783" cy="447675"/>
          </a:xfrm>
        </p:spPr>
        <p:txBody>
          <a:bodyPr/>
          <a:lstStyle/>
          <a:p>
            <a:r>
              <a:rPr lang="en-US" dirty="0"/>
              <a:t>Modi et al. </a:t>
            </a:r>
            <a:r>
              <a:rPr lang="en-US" i="1" dirty="0"/>
              <a:t>J Clin Oncol</a:t>
            </a:r>
            <a:r>
              <a:rPr lang="en-US" dirty="0"/>
              <a:t>. 2022;40(17):LBA3.</a:t>
            </a:r>
          </a:p>
        </p:txBody>
      </p:sp>
      <p:sp>
        <p:nvSpPr>
          <p:cNvPr id="8" name="TextBox 7">
            <a:extLst>
              <a:ext uri="{FF2B5EF4-FFF2-40B4-BE49-F238E27FC236}">
                <a16:creationId xmlns:a16="http://schemas.microsoft.com/office/drawing/2014/main" id="{3BBBA7CA-17A7-AEF2-8B4B-3DCBC7DB385F}"/>
              </a:ext>
            </a:extLst>
          </p:cNvPr>
          <p:cNvSpPr txBox="1"/>
          <p:nvPr/>
        </p:nvSpPr>
        <p:spPr>
          <a:xfrm>
            <a:off x="695324" y="1421239"/>
            <a:ext cx="510608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PFS in HR-</a:t>
            </a:r>
          </a:p>
        </p:txBody>
      </p:sp>
      <p:sp>
        <p:nvSpPr>
          <p:cNvPr id="9" name="TextBox 8">
            <a:extLst>
              <a:ext uri="{FF2B5EF4-FFF2-40B4-BE49-F238E27FC236}">
                <a16:creationId xmlns:a16="http://schemas.microsoft.com/office/drawing/2014/main" id="{53B69303-11E3-A08E-072C-F46D4FC5FA6C}"/>
              </a:ext>
            </a:extLst>
          </p:cNvPr>
          <p:cNvSpPr txBox="1"/>
          <p:nvPr/>
        </p:nvSpPr>
        <p:spPr>
          <a:xfrm>
            <a:off x="6578532" y="1421239"/>
            <a:ext cx="49766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OS in HR-</a:t>
            </a:r>
          </a:p>
        </p:txBody>
      </p:sp>
      <p:graphicFrame>
        <p:nvGraphicFramePr>
          <p:cNvPr id="10" name="Table 9">
            <a:extLst>
              <a:ext uri="{FF2B5EF4-FFF2-40B4-BE49-F238E27FC236}">
                <a16:creationId xmlns:a16="http://schemas.microsoft.com/office/drawing/2014/main" id="{939493EF-9249-5190-22D3-E1E10D7341E4}"/>
              </a:ext>
            </a:extLst>
          </p:cNvPr>
          <p:cNvGraphicFramePr>
            <a:graphicFrameLocks noGrp="1"/>
          </p:cNvGraphicFramePr>
          <p:nvPr>
            <p:extLst>
              <p:ext uri="{D42A27DB-BD31-4B8C-83A1-F6EECF244321}">
                <p14:modId xmlns:p14="http://schemas.microsoft.com/office/powerpoint/2010/main" val="819245809"/>
              </p:ext>
            </p:extLst>
          </p:nvPr>
        </p:nvGraphicFramePr>
        <p:xfrm>
          <a:off x="699910" y="5189336"/>
          <a:ext cx="4913561" cy="877824"/>
        </p:xfrm>
        <a:graphic>
          <a:graphicData uri="http://schemas.openxmlformats.org/drawingml/2006/table">
            <a:tbl>
              <a:tblPr firstRow="1" firstCol="1" bandRow="1">
                <a:tableStyleId>{5C22544A-7EE6-4342-B048-85BDC9FD1C3A}</a:tableStyleId>
              </a:tblPr>
              <a:tblGrid>
                <a:gridCol w="1697036">
                  <a:extLst>
                    <a:ext uri="{9D8B030D-6E8A-4147-A177-3AD203B41FA5}">
                      <a16:colId xmlns:a16="http://schemas.microsoft.com/office/drawing/2014/main" val="167432749"/>
                    </a:ext>
                  </a:extLst>
                </a:gridCol>
                <a:gridCol w="1704525">
                  <a:extLst>
                    <a:ext uri="{9D8B030D-6E8A-4147-A177-3AD203B41FA5}">
                      <a16:colId xmlns:a16="http://schemas.microsoft.com/office/drawing/2014/main" val="288759430"/>
                    </a:ext>
                  </a:extLst>
                </a:gridCol>
                <a:gridCol w="1512000">
                  <a:extLst>
                    <a:ext uri="{9D8B030D-6E8A-4147-A177-3AD203B41FA5}">
                      <a16:colId xmlns:a16="http://schemas.microsoft.com/office/drawing/2014/main" val="1326024607"/>
                    </a:ext>
                  </a:extLst>
                </a:gridCol>
              </a:tblGrid>
              <a:tr h="180628">
                <a:tc rowSpan="2">
                  <a:txBody>
                    <a:bodyPr/>
                    <a:lstStyle/>
                    <a:p>
                      <a:r>
                        <a:rPr lang="en-US" sz="1200" dirty="0">
                          <a:latin typeface="Arial" panose="020B0604020202020204" pitchFamily="34" charset="0"/>
                          <a:cs typeface="Arial" panose="020B0604020202020204" pitchFamily="34" charset="0"/>
                        </a:rPr>
                        <a:t>PFS</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200" dirty="0">
                          <a:latin typeface="Arial" panose="020B0604020202020204" pitchFamily="34" charset="0"/>
                          <a:cs typeface="Arial" panose="020B0604020202020204" pitchFamily="34" charset="0"/>
                        </a:rPr>
                        <a:t>HR-</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762803983"/>
                  </a:ext>
                </a:extLst>
              </a:tr>
              <a:tr h="180628">
                <a:tc vMerge="1">
                  <a:txBody>
                    <a:bodyPr/>
                    <a:lstStyle/>
                    <a:p>
                      <a:endParaRPr lang="en-US"/>
                    </a:p>
                  </a:txBody>
                  <a:tcPr/>
                </a:tc>
                <a:tc>
                  <a:txBody>
                    <a:bodyPr/>
                    <a:lstStyle/>
                    <a:p>
                      <a:pPr algn="ctr"/>
                      <a:r>
                        <a:rPr lang="en-US" sz="1200" b="1" dirty="0">
                          <a:solidFill>
                            <a:schemeClr val="bg1"/>
                          </a:solidFill>
                          <a:latin typeface="Arial" panose="020B0604020202020204" pitchFamily="34" charset="0"/>
                          <a:cs typeface="Arial" panose="020B0604020202020204" pitchFamily="34" charset="0"/>
                        </a:rPr>
                        <a:t>T-DXd (n=40)</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TPC (n=18)</a:t>
                      </a:r>
                      <a:endParaRPr lang="en-US" sz="1600" b="1" dirty="0">
                        <a:solidFill>
                          <a:schemeClr val="bg1"/>
                        </a:solidFill>
                        <a:latin typeface="Arial" panose="020B0604020202020204" pitchFamily="34" charset="0"/>
                        <a:cs typeface="Arial" panose="020B0604020202020204" pitchFamily="34" charset="0"/>
                      </a:endParaRP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448105254"/>
                  </a:ext>
                </a:extLst>
              </a:tr>
              <a:tr h="1806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Median PFS, months</a:t>
                      </a:r>
                    </a:p>
                  </a:txBody>
                  <a:tcPr marL="72000"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8.5</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2.9</a:t>
                      </a:r>
                      <a:endParaRPr lang="en-US" sz="1600" dirty="0">
                        <a:latin typeface="Arial" panose="020B0604020202020204" pitchFamily="34" charset="0"/>
                        <a:cs typeface="Arial" panose="020B0604020202020204" pitchFamily="34" charset="0"/>
                      </a:endParaRP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0851810"/>
                  </a:ext>
                </a:extLst>
              </a:tr>
              <a:tr h="180628">
                <a:tc>
                  <a:txBody>
                    <a:bodyPr/>
                    <a:lstStyle/>
                    <a:p>
                      <a:pPr marL="228600" marR="0" lvl="1"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HR (95% CI)</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0.46 (0.24-0.89)</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694988233"/>
                  </a:ext>
                </a:extLst>
              </a:tr>
            </a:tbl>
          </a:graphicData>
        </a:graphic>
      </p:graphicFrame>
      <p:pic>
        <p:nvPicPr>
          <p:cNvPr id="11" name="Picture 10">
            <a:extLst>
              <a:ext uri="{FF2B5EF4-FFF2-40B4-BE49-F238E27FC236}">
                <a16:creationId xmlns:a16="http://schemas.microsoft.com/office/drawing/2014/main" id="{89D891C1-6A50-887B-58B1-9776ABCE9F70}"/>
              </a:ext>
            </a:extLst>
          </p:cNvPr>
          <p:cNvPicPr>
            <a:picLocks noChangeAspect="1"/>
          </p:cNvPicPr>
          <p:nvPr/>
        </p:nvPicPr>
        <p:blipFill>
          <a:blip r:embed="rId3"/>
          <a:stretch>
            <a:fillRect/>
          </a:stretch>
        </p:blipFill>
        <p:spPr>
          <a:xfrm>
            <a:off x="695324" y="1763163"/>
            <a:ext cx="4851077" cy="3337087"/>
          </a:xfrm>
          <a:prstGeom prst="rect">
            <a:avLst/>
          </a:prstGeom>
        </p:spPr>
      </p:pic>
      <p:pic>
        <p:nvPicPr>
          <p:cNvPr id="12" name="Picture 11">
            <a:extLst>
              <a:ext uri="{FF2B5EF4-FFF2-40B4-BE49-F238E27FC236}">
                <a16:creationId xmlns:a16="http://schemas.microsoft.com/office/drawing/2014/main" id="{05F81F86-738F-6A62-F56F-7F2BD04E0F12}"/>
              </a:ext>
            </a:extLst>
          </p:cNvPr>
          <p:cNvPicPr>
            <a:picLocks noChangeAspect="1"/>
          </p:cNvPicPr>
          <p:nvPr/>
        </p:nvPicPr>
        <p:blipFill>
          <a:blip r:embed="rId4"/>
          <a:stretch>
            <a:fillRect/>
          </a:stretch>
        </p:blipFill>
        <p:spPr>
          <a:xfrm>
            <a:off x="6578531" y="1776815"/>
            <a:ext cx="4851077" cy="3360349"/>
          </a:xfrm>
          <a:prstGeom prst="rect">
            <a:avLst/>
          </a:prstGeom>
        </p:spPr>
      </p:pic>
      <p:graphicFrame>
        <p:nvGraphicFramePr>
          <p:cNvPr id="13" name="Table 12">
            <a:extLst>
              <a:ext uri="{FF2B5EF4-FFF2-40B4-BE49-F238E27FC236}">
                <a16:creationId xmlns:a16="http://schemas.microsoft.com/office/drawing/2014/main" id="{C54C2421-A298-9F06-19B7-67735100A6D7}"/>
              </a:ext>
            </a:extLst>
          </p:cNvPr>
          <p:cNvGraphicFramePr>
            <a:graphicFrameLocks noGrp="1"/>
          </p:cNvGraphicFramePr>
          <p:nvPr>
            <p:extLst>
              <p:ext uri="{D42A27DB-BD31-4B8C-83A1-F6EECF244321}">
                <p14:modId xmlns:p14="http://schemas.microsoft.com/office/powerpoint/2010/main" val="987147066"/>
              </p:ext>
            </p:extLst>
          </p:nvPr>
        </p:nvGraphicFramePr>
        <p:xfrm>
          <a:off x="6578532" y="5189336"/>
          <a:ext cx="4873636" cy="877824"/>
        </p:xfrm>
        <a:graphic>
          <a:graphicData uri="http://schemas.openxmlformats.org/drawingml/2006/table">
            <a:tbl>
              <a:tblPr firstRow="1" firstCol="1" bandRow="1">
                <a:tableStyleId>{5C22544A-7EE6-4342-B048-85BDC9FD1C3A}</a:tableStyleId>
              </a:tblPr>
              <a:tblGrid>
                <a:gridCol w="1727793">
                  <a:extLst>
                    <a:ext uri="{9D8B030D-6E8A-4147-A177-3AD203B41FA5}">
                      <a16:colId xmlns:a16="http://schemas.microsoft.com/office/drawing/2014/main" val="167432749"/>
                    </a:ext>
                  </a:extLst>
                </a:gridCol>
                <a:gridCol w="1633843">
                  <a:extLst>
                    <a:ext uri="{9D8B030D-6E8A-4147-A177-3AD203B41FA5}">
                      <a16:colId xmlns:a16="http://schemas.microsoft.com/office/drawing/2014/main" val="288759430"/>
                    </a:ext>
                  </a:extLst>
                </a:gridCol>
                <a:gridCol w="1512000">
                  <a:extLst>
                    <a:ext uri="{9D8B030D-6E8A-4147-A177-3AD203B41FA5}">
                      <a16:colId xmlns:a16="http://schemas.microsoft.com/office/drawing/2014/main" val="1326024607"/>
                    </a:ext>
                  </a:extLst>
                </a:gridCol>
              </a:tblGrid>
              <a:tr h="118770">
                <a:tc rowSpan="2">
                  <a:txBody>
                    <a:bodyPr/>
                    <a:lstStyle/>
                    <a:p>
                      <a:r>
                        <a:rPr lang="en-US" sz="1200" dirty="0">
                          <a:latin typeface="Arial" panose="020B0604020202020204" pitchFamily="34" charset="0"/>
                          <a:cs typeface="Arial" panose="020B0604020202020204" pitchFamily="34" charset="0"/>
                        </a:rPr>
                        <a:t>OS</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200" dirty="0">
                          <a:latin typeface="Arial" panose="020B0604020202020204" pitchFamily="34" charset="0"/>
                          <a:cs typeface="Arial" panose="020B0604020202020204" pitchFamily="34" charset="0"/>
                        </a:rPr>
                        <a:t>HR-</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762803983"/>
                  </a:ext>
                </a:extLst>
              </a:tr>
              <a:tr h="118770">
                <a:tc vMerge="1">
                  <a:txBody>
                    <a:bodyPr/>
                    <a:lstStyle/>
                    <a:p>
                      <a:endParaRPr lang="en-US"/>
                    </a:p>
                  </a:txBody>
                  <a:tcPr/>
                </a:tc>
                <a:tc>
                  <a:txBody>
                    <a:bodyPr/>
                    <a:lstStyle/>
                    <a:p>
                      <a:pPr algn="ctr"/>
                      <a:r>
                        <a:rPr lang="en-US" sz="1200" b="1" dirty="0">
                          <a:solidFill>
                            <a:schemeClr val="bg1"/>
                          </a:solidFill>
                          <a:latin typeface="Arial" panose="020B0604020202020204" pitchFamily="34" charset="0"/>
                          <a:cs typeface="Arial" panose="020B0604020202020204" pitchFamily="34" charset="0"/>
                        </a:rPr>
                        <a:t>T-DXd (n=40)</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TPC (n=18)</a:t>
                      </a:r>
                      <a:endParaRPr lang="en-US" sz="1600" b="1" dirty="0">
                        <a:solidFill>
                          <a:schemeClr val="bg1"/>
                        </a:solidFill>
                        <a:latin typeface="Arial" panose="020B0604020202020204" pitchFamily="34" charset="0"/>
                        <a:cs typeface="Arial" panose="020B0604020202020204" pitchFamily="34" charset="0"/>
                      </a:endParaRP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448105254"/>
                  </a:ext>
                </a:extLst>
              </a:tr>
              <a:tr h="1187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Median OS, months</a:t>
                      </a:r>
                    </a:p>
                  </a:txBody>
                  <a:tcPr marL="72000"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18.2</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8.3</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0294096"/>
                  </a:ext>
                </a:extLst>
              </a:tr>
              <a:tr h="118770">
                <a:tc>
                  <a:txBody>
                    <a:bodyPr/>
                    <a:lstStyle/>
                    <a:p>
                      <a:pPr marL="228600" marR="0" lvl="1"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HR (95% CI)</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0.48 (0.24-0.95)</a:t>
                      </a:r>
                    </a:p>
                  </a:txBody>
                  <a:tcPr marL="27432" marR="27432"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730190544"/>
                  </a:ext>
                </a:extLst>
              </a:tr>
            </a:tbl>
          </a:graphicData>
        </a:graphic>
      </p:graphicFrame>
    </p:spTree>
    <p:extLst>
      <p:ext uri="{BB962C8B-B14F-4D97-AF65-F5344CB8AC3E}">
        <p14:creationId xmlns:p14="http://schemas.microsoft.com/office/powerpoint/2010/main" val="1661286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F78D886-70D9-3E59-DBCF-AB81CBEDDA1F}"/>
              </a:ext>
            </a:extLst>
          </p:cNvPr>
          <p:cNvSpPr>
            <a:spLocks noGrp="1"/>
          </p:cNvSpPr>
          <p:nvPr>
            <p:ph type="title"/>
          </p:nvPr>
        </p:nvSpPr>
        <p:spPr/>
        <p:txBody>
          <a:bodyPr/>
          <a:lstStyle/>
          <a:p>
            <a:r>
              <a:rPr lang="en-US" dirty="0"/>
              <a:t>Trastuzumab Deruxtecan FDA Approved for HER2-Low MBC: August 2022</a:t>
            </a:r>
          </a:p>
        </p:txBody>
      </p:sp>
      <p:sp>
        <p:nvSpPr>
          <p:cNvPr id="7" name="Content Placeholder 6">
            <a:extLst>
              <a:ext uri="{FF2B5EF4-FFF2-40B4-BE49-F238E27FC236}">
                <a16:creationId xmlns:a16="http://schemas.microsoft.com/office/drawing/2014/main" id="{677CC51F-AEEA-F6E2-4663-B299B3BD9FCA}"/>
              </a:ext>
            </a:extLst>
          </p:cNvPr>
          <p:cNvSpPr>
            <a:spLocks noGrp="1"/>
          </p:cNvSpPr>
          <p:nvPr>
            <p:ph sz="half" idx="1"/>
          </p:nvPr>
        </p:nvSpPr>
        <p:spPr/>
        <p:txBody>
          <a:bodyPr>
            <a:normAutofit/>
          </a:bodyPr>
          <a:lstStyle/>
          <a:p>
            <a:r>
              <a:rPr lang="en-US" sz="2400" dirty="0"/>
              <a:t>Trastuzumab deruxtecan FDA approved for adult patients with unresectable or metastatic HER2-low (IHC 1+ or IHC 2+/ISH‑) breast cancer who have received a prior chemotherapy in the metastatic setting or developed disease recurrence during or within 6 months of completing adjuvant chemotherapy</a:t>
            </a:r>
          </a:p>
        </p:txBody>
      </p:sp>
      <p:sp>
        <p:nvSpPr>
          <p:cNvPr id="2" name="Content Placeholder 1">
            <a:extLst>
              <a:ext uri="{FF2B5EF4-FFF2-40B4-BE49-F238E27FC236}">
                <a16:creationId xmlns:a16="http://schemas.microsoft.com/office/drawing/2014/main" id="{19119C75-3232-5C92-65D9-1E3B2278650D}"/>
              </a:ext>
            </a:extLst>
          </p:cNvPr>
          <p:cNvSpPr>
            <a:spLocks noGrp="1"/>
          </p:cNvSpPr>
          <p:nvPr>
            <p:ph sz="half" idx="2"/>
          </p:nvPr>
        </p:nvSpPr>
        <p:spPr/>
        <p:txBody>
          <a:bodyPr>
            <a:normAutofit/>
          </a:bodyPr>
          <a:lstStyle/>
          <a:p>
            <a:r>
              <a:rPr lang="en-US" sz="2400" dirty="0"/>
              <a:t>Based on DESTINY-Breast04 trial</a:t>
            </a:r>
          </a:p>
          <a:p>
            <a:r>
              <a:rPr lang="en-US" sz="2400" dirty="0"/>
              <a:t>Recommended dose: 5.4 mg/kg given as an intravenous infusion once every 3 weeks (21-day cycle) until disease progression or unacceptable toxicity</a:t>
            </a:r>
          </a:p>
          <a:p>
            <a:endParaRPr lang="en-US" sz="2400" dirty="0"/>
          </a:p>
        </p:txBody>
      </p:sp>
      <p:sp>
        <p:nvSpPr>
          <p:cNvPr id="9" name="Text Placeholder 8">
            <a:extLst>
              <a:ext uri="{FF2B5EF4-FFF2-40B4-BE49-F238E27FC236}">
                <a16:creationId xmlns:a16="http://schemas.microsoft.com/office/drawing/2014/main" id="{967A9739-76E7-09A7-5A23-044608C79C66}"/>
              </a:ext>
            </a:extLst>
          </p:cNvPr>
          <p:cNvSpPr>
            <a:spLocks noGrp="1"/>
          </p:cNvSpPr>
          <p:nvPr>
            <p:ph type="body" sz="quarter" idx="12"/>
          </p:nvPr>
        </p:nvSpPr>
        <p:spPr/>
        <p:txBody>
          <a:bodyPr/>
          <a:lstStyle/>
          <a:p>
            <a:pPr>
              <a:spcBef>
                <a:spcPts val="0"/>
              </a:spcBef>
            </a:pPr>
            <a:r>
              <a:rPr lang="en-US" dirty="0"/>
              <a:t>FDA.gov. https://www.fda.gov/drugs/resources-information-approved-drugs/fda-approves-fam-trastuzumab-deruxtecan-nxki-her2-low-breast-cancer/</a:t>
            </a:r>
          </a:p>
        </p:txBody>
      </p:sp>
    </p:spTree>
    <p:extLst>
      <p:ext uri="{BB962C8B-B14F-4D97-AF65-F5344CB8AC3E}">
        <p14:creationId xmlns:p14="http://schemas.microsoft.com/office/powerpoint/2010/main" val="1732104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24655-AF7F-C4D2-E6A3-58793F8A19AF}"/>
              </a:ext>
            </a:extLst>
          </p:cNvPr>
          <p:cNvSpPr>
            <a:spLocks noGrp="1"/>
          </p:cNvSpPr>
          <p:nvPr>
            <p:ph type="title"/>
          </p:nvPr>
        </p:nvSpPr>
        <p:spPr>
          <a:xfrm>
            <a:off x="723770" y="238694"/>
            <a:ext cx="10248900" cy="1199754"/>
          </a:xfrm>
        </p:spPr>
        <p:txBody>
          <a:bodyPr>
            <a:noAutofit/>
          </a:bodyPr>
          <a:lstStyle/>
          <a:p>
            <a:r>
              <a:rPr lang="en-US" sz="3000" dirty="0"/>
              <a:t>Primary Results From the Phase 3 TROPiCS-02 Trial of Sacituzumab Govitecan in HR+/HER2- Advanced BC: Study Design and Patients</a:t>
            </a:r>
          </a:p>
        </p:txBody>
      </p:sp>
      <p:sp>
        <p:nvSpPr>
          <p:cNvPr id="4" name="Text Placeholder 3">
            <a:extLst>
              <a:ext uri="{FF2B5EF4-FFF2-40B4-BE49-F238E27FC236}">
                <a16:creationId xmlns:a16="http://schemas.microsoft.com/office/drawing/2014/main" id="{8C57CF4D-E7A9-DDB5-CB48-7EB07E272CB4}"/>
              </a:ext>
            </a:extLst>
          </p:cNvPr>
          <p:cNvSpPr>
            <a:spLocks noGrp="1"/>
          </p:cNvSpPr>
          <p:nvPr>
            <p:ph type="body" sz="quarter" idx="12"/>
          </p:nvPr>
        </p:nvSpPr>
        <p:spPr>
          <a:xfrm>
            <a:off x="1524000" y="6310992"/>
            <a:ext cx="9448670" cy="451072"/>
          </a:xfrm>
        </p:spPr>
        <p:txBody>
          <a:bodyPr/>
          <a:lstStyle/>
          <a:p>
            <a:pPr>
              <a:lnSpc>
                <a:spcPct val="100000"/>
              </a:lnSpc>
              <a:spcBef>
                <a:spcPts val="0"/>
              </a:spcBef>
            </a:pPr>
            <a:r>
              <a:rPr lang="en-US" dirty="0"/>
              <a:t>LIR, local investigator review; PRO, patient-reported outcomes; SG, sacituzumab </a:t>
            </a:r>
            <a:r>
              <a:rPr lang="en-US" dirty="0" err="1"/>
              <a:t>govitecan</a:t>
            </a:r>
            <a:r>
              <a:rPr lang="en-US" dirty="0"/>
              <a:t>.</a:t>
            </a:r>
          </a:p>
          <a:p>
            <a:pPr>
              <a:lnSpc>
                <a:spcPct val="100000"/>
              </a:lnSpc>
              <a:spcBef>
                <a:spcPts val="0"/>
              </a:spcBef>
            </a:pPr>
            <a:r>
              <a:rPr lang="en-US" dirty="0" err="1"/>
              <a:t>Rugo</a:t>
            </a:r>
            <a:r>
              <a:rPr lang="en-US" dirty="0"/>
              <a:t> et al. </a:t>
            </a:r>
            <a:r>
              <a:rPr lang="en-US" sz="1000" i="1" dirty="0">
                <a:latin typeface="Arial" panose="020B0604020202020204" pitchFamily="34" charset="0"/>
                <a:cs typeface="Arial" panose="020B0604020202020204" pitchFamily="34" charset="0"/>
              </a:rPr>
              <a:t>J Clin Oncol</a:t>
            </a:r>
            <a:r>
              <a:rPr lang="en-US" sz="1000" dirty="0">
                <a:latin typeface="Arial" panose="020B0604020202020204" pitchFamily="34" charset="0"/>
                <a:cs typeface="Arial" panose="020B0604020202020204" pitchFamily="34" charset="0"/>
              </a:rPr>
              <a:t>. 2022;40(17):LBA1001.</a:t>
            </a:r>
          </a:p>
        </p:txBody>
      </p:sp>
      <p:graphicFrame>
        <p:nvGraphicFramePr>
          <p:cNvPr id="8" name="Content Placeholder 27">
            <a:extLst>
              <a:ext uri="{FF2B5EF4-FFF2-40B4-BE49-F238E27FC236}">
                <a16:creationId xmlns:a16="http://schemas.microsoft.com/office/drawing/2014/main" id="{B5E81B54-ECEB-3A90-C45D-1CBC6D053186}"/>
              </a:ext>
            </a:extLst>
          </p:cNvPr>
          <p:cNvGraphicFramePr>
            <a:graphicFrameLocks/>
          </p:cNvGraphicFramePr>
          <p:nvPr>
            <p:extLst>
              <p:ext uri="{D42A27DB-BD31-4B8C-83A1-F6EECF244321}">
                <p14:modId xmlns:p14="http://schemas.microsoft.com/office/powerpoint/2010/main" val="3048267247"/>
              </p:ext>
            </p:extLst>
          </p:nvPr>
        </p:nvGraphicFramePr>
        <p:xfrm>
          <a:off x="6216650" y="1482724"/>
          <a:ext cx="5708650" cy="4651380"/>
        </p:xfrm>
        <a:graphic>
          <a:graphicData uri="http://schemas.openxmlformats.org/drawingml/2006/table">
            <a:tbl>
              <a:tblPr firstRow="1" firstCol="1" bandRow="1">
                <a:tableStyleId>{5C22544A-7EE6-4342-B048-85BDC9FD1C3A}</a:tableStyleId>
              </a:tblPr>
              <a:tblGrid>
                <a:gridCol w="1651611">
                  <a:extLst>
                    <a:ext uri="{9D8B030D-6E8A-4147-A177-3AD203B41FA5}">
                      <a16:colId xmlns:a16="http://schemas.microsoft.com/office/drawing/2014/main" val="20000"/>
                    </a:ext>
                  </a:extLst>
                </a:gridCol>
                <a:gridCol w="1693907">
                  <a:extLst>
                    <a:ext uri="{9D8B030D-6E8A-4147-A177-3AD203B41FA5}">
                      <a16:colId xmlns:a16="http://schemas.microsoft.com/office/drawing/2014/main" val="3782698984"/>
                    </a:ext>
                  </a:extLst>
                </a:gridCol>
                <a:gridCol w="1187502">
                  <a:extLst>
                    <a:ext uri="{9D8B030D-6E8A-4147-A177-3AD203B41FA5}">
                      <a16:colId xmlns:a16="http://schemas.microsoft.com/office/drawing/2014/main" val="3606376709"/>
                    </a:ext>
                  </a:extLst>
                </a:gridCol>
                <a:gridCol w="1175630">
                  <a:extLst>
                    <a:ext uri="{9D8B030D-6E8A-4147-A177-3AD203B41FA5}">
                      <a16:colId xmlns:a16="http://schemas.microsoft.com/office/drawing/2014/main" val="2457443796"/>
                    </a:ext>
                  </a:extLst>
                </a:gridCol>
              </a:tblGrid>
              <a:tr h="283368">
                <a:tc gridSpan="2">
                  <a:txBody>
                    <a:bodyPr/>
                    <a:lstStyle/>
                    <a:p>
                      <a:r>
                        <a:rPr lang="en-US" sz="1200" dirty="0">
                          <a:latin typeface="Arial" panose="020B0604020202020204" pitchFamily="34" charset="0"/>
                          <a:cs typeface="Arial" panose="020B0604020202020204" pitchFamily="34" charset="0"/>
                        </a:rPr>
                        <a:t>Patient Characteristics</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1200" dirty="0">
                          <a:latin typeface="Arial" panose="020B0604020202020204" pitchFamily="34" charset="0"/>
                          <a:cs typeface="Arial" panose="020B0604020202020204" pitchFamily="34" charset="0"/>
                        </a:rPr>
                        <a:t>SG (n=272)</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1200" dirty="0">
                          <a:latin typeface="Arial" panose="020B0604020202020204" pitchFamily="34" charset="0"/>
                          <a:cs typeface="Arial" panose="020B0604020202020204" pitchFamily="34" charset="0"/>
                        </a:rPr>
                        <a:t>TPC (n=271)</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2973427671"/>
                  </a:ext>
                </a:extLst>
              </a:tr>
              <a:tr h="283368">
                <a:tc gridSpan="2">
                  <a:txBody>
                    <a:bodyPr/>
                    <a:lstStyle/>
                    <a:p>
                      <a:r>
                        <a:rPr lang="en-US" sz="1200" dirty="0">
                          <a:latin typeface="Arial" panose="020B0604020202020204" pitchFamily="34" charset="0"/>
                          <a:cs typeface="Arial" panose="020B0604020202020204" pitchFamily="34" charset="0"/>
                        </a:rPr>
                        <a:t>Median age (range), y</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1200" dirty="0">
                          <a:latin typeface="Arial" panose="020B0604020202020204" pitchFamily="34" charset="0"/>
                          <a:cs typeface="Arial" panose="020B0604020202020204" pitchFamily="34" charset="0"/>
                        </a:rPr>
                        <a:t>57 (29-86)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55 (27-78)</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0706820"/>
                  </a:ext>
                </a:extLst>
              </a:tr>
              <a:tr h="283368">
                <a:tc rowSpan="2">
                  <a:txBody>
                    <a:bodyPr/>
                    <a:lstStyle/>
                    <a:p>
                      <a:pPr marL="7938" marR="0" indent="0" eaLnBrk="0" hangingPunct="0">
                        <a:lnSpc>
                          <a:spcPct val="107000"/>
                        </a:lnSpc>
                        <a:spcBef>
                          <a:spcPts val="120"/>
                        </a:spcBef>
                        <a:spcAft>
                          <a:spcPts val="0"/>
                        </a:spcAft>
                        <a:tabLst/>
                      </a:pPr>
                      <a:r>
                        <a:rPr lang="en-US" sz="1200" dirty="0">
                          <a:effectLst/>
                          <a:latin typeface="Arial" panose="020B0604020202020204" pitchFamily="34" charset="0"/>
                          <a:cs typeface="Arial" panose="020B0604020202020204" pitchFamily="34" charset="0"/>
                        </a:rPr>
                        <a:t>ECOG PS, n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8" marR="0" indent="0" eaLnBrk="0" hangingPunct="0">
                        <a:lnSpc>
                          <a:spcPct val="107000"/>
                        </a:lnSpc>
                        <a:spcBef>
                          <a:spcPts val="120"/>
                        </a:spcBef>
                        <a:spcAft>
                          <a:spcPts val="0"/>
                        </a:spcAft>
                        <a:tabLst/>
                      </a:pPr>
                      <a:r>
                        <a:rPr lang="en-US" sz="1200" dirty="0">
                          <a:solidFill>
                            <a:schemeClr val="bg1"/>
                          </a:solidFill>
                          <a:effectLst/>
                          <a:latin typeface="Arial" panose="020B0604020202020204" pitchFamily="34" charset="0"/>
                          <a:cs typeface="Arial" panose="020B0604020202020204" pitchFamily="34" charset="0"/>
                        </a:rPr>
                        <a:t>0</a:t>
                      </a:r>
                      <a:endParaRPr lang="en-US" sz="1300" dirty="0">
                        <a:effectLst/>
                        <a:latin typeface="+mn-lt"/>
                        <a:ea typeface="Times New Roman" panose="02020603050405020304" pitchFamily="18" charset="0"/>
                        <a:cs typeface="Times New Roman" panose="02020603050405020304" pitchFamily="18" charset="0"/>
                      </a:endParaRP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116 (43)</a:t>
                      </a:r>
                      <a:endParaRPr kumimoji="0" lang="en-US" sz="12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endParaRP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126 (46)</a:t>
                      </a:r>
                      <a:endParaRPr kumimoji="0" lang="en-US" sz="12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endParaRP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240909"/>
                  </a:ext>
                </a:extLst>
              </a:tr>
              <a:tr h="283368">
                <a:tc vMerge="1">
                  <a:txBody>
                    <a:bodyPr/>
                    <a:lstStyle/>
                    <a:p>
                      <a:endParaRPr lang="en-US"/>
                    </a:p>
                  </a:txBody>
                  <a:tcPr/>
                </a:tc>
                <a:tc>
                  <a:txBody>
                    <a:bodyPr/>
                    <a:lstStyle/>
                    <a:p>
                      <a:r>
                        <a:rPr lang="en-US" sz="1200" dirty="0">
                          <a:solidFill>
                            <a:schemeClr val="bg1"/>
                          </a:solidFill>
                          <a:effectLst/>
                          <a:latin typeface="Arial" panose="020B0604020202020204" pitchFamily="34" charset="0"/>
                          <a:cs typeface="Arial" panose="020B0604020202020204" pitchFamily="34" charset="0"/>
                        </a:rPr>
                        <a:t>1</a:t>
                      </a:r>
                      <a:endParaRPr lang="en-US" dirty="0"/>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156 (57)</a:t>
                      </a:r>
                      <a:endParaRPr kumimoji="0" lang="en-US" sz="12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endParaRP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145 (54)</a:t>
                      </a:r>
                      <a:endParaRPr kumimoji="0" lang="en-US" sz="12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endParaRP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2834904"/>
                  </a:ext>
                </a:extLst>
              </a:tr>
              <a:tr h="283368">
                <a:tc gridSpan="2">
                  <a:txBody>
                    <a:bodyPr/>
                    <a:lstStyle/>
                    <a:p>
                      <a:r>
                        <a:rPr lang="en-US" sz="1200" dirty="0">
                          <a:latin typeface="Arial" panose="020B0604020202020204" pitchFamily="34" charset="0"/>
                          <a:cs typeface="Arial" panose="020B0604020202020204" pitchFamily="34" charset="0"/>
                        </a:rPr>
                        <a:t>Visceral mets at baseline, n (%)</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1200" dirty="0">
                          <a:latin typeface="Arial" panose="020B0604020202020204" pitchFamily="34" charset="0"/>
                          <a:cs typeface="Arial" panose="020B0604020202020204" pitchFamily="34" charset="0"/>
                        </a:rPr>
                        <a:t>259 (95)</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258 (95)</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893345"/>
                  </a:ext>
                </a:extLst>
              </a:tr>
              <a:tr h="283368">
                <a:tc gridSpan="2">
                  <a:txBody>
                    <a:bodyPr/>
                    <a:lstStyle/>
                    <a:p>
                      <a:r>
                        <a:rPr lang="en-US" sz="1200" dirty="0">
                          <a:latin typeface="Arial" panose="020B0604020202020204" pitchFamily="34" charset="0"/>
                          <a:cs typeface="Arial" panose="020B0604020202020204" pitchFamily="34" charset="0"/>
                        </a:rPr>
                        <a:t>Liver mets, n (%)</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1200" dirty="0">
                          <a:latin typeface="Arial" panose="020B0604020202020204" pitchFamily="34" charset="0"/>
                          <a:cs typeface="Arial" panose="020B0604020202020204" pitchFamily="34" charset="0"/>
                        </a:rPr>
                        <a:t>229 (84)</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237 (87)</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5455355"/>
                  </a:ext>
                </a:extLst>
              </a:tr>
              <a:tr h="525267">
                <a:tc gridSpan="2">
                  <a:txBody>
                    <a:bodyPr/>
                    <a:lstStyle/>
                    <a:p>
                      <a:r>
                        <a:rPr lang="en-US" sz="1200" dirty="0">
                          <a:latin typeface="Arial" panose="020B0604020202020204" pitchFamily="34" charset="0"/>
                          <a:cs typeface="Arial" panose="020B0604020202020204" pitchFamily="34" charset="0"/>
                        </a:rPr>
                        <a:t>Median time from initial MBC diagnosis to randomization (range), months</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1200" dirty="0">
                          <a:latin typeface="Arial" panose="020B0604020202020204" pitchFamily="34" charset="0"/>
                          <a:cs typeface="Arial" panose="020B0604020202020204" pitchFamily="34" charset="0"/>
                        </a:rPr>
                        <a:t>48.5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(1.2-243.8)</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46.6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(3.0-248.8)</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6011743"/>
                  </a:ext>
                </a:extLst>
              </a:tr>
              <a:tr h="525267">
                <a:tc gridSpan="2">
                  <a:txBody>
                    <a:bodyPr/>
                    <a:lstStyle/>
                    <a:p>
                      <a:r>
                        <a:rPr lang="en-US" sz="1200" dirty="0">
                          <a:latin typeface="Arial" panose="020B0604020202020204" pitchFamily="34" charset="0"/>
                          <a:cs typeface="Arial" panose="020B0604020202020204" pitchFamily="34" charset="0"/>
                        </a:rPr>
                        <a:t>Prior chemotherapy in (neo)adjuvant setting, n (%)</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1200" dirty="0">
                          <a:latin typeface="Arial" panose="020B0604020202020204" pitchFamily="34" charset="0"/>
                          <a:cs typeface="Arial" panose="020B0604020202020204" pitchFamily="34" charset="0"/>
                        </a:rPr>
                        <a:t>173 (64)</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184 (68)</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5178099"/>
                  </a:ext>
                </a:extLst>
              </a:tr>
              <a:tr h="525267">
                <a:tc gridSpan="2">
                  <a:txBody>
                    <a:bodyPr/>
                    <a:lstStyle/>
                    <a:p>
                      <a:r>
                        <a:rPr lang="en-US" sz="1200" dirty="0">
                          <a:latin typeface="Arial" panose="020B0604020202020204" pitchFamily="34" charset="0"/>
                          <a:cs typeface="Arial" panose="020B0604020202020204" pitchFamily="34" charset="0"/>
                        </a:rPr>
                        <a:t>Prior endocrine therapy use in the metastatic setting ≥6 months, n (%)</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1200" dirty="0">
                          <a:latin typeface="Arial" panose="020B0604020202020204" pitchFamily="34" charset="0"/>
                          <a:cs typeface="Arial" panose="020B0604020202020204" pitchFamily="34" charset="0"/>
                        </a:rPr>
                        <a:t>235 (86)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234 (86)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8373989"/>
                  </a:ext>
                </a:extLst>
              </a:tr>
              <a:tr h="283368">
                <a:tc rowSpan="3">
                  <a:txBody>
                    <a:bodyPr/>
                    <a:lstStyle/>
                    <a:p>
                      <a:pPr lvl="0"/>
                      <a:r>
                        <a:rPr lang="en-US" sz="1200" dirty="0">
                          <a:latin typeface="Arial" panose="020B0604020202020204" pitchFamily="34" charset="0"/>
                          <a:cs typeface="Arial" panose="020B0604020202020204" pitchFamily="34" charset="0"/>
                        </a:rPr>
                        <a:t>Prior CDK4/6i, n (%)</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r>
                        <a:rPr lang="en-US" sz="1200" dirty="0">
                          <a:solidFill>
                            <a:schemeClr val="bg1"/>
                          </a:solidFill>
                          <a:latin typeface="Arial" panose="020B0604020202020204" pitchFamily="34" charset="0"/>
                          <a:cs typeface="Arial" panose="020B0604020202020204" pitchFamily="34" charset="0"/>
                        </a:rPr>
                        <a:t>≤12 months</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latin typeface="Arial" panose="020B0604020202020204" pitchFamily="34" charset="0"/>
                          <a:cs typeface="Arial" panose="020B0604020202020204" pitchFamily="34" charset="0"/>
                        </a:rPr>
                        <a:t>161 (59)</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166 (61)</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9054044"/>
                  </a:ext>
                </a:extLst>
              </a:tr>
              <a:tr h="283368">
                <a:tc vMerge="1">
                  <a:txBody>
                    <a:bodyPr/>
                    <a:lstStyle/>
                    <a:p>
                      <a:pPr lvl="1"/>
                      <a:endParaRPr lang="en-US" sz="1400" dirty="0"/>
                    </a:p>
                  </a:txBody>
                  <a:tcPr marL="24384" marR="24384" marT="24384" marB="24384" anchor="ctr"/>
                </a:tc>
                <a:tc>
                  <a:txBody>
                    <a:bodyPr/>
                    <a:lstStyle/>
                    <a:p>
                      <a:r>
                        <a:rPr lang="en-US" sz="1200" dirty="0">
                          <a:solidFill>
                            <a:schemeClr val="bg1"/>
                          </a:solidFill>
                          <a:latin typeface="Arial" panose="020B0604020202020204" pitchFamily="34" charset="0"/>
                          <a:cs typeface="Arial" panose="020B0604020202020204" pitchFamily="34" charset="0"/>
                        </a:rPr>
                        <a:t>&gt;12 months</a:t>
                      </a:r>
                      <a:endParaRPr lang="en-US" sz="1800" dirty="0">
                        <a:solidFill>
                          <a:schemeClr val="bg1"/>
                        </a:solidFill>
                        <a:latin typeface="Arial" panose="020B0604020202020204" pitchFamily="34" charset="0"/>
                        <a:cs typeface="Arial" panose="020B0604020202020204" pitchFamily="34" charset="0"/>
                      </a:endParaRP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latin typeface="Arial" panose="020B0604020202020204" pitchFamily="34" charset="0"/>
                          <a:cs typeface="Arial" panose="020B0604020202020204" pitchFamily="34" charset="0"/>
                        </a:rPr>
                        <a:t>106 (39)</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102 (38)</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2344352"/>
                  </a:ext>
                </a:extLst>
              </a:tr>
              <a:tr h="283368">
                <a:tc vMerge="1">
                  <a:txBody>
                    <a:bodyPr/>
                    <a:lstStyle/>
                    <a:p>
                      <a:pPr lvl="1"/>
                      <a:endParaRPr lang="en-US" sz="1400" dirty="0"/>
                    </a:p>
                  </a:txBody>
                  <a:tcPr marL="24384" marR="24384" marT="24384" marB="24384" anchor="ctr"/>
                </a:tc>
                <a:tc>
                  <a:txBody>
                    <a:bodyPr/>
                    <a:lstStyle/>
                    <a:p>
                      <a:r>
                        <a:rPr lang="en-US" sz="1200" dirty="0">
                          <a:solidFill>
                            <a:schemeClr val="bg1"/>
                          </a:solidFill>
                          <a:latin typeface="Arial" panose="020B0604020202020204" pitchFamily="34" charset="0"/>
                          <a:cs typeface="Arial" panose="020B0604020202020204" pitchFamily="34" charset="0"/>
                        </a:rPr>
                        <a:t>Unknown</a:t>
                      </a:r>
                      <a:endParaRPr lang="en-US" sz="1800" dirty="0">
                        <a:solidFill>
                          <a:schemeClr val="bg1"/>
                        </a:solidFill>
                        <a:latin typeface="Arial" panose="020B0604020202020204" pitchFamily="34" charset="0"/>
                        <a:cs typeface="Arial" panose="020B0604020202020204" pitchFamily="34" charset="0"/>
                      </a:endParaRP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latin typeface="Arial" panose="020B0604020202020204" pitchFamily="34" charset="0"/>
                          <a:cs typeface="Arial" panose="020B0604020202020204" pitchFamily="34" charset="0"/>
                        </a:rPr>
                        <a:t>5 (2)</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3 (1)</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6090727"/>
                  </a:ext>
                </a:extLst>
              </a:tr>
              <a:tr h="525267">
                <a:tc gridSpan="2">
                  <a:txBody>
                    <a:bodyPr/>
                    <a:lstStyle/>
                    <a:p>
                      <a:pPr lvl="0"/>
                      <a:r>
                        <a:rPr lang="en-US" sz="1200" dirty="0">
                          <a:latin typeface="Arial" panose="020B0604020202020204" pitchFamily="34" charset="0"/>
                          <a:cs typeface="Arial" panose="020B0604020202020204" pitchFamily="34" charset="0"/>
                        </a:rPr>
                        <a:t>Median prior chemotherapy regimens in the metastatic setting (range), n</a:t>
                      </a:r>
                      <a:endParaRPr lang="en-US" sz="1200" baseline="30000" dirty="0">
                        <a:latin typeface="Arial" panose="020B0604020202020204" pitchFamily="34" charset="0"/>
                        <a:cs typeface="Arial" panose="020B0604020202020204" pitchFamily="34" charset="0"/>
                      </a:endParaRP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1200" dirty="0">
                          <a:latin typeface="Arial" panose="020B0604020202020204" pitchFamily="34" charset="0"/>
                          <a:cs typeface="Arial" panose="020B0604020202020204" pitchFamily="34" charset="0"/>
                        </a:rPr>
                        <a:t>3 (0-8)</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3 (1-5)</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4734745"/>
                  </a:ext>
                </a:extLst>
              </a:tr>
            </a:tbl>
          </a:graphicData>
        </a:graphic>
      </p:graphicFrame>
      <p:sp>
        <p:nvSpPr>
          <p:cNvPr id="9" name="TextBox 8">
            <a:extLst>
              <a:ext uri="{FF2B5EF4-FFF2-40B4-BE49-F238E27FC236}">
                <a16:creationId xmlns:a16="http://schemas.microsoft.com/office/drawing/2014/main" id="{CBF80E53-8942-33D4-2A88-8F7654C4C54E}"/>
              </a:ext>
            </a:extLst>
          </p:cNvPr>
          <p:cNvSpPr txBox="1"/>
          <p:nvPr/>
        </p:nvSpPr>
        <p:spPr>
          <a:xfrm>
            <a:off x="693383" y="1615336"/>
            <a:ext cx="4939665" cy="1015663"/>
          </a:xfrm>
          <a:prstGeom prst="roundRect">
            <a:avLst>
              <a:gd name="adj" fmla="val 0"/>
            </a:avLst>
          </a:prstGeom>
          <a:solidFill>
            <a:schemeClr val="bg2"/>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buClr>
                <a:schemeClr val="accent3"/>
              </a:buClr>
            </a:pPr>
            <a:r>
              <a:rPr lang="en-US" sz="1200" b="1" dirty="0">
                <a:solidFill>
                  <a:schemeClr val="tx1"/>
                </a:solidFill>
                <a:latin typeface="Arial" panose="020B0604020202020204" pitchFamily="34" charset="0"/>
                <a:cs typeface="Arial" panose="020B0604020202020204" pitchFamily="34" charset="0"/>
              </a:rPr>
              <a:t>Key Eligibility Criteria</a:t>
            </a:r>
          </a:p>
          <a:p>
            <a:pPr marL="285750" indent="-285750">
              <a:buClr>
                <a:schemeClr val="accent3"/>
              </a:buClr>
              <a:buSzPct val="8500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HR+/HER2- MBC (or locally recurrent inoperable) with PD after</a:t>
            </a:r>
          </a:p>
          <a:p>
            <a:pPr marL="468000" lvl="1" indent="-285750">
              <a:buClr>
                <a:schemeClr val="accent3"/>
              </a:buClr>
              <a:buSzPct val="85000"/>
              <a:buFont typeface="System Font Regular"/>
              <a:buChar char="-"/>
            </a:pPr>
            <a:r>
              <a:rPr lang="en-US" sz="1200" dirty="0">
                <a:solidFill>
                  <a:schemeClr val="tx1"/>
                </a:solidFill>
                <a:latin typeface="Arial" panose="020B0604020202020204" pitchFamily="34" charset="0"/>
                <a:cs typeface="Arial" panose="020B0604020202020204" pitchFamily="34" charset="0"/>
                <a:sym typeface="Symbol" pitchFamily="2" charset="2"/>
              </a:rPr>
              <a:t></a:t>
            </a:r>
            <a:r>
              <a:rPr lang="en-US" sz="1200" dirty="0">
                <a:solidFill>
                  <a:schemeClr val="tx1"/>
                </a:solidFill>
                <a:latin typeface="Arial" panose="020B0604020202020204" pitchFamily="34" charset="0"/>
                <a:cs typeface="Arial" panose="020B0604020202020204" pitchFamily="34" charset="0"/>
              </a:rPr>
              <a:t>1 endocrine therapy, taxane, and CDK4/6i in any setting</a:t>
            </a:r>
          </a:p>
          <a:p>
            <a:pPr marL="468000" lvl="1" indent="-285750">
              <a:buClr>
                <a:schemeClr val="accent3"/>
              </a:buClr>
              <a:buSzPct val="85000"/>
              <a:buFont typeface="System Font Regular"/>
              <a:buChar char="-"/>
            </a:pPr>
            <a:r>
              <a:rPr lang="en-US" sz="1200" dirty="0">
                <a:solidFill>
                  <a:schemeClr val="tx1"/>
                </a:solidFill>
                <a:latin typeface="Arial" panose="020B0604020202020204" pitchFamily="34" charset="0"/>
                <a:cs typeface="Arial" panose="020B0604020202020204" pitchFamily="34" charset="0"/>
                <a:sym typeface="Symbol" pitchFamily="2" charset="2"/>
              </a:rPr>
              <a:t></a:t>
            </a:r>
            <a:r>
              <a:rPr lang="en-US" sz="1200" dirty="0">
                <a:solidFill>
                  <a:schemeClr val="tx1"/>
                </a:solidFill>
                <a:latin typeface="Arial" panose="020B0604020202020204" pitchFamily="34" charset="0"/>
                <a:cs typeface="Arial" panose="020B0604020202020204" pitchFamily="34" charset="0"/>
              </a:rPr>
              <a:t>2 to </a:t>
            </a:r>
            <a:r>
              <a:rPr lang="en-US" sz="1200" dirty="0">
                <a:solidFill>
                  <a:schemeClr val="tx1"/>
                </a:solidFill>
                <a:latin typeface="Arial" panose="020B0604020202020204" pitchFamily="34" charset="0"/>
                <a:cs typeface="Arial" panose="020B0604020202020204" pitchFamily="34" charset="0"/>
                <a:sym typeface="Symbol" pitchFamily="2" charset="2"/>
              </a:rPr>
              <a:t></a:t>
            </a:r>
            <a:r>
              <a:rPr lang="en-US" sz="1200" dirty="0">
                <a:solidFill>
                  <a:schemeClr val="tx1"/>
                </a:solidFill>
                <a:latin typeface="Arial" panose="020B0604020202020204" pitchFamily="34" charset="0"/>
                <a:cs typeface="Arial" panose="020B0604020202020204" pitchFamily="34" charset="0"/>
              </a:rPr>
              <a:t>4 lines of chemotherapy for metastatic disease</a:t>
            </a:r>
            <a:endParaRPr lang="en-US" sz="1200" baseline="30000" dirty="0">
              <a:solidFill>
                <a:schemeClr val="tx1"/>
              </a:solidFill>
              <a:latin typeface="Arial" panose="020B0604020202020204" pitchFamily="34" charset="0"/>
              <a:cs typeface="Arial" panose="020B0604020202020204" pitchFamily="34" charset="0"/>
            </a:endParaRPr>
          </a:p>
          <a:p>
            <a:pPr marL="468000" lvl="1" indent="-285750">
              <a:buClr>
                <a:schemeClr val="accent3"/>
              </a:buClr>
              <a:buSzPct val="85000"/>
              <a:buFont typeface="System Font Regular"/>
              <a:buChar char="-"/>
            </a:pPr>
            <a:r>
              <a:rPr lang="en-US" sz="1200" dirty="0">
                <a:solidFill>
                  <a:schemeClr val="tx1"/>
                </a:solidFill>
                <a:latin typeface="Arial" panose="020B0604020202020204" pitchFamily="34" charset="0"/>
                <a:cs typeface="Arial" panose="020B0604020202020204" pitchFamily="34" charset="0"/>
              </a:rPr>
              <a:t>Measurable disease by RECIST 1:1</a:t>
            </a:r>
          </a:p>
        </p:txBody>
      </p:sp>
      <p:sp>
        <p:nvSpPr>
          <p:cNvPr id="10" name="Rectangle 9">
            <a:extLst>
              <a:ext uri="{FF2B5EF4-FFF2-40B4-BE49-F238E27FC236}">
                <a16:creationId xmlns:a16="http://schemas.microsoft.com/office/drawing/2014/main" id="{DCB8BEAD-358F-4A86-3EC5-753D94393233}"/>
              </a:ext>
            </a:extLst>
          </p:cNvPr>
          <p:cNvSpPr/>
          <p:nvPr/>
        </p:nvSpPr>
        <p:spPr>
          <a:xfrm>
            <a:off x="572371" y="5411592"/>
            <a:ext cx="5521325" cy="522828"/>
          </a:xfrm>
          <a:prstGeom prst="rect">
            <a:avLst/>
          </a:prstGeom>
          <a:solidFill>
            <a:schemeClr val="tx2">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marL="91440"/>
            <a:r>
              <a:rPr lang="en-US" sz="1200" b="1" dirty="0">
                <a:solidFill>
                  <a:schemeClr val="bg1"/>
                </a:solidFill>
                <a:latin typeface="Arial" panose="020B0604020202020204" pitchFamily="34" charset="0"/>
                <a:cs typeface="Arial" panose="020B0604020202020204" pitchFamily="34" charset="0"/>
              </a:rPr>
              <a:t>Primary endpoint: </a:t>
            </a:r>
            <a:r>
              <a:rPr lang="en-US" sz="1200" dirty="0">
                <a:solidFill>
                  <a:schemeClr val="bg1"/>
                </a:solidFill>
                <a:latin typeface="Arial" panose="020B0604020202020204" pitchFamily="34" charset="0"/>
                <a:cs typeface="Arial" panose="020B0604020202020204" pitchFamily="34" charset="0"/>
              </a:rPr>
              <a:t>PFS by BICR</a:t>
            </a:r>
          </a:p>
          <a:p>
            <a:pPr marL="91440"/>
            <a:r>
              <a:rPr lang="en-US" sz="1200" b="1" dirty="0">
                <a:solidFill>
                  <a:schemeClr val="bg1"/>
                </a:solidFill>
                <a:latin typeface="Arial" panose="020B0604020202020204" pitchFamily="34" charset="0"/>
                <a:cs typeface="Arial" panose="020B0604020202020204" pitchFamily="34" charset="0"/>
              </a:rPr>
              <a:t>Secondary endpoints: </a:t>
            </a:r>
            <a:r>
              <a:rPr lang="en-US" sz="1200" dirty="0">
                <a:solidFill>
                  <a:schemeClr val="bg1"/>
                </a:solidFill>
                <a:latin typeface="Arial" panose="020B0604020202020204" pitchFamily="34" charset="0"/>
                <a:cs typeface="Arial" panose="020B0604020202020204" pitchFamily="34" charset="0"/>
              </a:rPr>
              <a:t>OS, ORR, DOR, CBR by LIR and BICR, PRO, safety</a:t>
            </a:r>
          </a:p>
        </p:txBody>
      </p:sp>
      <p:grpSp>
        <p:nvGrpSpPr>
          <p:cNvPr id="11" name="Group 10">
            <a:extLst>
              <a:ext uri="{FF2B5EF4-FFF2-40B4-BE49-F238E27FC236}">
                <a16:creationId xmlns:a16="http://schemas.microsoft.com/office/drawing/2014/main" id="{44D382E0-2212-F610-7283-8EF263816D51}"/>
              </a:ext>
            </a:extLst>
          </p:cNvPr>
          <p:cNvGrpSpPr/>
          <p:nvPr/>
        </p:nvGrpSpPr>
        <p:grpSpPr>
          <a:xfrm>
            <a:off x="363279" y="2777130"/>
            <a:ext cx="5652560" cy="2390842"/>
            <a:chOff x="559533" y="2401426"/>
            <a:chExt cx="5652560" cy="2390842"/>
          </a:xfrm>
        </p:grpSpPr>
        <p:sp>
          <p:nvSpPr>
            <p:cNvPr id="12" name="Rectangle 11">
              <a:extLst>
                <a:ext uri="{FF2B5EF4-FFF2-40B4-BE49-F238E27FC236}">
                  <a16:creationId xmlns:a16="http://schemas.microsoft.com/office/drawing/2014/main" id="{A2BBD536-2ECB-C605-472D-01ABB3BE2498}"/>
                </a:ext>
              </a:extLst>
            </p:cNvPr>
            <p:cNvSpPr/>
            <p:nvPr/>
          </p:nvSpPr>
          <p:spPr>
            <a:xfrm>
              <a:off x="5088951" y="2939711"/>
              <a:ext cx="1123142" cy="1093109"/>
            </a:xfrm>
            <a:prstGeom prst="rect">
              <a:avLst/>
            </a:prstGeom>
            <a:ln/>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200" dirty="0">
                  <a:solidFill>
                    <a:schemeClr val="bg1"/>
                  </a:solidFill>
                  <a:latin typeface="Arial" panose="020B0604020202020204" pitchFamily="34" charset="0"/>
                  <a:cs typeface="Arial" panose="020B0604020202020204" pitchFamily="34" charset="0"/>
                </a:rPr>
                <a:t>Until PD or unacceptable toxicity</a:t>
              </a:r>
            </a:p>
          </p:txBody>
        </p:sp>
        <p:grpSp>
          <p:nvGrpSpPr>
            <p:cNvPr id="13" name="Group 12">
              <a:extLst>
                <a:ext uri="{FF2B5EF4-FFF2-40B4-BE49-F238E27FC236}">
                  <a16:creationId xmlns:a16="http://schemas.microsoft.com/office/drawing/2014/main" id="{68CB006F-937A-22BC-87E3-CF2C9239C4F4}"/>
                </a:ext>
              </a:extLst>
            </p:cNvPr>
            <p:cNvGrpSpPr/>
            <p:nvPr/>
          </p:nvGrpSpPr>
          <p:grpSpPr>
            <a:xfrm>
              <a:off x="906286" y="2401426"/>
              <a:ext cx="3936759" cy="2383039"/>
              <a:chOff x="829394" y="2298406"/>
              <a:chExt cx="3936759" cy="2383039"/>
            </a:xfrm>
          </p:grpSpPr>
          <p:sp>
            <p:nvSpPr>
              <p:cNvPr id="15" name="Rectangle 14">
                <a:extLst>
                  <a:ext uri="{FF2B5EF4-FFF2-40B4-BE49-F238E27FC236}">
                    <a16:creationId xmlns:a16="http://schemas.microsoft.com/office/drawing/2014/main" id="{C3CB0FC9-6C42-C93A-796C-43A48AD5CE61}"/>
                  </a:ext>
                </a:extLst>
              </p:cNvPr>
              <p:cNvSpPr/>
              <p:nvPr/>
            </p:nvSpPr>
            <p:spPr>
              <a:xfrm>
                <a:off x="1680985" y="2298406"/>
                <a:ext cx="3085168" cy="972000"/>
              </a:xfrm>
              <a:prstGeom prst="rect">
                <a:avLst/>
              </a:prstGeom>
              <a:solidFill>
                <a:schemeClr val="accent5"/>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b="1" u="sng" dirty="0">
                    <a:latin typeface="Arial" panose="020B0604020202020204" pitchFamily="34" charset="0"/>
                    <a:cs typeface="Arial" panose="020B0604020202020204" pitchFamily="34" charset="0"/>
                  </a:rPr>
                  <a:t>Sacituzumab govitecan (SG) </a:t>
                </a:r>
              </a:p>
              <a:p>
                <a:pPr algn="ctr"/>
                <a:r>
                  <a:rPr lang="en-US" sz="1200" dirty="0">
                    <a:latin typeface="Arial" panose="020B0604020202020204" pitchFamily="34" charset="0"/>
                    <a:cs typeface="Arial" panose="020B0604020202020204" pitchFamily="34" charset="0"/>
                  </a:rPr>
                  <a:t>10 mg/kg IV, days 1 and 8</a:t>
                </a:r>
              </a:p>
              <a:p>
                <a:pPr algn="ctr"/>
                <a:r>
                  <a:rPr lang="en-US" sz="1200" dirty="0">
                    <a:latin typeface="Arial" panose="020B0604020202020204" pitchFamily="34" charset="0"/>
                    <a:cs typeface="Arial" panose="020B0604020202020204" pitchFamily="34" charset="0"/>
                  </a:rPr>
                  <a:t>every 21 days</a:t>
                </a:r>
              </a:p>
              <a:p>
                <a:pPr algn="ctr"/>
                <a:r>
                  <a:rPr lang="en-US" sz="1200" b="1" dirty="0">
                    <a:latin typeface="Arial" panose="020B0604020202020204" pitchFamily="34" charset="0"/>
                    <a:cs typeface="Arial" panose="020B0604020202020204" pitchFamily="34" charset="0"/>
                  </a:rPr>
                  <a:t>(n=272)</a:t>
                </a:r>
              </a:p>
            </p:txBody>
          </p:sp>
          <p:sp>
            <p:nvSpPr>
              <p:cNvPr id="16" name="Rectangle 15">
                <a:extLst>
                  <a:ext uri="{FF2B5EF4-FFF2-40B4-BE49-F238E27FC236}">
                    <a16:creationId xmlns:a16="http://schemas.microsoft.com/office/drawing/2014/main" id="{67AEFD72-49F1-8CF4-515D-9F93681D3CBF}"/>
                  </a:ext>
                </a:extLst>
              </p:cNvPr>
              <p:cNvSpPr/>
              <p:nvPr/>
            </p:nvSpPr>
            <p:spPr>
              <a:xfrm>
                <a:off x="1680985" y="3709445"/>
                <a:ext cx="3085168" cy="972000"/>
              </a:xfrm>
              <a:prstGeom prst="rect">
                <a:avLst/>
              </a:prstGeom>
              <a:solidFill>
                <a:schemeClr val="tx1">
                  <a:lumMod val="60000"/>
                  <a:lumOff val="40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200" b="1" u="sng" dirty="0">
                    <a:latin typeface="Arial" panose="020B0604020202020204" pitchFamily="34" charset="0"/>
                    <a:cs typeface="Arial" panose="020B0604020202020204" pitchFamily="34" charset="0"/>
                  </a:rPr>
                  <a:t>Physician’s choice (TPC) </a:t>
                </a:r>
                <a:br>
                  <a:rPr lang="en-US" sz="1200" b="1" u="sng"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apecitabine, vinorelbine, gemcitabine, or eribulin</a:t>
                </a:r>
              </a:p>
              <a:p>
                <a:pPr algn="ctr"/>
                <a:r>
                  <a:rPr lang="en-US" sz="1200" b="1" dirty="0">
                    <a:latin typeface="Arial" panose="020B0604020202020204" pitchFamily="34" charset="0"/>
                    <a:cs typeface="Arial" panose="020B0604020202020204" pitchFamily="34" charset="0"/>
                  </a:rPr>
                  <a:t>(n=271)</a:t>
                </a:r>
              </a:p>
            </p:txBody>
          </p:sp>
          <p:cxnSp>
            <p:nvCxnSpPr>
              <p:cNvPr id="17" name="Straight Arrow Connector 16">
                <a:extLst>
                  <a:ext uri="{FF2B5EF4-FFF2-40B4-BE49-F238E27FC236}">
                    <a16:creationId xmlns:a16="http://schemas.microsoft.com/office/drawing/2014/main" id="{B2E6AA79-DE70-548C-DB8E-92622B57F2D6}"/>
                  </a:ext>
                </a:extLst>
              </p:cNvPr>
              <p:cNvCxnSpPr>
                <a:cxnSpLocks/>
                <a:stCxn id="20" idx="3"/>
                <a:endCxn id="15" idx="1"/>
              </p:cNvCxnSpPr>
              <p:nvPr/>
            </p:nvCxnSpPr>
            <p:spPr>
              <a:xfrm flipV="1">
                <a:off x="1121871" y="2784406"/>
                <a:ext cx="559114" cy="673617"/>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7AD6295D-6E19-FA34-0D4D-FA5D2DF2F760}"/>
                  </a:ext>
                </a:extLst>
              </p:cNvPr>
              <p:cNvCxnSpPr>
                <a:cxnSpLocks/>
                <a:stCxn id="20" idx="3"/>
                <a:endCxn id="16" idx="1"/>
              </p:cNvCxnSpPr>
              <p:nvPr/>
            </p:nvCxnSpPr>
            <p:spPr>
              <a:xfrm>
                <a:off x="1121871" y="3458023"/>
                <a:ext cx="559114" cy="737422"/>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41EEFDA5-24BF-0A2E-8928-5E2A7690365D}"/>
                  </a:ext>
                </a:extLst>
              </p:cNvPr>
              <p:cNvSpPr txBox="1"/>
              <p:nvPr/>
            </p:nvSpPr>
            <p:spPr>
              <a:xfrm>
                <a:off x="1244824" y="3328119"/>
                <a:ext cx="402675"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1:1</a:t>
                </a:r>
              </a:p>
            </p:txBody>
          </p:sp>
          <p:sp>
            <p:nvSpPr>
              <p:cNvPr id="20" name="Rectangle 19">
                <a:extLst>
                  <a:ext uri="{FF2B5EF4-FFF2-40B4-BE49-F238E27FC236}">
                    <a16:creationId xmlns:a16="http://schemas.microsoft.com/office/drawing/2014/main" id="{958C5B31-0FA0-D3DF-5B1D-8A4EAD3B3041}"/>
                  </a:ext>
                </a:extLst>
              </p:cNvPr>
              <p:cNvSpPr/>
              <p:nvPr/>
            </p:nvSpPr>
            <p:spPr>
              <a:xfrm>
                <a:off x="829394" y="2506052"/>
                <a:ext cx="292477" cy="1903941"/>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latin typeface="Arial" panose="020B0604020202020204" pitchFamily="34" charset="0"/>
                    <a:cs typeface="Arial" panose="020B0604020202020204" pitchFamily="34" charset="0"/>
                  </a:rPr>
                  <a:t>RANDOMIZED</a:t>
                </a:r>
              </a:p>
            </p:txBody>
          </p:sp>
        </p:grpSp>
        <p:sp>
          <p:nvSpPr>
            <p:cNvPr id="14" name="TextBox 13">
              <a:extLst>
                <a:ext uri="{FF2B5EF4-FFF2-40B4-BE49-F238E27FC236}">
                  <a16:creationId xmlns:a16="http://schemas.microsoft.com/office/drawing/2014/main" id="{6666944E-8090-87BE-904D-87EB328E1CFE}"/>
                </a:ext>
              </a:extLst>
            </p:cNvPr>
            <p:cNvSpPr txBox="1"/>
            <p:nvPr/>
          </p:nvSpPr>
          <p:spPr>
            <a:xfrm>
              <a:off x="559533" y="4530658"/>
              <a:ext cx="985981" cy="261610"/>
            </a:xfrm>
            <a:prstGeom prst="rect">
              <a:avLst/>
            </a:prstGeom>
            <a:noFill/>
          </p:spPr>
          <p:txBody>
            <a:bodyPr wrap="square">
              <a:spAutoFit/>
            </a:bodyPr>
            <a:lstStyle/>
            <a:p>
              <a:pPr marL="91440" indent="-91440" algn="ctr"/>
              <a:r>
                <a:rPr lang="en-US" sz="1100" dirty="0">
                  <a:solidFill>
                    <a:schemeClr val="tx1"/>
                  </a:solidFill>
                  <a:latin typeface="Arial" panose="020B0604020202020204" pitchFamily="34" charset="0"/>
                  <a:cs typeface="Arial" panose="020B0604020202020204" pitchFamily="34" charset="0"/>
                </a:rPr>
                <a:t>N = 543</a:t>
              </a:r>
            </a:p>
          </p:txBody>
        </p:sp>
      </p:grpSp>
    </p:spTree>
    <p:extLst>
      <p:ext uri="{BB962C8B-B14F-4D97-AF65-F5344CB8AC3E}">
        <p14:creationId xmlns:p14="http://schemas.microsoft.com/office/powerpoint/2010/main" val="3128594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4337F-F8EB-C4BE-8E49-F6882D0A811D}"/>
              </a:ext>
            </a:extLst>
          </p:cNvPr>
          <p:cNvSpPr>
            <a:spLocks noGrp="1"/>
          </p:cNvSpPr>
          <p:nvPr>
            <p:ph type="title"/>
          </p:nvPr>
        </p:nvSpPr>
        <p:spPr>
          <a:xfrm>
            <a:off x="365760" y="141366"/>
            <a:ext cx="11670030" cy="937895"/>
          </a:xfrm>
        </p:spPr>
        <p:txBody>
          <a:bodyPr>
            <a:noAutofit/>
          </a:bodyPr>
          <a:lstStyle/>
          <a:p>
            <a:r>
              <a:rPr lang="en-US" sz="3200" dirty="0"/>
              <a:t>Primary Results From the Phase 3 TROPiCS-02 Trial of Sacituzumab Govitecan in HR+/HER2− Advanced BC: Efficacy</a:t>
            </a:r>
          </a:p>
        </p:txBody>
      </p:sp>
      <p:sp>
        <p:nvSpPr>
          <p:cNvPr id="3" name="Content Placeholder 2">
            <a:extLst>
              <a:ext uri="{FF2B5EF4-FFF2-40B4-BE49-F238E27FC236}">
                <a16:creationId xmlns:a16="http://schemas.microsoft.com/office/drawing/2014/main" id="{128BB142-48AA-134D-2BA1-6CFBE2FB2795}"/>
              </a:ext>
            </a:extLst>
          </p:cNvPr>
          <p:cNvSpPr>
            <a:spLocks noGrp="1"/>
          </p:cNvSpPr>
          <p:nvPr>
            <p:ph idx="1"/>
          </p:nvPr>
        </p:nvSpPr>
        <p:spPr>
          <a:xfrm>
            <a:off x="826802" y="4932330"/>
            <a:ext cx="10515600" cy="1358874"/>
          </a:xfrm>
        </p:spPr>
        <p:txBody>
          <a:bodyPr>
            <a:normAutofit/>
          </a:bodyPr>
          <a:lstStyle/>
          <a:p>
            <a:r>
              <a:rPr lang="en-US" sz="1400" dirty="0"/>
              <a:t>SG resulted in a 34% reduction in the risk of PD/death</a:t>
            </a:r>
          </a:p>
          <a:p>
            <a:r>
              <a:rPr lang="en-US" sz="1400" dirty="0"/>
              <a:t>SG resulted in PFS and OS benefit consistent across all subgroup analysis, including patients with</a:t>
            </a:r>
          </a:p>
          <a:p>
            <a:pPr lvl="1"/>
            <a:r>
              <a:rPr lang="en-US" sz="1200" dirty="0"/>
              <a:t>≥3 prior chemotherapy regimens in the metastatic setting</a:t>
            </a:r>
          </a:p>
          <a:p>
            <a:pPr lvl="1"/>
            <a:r>
              <a:rPr lang="en-US" sz="1200" dirty="0"/>
              <a:t>Visceral metastases</a:t>
            </a:r>
          </a:p>
          <a:p>
            <a:pPr lvl="1"/>
            <a:r>
              <a:rPr lang="en-US" sz="1200" dirty="0"/>
              <a:t>Endocrine therapy for MBC ≥6 months</a:t>
            </a:r>
          </a:p>
        </p:txBody>
      </p:sp>
      <p:sp>
        <p:nvSpPr>
          <p:cNvPr id="4" name="Text Placeholder 3">
            <a:extLst>
              <a:ext uri="{FF2B5EF4-FFF2-40B4-BE49-F238E27FC236}">
                <a16:creationId xmlns:a16="http://schemas.microsoft.com/office/drawing/2014/main" id="{83A839C0-B1E5-0556-BC53-A822A6A5FE5A}"/>
              </a:ext>
            </a:extLst>
          </p:cNvPr>
          <p:cNvSpPr>
            <a:spLocks noGrp="1"/>
          </p:cNvSpPr>
          <p:nvPr>
            <p:ph type="body" sz="quarter" idx="12"/>
          </p:nvPr>
        </p:nvSpPr>
        <p:spPr>
          <a:xfrm>
            <a:off x="1524000" y="6324600"/>
            <a:ext cx="8486274" cy="447675"/>
          </a:xfrm>
        </p:spPr>
        <p:txBody>
          <a:bodyPr/>
          <a:lstStyle/>
          <a:p>
            <a:pPr>
              <a:lnSpc>
                <a:spcPct val="100000"/>
              </a:lnSpc>
              <a:spcBef>
                <a:spcPts val="0"/>
              </a:spcBef>
            </a:pPr>
            <a:r>
              <a:rPr lang="en-US" dirty="0" err="1"/>
              <a:t>Rugo</a:t>
            </a:r>
            <a:r>
              <a:rPr lang="en-US" dirty="0"/>
              <a:t> et al. </a:t>
            </a:r>
            <a:r>
              <a:rPr lang="en-US" sz="1000" i="1" dirty="0">
                <a:latin typeface="Arial" panose="020B0604020202020204" pitchFamily="34" charset="0"/>
                <a:cs typeface="Arial" panose="020B0604020202020204" pitchFamily="34" charset="0"/>
              </a:rPr>
              <a:t>J Clin Oncol</a:t>
            </a:r>
            <a:r>
              <a:rPr lang="en-US" sz="1000" dirty="0">
                <a:latin typeface="Arial" panose="020B0604020202020204" pitchFamily="34" charset="0"/>
                <a:cs typeface="Arial" panose="020B0604020202020204" pitchFamily="34" charset="0"/>
              </a:rPr>
              <a:t>. 2022;40(17):LBA1001.</a:t>
            </a:r>
          </a:p>
        </p:txBody>
      </p:sp>
      <p:pic>
        <p:nvPicPr>
          <p:cNvPr id="8" name="Picture 7">
            <a:extLst>
              <a:ext uri="{FF2B5EF4-FFF2-40B4-BE49-F238E27FC236}">
                <a16:creationId xmlns:a16="http://schemas.microsoft.com/office/drawing/2014/main" id="{22937860-47C4-E929-B20C-F9F3C07B5693}"/>
              </a:ext>
            </a:extLst>
          </p:cNvPr>
          <p:cNvPicPr>
            <a:picLocks noChangeAspect="1"/>
          </p:cNvPicPr>
          <p:nvPr/>
        </p:nvPicPr>
        <p:blipFill rotWithShape="1">
          <a:blip r:embed="rId3"/>
          <a:srcRect l="23892" t="26667" r="4643" b="11703"/>
          <a:stretch/>
        </p:blipFill>
        <p:spPr>
          <a:xfrm>
            <a:off x="674544" y="2023535"/>
            <a:ext cx="5092411" cy="2810930"/>
          </a:xfrm>
          <a:prstGeom prst="rect">
            <a:avLst/>
          </a:prstGeom>
        </p:spPr>
      </p:pic>
      <p:sp>
        <p:nvSpPr>
          <p:cNvPr id="9" name="Rectangle 8">
            <a:extLst>
              <a:ext uri="{FF2B5EF4-FFF2-40B4-BE49-F238E27FC236}">
                <a16:creationId xmlns:a16="http://schemas.microsoft.com/office/drawing/2014/main" id="{3E80EB2F-0595-78E3-C477-988ABC06F892}"/>
              </a:ext>
            </a:extLst>
          </p:cNvPr>
          <p:cNvSpPr/>
          <p:nvPr/>
        </p:nvSpPr>
        <p:spPr>
          <a:xfrm>
            <a:off x="695324" y="1234224"/>
            <a:ext cx="5092411" cy="24604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chemeClr val="tx1"/>
                </a:solidFill>
              </a:rPr>
              <a:t>BICR-Assessed PFS in the ITT Population</a:t>
            </a:r>
          </a:p>
        </p:txBody>
      </p:sp>
      <p:sp>
        <p:nvSpPr>
          <p:cNvPr id="10" name="Rectangle 9">
            <a:extLst>
              <a:ext uri="{FF2B5EF4-FFF2-40B4-BE49-F238E27FC236}">
                <a16:creationId xmlns:a16="http://schemas.microsoft.com/office/drawing/2014/main" id="{0D42E7EB-0DE1-ADF9-C9D1-DF0E98300676}"/>
              </a:ext>
            </a:extLst>
          </p:cNvPr>
          <p:cNvSpPr/>
          <p:nvPr/>
        </p:nvSpPr>
        <p:spPr>
          <a:xfrm>
            <a:off x="6084602" y="1234224"/>
            <a:ext cx="5840698" cy="2642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chemeClr val="tx1"/>
                </a:solidFill>
              </a:rPr>
              <a:t>OS in the ITT Population (Second Interim Analysis)</a:t>
            </a:r>
          </a:p>
        </p:txBody>
      </p:sp>
      <p:sp>
        <p:nvSpPr>
          <p:cNvPr id="5" name="Rectangle 4">
            <a:extLst>
              <a:ext uri="{FF2B5EF4-FFF2-40B4-BE49-F238E27FC236}">
                <a16:creationId xmlns:a16="http://schemas.microsoft.com/office/drawing/2014/main" id="{414A4891-D1F0-225E-A62B-27ED2448AC27}"/>
              </a:ext>
            </a:extLst>
          </p:cNvPr>
          <p:cNvSpPr/>
          <p:nvPr/>
        </p:nvSpPr>
        <p:spPr>
          <a:xfrm>
            <a:off x="4521246" y="2018559"/>
            <a:ext cx="1360046" cy="1721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2FB695D8-5DDF-F3E8-6570-A14B0F947604}"/>
              </a:ext>
            </a:extLst>
          </p:cNvPr>
          <p:cNvGrpSpPr/>
          <p:nvPr/>
        </p:nvGrpSpPr>
        <p:grpSpPr>
          <a:xfrm>
            <a:off x="5902073" y="2013310"/>
            <a:ext cx="5368783" cy="2824163"/>
            <a:chOff x="6419973" y="1853016"/>
            <a:chExt cx="5493389" cy="2889710"/>
          </a:xfrm>
        </p:grpSpPr>
        <p:pic>
          <p:nvPicPr>
            <p:cNvPr id="13" name="Picture 12">
              <a:extLst>
                <a:ext uri="{FF2B5EF4-FFF2-40B4-BE49-F238E27FC236}">
                  <a16:creationId xmlns:a16="http://schemas.microsoft.com/office/drawing/2014/main" id="{2948F0E8-4463-6D17-4426-6EB1B7F2FB7C}"/>
                </a:ext>
              </a:extLst>
            </p:cNvPr>
            <p:cNvPicPr>
              <a:picLocks noChangeAspect="1"/>
            </p:cNvPicPr>
            <p:nvPr/>
          </p:nvPicPr>
          <p:blipFill rotWithShape="1">
            <a:blip r:embed="rId4"/>
            <a:srcRect l="2937"/>
            <a:stretch/>
          </p:blipFill>
          <p:spPr>
            <a:xfrm>
              <a:off x="6419973" y="1853016"/>
              <a:ext cx="5493389" cy="2889710"/>
            </a:xfrm>
            <a:prstGeom prst="rect">
              <a:avLst/>
            </a:prstGeom>
          </p:spPr>
        </p:pic>
        <p:sp>
          <p:nvSpPr>
            <p:cNvPr id="14" name="Rectangle 13">
              <a:extLst>
                <a:ext uri="{FF2B5EF4-FFF2-40B4-BE49-F238E27FC236}">
                  <a16:creationId xmlns:a16="http://schemas.microsoft.com/office/drawing/2014/main" id="{6253ED03-2244-0BC4-3F6F-1659DE5382C0}"/>
                </a:ext>
              </a:extLst>
            </p:cNvPr>
            <p:cNvSpPr/>
            <p:nvPr/>
          </p:nvSpPr>
          <p:spPr>
            <a:xfrm>
              <a:off x="10169236" y="1953151"/>
              <a:ext cx="1744126" cy="1390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5" name="Table 14">
            <a:extLst>
              <a:ext uri="{FF2B5EF4-FFF2-40B4-BE49-F238E27FC236}">
                <a16:creationId xmlns:a16="http://schemas.microsoft.com/office/drawing/2014/main" id="{85C1EDC4-2AB1-7AF7-98FB-6126D0710A1A}"/>
              </a:ext>
            </a:extLst>
          </p:cNvPr>
          <p:cNvGraphicFramePr>
            <a:graphicFrameLocks noGrp="1"/>
          </p:cNvGraphicFramePr>
          <p:nvPr>
            <p:extLst>
              <p:ext uri="{D42A27DB-BD31-4B8C-83A1-F6EECF244321}">
                <p14:modId xmlns:p14="http://schemas.microsoft.com/office/powerpoint/2010/main" val="515333241"/>
              </p:ext>
            </p:extLst>
          </p:nvPr>
        </p:nvGraphicFramePr>
        <p:xfrm>
          <a:off x="8275674" y="1630365"/>
          <a:ext cx="3672000" cy="1042416"/>
        </p:xfrm>
        <a:graphic>
          <a:graphicData uri="http://schemas.openxmlformats.org/drawingml/2006/table">
            <a:tbl>
              <a:tblPr firstRow="1" firstCol="1" bandRow="1">
                <a:tableStyleId>{5C22544A-7EE6-4342-B048-85BDC9FD1C3A}</a:tableStyleId>
              </a:tblPr>
              <a:tblGrid>
                <a:gridCol w="1656000">
                  <a:extLst>
                    <a:ext uri="{9D8B030D-6E8A-4147-A177-3AD203B41FA5}">
                      <a16:colId xmlns:a16="http://schemas.microsoft.com/office/drawing/2014/main" val="2132207957"/>
                    </a:ext>
                  </a:extLst>
                </a:gridCol>
                <a:gridCol w="1044000">
                  <a:extLst>
                    <a:ext uri="{9D8B030D-6E8A-4147-A177-3AD203B41FA5}">
                      <a16:colId xmlns:a16="http://schemas.microsoft.com/office/drawing/2014/main" val="1825982089"/>
                    </a:ext>
                  </a:extLst>
                </a:gridCol>
                <a:gridCol w="972000">
                  <a:extLst>
                    <a:ext uri="{9D8B030D-6E8A-4147-A177-3AD203B41FA5}">
                      <a16:colId xmlns:a16="http://schemas.microsoft.com/office/drawing/2014/main" val="4202349640"/>
                    </a:ext>
                  </a:extLst>
                </a:gridCol>
              </a:tblGrid>
              <a:tr h="68277">
                <a:tc>
                  <a:txBody>
                    <a:bodyPr/>
                    <a:lstStyle/>
                    <a:p>
                      <a:pPr algn="l"/>
                      <a:r>
                        <a:rPr lang="en-US" sz="900" b="0" dirty="0">
                          <a:solidFill>
                            <a:schemeClr val="bg1"/>
                          </a:solidFill>
                          <a:latin typeface="Arial" panose="020B0604020202020204" pitchFamily="34" charset="0"/>
                          <a:cs typeface="Arial" panose="020B0604020202020204" pitchFamily="34" charset="0"/>
                        </a:rPr>
                        <a:t>OS Analysis</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chemeClr val="bg1"/>
                          </a:solidFill>
                          <a:latin typeface="Arial" panose="020B0604020202020204" pitchFamily="34" charset="0"/>
                          <a:cs typeface="Arial" panose="020B0604020202020204" pitchFamily="34" charset="0"/>
                        </a:rPr>
                        <a:t>SG (n = 272)</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TPC (n = 271)</a:t>
                      </a:r>
                      <a:endParaRPr lang="en-US" sz="900" dirty="0">
                        <a:latin typeface="Arial" panose="020B0604020202020204" pitchFamily="34" charset="0"/>
                        <a:cs typeface="Arial" panose="020B0604020202020204" pitchFamily="34" charset="0"/>
                      </a:endParaRP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133745500"/>
                  </a:ext>
                </a:extLst>
              </a:tr>
              <a:tr h="68277">
                <a:tc>
                  <a:txBody>
                    <a:bodyPr/>
                    <a:lstStyle/>
                    <a:p>
                      <a:pPr algn="l"/>
                      <a:r>
                        <a:rPr lang="en-US" sz="900" b="0" dirty="0">
                          <a:solidFill>
                            <a:schemeClr val="bg1"/>
                          </a:solidFill>
                          <a:latin typeface="Arial" panose="020B0604020202020204" pitchFamily="34" charset="0"/>
                          <a:cs typeface="Arial" panose="020B0604020202020204" pitchFamily="34" charset="0"/>
                        </a:rPr>
                        <a:t>Number of Events</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solidFill>
                            <a:schemeClr val="tx1"/>
                          </a:solidFill>
                          <a:latin typeface="Arial" panose="020B0604020202020204" pitchFamily="34" charset="0"/>
                          <a:cs typeface="Arial" panose="020B0604020202020204" pitchFamily="34" charset="0"/>
                        </a:rPr>
                        <a:t>191</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solidFill>
                            <a:schemeClr val="tx1"/>
                          </a:solidFill>
                          <a:latin typeface="Arial" panose="020B0604020202020204" pitchFamily="34" charset="0"/>
                          <a:cs typeface="Arial" panose="020B0604020202020204" pitchFamily="34" charset="0"/>
                        </a:rPr>
                        <a:t>199</a:t>
                      </a:r>
                      <a:endParaRPr lang="en-US" sz="900" dirty="0">
                        <a:latin typeface="Arial" panose="020B0604020202020204" pitchFamily="34" charset="0"/>
                        <a:cs typeface="Arial" panose="020B0604020202020204" pitchFamily="34" charset="0"/>
                      </a:endParaRP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61572"/>
                  </a:ext>
                </a:extLst>
              </a:tr>
              <a:tr h="120798">
                <a:tc>
                  <a:txBody>
                    <a:bodyPr/>
                    <a:lstStyle/>
                    <a:p>
                      <a:pPr algn="l"/>
                      <a:r>
                        <a:rPr lang="en-US" sz="900" b="0" dirty="0">
                          <a:solidFill>
                            <a:schemeClr val="bg1"/>
                          </a:solidFill>
                          <a:latin typeface="Arial" panose="020B0604020202020204" pitchFamily="34" charset="0"/>
                          <a:cs typeface="Arial" panose="020B0604020202020204" pitchFamily="34" charset="0"/>
                        </a:rPr>
                        <a:t>Median OS, mo (95% CI)</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solidFill>
                            <a:schemeClr val="tx1"/>
                          </a:solidFill>
                          <a:latin typeface="Arial" panose="020B0604020202020204" pitchFamily="34" charset="0"/>
                          <a:cs typeface="Arial" panose="020B0604020202020204" pitchFamily="34" charset="0"/>
                        </a:rPr>
                        <a:t>14.4 (13.0-15.7)</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solidFill>
                            <a:schemeClr val="tx1"/>
                          </a:solidFill>
                          <a:latin typeface="Arial" panose="020B0604020202020204" pitchFamily="34" charset="0"/>
                          <a:cs typeface="Arial" panose="020B0604020202020204" pitchFamily="34" charset="0"/>
                        </a:rPr>
                        <a:t>11.2 (10.1-12.7)</a:t>
                      </a:r>
                      <a:endParaRPr lang="en-US" sz="900" dirty="0">
                        <a:latin typeface="Arial" panose="020B0604020202020204" pitchFamily="34" charset="0"/>
                        <a:cs typeface="Arial" panose="020B0604020202020204" pitchFamily="34" charset="0"/>
                      </a:endParaRP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1397565"/>
                  </a:ext>
                </a:extLst>
              </a:tr>
              <a:tr h="82207">
                <a:tc>
                  <a:txBody>
                    <a:bodyPr/>
                    <a:lstStyle/>
                    <a:p>
                      <a:pPr algn="l"/>
                      <a:r>
                        <a:rPr lang="en-US" sz="900" b="0" dirty="0">
                          <a:solidFill>
                            <a:schemeClr val="bg1"/>
                          </a:solidFill>
                          <a:latin typeface="Arial" panose="020B0604020202020204" pitchFamily="34" charset="0"/>
                          <a:cs typeface="Arial" panose="020B0604020202020204" pitchFamily="34" charset="0"/>
                        </a:rPr>
                        <a:t>   Stratified HR (95% CI)</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900" dirty="0">
                          <a:solidFill>
                            <a:schemeClr val="tx1"/>
                          </a:solidFill>
                          <a:latin typeface="Arial" panose="020B0604020202020204" pitchFamily="34" charset="0"/>
                          <a:cs typeface="Arial" panose="020B0604020202020204" pitchFamily="34" charset="0"/>
                        </a:rPr>
                        <a:t>0.79 (0.65-0.96)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900" dirty="0">
                        <a:solidFill>
                          <a:schemeClr val="tx1"/>
                        </a:solidFill>
                      </a:endParaRPr>
                    </a:p>
                  </a:txBody>
                  <a:tcPr marL="27432" marR="27432" marT="18288" marB="18288" anchor="ctr">
                    <a:solidFill>
                      <a:schemeClr val="bg1"/>
                    </a:solidFill>
                  </a:tcPr>
                </a:tc>
                <a:extLst>
                  <a:ext uri="{0D108BD9-81ED-4DB2-BD59-A6C34878D82A}">
                    <a16:rowId xmlns:a16="http://schemas.microsoft.com/office/drawing/2014/main" val="644467085"/>
                  </a:ext>
                </a:extLst>
              </a:tr>
              <a:tr h="68277">
                <a:tc>
                  <a:txBody>
                    <a:bodyPr/>
                    <a:lstStyle/>
                    <a:p>
                      <a:pPr algn="l"/>
                      <a:r>
                        <a:rPr lang="en-US" sz="900" b="0" dirty="0">
                          <a:solidFill>
                            <a:schemeClr val="bg1"/>
                          </a:solidFill>
                          <a:latin typeface="Arial" panose="020B0604020202020204" pitchFamily="34" charset="0"/>
                          <a:cs typeface="Arial" panose="020B0604020202020204" pitchFamily="34" charset="0"/>
                        </a:rPr>
                        <a:t>Stratified Log Rank </a:t>
                      </a:r>
                      <a:r>
                        <a:rPr lang="en-US" sz="900" b="0" i="1" dirty="0">
                          <a:solidFill>
                            <a:schemeClr val="bg1"/>
                          </a:solidFill>
                          <a:latin typeface="Arial" panose="020B0604020202020204" pitchFamily="34" charset="0"/>
                          <a:cs typeface="Arial" panose="020B0604020202020204" pitchFamily="34" charset="0"/>
                        </a:rPr>
                        <a:t>P</a:t>
                      </a:r>
                      <a:r>
                        <a:rPr lang="en-US" sz="900" b="0" dirty="0">
                          <a:solidFill>
                            <a:schemeClr val="bg1"/>
                          </a:solidFill>
                          <a:latin typeface="Arial" panose="020B0604020202020204" pitchFamily="34" charset="0"/>
                          <a:cs typeface="Arial" panose="020B0604020202020204" pitchFamily="34" charset="0"/>
                        </a:rPr>
                        <a:t> value</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900" dirty="0">
                          <a:solidFill>
                            <a:schemeClr val="tx1"/>
                          </a:solidFill>
                          <a:latin typeface="Arial" panose="020B0604020202020204" pitchFamily="34" charset="0"/>
                          <a:cs typeface="Arial" panose="020B0604020202020204" pitchFamily="34" charset="0"/>
                        </a:rPr>
                        <a:t>.020</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900" dirty="0">
                        <a:solidFill>
                          <a:schemeClr val="tx1"/>
                        </a:solidFill>
                      </a:endParaRPr>
                    </a:p>
                  </a:txBody>
                  <a:tcPr marL="27432" marR="27432" marT="18288" marB="18288" anchor="ctr">
                    <a:solidFill>
                      <a:schemeClr val="bg1"/>
                    </a:solidFill>
                  </a:tcPr>
                </a:tc>
                <a:extLst>
                  <a:ext uri="{0D108BD9-81ED-4DB2-BD59-A6C34878D82A}">
                    <a16:rowId xmlns:a16="http://schemas.microsoft.com/office/drawing/2014/main" val="772699432"/>
                  </a:ext>
                </a:extLst>
              </a:tr>
              <a:tr h="682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bg1"/>
                          </a:solidFill>
                          <a:latin typeface="Arial" panose="020B0604020202020204" pitchFamily="34" charset="0"/>
                          <a:cs typeface="Arial" panose="020B0604020202020204" pitchFamily="34" charset="0"/>
                        </a:rPr>
                        <a:t>12-month OS rate, % (95% CI)</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solidFill>
                            <a:schemeClr val="tx1"/>
                          </a:solidFill>
                          <a:latin typeface="Arial" panose="020B0604020202020204" pitchFamily="34" charset="0"/>
                          <a:cs typeface="Arial" panose="020B0604020202020204" pitchFamily="34" charset="0"/>
                        </a:rPr>
                        <a:t>61 (55-66)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solidFill>
                            <a:schemeClr val="tx1"/>
                          </a:solidFill>
                          <a:latin typeface="Arial" panose="020B0604020202020204" pitchFamily="34" charset="0"/>
                          <a:cs typeface="Arial" panose="020B0604020202020204" pitchFamily="34" charset="0"/>
                        </a:rPr>
                        <a:t>47 (41-53)</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3591680"/>
                  </a:ext>
                </a:extLst>
              </a:tr>
            </a:tbl>
          </a:graphicData>
        </a:graphic>
      </p:graphicFrame>
      <p:graphicFrame>
        <p:nvGraphicFramePr>
          <p:cNvPr id="6" name="Table 5">
            <a:extLst>
              <a:ext uri="{FF2B5EF4-FFF2-40B4-BE49-F238E27FC236}">
                <a16:creationId xmlns:a16="http://schemas.microsoft.com/office/drawing/2014/main" id="{1A4F378E-30D6-8A39-73AA-9AE38E1C9D58}"/>
              </a:ext>
            </a:extLst>
          </p:cNvPr>
          <p:cNvGraphicFramePr>
            <a:graphicFrameLocks noGrp="1"/>
          </p:cNvGraphicFramePr>
          <p:nvPr>
            <p:extLst>
              <p:ext uri="{D42A27DB-BD31-4B8C-83A1-F6EECF244321}">
                <p14:modId xmlns:p14="http://schemas.microsoft.com/office/powerpoint/2010/main" val="2159055309"/>
              </p:ext>
            </p:extLst>
          </p:nvPr>
        </p:nvGraphicFramePr>
        <p:xfrm>
          <a:off x="2024245" y="1630365"/>
          <a:ext cx="3816000" cy="1216152"/>
        </p:xfrm>
        <a:graphic>
          <a:graphicData uri="http://schemas.openxmlformats.org/drawingml/2006/table">
            <a:tbl>
              <a:tblPr firstRow="1" firstCol="1" bandRow="1">
                <a:tableStyleId>{5C22544A-7EE6-4342-B048-85BDC9FD1C3A}</a:tableStyleId>
              </a:tblPr>
              <a:tblGrid>
                <a:gridCol w="1728000">
                  <a:extLst>
                    <a:ext uri="{9D8B030D-6E8A-4147-A177-3AD203B41FA5}">
                      <a16:colId xmlns:a16="http://schemas.microsoft.com/office/drawing/2014/main" val="2132207957"/>
                    </a:ext>
                  </a:extLst>
                </a:gridCol>
                <a:gridCol w="1044000">
                  <a:extLst>
                    <a:ext uri="{9D8B030D-6E8A-4147-A177-3AD203B41FA5}">
                      <a16:colId xmlns:a16="http://schemas.microsoft.com/office/drawing/2014/main" val="1825982089"/>
                    </a:ext>
                  </a:extLst>
                </a:gridCol>
                <a:gridCol w="1044000">
                  <a:extLst>
                    <a:ext uri="{9D8B030D-6E8A-4147-A177-3AD203B41FA5}">
                      <a16:colId xmlns:a16="http://schemas.microsoft.com/office/drawing/2014/main" val="3323176668"/>
                    </a:ext>
                  </a:extLst>
                </a:gridCol>
              </a:tblGrid>
              <a:tr h="156629">
                <a:tc>
                  <a:txBody>
                    <a:bodyPr/>
                    <a:lstStyle/>
                    <a:p>
                      <a:pPr algn="l"/>
                      <a:r>
                        <a:rPr lang="en-US" sz="900" b="0" dirty="0">
                          <a:solidFill>
                            <a:schemeClr val="bg1"/>
                          </a:solidFill>
                          <a:latin typeface="Arial" panose="020B0604020202020204" pitchFamily="34" charset="0"/>
                          <a:cs typeface="Arial" panose="020B0604020202020204" pitchFamily="34" charset="0"/>
                        </a:rPr>
                        <a:t>PFS Analysis</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chemeClr val="bg1"/>
                          </a:solidFill>
                          <a:latin typeface="Arial" panose="020B0604020202020204" pitchFamily="34" charset="0"/>
                          <a:cs typeface="Arial" panose="020B0604020202020204" pitchFamily="34" charset="0"/>
                        </a:rPr>
                        <a:t>SG (n = 272)</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TPC (n = 271)</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133745500"/>
                  </a:ext>
                </a:extLst>
              </a:tr>
              <a:tr h="160739">
                <a:tc>
                  <a:txBody>
                    <a:bodyPr/>
                    <a:lstStyle/>
                    <a:p>
                      <a:pPr algn="l"/>
                      <a:r>
                        <a:rPr lang="en-US" sz="900" b="0" dirty="0">
                          <a:solidFill>
                            <a:schemeClr val="bg1"/>
                          </a:solidFill>
                          <a:latin typeface="Arial" panose="020B0604020202020204" pitchFamily="34" charset="0"/>
                          <a:cs typeface="Arial" panose="020B0604020202020204" pitchFamily="34" charset="0"/>
                        </a:rPr>
                        <a:t>Median PFS, mo (95% CI)</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solidFill>
                            <a:schemeClr val="tx1"/>
                          </a:solidFill>
                          <a:latin typeface="Arial" panose="020B0604020202020204" pitchFamily="34" charset="0"/>
                          <a:cs typeface="Arial" panose="020B0604020202020204" pitchFamily="34" charset="0"/>
                        </a:rPr>
                        <a:t>5.5 (4.2-7.0)</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solidFill>
                            <a:schemeClr val="tx1"/>
                          </a:solidFill>
                          <a:latin typeface="Arial" panose="020B0604020202020204" pitchFamily="34" charset="0"/>
                          <a:cs typeface="Arial" panose="020B0604020202020204" pitchFamily="34" charset="0"/>
                        </a:rPr>
                        <a:t>4.0 (3.1-4.4)</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1397565"/>
                  </a:ext>
                </a:extLst>
              </a:tr>
              <a:tr h="160739">
                <a:tc>
                  <a:txBody>
                    <a:bodyPr/>
                    <a:lstStyle/>
                    <a:p>
                      <a:pPr algn="l"/>
                      <a:r>
                        <a:rPr lang="en-US" sz="900" b="0" dirty="0">
                          <a:solidFill>
                            <a:schemeClr val="bg1"/>
                          </a:solidFill>
                          <a:latin typeface="Arial" panose="020B0604020202020204" pitchFamily="34" charset="0"/>
                          <a:cs typeface="Arial" panose="020B0604020202020204" pitchFamily="34" charset="0"/>
                        </a:rPr>
                        <a:t>   Stratified HR (95% CI)</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900" dirty="0">
                          <a:solidFill>
                            <a:schemeClr val="tx1"/>
                          </a:solidFill>
                          <a:latin typeface="Arial" panose="020B0604020202020204" pitchFamily="34" charset="0"/>
                          <a:cs typeface="Arial" panose="020B0604020202020204" pitchFamily="34" charset="0"/>
                        </a:rPr>
                        <a:t>0.66 (0.53-0.83)</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800" dirty="0">
                        <a:solidFill>
                          <a:schemeClr val="tx1"/>
                        </a:solidFill>
                      </a:endParaRPr>
                    </a:p>
                  </a:txBody>
                  <a:tcPr marL="45720" marR="45720" marT="27432" marB="27432" anchor="ctr">
                    <a:solidFill>
                      <a:schemeClr val="bg1"/>
                    </a:solidFill>
                  </a:tcPr>
                </a:tc>
                <a:extLst>
                  <a:ext uri="{0D108BD9-81ED-4DB2-BD59-A6C34878D82A}">
                    <a16:rowId xmlns:a16="http://schemas.microsoft.com/office/drawing/2014/main" val="644467085"/>
                  </a:ext>
                </a:extLst>
              </a:tr>
              <a:tr h="127237">
                <a:tc>
                  <a:txBody>
                    <a:bodyPr/>
                    <a:lstStyle/>
                    <a:p>
                      <a:pPr algn="l"/>
                      <a:r>
                        <a:rPr lang="en-US" sz="900" b="0" dirty="0">
                          <a:solidFill>
                            <a:schemeClr val="bg1"/>
                          </a:solidFill>
                          <a:latin typeface="Arial" panose="020B0604020202020204" pitchFamily="34" charset="0"/>
                          <a:cs typeface="Arial" panose="020B0604020202020204" pitchFamily="34" charset="0"/>
                        </a:rPr>
                        <a:t>Stratified Log Rank </a:t>
                      </a:r>
                      <a:r>
                        <a:rPr lang="en-US" sz="900" b="0" i="1" dirty="0">
                          <a:solidFill>
                            <a:schemeClr val="bg1"/>
                          </a:solidFill>
                          <a:latin typeface="Arial" panose="020B0604020202020204" pitchFamily="34" charset="0"/>
                          <a:cs typeface="Arial" panose="020B0604020202020204" pitchFamily="34" charset="0"/>
                        </a:rPr>
                        <a:t>P</a:t>
                      </a:r>
                      <a:r>
                        <a:rPr lang="en-US" sz="900" b="0" dirty="0">
                          <a:solidFill>
                            <a:schemeClr val="bg1"/>
                          </a:solidFill>
                          <a:latin typeface="Arial" panose="020B0604020202020204" pitchFamily="34" charset="0"/>
                          <a:cs typeface="Arial" panose="020B0604020202020204" pitchFamily="34" charset="0"/>
                        </a:rPr>
                        <a:t> value</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900" dirty="0">
                          <a:solidFill>
                            <a:schemeClr val="tx1"/>
                          </a:solidFill>
                          <a:latin typeface="Arial" panose="020B0604020202020204" pitchFamily="34" charset="0"/>
                          <a:cs typeface="Arial" panose="020B0604020202020204" pitchFamily="34" charset="0"/>
                        </a:rPr>
                        <a:t>.0003</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800" dirty="0">
                        <a:solidFill>
                          <a:schemeClr val="tx1"/>
                        </a:solidFill>
                      </a:endParaRPr>
                    </a:p>
                  </a:txBody>
                  <a:tcPr marL="45720" marR="45720" marT="27432" marB="27432" anchor="ctr">
                    <a:solidFill>
                      <a:schemeClr val="bg1"/>
                    </a:solidFill>
                  </a:tcPr>
                </a:tc>
                <a:extLst>
                  <a:ext uri="{0D108BD9-81ED-4DB2-BD59-A6C34878D82A}">
                    <a16:rowId xmlns:a16="http://schemas.microsoft.com/office/drawing/2014/main" val="772699432"/>
                  </a:ext>
                </a:extLst>
              </a:tr>
              <a:tr h="127237">
                <a:tc>
                  <a:txBody>
                    <a:bodyPr/>
                    <a:lstStyle/>
                    <a:p>
                      <a:pPr algn="l"/>
                      <a:r>
                        <a:rPr lang="en-US" sz="900" b="0" dirty="0">
                          <a:solidFill>
                            <a:schemeClr val="bg1"/>
                          </a:solidFill>
                          <a:latin typeface="Arial" panose="020B0604020202020204" pitchFamily="34" charset="0"/>
                          <a:cs typeface="Arial" panose="020B0604020202020204" pitchFamily="34" charset="0"/>
                        </a:rPr>
                        <a:t>6-month PFS rate, % (95% CI)</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solidFill>
                            <a:schemeClr val="tx1"/>
                          </a:solidFill>
                          <a:latin typeface="Arial" panose="020B0604020202020204" pitchFamily="34" charset="0"/>
                          <a:cs typeface="Arial" panose="020B0604020202020204" pitchFamily="34" charset="0"/>
                        </a:rPr>
                        <a:t>46.1 (39.4-52.6)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solidFill>
                            <a:schemeClr val="tx1"/>
                          </a:solidFill>
                          <a:latin typeface="Arial" panose="020B0604020202020204" pitchFamily="34" charset="0"/>
                          <a:cs typeface="Arial" panose="020B0604020202020204" pitchFamily="34" charset="0"/>
                        </a:rPr>
                        <a:t>30.3 (23.6-37.3)</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7846096"/>
                  </a:ext>
                </a:extLst>
              </a:tr>
              <a:tr h="1272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bg1"/>
                          </a:solidFill>
                          <a:latin typeface="Arial" panose="020B0604020202020204" pitchFamily="34" charset="0"/>
                          <a:cs typeface="Arial" panose="020B0604020202020204" pitchFamily="34" charset="0"/>
                        </a:rPr>
                        <a:t>9-month PFS rate, % (95% CI)</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solidFill>
                            <a:schemeClr val="tx1"/>
                          </a:solidFill>
                          <a:latin typeface="Arial" panose="020B0604020202020204" pitchFamily="34" charset="0"/>
                          <a:cs typeface="Arial" panose="020B0604020202020204" pitchFamily="34" charset="0"/>
                        </a:rPr>
                        <a:t>32.5 (25.9-39.2)</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solidFill>
                            <a:schemeClr val="tx1"/>
                          </a:solidFill>
                          <a:latin typeface="Arial" panose="020B0604020202020204" pitchFamily="34" charset="0"/>
                          <a:cs typeface="Arial" panose="020B0604020202020204" pitchFamily="34" charset="0"/>
                        </a:rPr>
                        <a:t>17.3 (11.5-24.2)</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1438862"/>
                  </a:ext>
                </a:extLst>
              </a:tr>
              <a:tr h="1272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bg1"/>
                          </a:solidFill>
                          <a:latin typeface="Arial" panose="020B0604020202020204" pitchFamily="34" charset="0"/>
                          <a:cs typeface="Arial" panose="020B0604020202020204" pitchFamily="34" charset="0"/>
                        </a:rPr>
                        <a:t>12-month PFS rate, % (95% CI)</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solidFill>
                            <a:schemeClr val="tx1"/>
                          </a:solidFill>
                          <a:latin typeface="Arial" panose="020B0604020202020204" pitchFamily="34" charset="0"/>
                          <a:cs typeface="Arial" panose="020B0604020202020204" pitchFamily="34" charset="0"/>
                        </a:rPr>
                        <a:t>21.3 (15.2-28.1)</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solidFill>
                            <a:schemeClr val="tx1"/>
                          </a:solidFill>
                          <a:latin typeface="Arial" panose="020B0604020202020204" pitchFamily="34" charset="0"/>
                          <a:cs typeface="Arial" panose="020B0604020202020204" pitchFamily="34" charset="0"/>
                        </a:rPr>
                        <a:t>7.1 (2.8-13.9)</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1486140"/>
                  </a:ext>
                </a:extLst>
              </a:tr>
            </a:tbl>
          </a:graphicData>
        </a:graphic>
      </p:graphicFrame>
    </p:spTree>
    <p:extLst>
      <p:ext uri="{BB962C8B-B14F-4D97-AF65-F5344CB8AC3E}">
        <p14:creationId xmlns:p14="http://schemas.microsoft.com/office/powerpoint/2010/main" val="2232352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A842F-BD41-281C-80B0-CF49E9CB3290}"/>
              </a:ext>
            </a:extLst>
          </p:cNvPr>
          <p:cNvSpPr>
            <a:spLocks noGrp="1"/>
          </p:cNvSpPr>
          <p:nvPr>
            <p:ph type="title"/>
          </p:nvPr>
        </p:nvSpPr>
        <p:spPr>
          <a:xfrm>
            <a:off x="308610" y="171451"/>
            <a:ext cx="11730990" cy="1131569"/>
          </a:xfrm>
        </p:spPr>
        <p:txBody>
          <a:bodyPr>
            <a:noAutofit/>
          </a:bodyPr>
          <a:lstStyle/>
          <a:p>
            <a:r>
              <a:rPr lang="en-US" sz="2800" dirty="0"/>
              <a:t>Primary Results From the Phase 3 TROPiCS-02 Trial of Sacituzumab Govitecan in HR+/HER2- Advanced BC: PFS and ORR by HER2 Status</a:t>
            </a:r>
          </a:p>
        </p:txBody>
      </p:sp>
      <p:sp>
        <p:nvSpPr>
          <p:cNvPr id="4" name="Text Placeholder 3">
            <a:extLst>
              <a:ext uri="{FF2B5EF4-FFF2-40B4-BE49-F238E27FC236}">
                <a16:creationId xmlns:a16="http://schemas.microsoft.com/office/drawing/2014/main" id="{02CE3166-EEEA-D3C9-D834-A18154133E1C}"/>
              </a:ext>
            </a:extLst>
          </p:cNvPr>
          <p:cNvSpPr>
            <a:spLocks noGrp="1"/>
          </p:cNvSpPr>
          <p:nvPr>
            <p:ph type="body" sz="quarter" idx="12"/>
          </p:nvPr>
        </p:nvSpPr>
        <p:spPr>
          <a:xfrm>
            <a:off x="1524000" y="6410325"/>
            <a:ext cx="9474558" cy="447675"/>
          </a:xfrm>
        </p:spPr>
        <p:txBody>
          <a:bodyPr/>
          <a:lstStyle/>
          <a:p>
            <a:pPr marL="9525" indent="-9525"/>
            <a:r>
              <a:rPr lang="en-US" baseline="30000" dirty="0"/>
              <a:t>a</a:t>
            </a:r>
            <a:r>
              <a:rPr lang="en-US" dirty="0"/>
              <a:t>Not formally tested because OS at interim analysis was not statistically significant. </a:t>
            </a:r>
            <a:r>
              <a:rPr lang="en-US" baseline="30000" dirty="0"/>
              <a:t>b</a:t>
            </a:r>
            <a:r>
              <a:rPr lang="en-US" dirty="0"/>
              <a:t>CBR is defined as the percentage of patients with a confirmed best overall response of CR, PR, and SD ≥6 months.</a:t>
            </a:r>
          </a:p>
          <a:p>
            <a:pPr>
              <a:spcBef>
                <a:spcPts val="0"/>
              </a:spcBef>
            </a:pPr>
            <a:r>
              <a:rPr lang="en-US" dirty="0" err="1"/>
              <a:t>Rugo</a:t>
            </a:r>
            <a:r>
              <a:rPr lang="en-US" dirty="0"/>
              <a:t> et al. </a:t>
            </a:r>
            <a:r>
              <a:rPr lang="en-US" sz="1000" i="1" dirty="0">
                <a:latin typeface="Arial" panose="020B0604020202020204" pitchFamily="34" charset="0"/>
                <a:cs typeface="Arial" panose="020B0604020202020204" pitchFamily="34" charset="0"/>
              </a:rPr>
              <a:t>J Clin Oncol</a:t>
            </a:r>
            <a:r>
              <a:rPr lang="en-US" sz="1000" dirty="0">
                <a:latin typeface="Arial" panose="020B0604020202020204" pitchFamily="34" charset="0"/>
                <a:cs typeface="Arial" panose="020B0604020202020204" pitchFamily="34" charset="0"/>
              </a:rPr>
              <a:t>. 2022;40(17):LBA1001; </a:t>
            </a:r>
            <a:r>
              <a:rPr lang="en-US" dirty="0"/>
              <a:t>Schmid et al. </a:t>
            </a:r>
            <a:r>
              <a:rPr lang="en-US" sz="1000" i="1" dirty="0">
                <a:latin typeface="Arial" panose="020B0604020202020204" pitchFamily="34" charset="0"/>
                <a:cs typeface="Arial" panose="020B0604020202020204" pitchFamily="34" charset="0"/>
              </a:rPr>
              <a:t>Ann Oncol</a:t>
            </a:r>
            <a:r>
              <a:rPr lang="en-US" sz="1000" dirty="0">
                <a:latin typeface="Arial" panose="020B0604020202020204" pitchFamily="34" charset="0"/>
                <a:cs typeface="Arial" panose="020B0604020202020204" pitchFamily="34" charset="0"/>
              </a:rPr>
              <a:t>. 2022;33:S88-S121. </a:t>
            </a:r>
            <a:r>
              <a:rPr lang="en-US" dirty="0"/>
              <a:t> </a:t>
            </a:r>
          </a:p>
        </p:txBody>
      </p:sp>
      <p:graphicFrame>
        <p:nvGraphicFramePr>
          <p:cNvPr id="5" name="Content Placeholder 27">
            <a:extLst>
              <a:ext uri="{FF2B5EF4-FFF2-40B4-BE49-F238E27FC236}">
                <a16:creationId xmlns:a16="http://schemas.microsoft.com/office/drawing/2014/main" id="{0338671D-9801-41C7-F18B-DA0582DEDCB5}"/>
              </a:ext>
            </a:extLst>
          </p:cNvPr>
          <p:cNvGraphicFramePr>
            <a:graphicFrameLocks/>
          </p:cNvGraphicFramePr>
          <p:nvPr>
            <p:extLst>
              <p:ext uri="{D42A27DB-BD31-4B8C-83A1-F6EECF244321}">
                <p14:modId xmlns:p14="http://schemas.microsoft.com/office/powerpoint/2010/main" val="548748765"/>
              </p:ext>
            </p:extLst>
          </p:nvPr>
        </p:nvGraphicFramePr>
        <p:xfrm>
          <a:off x="4447365" y="1377676"/>
          <a:ext cx="7477935" cy="4756426"/>
        </p:xfrm>
        <a:graphic>
          <a:graphicData uri="http://schemas.openxmlformats.org/drawingml/2006/table">
            <a:tbl>
              <a:tblPr firstRow="1" firstCol="1" bandRow="1">
                <a:tableStyleId>{5C22544A-7EE6-4342-B048-85BDC9FD1C3A}</a:tableStyleId>
              </a:tblPr>
              <a:tblGrid>
                <a:gridCol w="1127906">
                  <a:extLst>
                    <a:ext uri="{9D8B030D-6E8A-4147-A177-3AD203B41FA5}">
                      <a16:colId xmlns:a16="http://schemas.microsoft.com/office/drawing/2014/main" val="20000"/>
                    </a:ext>
                  </a:extLst>
                </a:gridCol>
                <a:gridCol w="1131007">
                  <a:extLst>
                    <a:ext uri="{9D8B030D-6E8A-4147-A177-3AD203B41FA5}">
                      <a16:colId xmlns:a16="http://schemas.microsoft.com/office/drawing/2014/main" val="2476382840"/>
                    </a:ext>
                  </a:extLst>
                </a:gridCol>
                <a:gridCol w="869837">
                  <a:extLst>
                    <a:ext uri="{9D8B030D-6E8A-4147-A177-3AD203B41FA5}">
                      <a16:colId xmlns:a16="http://schemas.microsoft.com/office/drawing/2014/main" val="3606376709"/>
                    </a:ext>
                  </a:extLst>
                </a:gridCol>
                <a:gridCol w="869837">
                  <a:extLst>
                    <a:ext uri="{9D8B030D-6E8A-4147-A177-3AD203B41FA5}">
                      <a16:colId xmlns:a16="http://schemas.microsoft.com/office/drawing/2014/main" val="1823339305"/>
                    </a:ext>
                  </a:extLst>
                </a:gridCol>
                <a:gridCol w="869837">
                  <a:extLst>
                    <a:ext uri="{9D8B030D-6E8A-4147-A177-3AD203B41FA5}">
                      <a16:colId xmlns:a16="http://schemas.microsoft.com/office/drawing/2014/main" val="3342338944"/>
                    </a:ext>
                  </a:extLst>
                </a:gridCol>
                <a:gridCol w="869837">
                  <a:extLst>
                    <a:ext uri="{9D8B030D-6E8A-4147-A177-3AD203B41FA5}">
                      <a16:colId xmlns:a16="http://schemas.microsoft.com/office/drawing/2014/main" val="3883933170"/>
                    </a:ext>
                  </a:extLst>
                </a:gridCol>
                <a:gridCol w="869837">
                  <a:extLst>
                    <a:ext uri="{9D8B030D-6E8A-4147-A177-3AD203B41FA5}">
                      <a16:colId xmlns:a16="http://schemas.microsoft.com/office/drawing/2014/main" val="2011239861"/>
                    </a:ext>
                  </a:extLst>
                </a:gridCol>
                <a:gridCol w="869837">
                  <a:extLst>
                    <a:ext uri="{9D8B030D-6E8A-4147-A177-3AD203B41FA5}">
                      <a16:colId xmlns:a16="http://schemas.microsoft.com/office/drawing/2014/main" val="332362066"/>
                    </a:ext>
                  </a:extLst>
                </a:gridCol>
              </a:tblGrid>
              <a:tr h="361103">
                <a:tc rowSpan="2" gridSpan="2">
                  <a:txBody>
                    <a:bodyPr/>
                    <a:lstStyle/>
                    <a:p>
                      <a:r>
                        <a:rPr lang="en-US" sz="1100" b="1" dirty="0">
                          <a:latin typeface="Arial" panose="020B0604020202020204" pitchFamily="34" charset="0"/>
                          <a:cs typeface="Arial" panose="020B0604020202020204" pitchFamily="34" charset="0"/>
                        </a:rPr>
                        <a:t>BICR Analysis </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n-US"/>
                    </a:p>
                  </a:txBody>
                  <a:tcPr/>
                </a:tc>
                <a:tc gridSpan="2">
                  <a:txBody>
                    <a:bodyPr/>
                    <a:lstStyle/>
                    <a:p>
                      <a:pPr algn="ctr"/>
                      <a:r>
                        <a:rPr lang="en-US" sz="1100" b="1" dirty="0">
                          <a:latin typeface="Arial" panose="020B0604020202020204" pitchFamily="34" charset="0"/>
                          <a:cs typeface="Arial" panose="020B0604020202020204" pitchFamily="34" charset="0"/>
                        </a:rPr>
                        <a:t>ITT</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p>
                  </a:txBody>
                  <a:tcPr marL="27432" marR="27432" marT="18288" marB="18288" anchor="ctr">
                    <a:solidFill>
                      <a:schemeClr val="tx2"/>
                    </a:solidFill>
                  </a:tcPr>
                </a:tc>
                <a:tc gridSpan="2">
                  <a:txBody>
                    <a:bodyPr/>
                    <a:lstStyle/>
                    <a:p>
                      <a:pPr algn="ctr"/>
                      <a:r>
                        <a:rPr lang="en-US" sz="1100" b="1" dirty="0">
                          <a:latin typeface="Arial" panose="020B0604020202020204" pitchFamily="34" charset="0"/>
                          <a:cs typeface="Arial" panose="020B0604020202020204" pitchFamily="34" charset="0"/>
                        </a:rPr>
                        <a:t>HER2-low</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p>
                  </a:txBody>
                  <a:tcPr marL="27432" marR="27432" marT="18288" marB="18288" anchor="ctr"/>
                </a:tc>
                <a:tc gridSpan="2">
                  <a:txBody>
                    <a:bodyPr/>
                    <a:lstStyle/>
                    <a:p>
                      <a:pPr algn="ctr"/>
                      <a:r>
                        <a:rPr lang="en-US" sz="1100" b="1" dirty="0">
                          <a:latin typeface="Arial" panose="020B0604020202020204" pitchFamily="34" charset="0"/>
                          <a:cs typeface="Arial" panose="020B0604020202020204" pitchFamily="34" charset="0"/>
                        </a:rPr>
                        <a:t>HER2 IHC0</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p>
                  </a:txBody>
                  <a:tcPr marL="27432" marR="27432" marT="18288" marB="18288" anchor="ctr"/>
                </a:tc>
                <a:extLst>
                  <a:ext uri="{0D108BD9-81ED-4DB2-BD59-A6C34878D82A}">
                    <a16:rowId xmlns:a16="http://schemas.microsoft.com/office/drawing/2014/main" val="688396174"/>
                  </a:ext>
                </a:extLst>
              </a:tr>
              <a:tr h="423190">
                <a:tc gridSpan="2" vMerge="1">
                  <a:txBody>
                    <a:bodyPr/>
                    <a:lstStyle/>
                    <a:p>
                      <a:r>
                        <a:rPr lang="en-US" sz="1400" dirty="0"/>
                        <a:t>BICR Analysis </a:t>
                      </a:r>
                    </a:p>
                  </a:txBody>
                  <a:tcPr marL="27432" marR="27432" marT="18288" marB="18288" anchor="ctr"/>
                </a:tc>
                <a:tc hMerge="1" vMerge="1">
                  <a:txBody>
                    <a:bodyPr/>
                    <a:lstStyle/>
                    <a:p>
                      <a:endParaRPr lang="en-US"/>
                    </a:p>
                  </a:txBody>
                  <a:tcPr/>
                </a:tc>
                <a:tc>
                  <a:txBody>
                    <a:bodyPr/>
                    <a:lstStyle/>
                    <a:p>
                      <a:pPr algn="ctr"/>
                      <a:r>
                        <a:rPr lang="en-US" sz="1100" b="1" dirty="0">
                          <a:solidFill>
                            <a:schemeClr val="bg1"/>
                          </a:solidFill>
                          <a:latin typeface="Arial" panose="020B0604020202020204" pitchFamily="34" charset="0"/>
                          <a:cs typeface="Arial" panose="020B0604020202020204" pitchFamily="34" charset="0"/>
                        </a:rPr>
                        <a:t>SG </a:t>
                      </a:r>
                      <a:br>
                        <a:rPr lang="en-US" sz="1100" b="1" dirty="0">
                          <a:solidFill>
                            <a:schemeClr val="bg1"/>
                          </a:solidFill>
                          <a:latin typeface="Arial" panose="020B0604020202020204" pitchFamily="34" charset="0"/>
                          <a:cs typeface="Arial" panose="020B0604020202020204" pitchFamily="34" charset="0"/>
                        </a:rPr>
                      </a:br>
                      <a:r>
                        <a:rPr lang="en-US" sz="1100" b="1" dirty="0">
                          <a:solidFill>
                            <a:schemeClr val="bg1"/>
                          </a:solidFill>
                          <a:latin typeface="Arial" panose="020B0604020202020204" pitchFamily="34" charset="0"/>
                          <a:cs typeface="Arial" panose="020B0604020202020204" pitchFamily="34" charset="0"/>
                        </a:rPr>
                        <a:t>(n=272)</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1100" b="1" dirty="0">
                          <a:solidFill>
                            <a:schemeClr val="bg1"/>
                          </a:solidFill>
                          <a:latin typeface="Arial" panose="020B0604020202020204" pitchFamily="34" charset="0"/>
                          <a:cs typeface="Arial" panose="020B0604020202020204" pitchFamily="34" charset="0"/>
                        </a:rPr>
                        <a:t>TPC </a:t>
                      </a:r>
                      <a:br>
                        <a:rPr lang="en-US" sz="1100" b="1" dirty="0">
                          <a:solidFill>
                            <a:schemeClr val="bg1"/>
                          </a:solidFill>
                          <a:latin typeface="Arial" panose="020B0604020202020204" pitchFamily="34" charset="0"/>
                          <a:cs typeface="Arial" panose="020B0604020202020204" pitchFamily="34" charset="0"/>
                        </a:rPr>
                      </a:br>
                      <a:r>
                        <a:rPr lang="en-US" sz="1100" b="1" dirty="0">
                          <a:solidFill>
                            <a:schemeClr val="bg1"/>
                          </a:solidFill>
                          <a:latin typeface="Arial" panose="020B0604020202020204" pitchFamily="34" charset="0"/>
                          <a:cs typeface="Arial" panose="020B0604020202020204" pitchFamily="34" charset="0"/>
                        </a:rPr>
                        <a:t>(n=271)</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en-US" sz="1100" b="1" dirty="0">
                          <a:solidFill>
                            <a:schemeClr val="bg1"/>
                          </a:solidFill>
                          <a:latin typeface="Arial" panose="020B0604020202020204" pitchFamily="34" charset="0"/>
                          <a:cs typeface="Arial" panose="020B0604020202020204" pitchFamily="34" charset="0"/>
                        </a:rPr>
                        <a:t>SG </a:t>
                      </a:r>
                      <a:br>
                        <a:rPr lang="en-US" sz="1100" b="1" dirty="0">
                          <a:solidFill>
                            <a:schemeClr val="bg1"/>
                          </a:solidFill>
                          <a:latin typeface="Arial" panose="020B0604020202020204" pitchFamily="34" charset="0"/>
                          <a:cs typeface="Arial" panose="020B0604020202020204" pitchFamily="34" charset="0"/>
                        </a:rPr>
                      </a:br>
                      <a:r>
                        <a:rPr lang="en-US" sz="1100" b="1" dirty="0">
                          <a:solidFill>
                            <a:schemeClr val="bg1"/>
                          </a:solidFill>
                          <a:latin typeface="Arial" panose="020B0604020202020204" pitchFamily="34" charset="0"/>
                          <a:cs typeface="Arial" panose="020B0604020202020204" pitchFamily="34" charset="0"/>
                        </a:rPr>
                        <a:t>(n=149)</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1100" b="1" dirty="0">
                          <a:solidFill>
                            <a:schemeClr val="bg1"/>
                          </a:solidFill>
                          <a:latin typeface="Arial" panose="020B0604020202020204" pitchFamily="34" charset="0"/>
                          <a:cs typeface="Arial" panose="020B0604020202020204" pitchFamily="34" charset="0"/>
                        </a:rPr>
                        <a:t>TPC </a:t>
                      </a:r>
                      <a:br>
                        <a:rPr lang="en-US" sz="1100" b="1" dirty="0">
                          <a:solidFill>
                            <a:schemeClr val="bg1"/>
                          </a:solidFill>
                          <a:latin typeface="Arial" panose="020B0604020202020204" pitchFamily="34" charset="0"/>
                          <a:cs typeface="Arial" panose="020B0604020202020204" pitchFamily="34" charset="0"/>
                        </a:rPr>
                      </a:br>
                      <a:r>
                        <a:rPr lang="en-US" sz="1100" b="1" dirty="0">
                          <a:solidFill>
                            <a:schemeClr val="bg1"/>
                          </a:solidFill>
                          <a:latin typeface="Arial" panose="020B0604020202020204" pitchFamily="34" charset="0"/>
                          <a:cs typeface="Arial" panose="020B0604020202020204" pitchFamily="34" charset="0"/>
                        </a:rPr>
                        <a:t>(n=134)</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en-US" sz="1100" b="1" dirty="0">
                          <a:solidFill>
                            <a:schemeClr val="bg1"/>
                          </a:solidFill>
                          <a:latin typeface="Arial" panose="020B0604020202020204" pitchFamily="34" charset="0"/>
                          <a:cs typeface="Arial" panose="020B0604020202020204" pitchFamily="34" charset="0"/>
                        </a:rPr>
                        <a:t>SG </a:t>
                      </a:r>
                      <a:br>
                        <a:rPr lang="en-US" sz="1100" b="1" dirty="0">
                          <a:solidFill>
                            <a:schemeClr val="bg1"/>
                          </a:solidFill>
                          <a:latin typeface="Arial" panose="020B0604020202020204" pitchFamily="34" charset="0"/>
                          <a:cs typeface="Arial" panose="020B0604020202020204" pitchFamily="34" charset="0"/>
                        </a:rPr>
                      </a:br>
                      <a:r>
                        <a:rPr lang="en-US" sz="1100" b="1" dirty="0">
                          <a:solidFill>
                            <a:schemeClr val="bg1"/>
                          </a:solidFill>
                          <a:latin typeface="Arial" panose="020B0604020202020204" pitchFamily="34" charset="0"/>
                          <a:cs typeface="Arial" panose="020B0604020202020204" pitchFamily="34" charset="0"/>
                        </a:rPr>
                        <a:t>(n=101)</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1100" b="1" dirty="0">
                          <a:solidFill>
                            <a:schemeClr val="bg1"/>
                          </a:solidFill>
                          <a:latin typeface="Arial" panose="020B0604020202020204" pitchFamily="34" charset="0"/>
                          <a:cs typeface="Arial" panose="020B0604020202020204" pitchFamily="34" charset="0"/>
                        </a:rPr>
                        <a:t>TPC </a:t>
                      </a:r>
                      <a:br>
                        <a:rPr lang="en-US" sz="1100" b="1" dirty="0">
                          <a:solidFill>
                            <a:schemeClr val="bg1"/>
                          </a:solidFill>
                          <a:latin typeface="Arial" panose="020B0604020202020204" pitchFamily="34" charset="0"/>
                          <a:cs typeface="Arial" panose="020B0604020202020204" pitchFamily="34" charset="0"/>
                        </a:rPr>
                      </a:br>
                      <a:r>
                        <a:rPr lang="en-US" sz="1100" b="1" dirty="0">
                          <a:solidFill>
                            <a:schemeClr val="bg1"/>
                          </a:solidFill>
                          <a:latin typeface="Arial" panose="020B0604020202020204" pitchFamily="34" charset="0"/>
                          <a:cs typeface="Arial" panose="020B0604020202020204" pitchFamily="34" charset="0"/>
                        </a:rPr>
                        <a:t>(n=116)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2973427671"/>
                  </a:ext>
                </a:extLst>
              </a:tr>
              <a:tr h="361103">
                <a:tc gridSpan="2">
                  <a:txBody>
                    <a:bodyPr/>
                    <a:lstStyle/>
                    <a:p>
                      <a:r>
                        <a:rPr lang="en-US" sz="1100" dirty="0">
                          <a:latin typeface="Arial" panose="020B0604020202020204" pitchFamily="34" charset="0"/>
                          <a:cs typeface="Arial" panose="020B0604020202020204" pitchFamily="34" charset="0"/>
                        </a:rPr>
                        <a:t>ORR, n (%)</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1100" dirty="0">
                          <a:latin typeface="Arial" panose="020B0604020202020204" pitchFamily="34" charset="0"/>
                          <a:cs typeface="Arial" panose="020B0604020202020204" pitchFamily="34" charset="0"/>
                        </a:rPr>
                        <a:t>57 (21)</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38 (14)</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38 (26)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16 (12)</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16 (16)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17 (15)</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0706820"/>
                  </a:ext>
                </a:extLst>
              </a:tr>
              <a:tr h="361103">
                <a:tc gridSpan="2">
                  <a:txBody>
                    <a:bodyPr/>
                    <a:lstStyle/>
                    <a:p>
                      <a:r>
                        <a:rPr lang="en-US" sz="1100" dirty="0">
                          <a:latin typeface="Arial" panose="020B0604020202020204" pitchFamily="34" charset="0"/>
                          <a:cs typeface="Arial" panose="020B0604020202020204" pitchFamily="34" charset="0"/>
                        </a:rPr>
                        <a:t>    Odds ratio (95% CI)</a:t>
                      </a:r>
                      <a:endParaRPr lang="en-US" sz="1100" baseline="30000" dirty="0">
                        <a:latin typeface="Arial" panose="020B0604020202020204" pitchFamily="34" charset="0"/>
                        <a:cs typeface="Arial" panose="020B0604020202020204" pitchFamily="34" charset="0"/>
                      </a:endParaRP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a:r>
                        <a:rPr lang="en-US" sz="1100" dirty="0">
                          <a:latin typeface="Arial" panose="020B0604020202020204" pitchFamily="34" charset="0"/>
                          <a:cs typeface="Arial" panose="020B0604020202020204" pitchFamily="34" charset="0"/>
                        </a:rPr>
                        <a:t>1.63 (1.04-2.55)</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a:r>
                        <a:rPr lang="en-US" sz="1100" dirty="0">
                          <a:latin typeface="Arial" panose="020B0604020202020204" pitchFamily="34" charset="0"/>
                          <a:cs typeface="Arial" panose="020B0604020202020204" pitchFamily="34" charset="0"/>
                        </a:rPr>
                        <a:t>2.52 (1.33-4.78)</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p>
                  </a:txBody>
                  <a:tcPr marL="27432" marR="27432" marT="18288" marB="18288" anchor="ctr"/>
                </a:tc>
                <a:tc gridSpan="2">
                  <a:txBody>
                    <a:bodyPr/>
                    <a:lstStyle/>
                    <a:p>
                      <a:pPr algn="ctr"/>
                      <a:r>
                        <a:rPr lang="en-US" sz="1100" dirty="0">
                          <a:latin typeface="Arial" panose="020B0604020202020204" pitchFamily="34" charset="0"/>
                          <a:cs typeface="Arial" panose="020B0604020202020204" pitchFamily="34" charset="0"/>
                        </a:rPr>
                        <a:t>1.10 (0.52-2.30)</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p>
                  </a:txBody>
                  <a:tcPr marL="27432" marR="27432" marT="18288" marB="18288" anchor="ctr"/>
                </a:tc>
                <a:extLst>
                  <a:ext uri="{0D108BD9-81ED-4DB2-BD59-A6C34878D82A}">
                    <a16:rowId xmlns:a16="http://schemas.microsoft.com/office/drawing/2014/main" val="3324893345"/>
                  </a:ext>
                </a:extLst>
              </a:tr>
              <a:tr h="361103">
                <a:tc rowSpan="6">
                  <a:txBody>
                    <a:bodyPr/>
                    <a:lstStyle/>
                    <a:p>
                      <a:pPr lvl="0"/>
                      <a:r>
                        <a:rPr lang="en-US" sz="1100" dirty="0">
                          <a:latin typeface="Arial" panose="020B0604020202020204" pitchFamily="34" charset="0"/>
                          <a:cs typeface="Arial" panose="020B0604020202020204" pitchFamily="34" charset="0"/>
                        </a:rPr>
                        <a:t>Best overall response, n (%)</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solidFill>
                            <a:schemeClr val="bg1"/>
                          </a:solidFill>
                          <a:latin typeface="Arial" panose="020B0604020202020204" pitchFamily="34" charset="0"/>
                          <a:cs typeface="Arial" panose="020B0604020202020204" pitchFamily="34" charset="0"/>
                        </a:rPr>
                        <a:t>CR</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dirty="0">
                          <a:latin typeface="Arial" panose="020B0604020202020204" pitchFamily="34" charset="0"/>
                          <a:cs typeface="Arial" panose="020B0604020202020204" pitchFamily="34" charset="0"/>
                        </a:rPr>
                        <a:t>2 (1)</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0</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2 (1)</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0</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0</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0</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9054044"/>
                  </a:ext>
                </a:extLst>
              </a:tr>
              <a:tr h="361103">
                <a:tc vMerge="1">
                  <a:txBody>
                    <a:bodyPr/>
                    <a:lstStyle/>
                    <a:p>
                      <a:pPr lvl="1"/>
                      <a:endParaRPr lang="en-US" sz="1400" dirty="0"/>
                    </a:p>
                  </a:txBody>
                  <a:tcPr marL="24384" marR="24384" marT="24384" marB="24384" anchor="ctr"/>
                </a:tc>
                <a:tc>
                  <a:txBody>
                    <a:bodyPr/>
                    <a:lstStyle/>
                    <a:p>
                      <a:r>
                        <a:rPr lang="en-US" sz="1100" b="1" dirty="0">
                          <a:solidFill>
                            <a:schemeClr val="bg1"/>
                          </a:solidFill>
                          <a:latin typeface="Arial" panose="020B0604020202020204" pitchFamily="34" charset="0"/>
                          <a:cs typeface="Arial" panose="020B0604020202020204" pitchFamily="34" charset="0"/>
                        </a:rPr>
                        <a:t>PR</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dirty="0">
                          <a:latin typeface="Arial" panose="020B0604020202020204" pitchFamily="34" charset="0"/>
                          <a:cs typeface="Arial" panose="020B0604020202020204" pitchFamily="34" charset="0"/>
                        </a:rPr>
                        <a:t>55 (20)</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38 (14)</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36 (24)</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16 (12)</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16 (16)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17 (15)</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2344352"/>
                  </a:ext>
                </a:extLst>
              </a:tr>
              <a:tr h="361103">
                <a:tc vMerge="1">
                  <a:txBody>
                    <a:bodyPr/>
                    <a:lstStyle/>
                    <a:p>
                      <a:endParaRPr lang="en-US"/>
                    </a:p>
                  </a:txBody>
                  <a:tcPr/>
                </a:tc>
                <a:tc>
                  <a:txBody>
                    <a:bodyPr/>
                    <a:lstStyle/>
                    <a:p>
                      <a:r>
                        <a:rPr lang="en-US" sz="1100" b="1" dirty="0">
                          <a:solidFill>
                            <a:schemeClr val="bg1"/>
                          </a:solidFill>
                          <a:latin typeface="Arial" panose="020B0604020202020204" pitchFamily="34" charset="0"/>
                          <a:cs typeface="Arial" panose="020B0604020202020204" pitchFamily="34" charset="0"/>
                        </a:rPr>
                        <a:t>SD</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dirty="0">
                          <a:latin typeface="Arial" panose="020B0604020202020204" pitchFamily="34" charset="0"/>
                          <a:cs typeface="Arial" panose="020B0604020202020204" pitchFamily="34" charset="0"/>
                        </a:rPr>
                        <a:t>142 (52)</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106 (39)</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73 (49)</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61 (46)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56 (55)</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39 (34)</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647188"/>
                  </a:ext>
                </a:extLst>
              </a:tr>
              <a:tr h="361103">
                <a:tc vMerge="1">
                  <a:txBody>
                    <a:bodyPr/>
                    <a:lstStyle/>
                    <a:p>
                      <a:endParaRPr lang="en-US"/>
                    </a:p>
                  </a:txBody>
                  <a:tcPr/>
                </a:tc>
                <a:tc>
                  <a:txBody>
                    <a:bodyPr/>
                    <a:lstStyle/>
                    <a:p>
                      <a:r>
                        <a:rPr lang="en-US" sz="1100" b="1" dirty="0">
                          <a:solidFill>
                            <a:schemeClr val="bg1"/>
                          </a:solidFill>
                          <a:latin typeface="Arial" panose="020B0604020202020204" pitchFamily="34" charset="0"/>
                          <a:cs typeface="Arial" panose="020B0604020202020204" pitchFamily="34" charset="0"/>
                        </a:rPr>
                        <a:t> SD ≥6 months</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dirty="0">
                          <a:latin typeface="Arial" panose="020B0604020202020204" pitchFamily="34" charset="0"/>
                          <a:cs typeface="Arial" panose="020B0604020202020204" pitchFamily="34" charset="0"/>
                        </a:rPr>
                        <a:t>35 (13)</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21 (8)</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18 (12)</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10 (7)</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15 (15)</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8 (7)</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0679724"/>
                  </a:ext>
                </a:extLst>
              </a:tr>
              <a:tr h="361103">
                <a:tc vMerge="1">
                  <a:txBody>
                    <a:bodyPr/>
                    <a:lstStyle/>
                    <a:p>
                      <a:endParaRPr lang="en-US"/>
                    </a:p>
                  </a:txBody>
                  <a:tcPr/>
                </a:tc>
                <a:tc>
                  <a:txBody>
                    <a:bodyPr/>
                    <a:lstStyle/>
                    <a:p>
                      <a:r>
                        <a:rPr lang="en-US" sz="1100" b="1" dirty="0">
                          <a:solidFill>
                            <a:schemeClr val="bg1"/>
                          </a:solidFill>
                          <a:latin typeface="Arial" panose="020B0604020202020204" pitchFamily="34" charset="0"/>
                          <a:cs typeface="Arial" panose="020B0604020202020204" pitchFamily="34" charset="0"/>
                        </a:rPr>
                        <a:t>PD</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dirty="0">
                          <a:latin typeface="Arial" panose="020B0604020202020204" pitchFamily="34" charset="0"/>
                          <a:cs typeface="Arial" panose="020B0604020202020204" pitchFamily="34" charset="0"/>
                        </a:rPr>
                        <a:t>58 (21)</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76 (28)</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29 (19)</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36 (27)</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23 (23)</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38 (33)</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2508343"/>
                  </a:ext>
                </a:extLst>
              </a:tr>
              <a:tr h="361103">
                <a:tc vMerge="1">
                  <a:txBody>
                    <a:bodyPr/>
                    <a:lstStyle/>
                    <a:p>
                      <a:pPr lvl="1"/>
                      <a:endParaRPr lang="en-US" sz="1400" dirty="0"/>
                    </a:p>
                  </a:txBody>
                  <a:tcPr marL="24384" marR="24384" marT="24384" marB="24384" anchor="ctr"/>
                </a:tc>
                <a:tc>
                  <a:txBody>
                    <a:bodyPr/>
                    <a:lstStyle/>
                    <a:p>
                      <a:r>
                        <a:rPr lang="en-US" sz="1100" b="1" dirty="0">
                          <a:solidFill>
                            <a:schemeClr val="bg1"/>
                          </a:solidFill>
                          <a:latin typeface="Arial" panose="020B0604020202020204" pitchFamily="34" charset="0"/>
                          <a:cs typeface="Arial" panose="020B0604020202020204" pitchFamily="34" charset="0"/>
                        </a:rPr>
                        <a:t>NE</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dirty="0">
                          <a:latin typeface="Arial" panose="020B0604020202020204" pitchFamily="34" charset="0"/>
                          <a:cs typeface="Arial" panose="020B0604020202020204" pitchFamily="34" charset="0"/>
                        </a:rPr>
                        <a:t>15 (6)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51 (19)</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9 (6)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21 (16)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6 (6)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22 (19)</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6090727"/>
                  </a:ext>
                </a:extLst>
              </a:tr>
              <a:tr h="361103">
                <a:tc gridSpan="2">
                  <a:txBody>
                    <a:bodyPr/>
                    <a:lstStyle/>
                    <a:p>
                      <a:pPr lvl="0"/>
                      <a:r>
                        <a:rPr lang="en-US" sz="1100" baseline="0" dirty="0">
                          <a:latin typeface="Arial" panose="020B0604020202020204" pitchFamily="34" charset="0"/>
                          <a:cs typeface="Arial" panose="020B0604020202020204" pitchFamily="34" charset="0"/>
                        </a:rPr>
                        <a:t>CBR,</a:t>
                      </a:r>
                      <a:r>
                        <a:rPr lang="en-US" sz="1100" baseline="30000" dirty="0">
                          <a:latin typeface="Arial" panose="020B0604020202020204" pitchFamily="34" charset="0"/>
                          <a:cs typeface="Arial" panose="020B0604020202020204" pitchFamily="34" charset="0"/>
                        </a:rPr>
                        <a:t>b</a:t>
                      </a:r>
                      <a:r>
                        <a:rPr lang="en-US" sz="1100" baseline="0" dirty="0">
                          <a:latin typeface="Arial" panose="020B0604020202020204" pitchFamily="34" charset="0"/>
                          <a:cs typeface="Arial" panose="020B0604020202020204" pitchFamily="34" charset="0"/>
                        </a:rPr>
                        <a:t> n (%)</a:t>
                      </a: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1100" dirty="0">
                          <a:latin typeface="Arial" panose="020B0604020202020204" pitchFamily="34" charset="0"/>
                          <a:cs typeface="Arial" panose="020B0604020202020204" pitchFamily="34" charset="0"/>
                        </a:rPr>
                        <a:t>92 (34)</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59 (22)</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56 (38)</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26 (19)</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31 (31)</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25 (22)</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710197"/>
                  </a:ext>
                </a:extLst>
              </a:tr>
              <a:tr h="361103">
                <a:tc gridSpan="2">
                  <a:txBody>
                    <a:bodyPr/>
                    <a:lstStyle/>
                    <a:p>
                      <a:pPr lvl="0"/>
                      <a:r>
                        <a:rPr lang="en-US" sz="1100" baseline="0" dirty="0">
                          <a:latin typeface="Arial" panose="020B0604020202020204" pitchFamily="34" charset="0"/>
                          <a:cs typeface="Arial" panose="020B0604020202020204" pitchFamily="34" charset="0"/>
                        </a:rPr>
                        <a:t>   Odds ratio </a:t>
                      </a:r>
                      <a:r>
                        <a:rPr lang="en-US" sz="1100" dirty="0">
                          <a:latin typeface="Arial" panose="020B0604020202020204" pitchFamily="34" charset="0"/>
                          <a:cs typeface="Arial" panose="020B0604020202020204" pitchFamily="34" charset="0"/>
                        </a:rPr>
                        <a:t>(95% CI)</a:t>
                      </a:r>
                      <a:endParaRPr lang="en-US" sz="1100" baseline="0" dirty="0">
                        <a:latin typeface="Arial" panose="020B0604020202020204" pitchFamily="34" charset="0"/>
                        <a:cs typeface="Arial" panose="020B0604020202020204" pitchFamily="34" charset="0"/>
                      </a:endParaRP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a:r>
                        <a:rPr lang="en-US" sz="1100" dirty="0">
                          <a:latin typeface="Arial" panose="020B0604020202020204" pitchFamily="34" charset="0"/>
                          <a:cs typeface="Arial" panose="020B0604020202020204" pitchFamily="34" charset="0"/>
                        </a:rPr>
                        <a:t>1.84 (1.25-2.69)</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a:r>
                        <a:rPr lang="en-US" sz="1100" dirty="0">
                          <a:latin typeface="Arial" panose="020B0604020202020204" pitchFamily="34" charset="0"/>
                          <a:cs typeface="Arial" panose="020B0604020202020204" pitchFamily="34" charset="0"/>
                        </a:rPr>
                        <a:t>2.50 (1.46-4.30)</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p>
                  </a:txBody>
                  <a:tcPr marL="27432" marR="27432" marT="18288" marB="18288" anchor="ctr"/>
                </a:tc>
                <a:tc gridSpan="2">
                  <a:txBody>
                    <a:bodyPr/>
                    <a:lstStyle/>
                    <a:p>
                      <a:pPr algn="ctr"/>
                      <a:r>
                        <a:rPr lang="en-US" sz="1100" dirty="0">
                          <a:latin typeface="Arial" panose="020B0604020202020204" pitchFamily="34" charset="0"/>
                          <a:cs typeface="Arial" panose="020B0604020202020204" pitchFamily="34" charset="0"/>
                        </a:rPr>
                        <a:t>1.61 (0.87-2.97)</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p>
                  </a:txBody>
                  <a:tcPr marL="27432" marR="27432" marT="18288" marB="18288" anchor="ctr"/>
                </a:tc>
                <a:extLst>
                  <a:ext uri="{0D108BD9-81ED-4DB2-BD59-A6C34878D82A}">
                    <a16:rowId xmlns:a16="http://schemas.microsoft.com/office/drawing/2014/main" val="3585479014"/>
                  </a:ext>
                </a:extLst>
              </a:tr>
              <a:tr h="361103">
                <a:tc gridSpan="2">
                  <a:txBody>
                    <a:bodyPr/>
                    <a:lstStyle/>
                    <a:p>
                      <a:pPr lvl="0"/>
                      <a:r>
                        <a:rPr lang="en-US" sz="1100" dirty="0">
                          <a:latin typeface="Arial" panose="020B0604020202020204" pitchFamily="34" charset="0"/>
                          <a:cs typeface="Arial" panose="020B0604020202020204" pitchFamily="34" charset="0"/>
                        </a:rPr>
                        <a:t>Median DOR, months (95% CI)</a:t>
                      </a:r>
                      <a:endParaRPr lang="en-US" sz="1100" baseline="30000" dirty="0">
                        <a:latin typeface="Arial" panose="020B0604020202020204" pitchFamily="34" charset="0"/>
                        <a:cs typeface="Arial" panose="020B0604020202020204" pitchFamily="34" charset="0"/>
                      </a:endParaRPr>
                    </a:p>
                  </a:txBody>
                  <a:tcPr marL="72000"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marL="27432" marR="27432" marT="9144" marB="9144" anchor="ctr"/>
                </a:tc>
                <a:tc>
                  <a:txBody>
                    <a:bodyPr/>
                    <a:lstStyle/>
                    <a:p>
                      <a:pPr algn="ctr"/>
                      <a:r>
                        <a:rPr lang="en-US" sz="1100" dirty="0">
                          <a:latin typeface="Arial" panose="020B0604020202020204" pitchFamily="34" charset="0"/>
                          <a:cs typeface="Arial" panose="020B0604020202020204" pitchFamily="34" charset="0"/>
                        </a:rPr>
                        <a:t>7.4 (6.5-8.6)</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5.6 (3.8-7.9)</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7.4 (5.8-8.9)</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4.1 (2.8-6.1)</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8.1 (4.1-NE)</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6.1 (2.8-8.3)</a:t>
                      </a:r>
                    </a:p>
                  </a:txBody>
                  <a:tcPr marL="27432" marR="27432"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4734745"/>
                  </a:ext>
                </a:extLst>
              </a:tr>
            </a:tbl>
          </a:graphicData>
        </a:graphic>
      </p:graphicFrame>
      <p:grpSp>
        <p:nvGrpSpPr>
          <p:cNvPr id="6" name="Group 5">
            <a:extLst>
              <a:ext uri="{FF2B5EF4-FFF2-40B4-BE49-F238E27FC236}">
                <a16:creationId xmlns:a16="http://schemas.microsoft.com/office/drawing/2014/main" id="{B8953CA1-CD9D-0AE8-A759-273307B5FA71}"/>
              </a:ext>
            </a:extLst>
          </p:cNvPr>
          <p:cNvGrpSpPr/>
          <p:nvPr/>
        </p:nvGrpSpPr>
        <p:grpSpPr>
          <a:xfrm>
            <a:off x="646930" y="1432466"/>
            <a:ext cx="3453246" cy="2551049"/>
            <a:chOff x="8094876" y="1258307"/>
            <a:chExt cx="3453246" cy="2551049"/>
          </a:xfrm>
        </p:grpSpPr>
        <p:pic>
          <p:nvPicPr>
            <p:cNvPr id="7" name="Picture 6">
              <a:extLst>
                <a:ext uri="{FF2B5EF4-FFF2-40B4-BE49-F238E27FC236}">
                  <a16:creationId xmlns:a16="http://schemas.microsoft.com/office/drawing/2014/main" id="{1800658B-87C1-DC3F-6B8F-919AAC71E5D3}"/>
                </a:ext>
              </a:extLst>
            </p:cNvPr>
            <p:cNvPicPr>
              <a:picLocks noChangeAspect="1"/>
            </p:cNvPicPr>
            <p:nvPr/>
          </p:nvPicPr>
          <p:blipFill>
            <a:blip r:embed="rId3"/>
            <a:srcRect l="6380" r="6380"/>
            <a:stretch/>
          </p:blipFill>
          <p:spPr>
            <a:xfrm>
              <a:off x="8384145" y="1258307"/>
              <a:ext cx="3163977" cy="2551049"/>
            </a:xfrm>
            <a:prstGeom prst="rect">
              <a:avLst/>
            </a:prstGeom>
          </p:spPr>
        </p:pic>
        <p:sp>
          <p:nvSpPr>
            <p:cNvPr id="8" name="TextBox 7">
              <a:extLst>
                <a:ext uri="{FF2B5EF4-FFF2-40B4-BE49-F238E27FC236}">
                  <a16:creationId xmlns:a16="http://schemas.microsoft.com/office/drawing/2014/main" id="{6B0AB882-DA72-6E1E-74EE-32AB13A61514}"/>
                </a:ext>
              </a:extLst>
            </p:cNvPr>
            <p:cNvSpPr txBox="1"/>
            <p:nvPr/>
          </p:nvSpPr>
          <p:spPr>
            <a:xfrm rot="16200000">
              <a:off x="7670264" y="1969239"/>
              <a:ext cx="1187777"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HER2-low</a:t>
              </a:r>
            </a:p>
          </p:txBody>
        </p:sp>
      </p:grpSp>
      <p:grpSp>
        <p:nvGrpSpPr>
          <p:cNvPr id="9" name="Group 8">
            <a:extLst>
              <a:ext uri="{FF2B5EF4-FFF2-40B4-BE49-F238E27FC236}">
                <a16:creationId xmlns:a16="http://schemas.microsoft.com/office/drawing/2014/main" id="{812CF822-84C6-634A-5C53-09A7A425528A}"/>
              </a:ext>
            </a:extLst>
          </p:cNvPr>
          <p:cNvGrpSpPr/>
          <p:nvPr/>
        </p:nvGrpSpPr>
        <p:grpSpPr>
          <a:xfrm>
            <a:off x="664665" y="3791473"/>
            <a:ext cx="3340905" cy="2526255"/>
            <a:chOff x="8112611" y="3919598"/>
            <a:chExt cx="3340905" cy="2526255"/>
          </a:xfrm>
        </p:grpSpPr>
        <p:pic>
          <p:nvPicPr>
            <p:cNvPr id="10" name="Picture 9">
              <a:extLst>
                <a:ext uri="{FF2B5EF4-FFF2-40B4-BE49-F238E27FC236}">
                  <a16:creationId xmlns:a16="http://schemas.microsoft.com/office/drawing/2014/main" id="{1B672901-B205-26D0-79DF-43EB4CFA127E}"/>
                </a:ext>
              </a:extLst>
            </p:cNvPr>
            <p:cNvPicPr>
              <a:picLocks noChangeAspect="1"/>
            </p:cNvPicPr>
            <p:nvPr/>
          </p:nvPicPr>
          <p:blipFill>
            <a:blip r:embed="rId4"/>
            <a:srcRect l="7987" r="7987"/>
            <a:stretch/>
          </p:blipFill>
          <p:spPr>
            <a:xfrm>
              <a:off x="8435776" y="3919598"/>
              <a:ext cx="3017740" cy="2526255"/>
            </a:xfrm>
            <a:prstGeom prst="rect">
              <a:avLst/>
            </a:prstGeom>
          </p:spPr>
        </p:pic>
        <p:sp>
          <p:nvSpPr>
            <p:cNvPr id="11" name="TextBox 10">
              <a:extLst>
                <a:ext uri="{FF2B5EF4-FFF2-40B4-BE49-F238E27FC236}">
                  <a16:creationId xmlns:a16="http://schemas.microsoft.com/office/drawing/2014/main" id="{78C07429-9C06-9FA9-9DF6-09E4628DE6F6}"/>
                </a:ext>
              </a:extLst>
            </p:cNvPr>
            <p:cNvSpPr txBox="1"/>
            <p:nvPr/>
          </p:nvSpPr>
          <p:spPr>
            <a:xfrm rot="16200000">
              <a:off x="7672611" y="4764169"/>
              <a:ext cx="1187777"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HER2 IHC0</a:t>
              </a:r>
            </a:p>
          </p:txBody>
        </p:sp>
      </p:grpSp>
      <p:graphicFrame>
        <p:nvGraphicFramePr>
          <p:cNvPr id="12" name="Table 15">
            <a:extLst>
              <a:ext uri="{FF2B5EF4-FFF2-40B4-BE49-F238E27FC236}">
                <a16:creationId xmlns:a16="http://schemas.microsoft.com/office/drawing/2014/main" id="{939DA620-4E9D-6335-AD45-6F6973BFB05A}"/>
              </a:ext>
            </a:extLst>
          </p:cNvPr>
          <p:cNvGraphicFramePr>
            <a:graphicFrameLocks noGrp="1"/>
          </p:cNvGraphicFramePr>
          <p:nvPr>
            <p:extLst>
              <p:ext uri="{D42A27DB-BD31-4B8C-83A1-F6EECF244321}">
                <p14:modId xmlns:p14="http://schemas.microsoft.com/office/powerpoint/2010/main" val="260084929"/>
              </p:ext>
            </p:extLst>
          </p:nvPr>
        </p:nvGraphicFramePr>
        <p:xfrm>
          <a:off x="2246795" y="1377676"/>
          <a:ext cx="2052000" cy="821821"/>
        </p:xfrm>
        <a:graphic>
          <a:graphicData uri="http://schemas.openxmlformats.org/drawingml/2006/table">
            <a:tbl>
              <a:tblPr firstRow="1" firstCol="1" bandRow="1">
                <a:tableStyleId>{5C22544A-7EE6-4342-B048-85BDC9FD1C3A}</a:tableStyleId>
              </a:tblPr>
              <a:tblGrid>
                <a:gridCol w="900000">
                  <a:extLst>
                    <a:ext uri="{9D8B030D-6E8A-4147-A177-3AD203B41FA5}">
                      <a16:colId xmlns:a16="http://schemas.microsoft.com/office/drawing/2014/main" val="3435946534"/>
                    </a:ext>
                  </a:extLst>
                </a:gridCol>
                <a:gridCol w="576000">
                  <a:extLst>
                    <a:ext uri="{9D8B030D-6E8A-4147-A177-3AD203B41FA5}">
                      <a16:colId xmlns:a16="http://schemas.microsoft.com/office/drawing/2014/main" val="2540698866"/>
                    </a:ext>
                  </a:extLst>
                </a:gridCol>
                <a:gridCol w="576000">
                  <a:extLst>
                    <a:ext uri="{9D8B030D-6E8A-4147-A177-3AD203B41FA5}">
                      <a16:colId xmlns:a16="http://schemas.microsoft.com/office/drawing/2014/main" val="2980858899"/>
                    </a:ext>
                  </a:extLst>
                </a:gridCol>
              </a:tblGrid>
              <a:tr h="309600">
                <a:tc>
                  <a:txBody>
                    <a:bodyPr/>
                    <a:lstStyle/>
                    <a:p>
                      <a:pPr>
                        <a:lnSpc>
                          <a:spcPct val="90000"/>
                        </a:lnSpc>
                      </a:pPr>
                      <a:endParaRPr lang="en-US" sz="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pPr>
                      <a:r>
                        <a:rPr lang="en-US" sz="700" dirty="0">
                          <a:latin typeface="Arial" panose="020B0604020202020204" pitchFamily="34" charset="0"/>
                          <a:cs typeface="Arial" panose="020B0604020202020204" pitchFamily="34" charset="0"/>
                        </a:rPr>
                        <a:t>SG </a:t>
                      </a:r>
                    </a:p>
                    <a:p>
                      <a:pPr algn="ctr">
                        <a:lnSpc>
                          <a:spcPct val="90000"/>
                        </a:lnSpc>
                      </a:pPr>
                      <a:r>
                        <a:rPr lang="en-US" sz="700" dirty="0">
                          <a:latin typeface="Arial" panose="020B0604020202020204" pitchFamily="34" charset="0"/>
                          <a:cs typeface="Arial" panose="020B0604020202020204" pitchFamily="34" charset="0"/>
                        </a:rPr>
                        <a:t>(n=149)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lnSpc>
                          <a:spcPct val="90000"/>
                        </a:lnSpc>
                      </a:pPr>
                      <a:r>
                        <a:rPr lang="en-US" sz="700" dirty="0">
                          <a:latin typeface="Arial" panose="020B0604020202020204" pitchFamily="34" charset="0"/>
                          <a:cs typeface="Arial" panose="020B0604020202020204" pitchFamily="34" charset="0"/>
                        </a:rPr>
                        <a:t>TPC </a:t>
                      </a:r>
                    </a:p>
                    <a:p>
                      <a:pPr algn="ctr">
                        <a:lnSpc>
                          <a:spcPct val="90000"/>
                        </a:lnSpc>
                      </a:pPr>
                      <a:r>
                        <a:rPr lang="en-US" sz="700" dirty="0">
                          <a:latin typeface="Arial" panose="020B0604020202020204" pitchFamily="34" charset="0"/>
                          <a:cs typeface="Arial" panose="020B0604020202020204" pitchFamily="34" charset="0"/>
                        </a:rPr>
                        <a:t>(n=134)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1183534956"/>
                  </a:ext>
                </a:extLst>
              </a:tr>
              <a:tr h="199197">
                <a:tc>
                  <a:txBody>
                    <a:bodyPr/>
                    <a:lstStyle/>
                    <a:p>
                      <a:pPr>
                        <a:lnSpc>
                          <a:spcPct val="90000"/>
                        </a:lnSpc>
                      </a:pPr>
                      <a:r>
                        <a:rPr lang="en-US" sz="700" dirty="0">
                          <a:latin typeface="Arial" panose="020B0604020202020204" pitchFamily="34" charset="0"/>
                          <a:cs typeface="Arial" panose="020B0604020202020204" pitchFamily="34" charset="0"/>
                        </a:rPr>
                        <a:t>Median PFS, mo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pPr>
                      <a:r>
                        <a:rPr lang="en-US" sz="700" dirty="0">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pPr>
                      <a:r>
                        <a:rPr lang="en-US" sz="700" dirty="0">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9143399"/>
                  </a:ext>
                </a:extLst>
              </a:tr>
              <a:tr h="313024">
                <a:tc>
                  <a:txBody>
                    <a:bodyPr/>
                    <a:lstStyle/>
                    <a:p>
                      <a:pPr>
                        <a:lnSpc>
                          <a:spcPct val="90000"/>
                        </a:lnSpc>
                      </a:pPr>
                      <a:r>
                        <a:rPr lang="en-US" sz="700" dirty="0">
                          <a:latin typeface="Arial" panose="020B0604020202020204" pitchFamily="34" charset="0"/>
                          <a:cs typeface="Arial" panose="020B0604020202020204" pitchFamily="34" charset="0"/>
                        </a:rPr>
                        <a:t>HR (95% 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90000"/>
                        </a:lnSpc>
                      </a:pPr>
                      <a:r>
                        <a:rPr lang="en-US" sz="700" dirty="0">
                          <a:latin typeface="Arial" panose="020B0604020202020204" pitchFamily="34" charset="0"/>
                          <a:cs typeface="Arial" panose="020B0604020202020204" pitchFamily="34" charset="0"/>
                        </a:rPr>
                        <a:t>0.58 (0.42–0.79), </a:t>
                      </a:r>
                    </a:p>
                    <a:p>
                      <a:pPr algn="ctr">
                        <a:lnSpc>
                          <a:spcPct val="90000"/>
                        </a:lnSpc>
                      </a:pPr>
                      <a:r>
                        <a:rPr lang="en-US" sz="700" i="1" dirty="0">
                          <a:latin typeface="Arial" panose="020B0604020202020204" pitchFamily="34" charset="0"/>
                          <a:cs typeface="Arial" panose="020B0604020202020204" pitchFamily="34" charset="0"/>
                        </a:rPr>
                        <a:t>P</a:t>
                      </a:r>
                      <a:r>
                        <a:rPr lang="en-US" sz="700" dirty="0">
                          <a:latin typeface="Arial" panose="020B0604020202020204" pitchFamily="34" charset="0"/>
                          <a:cs typeface="Arial" panose="020B0604020202020204" pitchFamily="34" charset="0"/>
                        </a:rPr>
                        <a:t>&lt;0.001</a:t>
                      </a:r>
                      <a:endParaRPr lang="en-US" sz="700" i="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000"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13918607"/>
                  </a:ext>
                </a:extLst>
              </a:tr>
            </a:tbl>
          </a:graphicData>
        </a:graphic>
      </p:graphicFrame>
      <p:graphicFrame>
        <p:nvGraphicFramePr>
          <p:cNvPr id="13" name="Table 12">
            <a:extLst>
              <a:ext uri="{FF2B5EF4-FFF2-40B4-BE49-F238E27FC236}">
                <a16:creationId xmlns:a16="http://schemas.microsoft.com/office/drawing/2014/main" id="{54C981C7-7C82-DFCA-4222-E335D04224BC}"/>
              </a:ext>
            </a:extLst>
          </p:cNvPr>
          <p:cNvGraphicFramePr>
            <a:graphicFrameLocks noGrp="1"/>
          </p:cNvGraphicFramePr>
          <p:nvPr>
            <p:extLst>
              <p:ext uri="{D42A27DB-BD31-4B8C-83A1-F6EECF244321}">
                <p14:modId xmlns:p14="http://schemas.microsoft.com/office/powerpoint/2010/main" val="616579350"/>
              </p:ext>
            </p:extLst>
          </p:nvPr>
        </p:nvGraphicFramePr>
        <p:xfrm>
          <a:off x="2246795" y="3983515"/>
          <a:ext cx="2052000" cy="821821"/>
        </p:xfrm>
        <a:graphic>
          <a:graphicData uri="http://schemas.openxmlformats.org/drawingml/2006/table">
            <a:tbl>
              <a:tblPr firstRow="1" firstCol="1" bandRow="1">
                <a:tableStyleId>{5C22544A-7EE6-4342-B048-85BDC9FD1C3A}</a:tableStyleId>
              </a:tblPr>
              <a:tblGrid>
                <a:gridCol w="900000">
                  <a:extLst>
                    <a:ext uri="{9D8B030D-6E8A-4147-A177-3AD203B41FA5}">
                      <a16:colId xmlns:a16="http://schemas.microsoft.com/office/drawing/2014/main" val="3435946534"/>
                    </a:ext>
                  </a:extLst>
                </a:gridCol>
                <a:gridCol w="576000">
                  <a:extLst>
                    <a:ext uri="{9D8B030D-6E8A-4147-A177-3AD203B41FA5}">
                      <a16:colId xmlns:a16="http://schemas.microsoft.com/office/drawing/2014/main" val="2540698866"/>
                    </a:ext>
                  </a:extLst>
                </a:gridCol>
                <a:gridCol w="576000">
                  <a:extLst>
                    <a:ext uri="{9D8B030D-6E8A-4147-A177-3AD203B41FA5}">
                      <a16:colId xmlns:a16="http://schemas.microsoft.com/office/drawing/2014/main" val="2980858899"/>
                    </a:ext>
                  </a:extLst>
                </a:gridCol>
              </a:tblGrid>
              <a:tr h="309600">
                <a:tc>
                  <a:txBody>
                    <a:bodyPr/>
                    <a:lstStyle/>
                    <a:p>
                      <a:pPr>
                        <a:lnSpc>
                          <a:spcPct val="90000"/>
                        </a:lnSpc>
                      </a:pPr>
                      <a:endParaRPr lang="en-US" sz="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pPr>
                      <a:r>
                        <a:rPr lang="en-US" sz="700" dirty="0">
                          <a:latin typeface="Arial" panose="020B0604020202020204" pitchFamily="34" charset="0"/>
                          <a:cs typeface="Arial" panose="020B0604020202020204" pitchFamily="34" charset="0"/>
                        </a:rPr>
                        <a:t>SG </a:t>
                      </a:r>
                    </a:p>
                    <a:p>
                      <a:pPr algn="ctr">
                        <a:lnSpc>
                          <a:spcPct val="90000"/>
                        </a:lnSpc>
                      </a:pPr>
                      <a:r>
                        <a:rPr lang="en-US" sz="700" dirty="0">
                          <a:latin typeface="Arial" panose="020B0604020202020204" pitchFamily="34" charset="0"/>
                          <a:cs typeface="Arial" panose="020B0604020202020204" pitchFamily="34" charset="0"/>
                        </a:rPr>
                        <a:t>(n=101)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lnSpc>
                          <a:spcPct val="90000"/>
                        </a:lnSpc>
                      </a:pPr>
                      <a:r>
                        <a:rPr lang="en-US" sz="700" dirty="0">
                          <a:latin typeface="Arial" panose="020B0604020202020204" pitchFamily="34" charset="0"/>
                          <a:cs typeface="Arial" panose="020B0604020202020204" pitchFamily="34" charset="0"/>
                        </a:rPr>
                        <a:t>TPC </a:t>
                      </a:r>
                    </a:p>
                    <a:p>
                      <a:pPr algn="ctr">
                        <a:lnSpc>
                          <a:spcPct val="90000"/>
                        </a:lnSpc>
                      </a:pPr>
                      <a:r>
                        <a:rPr lang="en-US" sz="700" dirty="0">
                          <a:latin typeface="Arial" panose="020B0604020202020204" pitchFamily="34" charset="0"/>
                          <a:cs typeface="Arial" panose="020B0604020202020204" pitchFamily="34" charset="0"/>
                        </a:rPr>
                        <a:t>(n=116)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1183534956"/>
                  </a:ext>
                </a:extLst>
              </a:tr>
              <a:tr h="199197">
                <a:tc>
                  <a:txBody>
                    <a:bodyPr/>
                    <a:lstStyle/>
                    <a:p>
                      <a:pPr>
                        <a:lnSpc>
                          <a:spcPct val="90000"/>
                        </a:lnSpc>
                      </a:pPr>
                      <a:r>
                        <a:rPr lang="en-US" sz="700" dirty="0">
                          <a:latin typeface="Arial" panose="020B0604020202020204" pitchFamily="34" charset="0"/>
                          <a:cs typeface="Arial" panose="020B0604020202020204" pitchFamily="34" charset="0"/>
                        </a:rPr>
                        <a:t>Median PFS, mo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pPr>
                      <a:r>
                        <a:rPr lang="en-US" sz="700" dirty="0">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pPr>
                      <a:r>
                        <a:rPr lang="en-US" sz="700" dirty="0">
                          <a:latin typeface="Arial" panose="020B0604020202020204" pitchFamily="34" charset="0"/>
                          <a:cs typeface="Arial" panose="020B0604020202020204" pitchFamily="34" charset="0"/>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9143399"/>
                  </a:ext>
                </a:extLst>
              </a:tr>
              <a:tr h="313024">
                <a:tc>
                  <a:txBody>
                    <a:bodyPr/>
                    <a:lstStyle/>
                    <a:p>
                      <a:pPr>
                        <a:lnSpc>
                          <a:spcPct val="90000"/>
                        </a:lnSpc>
                      </a:pPr>
                      <a:r>
                        <a:rPr lang="en-US" sz="700" dirty="0">
                          <a:latin typeface="Arial" panose="020B0604020202020204" pitchFamily="34" charset="0"/>
                          <a:cs typeface="Arial" panose="020B0604020202020204" pitchFamily="34" charset="0"/>
                        </a:rPr>
                        <a:t>HR (95% 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90000"/>
                        </a:lnSpc>
                      </a:pPr>
                      <a:r>
                        <a:rPr lang="en-US" sz="700" dirty="0">
                          <a:latin typeface="Arial" panose="020B0604020202020204" pitchFamily="34" charset="0"/>
                          <a:cs typeface="Arial" panose="020B0604020202020204" pitchFamily="34" charset="0"/>
                        </a:rPr>
                        <a:t>0.72 (0.51–1.00), </a:t>
                      </a:r>
                    </a:p>
                    <a:p>
                      <a:pPr algn="ctr">
                        <a:lnSpc>
                          <a:spcPct val="90000"/>
                        </a:lnSpc>
                      </a:pPr>
                      <a:r>
                        <a:rPr lang="en-US" sz="700" i="1" dirty="0">
                          <a:latin typeface="Arial" panose="020B0604020202020204" pitchFamily="34" charset="0"/>
                          <a:cs typeface="Arial" panose="020B0604020202020204" pitchFamily="34" charset="0"/>
                        </a:rPr>
                        <a:t>P</a:t>
                      </a:r>
                      <a:r>
                        <a:rPr lang="en-US" sz="700" dirty="0">
                          <a:latin typeface="Arial" panose="020B0604020202020204" pitchFamily="34" charset="0"/>
                          <a:cs typeface="Arial" panose="020B0604020202020204" pitchFamily="34" charset="0"/>
                        </a:rPr>
                        <a:t>=0.05</a:t>
                      </a:r>
                      <a:endParaRPr lang="en-US" sz="700" i="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000"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13918607"/>
                  </a:ext>
                </a:extLst>
              </a:tr>
            </a:tbl>
          </a:graphicData>
        </a:graphic>
      </p:graphicFrame>
    </p:spTree>
    <p:extLst>
      <p:ext uri="{BB962C8B-B14F-4D97-AF65-F5344CB8AC3E}">
        <p14:creationId xmlns:p14="http://schemas.microsoft.com/office/powerpoint/2010/main" val="3177977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C80B6-89C7-120A-D96A-6699B3549D63}"/>
              </a:ext>
            </a:extLst>
          </p:cNvPr>
          <p:cNvSpPr>
            <a:spLocks noGrp="1"/>
          </p:cNvSpPr>
          <p:nvPr>
            <p:ph type="title"/>
          </p:nvPr>
        </p:nvSpPr>
        <p:spPr>
          <a:xfrm>
            <a:off x="838200" y="365126"/>
            <a:ext cx="10515600" cy="1047150"/>
          </a:xfrm>
        </p:spPr>
        <p:txBody>
          <a:bodyPr>
            <a:noAutofit/>
          </a:bodyPr>
          <a:lstStyle/>
          <a:p>
            <a:r>
              <a:rPr lang="en-US" sz="3600" dirty="0"/>
              <a:t>DESTINY-Breast04 and TROPiCS-02: </a:t>
            </a:r>
            <a:br>
              <a:rPr lang="en-US" sz="3600" dirty="0"/>
            </a:br>
            <a:r>
              <a:rPr lang="en-US" sz="3600" dirty="0"/>
              <a:t>HR+/HER2-Low MBC</a:t>
            </a:r>
          </a:p>
        </p:txBody>
      </p:sp>
      <p:sp>
        <p:nvSpPr>
          <p:cNvPr id="4" name="Text Placeholder 3">
            <a:extLst>
              <a:ext uri="{FF2B5EF4-FFF2-40B4-BE49-F238E27FC236}">
                <a16:creationId xmlns:a16="http://schemas.microsoft.com/office/drawing/2014/main" id="{8F9D1596-1785-29FF-77C3-C6946E87A224}"/>
              </a:ext>
            </a:extLst>
          </p:cNvPr>
          <p:cNvSpPr>
            <a:spLocks noGrp="1"/>
          </p:cNvSpPr>
          <p:nvPr>
            <p:ph type="body" sz="quarter" idx="12"/>
          </p:nvPr>
        </p:nvSpPr>
        <p:spPr>
          <a:xfrm>
            <a:off x="1524001" y="6342960"/>
            <a:ext cx="7980608" cy="447675"/>
          </a:xfrm>
        </p:spPr>
        <p:txBody>
          <a:bodyPr/>
          <a:lstStyle/>
          <a:p>
            <a:pPr>
              <a:lnSpc>
                <a:spcPct val="100000"/>
              </a:lnSpc>
              <a:spcBef>
                <a:spcPts val="0"/>
              </a:spcBef>
            </a:pPr>
            <a:r>
              <a:rPr lang="en-US" dirty="0"/>
              <a:t>CT, chemotherapy.                                                              </a:t>
            </a:r>
          </a:p>
          <a:p>
            <a:pPr>
              <a:lnSpc>
                <a:spcPct val="100000"/>
              </a:lnSpc>
              <a:spcBef>
                <a:spcPts val="0"/>
              </a:spcBef>
            </a:pPr>
            <a:r>
              <a:rPr lang="en-US" dirty="0"/>
              <a:t>1. Modi et al. </a:t>
            </a:r>
            <a:r>
              <a:rPr lang="en-US" i="1" dirty="0"/>
              <a:t>J Clin Oncol</a:t>
            </a:r>
            <a:r>
              <a:rPr lang="en-US" dirty="0"/>
              <a:t>. 2022;40(17):LBA3. 2. Rugo et al. </a:t>
            </a:r>
            <a:r>
              <a:rPr lang="en-US" sz="1000" i="1" dirty="0">
                <a:latin typeface="Arial" panose="020B0604020202020204" pitchFamily="34" charset="0"/>
                <a:cs typeface="Arial" panose="020B0604020202020204" pitchFamily="34" charset="0"/>
              </a:rPr>
              <a:t>J Clin Oncol</a:t>
            </a:r>
            <a:r>
              <a:rPr lang="en-US" sz="1000" dirty="0">
                <a:latin typeface="Arial" panose="020B0604020202020204" pitchFamily="34" charset="0"/>
                <a:cs typeface="Arial" panose="020B0604020202020204" pitchFamily="34" charset="0"/>
              </a:rPr>
              <a:t>. 2022;40(17):LBA1001.</a:t>
            </a:r>
            <a:endParaRPr lang="en-US" dirty="0"/>
          </a:p>
        </p:txBody>
      </p:sp>
      <p:grpSp>
        <p:nvGrpSpPr>
          <p:cNvPr id="5" name="Group 4">
            <a:extLst>
              <a:ext uri="{FF2B5EF4-FFF2-40B4-BE49-F238E27FC236}">
                <a16:creationId xmlns:a16="http://schemas.microsoft.com/office/drawing/2014/main" id="{E5E5369E-AC6F-A87D-2205-FBD44F8CF964}"/>
              </a:ext>
            </a:extLst>
          </p:cNvPr>
          <p:cNvGrpSpPr/>
          <p:nvPr/>
        </p:nvGrpSpPr>
        <p:grpSpPr>
          <a:xfrm>
            <a:off x="6167718" y="2292879"/>
            <a:ext cx="5340567" cy="3906448"/>
            <a:chOff x="6619852" y="3078904"/>
            <a:chExt cx="4486301" cy="3281581"/>
          </a:xfrm>
        </p:grpSpPr>
        <p:grpSp>
          <p:nvGrpSpPr>
            <p:cNvPr id="6" name="Group 5">
              <a:extLst>
                <a:ext uri="{FF2B5EF4-FFF2-40B4-BE49-F238E27FC236}">
                  <a16:creationId xmlns:a16="http://schemas.microsoft.com/office/drawing/2014/main" id="{3E208BA1-2418-9A41-6B56-2107A70AF0B0}"/>
                </a:ext>
              </a:extLst>
            </p:cNvPr>
            <p:cNvGrpSpPr/>
            <p:nvPr/>
          </p:nvGrpSpPr>
          <p:grpSpPr>
            <a:xfrm>
              <a:off x="6619852" y="3126649"/>
              <a:ext cx="4149048" cy="3233836"/>
              <a:chOff x="8094876" y="1258307"/>
              <a:chExt cx="3273025" cy="2551049"/>
            </a:xfrm>
          </p:grpSpPr>
          <p:pic>
            <p:nvPicPr>
              <p:cNvPr id="8" name="Picture 7">
                <a:extLst>
                  <a:ext uri="{FF2B5EF4-FFF2-40B4-BE49-F238E27FC236}">
                    <a16:creationId xmlns:a16="http://schemas.microsoft.com/office/drawing/2014/main" id="{B1275222-85D7-A539-B4CB-FCDDE1A73CA5}"/>
                  </a:ext>
                </a:extLst>
              </p:cNvPr>
              <p:cNvPicPr>
                <a:picLocks noChangeAspect="1"/>
              </p:cNvPicPr>
              <p:nvPr/>
            </p:nvPicPr>
            <p:blipFill>
              <a:blip r:embed="rId3"/>
              <a:srcRect l="6380" r="6380"/>
              <a:stretch/>
            </p:blipFill>
            <p:spPr>
              <a:xfrm>
                <a:off x="8203924" y="1258307"/>
                <a:ext cx="3163977" cy="2551049"/>
              </a:xfrm>
              <a:prstGeom prst="rect">
                <a:avLst/>
              </a:prstGeom>
            </p:spPr>
          </p:pic>
          <p:sp>
            <p:nvSpPr>
              <p:cNvPr id="9" name="TextBox 8">
                <a:extLst>
                  <a:ext uri="{FF2B5EF4-FFF2-40B4-BE49-F238E27FC236}">
                    <a16:creationId xmlns:a16="http://schemas.microsoft.com/office/drawing/2014/main" id="{29D1D9B6-A26E-60BE-6D45-641FCCAB9891}"/>
                  </a:ext>
                </a:extLst>
              </p:cNvPr>
              <p:cNvSpPr txBox="1"/>
              <p:nvPr/>
            </p:nvSpPr>
            <p:spPr>
              <a:xfrm rot="16200000">
                <a:off x="7670264" y="1969239"/>
                <a:ext cx="1187777" cy="338554"/>
              </a:xfrm>
              <a:prstGeom prst="rect">
                <a:avLst/>
              </a:prstGeom>
              <a:noFill/>
            </p:spPr>
            <p:txBody>
              <a:bodyPr wrap="square" rtlCol="0">
                <a:spAutoFit/>
              </a:bodyPr>
              <a:lstStyle/>
              <a:p>
                <a:r>
                  <a:rPr lang="en-US" sz="1600" b="1" dirty="0">
                    <a:solidFill>
                      <a:schemeClr val="accent5"/>
                    </a:solidFill>
                  </a:rPr>
                  <a:t>HER2-low</a:t>
                </a:r>
              </a:p>
            </p:txBody>
          </p:sp>
        </p:grpSp>
        <p:sp>
          <p:nvSpPr>
            <p:cNvPr id="7" name="Rectangle 6">
              <a:extLst>
                <a:ext uri="{FF2B5EF4-FFF2-40B4-BE49-F238E27FC236}">
                  <a16:creationId xmlns:a16="http://schemas.microsoft.com/office/drawing/2014/main" id="{762536D3-4967-A9D0-8BCC-60D7CECE0610}"/>
                </a:ext>
              </a:extLst>
            </p:cNvPr>
            <p:cNvSpPr/>
            <p:nvPr/>
          </p:nvSpPr>
          <p:spPr>
            <a:xfrm>
              <a:off x="8384145" y="3078904"/>
              <a:ext cx="2722008" cy="11972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2">
            <a:extLst>
              <a:ext uri="{FF2B5EF4-FFF2-40B4-BE49-F238E27FC236}">
                <a16:creationId xmlns:a16="http://schemas.microsoft.com/office/drawing/2014/main" id="{CA2BE57B-7663-BA60-F871-112676F55AB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55" t="22651" r="50764" b="20244"/>
          <a:stretch/>
        </p:blipFill>
        <p:spPr bwMode="auto">
          <a:xfrm>
            <a:off x="683715" y="2362098"/>
            <a:ext cx="5075337" cy="3390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Table 13">
            <a:extLst>
              <a:ext uri="{FF2B5EF4-FFF2-40B4-BE49-F238E27FC236}">
                <a16:creationId xmlns:a16="http://schemas.microsoft.com/office/drawing/2014/main" id="{274DE0B1-28DE-F6E6-B385-10230CF2BCDA}"/>
              </a:ext>
            </a:extLst>
          </p:cNvPr>
          <p:cNvGraphicFramePr>
            <a:graphicFrameLocks noGrp="1"/>
          </p:cNvGraphicFramePr>
          <p:nvPr>
            <p:extLst>
              <p:ext uri="{D42A27DB-BD31-4B8C-83A1-F6EECF244321}">
                <p14:modId xmlns:p14="http://schemas.microsoft.com/office/powerpoint/2010/main" val="271348549"/>
              </p:ext>
            </p:extLst>
          </p:nvPr>
        </p:nvGraphicFramePr>
        <p:xfrm>
          <a:off x="7694249" y="2057609"/>
          <a:ext cx="3469008" cy="754500"/>
        </p:xfrm>
        <a:graphic>
          <a:graphicData uri="http://schemas.openxmlformats.org/drawingml/2006/table">
            <a:tbl>
              <a:tblPr firstRow="1" firstCol="1" bandRow="1">
                <a:tableStyleId>{5C22544A-7EE6-4342-B048-85BDC9FD1C3A}</a:tableStyleId>
              </a:tblPr>
              <a:tblGrid>
                <a:gridCol w="2011810">
                  <a:extLst>
                    <a:ext uri="{9D8B030D-6E8A-4147-A177-3AD203B41FA5}">
                      <a16:colId xmlns:a16="http://schemas.microsoft.com/office/drawing/2014/main" val="2834414606"/>
                    </a:ext>
                  </a:extLst>
                </a:gridCol>
                <a:gridCol w="728599">
                  <a:extLst>
                    <a:ext uri="{9D8B030D-6E8A-4147-A177-3AD203B41FA5}">
                      <a16:colId xmlns:a16="http://schemas.microsoft.com/office/drawing/2014/main" val="3973537803"/>
                    </a:ext>
                  </a:extLst>
                </a:gridCol>
                <a:gridCol w="728599">
                  <a:extLst>
                    <a:ext uri="{9D8B030D-6E8A-4147-A177-3AD203B41FA5}">
                      <a16:colId xmlns:a16="http://schemas.microsoft.com/office/drawing/2014/main" val="2326832162"/>
                    </a:ext>
                  </a:extLst>
                </a:gridCol>
              </a:tblGrid>
              <a:tr h="184459">
                <a:tc>
                  <a:txBody>
                    <a:bodyPr/>
                    <a:lstStyle/>
                    <a:p>
                      <a:endParaRPr lang="en-US" sz="1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50" dirty="0">
                          <a:latin typeface="Arial" panose="020B0604020202020204" pitchFamily="34" charset="0"/>
                          <a:cs typeface="Arial" panose="020B0604020202020204" pitchFamily="34" charset="0"/>
                        </a:rPr>
                        <a:t>SG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1050" dirty="0">
                          <a:latin typeface="Arial" panose="020B0604020202020204" pitchFamily="34" charset="0"/>
                          <a:cs typeface="Arial" panose="020B0604020202020204" pitchFamily="34" charset="0"/>
                        </a:rPr>
                        <a:t>TPC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51003452"/>
                  </a:ext>
                </a:extLst>
              </a:tr>
              <a:tr h="184459">
                <a:tc>
                  <a:txBody>
                    <a:bodyPr/>
                    <a:lstStyle/>
                    <a:p>
                      <a:r>
                        <a:rPr lang="en-US" sz="1000" dirty="0">
                          <a:latin typeface="Arial" panose="020B0604020202020204" pitchFamily="34" charset="0"/>
                          <a:cs typeface="Arial" panose="020B0604020202020204" pitchFamily="34" charset="0"/>
                        </a:rPr>
                        <a:t>No. of patients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149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134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3071820"/>
                  </a:ext>
                </a:extLst>
              </a:tr>
              <a:tr h="259200">
                <a:tc>
                  <a:txBody>
                    <a:bodyPr/>
                    <a:lstStyle/>
                    <a:p>
                      <a:r>
                        <a:rPr lang="en-US" sz="1000" dirty="0">
                          <a:latin typeface="Arial" panose="020B0604020202020204" pitchFamily="34" charset="0"/>
                          <a:cs typeface="Arial" panose="020B0604020202020204" pitchFamily="34" charset="0"/>
                        </a:rPr>
                        <a:t>Median no. prior CT in MBC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8925459"/>
                  </a:ext>
                </a:extLst>
              </a:tr>
            </a:tbl>
          </a:graphicData>
        </a:graphic>
      </p:graphicFrame>
      <p:sp>
        <p:nvSpPr>
          <p:cNvPr id="13" name="TextBox 12">
            <a:extLst>
              <a:ext uri="{FF2B5EF4-FFF2-40B4-BE49-F238E27FC236}">
                <a16:creationId xmlns:a16="http://schemas.microsoft.com/office/drawing/2014/main" id="{C69685C1-0BB3-E66C-4D69-5BE2D0E2727F}"/>
              </a:ext>
            </a:extLst>
          </p:cNvPr>
          <p:cNvSpPr txBox="1"/>
          <p:nvPr/>
        </p:nvSpPr>
        <p:spPr>
          <a:xfrm>
            <a:off x="6167718" y="1473233"/>
            <a:ext cx="5436148" cy="507831"/>
          </a:xfrm>
          <a:prstGeom prst="rect">
            <a:avLst/>
          </a:prstGeom>
          <a:noFill/>
        </p:spPr>
        <p:txBody>
          <a:bodyPr wrap="square" rtlCol="0">
            <a:spAutoFit/>
          </a:bodyPr>
          <a:lstStyle/>
          <a:p>
            <a:pPr algn="ctr">
              <a:lnSpc>
                <a:spcPct val="90000"/>
              </a:lnSpc>
            </a:pPr>
            <a:r>
              <a:rPr lang="en-US" sz="1600" b="1" dirty="0">
                <a:latin typeface="Arial" panose="020B0604020202020204" pitchFamily="34" charset="0"/>
                <a:cs typeface="Arial" panose="020B0604020202020204" pitchFamily="34" charset="0"/>
              </a:rPr>
              <a:t>TROPiCS-02 </a:t>
            </a:r>
          </a:p>
          <a:p>
            <a:pPr algn="ctr">
              <a:lnSpc>
                <a:spcPct val="90000"/>
              </a:lnSpc>
            </a:pPr>
            <a:r>
              <a:rPr lang="en-US" sz="1400" b="1" dirty="0">
                <a:latin typeface="Arial" panose="020B0604020202020204" pitchFamily="34" charset="0"/>
                <a:cs typeface="Arial" panose="020B0604020202020204" pitchFamily="34" charset="0"/>
              </a:rPr>
              <a:t>Sacituzumab govitecan (HER2 IHC 1+, IHC 2+/ISH-)</a:t>
            </a:r>
            <a:r>
              <a:rPr lang="en-US" sz="1400" b="1" baseline="30000" dirty="0">
                <a:latin typeface="Arial" panose="020B0604020202020204" pitchFamily="34" charset="0"/>
                <a:cs typeface="Arial" panose="020B0604020202020204" pitchFamily="34" charset="0"/>
              </a:rPr>
              <a:t>2</a:t>
            </a:r>
          </a:p>
        </p:txBody>
      </p:sp>
      <p:sp>
        <p:nvSpPr>
          <p:cNvPr id="14" name="TextBox 13">
            <a:extLst>
              <a:ext uri="{FF2B5EF4-FFF2-40B4-BE49-F238E27FC236}">
                <a16:creationId xmlns:a16="http://schemas.microsoft.com/office/drawing/2014/main" id="{2955F472-F8DD-B9FF-83B4-53993C56EE1E}"/>
              </a:ext>
            </a:extLst>
          </p:cNvPr>
          <p:cNvSpPr txBox="1"/>
          <p:nvPr/>
        </p:nvSpPr>
        <p:spPr>
          <a:xfrm>
            <a:off x="699910" y="1473233"/>
            <a:ext cx="5059141" cy="507831"/>
          </a:xfrm>
          <a:prstGeom prst="rect">
            <a:avLst/>
          </a:prstGeom>
          <a:noFill/>
        </p:spPr>
        <p:txBody>
          <a:bodyPr wrap="square" rtlCol="0">
            <a:spAutoFit/>
          </a:bodyPr>
          <a:lstStyle/>
          <a:p>
            <a:pPr algn="ctr">
              <a:lnSpc>
                <a:spcPct val="90000"/>
              </a:lnSpc>
            </a:pPr>
            <a:r>
              <a:rPr lang="en-US" sz="1600" b="1" dirty="0">
                <a:latin typeface="Arial" panose="020B0604020202020204" pitchFamily="34" charset="0"/>
                <a:cs typeface="Arial" panose="020B0604020202020204" pitchFamily="34" charset="0"/>
              </a:rPr>
              <a:t>DESTINY-Breast04 </a:t>
            </a:r>
          </a:p>
          <a:p>
            <a:pPr algn="ctr">
              <a:lnSpc>
                <a:spcPct val="90000"/>
              </a:lnSpc>
            </a:pPr>
            <a:r>
              <a:rPr lang="en-US" sz="1400" b="1" dirty="0">
                <a:latin typeface="Arial" panose="020B0604020202020204" pitchFamily="34" charset="0"/>
                <a:cs typeface="Arial" panose="020B0604020202020204" pitchFamily="34" charset="0"/>
              </a:rPr>
              <a:t>T-DXd (HER2 IHC 1+, IHC 2+/ISH-)</a:t>
            </a:r>
            <a:r>
              <a:rPr lang="en-US" sz="1400" b="1" baseline="30000" dirty="0">
                <a:latin typeface="Arial" panose="020B0604020202020204" pitchFamily="34" charset="0"/>
                <a:cs typeface="Arial" panose="020B0604020202020204" pitchFamily="34" charset="0"/>
              </a:rPr>
              <a:t>1</a:t>
            </a:r>
          </a:p>
        </p:txBody>
      </p:sp>
      <p:sp>
        <p:nvSpPr>
          <p:cNvPr id="15" name="TextBox 14">
            <a:extLst>
              <a:ext uri="{FF2B5EF4-FFF2-40B4-BE49-F238E27FC236}">
                <a16:creationId xmlns:a16="http://schemas.microsoft.com/office/drawing/2014/main" id="{9E24C3DA-AB6D-A508-B613-D16ABF131ED9}"/>
              </a:ext>
            </a:extLst>
          </p:cNvPr>
          <p:cNvSpPr txBox="1"/>
          <p:nvPr/>
        </p:nvSpPr>
        <p:spPr>
          <a:xfrm>
            <a:off x="3931709" y="3366104"/>
            <a:ext cx="1973704" cy="615553"/>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Hazard ratio: 0.51</a:t>
            </a:r>
            <a:br>
              <a:rPr lang="en-US" sz="12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95% CI, 0.40-0.64</a:t>
            </a:r>
          </a:p>
          <a:p>
            <a:pPr algn="ctr"/>
            <a:r>
              <a:rPr lang="en-US" sz="1100" i="1" dirty="0">
                <a:latin typeface="Arial" panose="020B0604020202020204" pitchFamily="34" charset="0"/>
                <a:cs typeface="Arial" panose="020B0604020202020204" pitchFamily="34" charset="0"/>
              </a:rPr>
              <a:t>P&lt;</a:t>
            </a:r>
            <a:r>
              <a:rPr lang="en-US" sz="1100" dirty="0">
                <a:latin typeface="Arial" panose="020B0604020202020204" pitchFamily="34" charset="0"/>
                <a:cs typeface="Arial" panose="020B0604020202020204" pitchFamily="34" charset="0"/>
              </a:rPr>
              <a:t>.0001</a:t>
            </a:r>
          </a:p>
        </p:txBody>
      </p:sp>
      <p:sp>
        <p:nvSpPr>
          <p:cNvPr id="16" name="Rectangle 15">
            <a:extLst>
              <a:ext uri="{FF2B5EF4-FFF2-40B4-BE49-F238E27FC236}">
                <a16:creationId xmlns:a16="http://schemas.microsoft.com/office/drawing/2014/main" id="{E0FEDDB6-6989-BCC0-8252-DCC521675F72}"/>
              </a:ext>
            </a:extLst>
          </p:cNvPr>
          <p:cNvSpPr/>
          <p:nvPr/>
        </p:nvSpPr>
        <p:spPr>
          <a:xfrm>
            <a:off x="2658357" y="2511443"/>
            <a:ext cx="1449977" cy="580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9196835-BE4D-8D79-5408-F3A17CC2563D}"/>
              </a:ext>
            </a:extLst>
          </p:cNvPr>
          <p:cNvSpPr txBox="1"/>
          <p:nvPr/>
        </p:nvSpPr>
        <p:spPr>
          <a:xfrm>
            <a:off x="8972081" y="3170887"/>
            <a:ext cx="1121945" cy="461665"/>
          </a:xfrm>
          <a:prstGeom prst="rect">
            <a:avLst/>
          </a:prstGeom>
          <a:solidFill>
            <a:srgbClr val="34A7A0"/>
          </a:solidFill>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SG</a:t>
            </a:r>
          </a:p>
          <a:p>
            <a:pPr algn="ctr"/>
            <a:r>
              <a:rPr lang="en-US" sz="1200" dirty="0">
                <a:solidFill>
                  <a:schemeClr val="bg1"/>
                </a:solidFill>
                <a:latin typeface="Arial" panose="020B0604020202020204" pitchFamily="34" charset="0"/>
                <a:cs typeface="Arial" panose="020B0604020202020204" pitchFamily="34" charset="0"/>
              </a:rPr>
              <a:t>mPFS: 6.4</a:t>
            </a:r>
          </a:p>
        </p:txBody>
      </p:sp>
      <p:sp>
        <p:nvSpPr>
          <p:cNvPr id="18" name="TextBox 17">
            <a:extLst>
              <a:ext uri="{FF2B5EF4-FFF2-40B4-BE49-F238E27FC236}">
                <a16:creationId xmlns:a16="http://schemas.microsoft.com/office/drawing/2014/main" id="{3CA98EC9-6FA5-AC9B-9809-D3A073A0A422}"/>
              </a:ext>
            </a:extLst>
          </p:cNvPr>
          <p:cNvSpPr txBox="1"/>
          <p:nvPr/>
        </p:nvSpPr>
        <p:spPr>
          <a:xfrm>
            <a:off x="8972081" y="3761469"/>
            <a:ext cx="1121945" cy="461665"/>
          </a:xfrm>
          <a:prstGeom prst="rect">
            <a:avLst/>
          </a:prstGeom>
          <a:solidFill>
            <a:schemeClr val="bg1">
              <a:lumMod val="85000"/>
            </a:schemeClr>
          </a:solidFill>
        </p:spPr>
        <p:txBody>
          <a:bodyPr wrap="square" rtlCol="0">
            <a:spAutoFit/>
          </a:bodyPr>
          <a:lstStyle/>
          <a:p>
            <a:pPr algn="ctr"/>
            <a:r>
              <a:rPr lang="en-US" sz="1200" dirty="0">
                <a:latin typeface="Arial" panose="020B0604020202020204" pitchFamily="34" charset="0"/>
                <a:cs typeface="Arial" panose="020B0604020202020204" pitchFamily="34" charset="0"/>
              </a:rPr>
              <a:t>TPC</a:t>
            </a:r>
          </a:p>
          <a:p>
            <a:pPr algn="ctr"/>
            <a:r>
              <a:rPr lang="en-US" sz="1200" dirty="0">
                <a:latin typeface="Arial" panose="020B0604020202020204" pitchFamily="34" charset="0"/>
                <a:cs typeface="Arial" panose="020B0604020202020204" pitchFamily="34" charset="0"/>
              </a:rPr>
              <a:t>mPFS: 4.2</a:t>
            </a:r>
          </a:p>
        </p:txBody>
      </p:sp>
      <p:sp>
        <p:nvSpPr>
          <p:cNvPr id="19" name="TextBox 18">
            <a:extLst>
              <a:ext uri="{FF2B5EF4-FFF2-40B4-BE49-F238E27FC236}">
                <a16:creationId xmlns:a16="http://schemas.microsoft.com/office/drawing/2014/main" id="{88618D15-7079-A6DF-70BB-6AB4AA87805C}"/>
              </a:ext>
            </a:extLst>
          </p:cNvPr>
          <p:cNvSpPr txBox="1"/>
          <p:nvPr/>
        </p:nvSpPr>
        <p:spPr>
          <a:xfrm>
            <a:off x="10040975" y="3366104"/>
            <a:ext cx="1973704" cy="615553"/>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Hazard ratio: 0.58</a:t>
            </a:r>
          </a:p>
          <a:p>
            <a:pPr algn="ctr"/>
            <a:r>
              <a:rPr lang="en-US" sz="1100" dirty="0">
                <a:latin typeface="Arial" panose="020B0604020202020204" pitchFamily="34" charset="0"/>
                <a:cs typeface="Arial" panose="020B0604020202020204" pitchFamily="34" charset="0"/>
              </a:rPr>
              <a:t>95% CI, 0.42-0.79</a:t>
            </a:r>
          </a:p>
          <a:p>
            <a:pPr algn="ctr"/>
            <a:r>
              <a:rPr lang="en-US" sz="1100" i="1" dirty="0">
                <a:latin typeface="Arial" panose="020B0604020202020204" pitchFamily="34" charset="0"/>
                <a:cs typeface="Arial" panose="020B0604020202020204" pitchFamily="34" charset="0"/>
              </a:rPr>
              <a:t>P&lt;</a:t>
            </a:r>
            <a:r>
              <a:rPr lang="en-US" sz="1100" dirty="0">
                <a:latin typeface="Arial" panose="020B0604020202020204" pitchFamily="34" charset="0"/>
                <a:cs typeface="Arial" panose="020B0604020202020204" pitchFamily="34" charset="0"/>
              </a:rPr>
              <a:t>.001</a:t>
            </a:r>
          </a:p>
        </p:txBody>
      </p:sp>
      <p:graphicFrame>
        <p:nvGraphicFramePr>
          <p:cNvPr id="12" name="Table 11">
            <a:extLst>
              <a:ext uri="{FF2B5EF4-FFF2-40B4-BE49-F238E27FC236}">
                <a16:creationId xmlns:a16="http://schemas.microsoft.com/office/drawing/2014/main" id="{44AEDEC5-54DD-BDF9-B145-BE1174451C44}"/>
              </a:ext>
            </a:extLst>
          </p:cNvPr>
          <p:cNvGraphicFramePr>
            <a:graphicFrameLocks noGrp="1"/>
          </p:cNvGraphicFramePr>
          <p:nvPr>
            <p:extLst>
              <p:ext uri="{D42A27DB-BD31-4B8C-83A1-F6EECF244321}">
                <p14:modId xmlns:p14="http://schemas.microsoft.com/office/powerpoint/2010/main" val="247790356"/>
              </p:ext>
            </p:extLst>
          </p:nvPr>
        </p:nvGraphicFramePr>
        <p:xfrm>
          <a:off x="1868819" y="2077413"/>
          <a:ext cx="3469007" cy="754500"/>
        </p:xfrm>
        <a:graphic>
          <a:graphicData uri="http://schemas.openxmlformats.org/drawingml/2006/table">
            <a:tbl>
              <a:tblPr firstRow="1" firstCol="1" bandRow="1">
                <a:tableStyleId>{5C22544A-7EE6-4342-B048-85BDC9FD1C3A}</a:tableStyleId>
              </a:tblPr>
              <a:tblGrid>
                <a:gridCol w="2009577">
                  <a:extLst>
                    <a:ext uri="{9D8B030D-6E8A-4147-A177-3AD203B41FA5}">
                      <a16:colId xmlns:a16="http://schemas.microsoft.com/office/drawing/2014/main" val="2834414606"/>
                    </a:ext>
                  </a:extLst>
                </a:gridCol>
                <a:gridCol w="729828">
                  <a:extLst>
                    <a:ext uri="{9D8B030D-6E8A-4147-A177-3AD203B41FA5}">
                      <a16:colId xmlns:a16="http://schemas.microsoft.com/office/drawing/2014/main" val="3973537803"/>
                    </a:ext>
                  </a:extLst>
                </a:gridCol>
                <a:gridCol w="729602">
                  <a:extLst>
                    <a:ext uri="{9D8B030D-6E8A-4147-A177-3AD203B41FA5}">
                      <a16:colId xmlns:a16="http://schemas.microsoft.com/office/drawing/2014/main" val="2326832162"/>
                    </a:ext>
                  </a:extLst>
                </a:gridCol>
              </a:tblGrid>
              <a:tr h="184459">
                <a:tc>
                  <a:txBody>
                    <a:bodyPr/>
                    <a:lstStyle/>
                    <a:p>
                      <a:endParaRPr lang="en-US" sz="1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50" dirty="0">
                          <a:latin typeface="Arial" panose="020B0604020202020204" pitchFamily="34" charset="0"/>
                          <a:cs typeface="Arial" panose="020B0604020202020204" pitchFamily="34" charset="0"/>
                        </a:rPr>
                        <a:t>T-DXd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050" dirty="0">
                          <a:latin typeface="Arial" panose="020B0604020202020204" pitchFamily="34" charset="0"/>
                          <a:cs typeface="Arial" panose="020B0604020202020204" pitchFamily="34" charset="0"/>
                        </a:rPr>
                        <a:t>TPC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51003452"/>
                  </a:ext>
                </a:extLst>
              </a:tr>
              <a:tr h="184459">
                <a:tc>
                  <a:txBody>
                    <a:bodyPr/>
                    <a:lstStyle/>
                    <a:p>
                      <a:r>
                        <a:rPr lang="en-US" sz="1000" dirty="0">
                          <a:latin typeface="Arial" panose="020B0604020202020204" pitchFamily="34" charset="0"/>
                          <a:cs typeface="Arial" panose="020B0604020202020204" pitchFamily="34" charset="0"/>
                        </a:rPr>
                        <a:t>No. of patients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331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163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3071820"/>
                  </a:ext>
                </a:extLst>
              </a:tr>
              <a:tr h="259200">
                <a:tc>
                  <a:txBody>
                    <a:bodyPr/>
                    <a:lstStyle/>
                    <a:p>
                      <a:r>
                        <a:rPr lang="en-US" sz="1000" dirty="0">
                          <a:latin typeface="Arial" panose="020B0604020202020204" pitchFamily="34" charset="0"/>
                          <a:cs typeface="Arial" panose="020B0604020202020204" pitchFamily="34" charset="0"/>
                        </a:rPr>
                        <a:t>Median no. prior CT in MBC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8925459"/>
                  </a:ext>
                </a:extLst>
              </a:tr>
            </a:tbl>
          </a:graphicData>
        </a:graphic>
      </p:graphicFrame>
    </p:spTree>
    <p:extLst>
      <p:ext uri="{BB962C8B-B14F-4D97-AF65-F5344CB8AC3E}">
        <p14:creationId xmlns:p14="http://schemas.microsoft.com/office/powerpoint/2010/main" val="3328552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6D46B9-EA83-CB2D-5A53-55B6B4DCE6C7}"/>
              </a:ext>
            </a:extLst>
          </p:cNvPr>
          <p:cNvSpPr>
            <a:spLocks noGrp="1"/>
          </p:cNvSpPr>
          <p:nvPr>
            <p:ph type="title"/>
          </p:nvPr>
        </p:nvSpPr>
        <p:spPr>
          <a:xfrm>
            <a:off x="838200" y="146112"/>
            <a:ext cx="10980420" cy="1097915"/>
          </a:xfrm>
        </p:spPr>
        <p:txBody>
          <a:bodyPr>
            <a:noAutofit/>
          </a:bodyPr>
          <a:lstStyle/>
          <a:p>
            <a:r>
              <a:rPr lang="en-US" sz="3600" dirty="0"/>
              <a:t>DAISY: Trastuzumab Deruxtecan for Advanced Breast Cancer Patients, Regardless of HER2 Status</a:t>
            </a:r>
          </a:p>
        </p:txBody>
      </p:sp>
      <p:sp>
        <p:nvSpPr>
          <p:cNvPr id="4" name="Text Placeholder 3">
            <a:extLst>
              <a:ext uri="{FF2B5EF4-FFF2-40B4-BE49-F238E27FC236}">
                <a16:creationId xmlns:a16="http://schemas.microsoft.com/office/drawing/2014/main" id="{BF3F8387-BECD-01C3-42D6-FFA097BBE55C}"/>
              </a:ext>
            </a:extLst>
          </p:cNvPr>
          <p:cNvSpPr>
            <a:spLocks noGrp="1"/>
          </p:cNvSpPr>
          <p:nvPr>
            <p:ph type="body" sz="quarter" idx="12"/>
          </p:nvPr>
        </p:nvSpPr>
        <p:spPr>
          <a:xfrm>
            <a:off x="1524000" y="6338664"/>
            <a:ext cx="9989301" cy="484992"/>
          </a:xfrm>
        </p:spPr>
        <p:txBody>
          <a:bodyPr/>
          <a:lstStyle/>
          <a:p>
            <a:r>
              <a:rPr lang="en-US" sz="900" noProof="0" dirty="0"/>
              <a:t>*According to ASCO 2018 and GEFPICS recommendations.</a:t>
            </a:r>
            <a:br>
              <a:rPr lang="en-US" sz="900" noProof="0" dirty="0"/>
            </a:br>
            <a:r>
              <a:rPr lang="en-US" sz="900" noProof="0" dirty="0"/>
              <a:t>ASCO, American Society of Clinical Oncology; </a:t>
            </a:r>
            <a:r>
              <a:rPr lang="en-US" sz="900" dirty="0"/>
              <a:t>BOR, best overall response; GEFPICS, Groupe d'Etude des Facteurs Pronostiques et Immunohistochimiques dans le Cancer du Sein.</a:t>
            </a:r>
            <a:br>
              <a:rPr lang="en-US" sz="900" dirty="0"/>
            </a:br>
            <a:r>
              <a:rPr lang="en-US" sz="900" dirty="0"/>
              <a:t>Dieras et al. </a:t>
            </a:r>
            <a:r>
              <a:rPr lang="en-US" sz="900" i="1" dirty="0"/>
              <a:t>Cancer Res</a:t>
            </a:r>
            <a:r>
              <a:rPr lang="en-US" sz="900" dirty="0"/>
              <a:t>. 2022;82(Suppl4):PD8-02.</a:t>
            </a:r>
          </a:p>
        </p:txBody>
      </p:sp>
      <p:sp>
        <p:nvSpPr>
          <p:cNvPr id="12" name="object 8">
            <a:extLst>
              <a:ext uri="{FF2B5EF4-FFF2-40B4-BE49-F238E27FC236}">
                <a16:creationId xmlns:a16="http://schemas.microsoft.com/office/drawing/2014/main" id="{7055D8F7-8368-0953-A5C9-66645524E58C}"/>
              </a:ext>
            </a:extLst>
          </p:cNvPr>
          <p:cNvSpPr txBox="1"/>
          <p:nvPr/>
        </p:nvSpPr>
        <p:spPr>
          <a:xfrm>
            <a:off x="2916173" y="1796033"/>
            <a:ext cx="2573020" cy="780342"/>
          </a:xfrm>
          <a:prstGeom prst="rect">
            <a:avLst/>
          </a:prstGeom>
          <a:solidFill>
            <a:schemeClr val="tx2">
              <a:lumMod val="20000"/>
              <a:lumOff val="80000"/>
            </a:schemeClr>
          </a:solidFill>
          <a:ln/>
        </p:spPr>
        <p:style>
          <a:lnRef idx="1">
            <a:schemeClr val="accent1"/>
          </a:lnRef>
          <a:fillRef idx="2">
            <a:schemeClr val="accent1"/>
          </a:fillRef>
          <a:effectRef idx="1">
            <a:schemeClr val="accent1"/>
          </a:effectRef>
          <a:fontRef idx="minor">
            <a:schemeClr val="dk1"/>
          </a:fontRef>
        </p:style>
        <p:txBody>
          <a:bodyPr vert="horz" wrap="square" lIns="0" tIns="41275" rIns="0" bIns="0" rtlCol="0">
            <a:spAutoFit/>
          </a:bodyPr>
          <a:lstStyle/>
          <a:p>
            <a:pPr marL="0" marR="0" lvl="0" indent="0" algn="ctr" defTabSz="914400" eaLnBrk="1" fontAlgn="auto" latinLnBrk="0" hangingPunct="1">
              <a:lnSpc>
                <a:spcPct val="100000"/>
              </a:lnSpc>
              <a:spcBef>
                <a:spcPts val="325"/>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Arial"/>
                <a:cs typeface="Arial"/>
              </a:rPr>
              <a:t>COHORT</a:t>
            </a:r>
            <a:r>
              <a:rPr kumimoji="0" sz="1200" b="1" i="0" u="none" strike="noStrike" kern="0" cap="none" spc="-5" normalizeH="0" baseline="0" noProof="0" dirty="0">
                <a:ln>
                  <a:noFill/>
                </a:ln>
                <a:solidFill>
                  <a:sysClr val="windowText" lastClr="000000"/>
                </a:solidFill>
                <a:effectLst/>
                <a:uLnTx/>
                <a:uFillTx/>
                <a:latin typeface="Arial"/>
                <a:cs typeface="Arial"/>
              </a:rPr>
              <a:t> </a:t>
            </a:r>
            <a:r>
              <a:rPr kumimoji="0" sz="1200" b="1" i="0" u="none" strike="noStrike" kern="0" cap="none" spc="-50" normalizeH="0" baseline="0" noProof="0" dirty="0">
                <a:ln>
                  <a:noFill/>
                </a:ln>
                <a:solidFill>
                  <a:sysClr val="windowText" lastClr="000000"/>
                </a:solidFill>
                <a:effectLst/>
                <a:uLnTx/>
                <a:uFillTx/>
                <a:latin typeface="Arial"/>
                <a:cs typeface="Arial"/>
              </a:rPr>
              <a:t>1</a:t>
            </a:r>
            <a:endParaRPr kumimoji="0" sz="1200" b="0" i="0" u="none" strike="noStrike" kern="0" cap="none" spc="0" normalizeH="0" baseline="0" noProof="0" dirty="0">
              <a:ln>
                <a:noFill/>
              </a:ln>
              <a:solidFill>
                <a:sysClr val="windowText" lastClr="000000"/>
              </a:solidFill>
              <a:effectLst/>
              <a:uLnTx/>
              <a:uFillTx/>
              <a:latin typeface="Arial"/>
              <a:cs typeface="Arial"/>
            </a:endParaRPr>
          </a:p>
          <a:p>
            <a:pPr marL="1270" marR="0" lvl="0" indent="0" algn="ctr" defTabSz="914400" eaLnBrk="1" fontAlgn="auto" latinLnBrk="0" hangingPunct="1">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00B050"/>
                </a:solidFill>
                <a:effectLst/>
                <a:uLnTx/>
                <a:uFillTx/>
                <a:latin typeface="Arial"/>
                <a:cs typeface="Arial"/>
              </a:rPr>
              <a:t>HER2</a:t>
            </a:r>
            <a:r>
              <a:rPr kumimoji="0" sz="1200" b="1" i="0" u="none" strike="noStrike" kern="0" cap="none" spc="-35" normalizeH="0" baseline="0" noProof="0" dirty="0">
                <a:ln>
                  <a:noFill/>
                </a:ln>
                <a:solidFill>
                  <a:srgbClr val="00B050"/>
                </a:solidFill>
                <a:effectLst/>
                <a:uLnTx/>
                <a:uFillTx/>
                <a:latin typeface="Arial"/>
                <a:cs typeface="Arial"/>
              </a:rPr>
              <a:t> </a:t>
            </a:r>
            <a:r>
              <a:rPr kumimoji="0" sz="1200" b="1" i="0" u="none" strike="noStrike" kern="0" cap="none" spc="0" normalizeH="0" baseline="0" noProof="0" dirty="0">
                <a:ln>
                  <a:noFill/>
                </a:ln>
                <a:solidFill>
                  <a:srgbClr val="00B050"/>
                </a:solidFill>
                <a:effectLst/>
                <a:uLnTx/>
                <a:uFillTx/>
                <a:latin typeface="Arial"/>
                <a:cs typeface="Arial"/>
              </a:rPr>
              <a:t>IHC3+</a:t>
            </a:r>
            <a:r>
              <a:rPr kumimoji="0" sz="1200" b="1" i="0" u="none" strike="noStrike" kern="0" cap="none" spc="-35" normalizeH="0" baseline="0" noProof="0" dirty="0">
                <a:ln>
                  <a:noFill/>
                </a:ln>
                <a:solidFill>
                  <a:srgbClr val="00B050"/>
                </a:solidFill>
                <a:effectLst/>
                <a:uLnTx/>
                <a:uFillTx/>
                <a:latin typeface="Arial"/>
                <a:cs typeface="Arial"/>
              </a:rPr>
              <a:t> </a:t>
            </a:r>
            <a:r>
              <a:rPr kumimoji="0" sz="1200" b="1" i="0" u="none" strike="noStrike" kern="0" cap="none" spc="0" normalizeH="0" baseline="0" noProof="0" dirty="0">
                <a:ln>
                  <a:noFill/>
                </a:ln>
                <a:solidFill>
                  <a:srgbClr val="00B050"/>
                </a:solidFill>
                <a:effectLst/>
                <a:uLnTx/>
                <a:uFillTx/>
                <a:latin typeface="Arial"/>
                <a:cs typeface="Arial"/>
              </a:rPr>
              <a:t>or</a:t>
            </a:r>
            <a:r>
              <a:rPr kumimoji="0" sz="1200" b="1" i="0" u="none" strike="noStrike" kern="0" cap="none" spc="-25" normalizeH="0" baseline="0" noProof="0" dirty="0">
                <a:ln>
                  <a:noFill/>
                </a:ln>
                <a:solidFill>
                  <a:srgbClr val="00B050"/>
                </a:solidFill>
                <a:effectLst/>
                <a:uLnTx/>
                <a:uFillTx/>
                <a:latin typeface="Arial"/>
                <a:cs typeface="Arial"/>
              </a:rPr>
              <a:t> </a:t>
            </a:r>
            <a:r>
              <a:rPr kumimoji="0" sz="1200" b="1" i="0" u="none" strike="noStrike" kern="0" cap="none" spc="-10" normalizeH="0" baseline="0" noProof="0" dirty="0">
                <a:ln>
                  <a:noFill/>
                </a:ln>
                <a:solidFill>
                  <a:srgbClr val="00B050"/>
                </a:solidFill>
                <a:effectLst/>
                <a:uLnTx/>
                <a:uFillTx/>
                <a:latin typeface="Arial"/>
                <a:cs typeface="Arial"/>
              </a:rPr>
              <a:t>IHC2+/ISH+</a:t>
            </a:r>
            <a:endParaRPr kumimoji="0" sz="1200" b="0" i="0" u="none" strike="noStrike" kern="0" cap="none" spc="0" normalizeH="0" baseline="0" noProof="0" dirty="0">
              <a:ln>
                <a:noFill/>
              </a:ln>
              <a:solidFill>
                <a:srgbClr val="00B050"/>
              </a:solidFill>
              <a:effectLst/>
              <a:uLnTx/>
              <a:uFillTx/>
              <a:latin typeface="Arial"/>
              <a:cs typeface="Arial"/>
            </a:endParaRPr>
          </a:p>
          <a:p>
            <a:pPr marL="113030" marR="105410" lvl="0" indent="0" algn="ctr" defTabSz="914400" eaLnBrk="1" fontAlgn="auto" latinLnBrk="0" hangingPunct="1">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cs typeface="Arial"/>
              </a:rPr>
              <a:t>Resistant</a:t>
            </a:r>
            <a:r>
              <a:rPr kumimoji="0" sz="1200" b="0" i="0" u="none" strike="noStrike" kern="0" cap="none" spc="-60"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to</a:t>
            </a:r>
            <a:r>
              <a:rPr kumimoji="0" sz="1200" b="0" i="0" u="none" strike="noStrike" kern="0" cap="none" spc="-45"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taxanes,</a:t>
            </a:r>
            <a:r>
              <a:rPr kumimoji="0" sz="1200" b="0" i="0" u="none" strike="noStrike" kern="0" cap="none" spc="-55" normalizeH="0" baseline="0" noProof="0" dirty="0">
                <a:ln>
                  <a:noFill/>
                </a:ln>
                <a:solidFill>
                  <a:sysClr val="windowText" lastClr="000000"/>
                </a:solidFill>
                <a:effectLst/>
                <a:uLnTx/>
                <a:uFillTx/>
                <a:latin typeface="Arial"/>
                <a:cs typeface="Arial"/>
              </a:rPr>
              <a:t> </a:t>
            </a:r>
            <a:r>
              <a:rPr kumimoji="0" sz="1200" b="0" i="0" u="none" strike="noStrike" kern="0" cap="none" spc="-10" normalizeH="0" baseline="0" noProof="0" dirty="0">
                <a:ln>
                  <a:noFill/>
                </a:ln>
                <a:solidFill>
                  <a:sysClr val="windowText" lastClr="000000"/>
                </a:solidFill>
                <a:effectLst/>
                <a:uLnTx/>
                <a:uFillTx/>
                <a:latin typeface="Arial"/>
                <a:cs typeface="Arial"/>
              </a:rPr>
              <a:t>trastuzumab, </a:t>
            </a:r>
            <a:r>
              <a:rPr kumimoji="0" sz="1200" b="0" i="0" u="none" strike="noStrike" kern="0" cap="none" spc="0" normalizeH="0" baseline="0" noProof="0" dirty="0">
                <a:ln>
                  <a:noFill/>
                </a:ln>
                <a:solidFill>
                  <a:sysClr val="windowText" lastClr="000000"/>
                </a:solidFill>
                <a:effectLst/>
                <a:uLnTx/>
                <a:uFillTx/>
                <a:latin typeface="Arial"/>
                <a:cs typeface="Arial"/>
              </a:rPr>
              <a:t>and</a:t>
            </a:r>
            <a:r>
              <a:rPr kumimoji="0" sz="1200" b="0" i="0" u="none" strike="noStrike" kern="0" cap="none" spc="-35" normalizeH="0" baseline="0" noProof="0" dirty="0">
                <a:ln>
                  <a:noFill/>
                </a:ln>
                <a:solidFill>
                  <a:sysClr val="windowText" lastClr="000000"/>
                </a:solidFill>
                <a:effectLst/>
                <a:uLnTx/>
                <a:uFillTx/>
                <a:latin typeface="Arial"/>
                <a:cs typeface="Arial"/>
              </a:rPr>
              <a:t> </a:t>
            </a:r>
            <a:r>
              <a:rPr kumimoji="0" sz="1200" b="0" i="0" u="none" strike="noStrike" kern="0" cap="none" spc="-10" normalizeH="0" baseline="0" noProof="0" dirty="0">
                <a:ln>
                  <a:noFill/>
                </a:ln>
                <a:solidFill>
                  <a:sysClr val="windowText" lastClr="000000"/>
                </a:solidFill>
                <a:effectLst/>
                <a:uLnTx/>
                <a:uFillTx/>
                <a:latin typeface="Arial"/>
                <a:cs typeface="Arial"/>
              </a:rPr>
              <a:t>TDM-</a:t>
            </a:r>
            <a:r>
              <a:rPr kumimoji="0" sz="1200" b="0" i="0" u="none" strike="noStrike" kern="0" cap="none" spc="-25" normalizeH="0" baseline="0" noProof="0" dirty="0">
                <a:ln>
                  <a:noFill/>
                </a:ln>
                <a:solidFill>
                  <a:sysClr val="windowText" lastClr="000000"/>
                </a:solidFill>
                <a:effectLst/>
                <a:uLnTx/>
                <a:uFillTx/>
                <a:latin typeface="Arial"/>
                <a:cs typeface="Arial"/>
              </a:rPr>
              <a:t>1</a:t>
            </a:r>
            <a:endParaRPr kumimoji="0" sz="1200" b="0" i="0" u="none" strike="noStrike" kern="0" cap="none" spc="0" normalizeH="0" baseline="0" noProof="0" dirty="0">
              <a:ln>
                <a:noFill/>
              </a:ln>
              <a:solidFill>
                <a:sysClr val="windowText" lastClr="000000"/>
              </a:solidFill>
              <a:effectLst/>
              <a:uLnTx/>
              <a:uFillTx/>
              <a:latin typeface="Arial"/>
              <a:cs typeface="Arial"/>
            </a:endParaRPr>
          </a:p>
        </p:txBody>
      </p:sp>
      <p:sp>
        <p:nvSpPr>
          <p:cNvPr id="13" name="object 9">
            <a:extLst>
              <a:ext uri="{FF2B5EF4-FFF2-40B4-BE49-F238E27FC236}">
                <a16:creationId xmlns:a16="http://schemas.microsoft.com/office/drawing/2014/main" id="{B484D370-9C46-0B9C-C728-35154CD2237E}"/>
              </a:ext>
            </a:extLst>
          </p:cNvPr>
          <p:cNvSpPr txBox="1"/>
          <p:nvPr/>
        </p:nvSpPr>
        <p:spPr>
          <a:xfrm>
            <a:off x="2919222" y="2854014"/>
            <a:ext cx="2569845" cy="965008"/>
          </a:xfrm>
          <a:prstGeom prst="rect">
            <a:avLst/>
          </a:prstGeom>
          <a:solidFill>
            <a:schemeClr val="tx2">
              <a:lumMod val="20000"/>
              <a:lumOff val="80000"/>
            </a:schemeClr>
          </a:solidFill>
          <a:ln/>
        </p:spPr>
        <p:style>
          <a:lnRef idx="1">
            <a:schemeClr val="accent1"/>
          </a:lnRef>
          <a:fillRef idx="2">
            <a:schemeClr val="accent1"/>
          </a:fillRef>
          <a:effectRef idx="1">
            <a:schemeClr val="accent1"/>
          </a:effectRef>
          <a:fontRef idx="minor">
            <a:schemeClr val="dk1"/>
          </a:fontRef>
        </p:style>
        <p:txBody>
          <a:bodyPr vert="horz" wrap="square" lIns="0" tIns="41275" rIns="0" bIns="0" rtlCol="0">
            <a:spAutoFit/>
          </a:bodyPr>
          <a:lstStyle/>
          <a:p>
            <a:pPr marL="0" marR="0" lvl="0" indent="0" algn="ctr" defTabSz="914400" eaLnBrk="1" fontAlgn="auto" latinLnBrk="0" hangingPunct="1">
              <a:lnSpc>
                <a:spcPct val="100000"/>
              </a:lnSpc>
              <a:spcBef>
                <a:spcPts val="325"/>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Arial"/>
                <a:cs typeface="Arial"/>
              </a:rPr>
              <a:t>COHORT</a:t>
            </a:r>
            <a:r>
              <a:rPr kumimoji="0" sz="1200" b="1" i="0" u="none" strike="noStrike" kern="0" cap="none" spc="-5" normalizeH="0" baseline="0" noProof="0" dirty="0">
                <a:ln>
                  <a:noFill/>
                </a:ln>
                <a:solidFill>
                  <a:sysClr val="windowText" lastClr="000000"/>
                </a:solidFill>
                <a:effectLst/>
                <a:uLnTx/>
                <a:uFillTx/>
                <a:latin typeface="Arial"/>
                <a:cs typeface="Arial"/>
              </a:rPr>
              <a:t> </a:t>
            </a:r>
            <a:r>
              <a:rPr kumimoji="0" sz="1200" b="1" i="0" u="none" strike="noStrike" kern="0" cap="none" spc="-50" normalizeH="0" baseline="0" noProof="0" dirty="0">
                <a:ln>
                  <a:noFill/>
                </a:ln>
                <a:solidFill>
                  <a:sysClr val="windowText" lastClr="000000"/>
                </a:solidFill>
                <a:effectLst/>
                <a:uLnTx/>
                <a:uFillTx/>
                <a:latin typeface="Arial"/>
                <a:cs typeface="Arial"/>
              </a:rPr>
              <a:t>2</a:t>
            </a:r>
            <a:endParaRPr kumimoji="0" sz="1200" b="0" i="0" u="none" strike="noStrike" kern="0" cap="none" spc="0" normalizeH="0" baseline="0" noProof="0" dirty="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chemeClr val="accent3"/>
                </a:solidFill>
                <a:effectLst/>
                <a:uLnTx/>
                <a:uFillTx/>
                <a:latin typeface="Arial"/>
                <a:cs typeface="Arial"/>
              </a:rPr>
              <a:t>HER2</a:t>
            </a:r>
            <a:r>
              <a:rPr kumimoji="0" sz="1200" b="1" i="0" u="none" strike="noStrike" kern="0" cap="none" spc="-30" normalizeH="0" baseline="0" noProof="0" dirty="0">
                <a:ln>
                  <a:noFill/>
                </a:ln>
                <a:solidFill>
                  <a:schemeClr val="accent3"/>
                </a:solidFill>
                <a:effectLst/>
                <a:uLnTx/>
                <a:uFillTx/>
                <a:latin typeface="Arial"/>
                <a:cs typeface="Arial"/>
              </a:rPr>
              <a:t> </a:t>
            </a:r>
            <a:r>
              <a:rPr kumimoji="0" sz="1200" b="1" i="0" u="none" strike="noStrike" kern="0" cap="none" spc="0" normalizeH="0" baseline="0" noProof="0" dirty="0">
                <a:ln>
                  <a:noFill/>
                </a:ln>
                <a:solidFill>
                  <a:schemeClr val="accent3"/>
                </a:solidFill>
                <a:effectLst/>
                <a:uLnTx/>
                <a:uFillTx/>
                <a:latin typeface="Arial"/>
                <a:cs typeface="Arial"/>
              </a:rPr>
              <a:t>IHC2+/ISH-</a:t>
            </a:r>
            <a:r>
              <a:rPr kumimoji="0" sz="1200" b="1" i="0" u="none" strike="noStrike" kern="0" cap="none" spc="-35" normalizeH="0" baseline="0" noProof="0" dirty="0">
                <a:ln>
                  <a:noFill/>
                </a:ln>
                <a:solidFill>
                  <a:schemeClr val="accent3"/>
                </a:solidFill>
                <a:effectLst/>
                <a:uLnTx/>
                <a:uFillTx/>
                <a:latin typeface="Arial"/>
                <a:cs typeface="Arial"/>
              </a:rPr>
              <a:t> </a:t>
            </a:r>
            <a:r>
              <a:rPr kumimoji="0" sz="1200" b="1" i="0" u="none" strike="noStrike" kern="0" cap="none" spc="0" normalizeH="0" baseline="0" noProof="0" dirty="0">
                <a:ln>
                  <a:noFill/>
                </a:ln>
                <a:solidFill>
                  <a:schemeClr val="accent3"/>
                </a:solidFill>
                <a:effectLst/>
                <a:uLnTx/>
                <a:uFillTx/>
                <a:latin typeface="Arial"/>
                <a:cs typeface="Arial"/>
              </a:rPr>
              <a:t>or</a:t>
            </a:r>
            <a:r>
              <a:rPr kumimoji="0" sz="1200" b="1" i="0" u="none" strike="noStrike" kern="0" cap="none" spc="-15" normalizeH="0" baseline="0" noProof="0" dirty="0">
                <a:ln>
                  <a:noFill/>
                </a:ln>
                <a:solidFill>
                  <a:schemeClr val="accent3"/>
                </a:solidFill>
                <a:effectLst/>
                <a:uLnTx/>
                <a:uFillTx/>
                <a:latin typeface="Arial"/>
                <a:cs typeface="Arial"/>
              </a:rPr>
              <a:t> </a:t>
            </a:r>
            <a:r>
              <a:rPr kumimoji="0" sz="1200" b="1" i="0" u="none" strike="noStrike" kern="0" cap="none" spc="-10" normalizeH="0" baseline="0" noProof="0" dirty="0">
                <a:ln>
                  <a:noFill/>
                </a:ln>
                <a:solidFill>
                  <a:schemeClr val="accent3"/>
                </a:solidFill>
                <a:effectLst/>
                <a:uLnTx/>
                <a:uFillTx/>
                <a:latin typeface="Arial"/>
                <a:cs typeface="Arial"/>
              </a:rPr>
              <a:t>IHC1+</a:t>
            </a:r>
            <a:endParaRPr kumimoji="0" sz="1200" b="0" i="0" u="none" strike="noStrike" kern="0" cap="none" spc="0" normalizeH="0" baseline="0" noProof="0" dirty="0">
              <a:ln>
                <a:noFill/>
              </a:ln>
              <a:solidFill>
                <a:schemeClr val="accent3"/>
              </a:solidFill>
              <a:effectLst/>
              <a:uLnTx/>
              <a:uFillTx/>
              <a:latin typeface="Arial"/>
              <a:cs typeface="Arial"/>
            </a:endParaRPr>
          </a:p>
          <a:p>
            <a:pPr marL="180340" marR="175260" lvl="0" indent="-635" algn="ctr" defTabSz="914400" eaLnBrk="1" fontAlgn="auto" latinLnBrk="0" hangingPunct="1">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cs typeface="Arial"/>
              </a:rPr>
              <a:t>Resistant</a:t>
            </a:r>
            <a:r>
              <a:rPr kumimoji="0" sz="1200" b="0" i="0" u="none" strike="noStrike" kern="0" cap="none" spc="-30"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to</a:t>
            </a:r>
            <a:r>
              <a:rPr kumimoji="0" sz="1200" b="0" i="0" u="none" strike="noStrike" kern="0" cap="none" spc="-10" normalizeH="0" baseline="0" noProof="0" dirty="0">
                <a:ln>
                  <a:noFill/>
                </a:ln>
                <a:solidFill>
                  <a:sysClr val="windowText" lastClr="000000"/>
                </a:solidFill>
                <a:effectLst/>
                <a:uLnTx/>
                <a:uFillTx/>
                <a:latin typeface="Arial"/>
                <a:cs typeface="Arial"/>
              </a:rPr>
              <a:t> anthracyclines</a:t>
            </a:r>
            <a:r>
              <a:rPr kumimoji="0" sz="1200" b="0" i="0" u="none" strike="noStrike" kern="0" cap="none" spc="-40" normalizeH="0" baseline="0" noProof="0" dirty="0">
                <a:ln>
                  <a:noFill/>
                </a:ln>
                <a:solidFill>
                  <a:sysClr val="windowText" lastClr="000000"/>
                </a:solidFill>
                <a:effectLst/>
                <a:uLnTx/>
                <a:uFillTx/>
                <a:latin typeface="Arial"/>
                <a:cs typeface="Arial"/>
              </a:rPr>
              <a:t> </a:t>
            </a:r>
            <a:r>
              <a:rPr kumimoji="0" sz="1200" b="0" i="0" u="none" strike="noStrike" kern="0" cap="none" spc="-25" normalizeH="0" baseline="0" noProof="0" dirty="0">
                <a:ln>
                  <a:noFill/>
                </a:ln>
                <a:solidFill>
                  <a:sysClr val="windowText" lastClr="000000"/>
                </a:solidFill>
                <a:effectLst/>
                <a:uLnTx/>
                <a:uFillTx/>
                <a:latin typeface="Arial"/>
                <a:cs typeface="Arial"/>
              </a:rPr>
              <a:t>and </a:t>
            </a:r>
            <a:r>
              <a:rPr kumimoji="0" sz="1200" b="0" i="0" u="none" strike="noStrike" kern="0" cap="none" spc="0" normalizeH="0" baseline="0" noProof="0" dirty="0">
                <a:ln>
                  <a:noFill/>
                </a:ln>
                <a:solidFill>
                  <a:sysClr val="windowText" lastClr="000000"/>
                </a:solidFill>
                <a:effectLst/>
                <a:uLnTx/>
                <a:uFillTx/>
                <a:latin typeface="Arial"/>
                <a:cs typeface="Arial"/>
              </a:rPr>
              <a:t>taxanes.</a:t>
            </a:r>
            <a:r>
              <a:rPr kumimoji="0" sz="1200" b="0" i="0" u="none" strike="noStrike" kern="0" cap="none" spc="-40"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If</a:t>
            </a:r>
            <a:r>
              <a:rPr kumimoji="0" sz="1200" b="0" i="0" u="none" strike="noStrike" kern="0" cap="none" spc="-5"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HR+,</a:t>
            </a:r>
            <a:r>
              <a:rPr kumimoji="0" sz="1200" b="0" i="0" u="none" strike="noStrike" kern="0" cap="none" spc="-20"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also</a:t>
            </a:r>
            <a:r>
              <a:rPr kumimoji="0" sz="1200" b="0" i="0" u="none" strike="noStrike" kern="0" cap="none" spc="-35"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resistant</a:t>
            </a:r>
            <a:r>
              <a:rPr kumimoji="0" sz="1200" b="0" i="0" u="none" strike="noStrike" kern="0" cap="none" spc="-30" normalizeH="0" baseline="0" noProof="0" dirty="0">
                <a:ln>
                  <a:noFill/>
                </a:ln>
                <a:solidFill>
                  <a:sysClr val="windowText" lastClr="000000"/>
                </a:solidFill>
                <a:effectLst/>
                <a:uLnTx/>
                <a:uFillTx/>
                <a:latin typeface="Arial"/>
                <a:cs typeface="Arial"/>
              </a:rPr>
              <a:t> </a:t>
            </a:r>
            <a:r>
              <a:rPr kumimoji="0" sz="1200" b="0" i="0" u="none" strike="noStrike" kern="0" cap="none" spc="-25" normalizeH="0" baseline="0" noProof="0" dirty="0">
                <a:ln>
                  <a:noFill/>
                </a:ln>
                <a:solidFill>
                  <a:sysClr val="windowText" lastClr="000000"/>
                </a:solidFill>
                <a:effectLst/>
                <a:uLnTx/>
                <a:uFillTx/>
                <a:latin typeface="Arial"/>
                <a:cs typeface="Arial"/>
              </a:rPr>
              <a:t>to </a:t>
            </a:r>
            <a:r>
              <a:rPr kumimoji="0" sz="1200" b="0" i="0" u="none" strike="noStrike" kern="0" cap="none" spc="0" normalizeH="0" baseline="0" noProof="0" dirty="0">
                <a:ln>
                  <a:noFill/>
                </a:ln>
                <a:solidFill>
                  <a:sysClr val="windowText" lastClr="000000"/>
                </a:solidFill>
                <a:effectLst/>
                <a:uLnTx/>
                <a:uFillTx/>
                <a:latin typeface="Arial"/>
                <a:cs typeface="Arial"/>
              </a:rPr>
              <a:t>CDK4/6</a:t>
            </a:r>
            <a:r>
              <a:rPr kumimoji="0" sz="1200" b="0" i="0" u="none" strike="noStrike" kern="0" cap="none" spc="-30"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inhibitors</a:t>
            </a:r>
            <a:r>
              <a:rPr kumimoji="0" sz="1200" b="0" i="0" u="none" strike="noStrike" kern="0" cap="none" spc="-40"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and</a:t>
            </a:r>
            <a:r>
              <a:rPr kumimoji="0" sz="1200" b="0" i="0" u="none" strike="noStrike" kern="0" cap="none" spc="-25" normalizeH="0" baseline="0" noProof="0" dirty="0">
                <a:ln>
                  <a:noFill/>
                </a:ln>
                <a:solidFill>
                  <a:sysClr val="windowText" lastClr="000000"/>
                </a:solidFill>
                <a:effectLst/>
                <a:uLnTx/>
                <a:uFillTx/>
                <a:latin typeface="Arial"/>
                <a:cs typeface="Arial"/>
              </a:rPr>
              <a:t> HT</a:t>
            </a:r>
            <a:endParaRPr kumimoji="0" sz="1200" b="0" i="0" u="none" strike="noStrike" kern="0" cap="none" spc="0" normalizeH="0" baseline="0" noProof="0" dirty="0">
              <a:ln>
                <a:noFill/>
              </a:ln>
              <a:solidFill>
                <a:sysClr val="windowText" lastClr="000000"/>
              </a:solidFill>
              <a:effectLst/>
              <a:uLnTx/>
              <a:uFillTx/>
              <a:latin typeface="Arial"/>
              <a:cs typeface="Arial"/>
            </a:endParaRPr>
          </a:p>
        </p:txBody>
      </p:sp>
      <p:sp>
        <p:nvSpPr>
          <p:cNvPr id="14" name="object 10">
            <a:extLst>
              <a:ext uri="{FF2B5EF4-FFF2-40B4-BE49-F238E27FC236}">
                <a16:creationId xmlns:a16="http://schemas.microsoft.com/office/drawing/2014/main" id="{9BA3499E-EB8E-890C-D87D-05F4B518828E}"/>
              </a:ext>
            </a:extLst>
          </p:cNvPr>
          <p:cNvSpPr txBox="1"/>
          <p:nvPr/>
        </p:nvSpPr>
        <p:spPr>
          <a:xfrm>
            <a:off x="2919222" y="4115053"/>
            <a:ext cx="2569845" cy="965008"/>
          </a:xfrm>
          <a:prstGeom prst="rect">
            <a:avLst/>
          </a:prstGeom>
          <a:solidFill>
            <a:schemeClr val="tx2">
              <a:lumMod val="20000"/>
              <a:lumOff val="80000"/>
            </a:schemeClr>
          </a:solidFill>
          <a:ln/>
        </p:spPr>
        <p:style>
          <a:lnRef idx="1">
            <a:schemeClr val="accent1"/>
          </a:lnRef>
          <a:fillRef idx="2">
            <a:schemeClr val="accent1"/>
          </a:fillRef>
          <a:effectRef idx="1">
            <a:schemeClr val="accent1"/>
          </a:effectRef>
          <a:fontRef idx="minor">
            <a:schemeClr val="dk1"/>
          </a:fontRef>
        </p:style>
        <p:txBody>
          <a:bodyPr vert="horz" wrap="square" lIns="0" tIns="41275" rIns="0" bIns="0" rtlCol="0">
            <a:spAutoFit/>
          </a:bodyPr>
          <a:lstStyle/>
          <a:p>
            <a:pPr marL="842010" marR="834390" lvl="0" indent="-3175" algn="ctr" defTabSz="914400" eaLnBrk="1" fontAlgn="auto" latinLnBrk="0" hangingPunct="1">
              <a:lnSpc>
                <a:spcPct val="100000"/>
              </a:lnSpc>
              <a:spcBef>
                <a:spcPts val="325"/>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Arial"/>
                <a:cs typeface="Arial"/>
              </a:rPr>
              <a:t>COHORT</a:t>
            </a:r>
            <a:r>
              <a:rPr kumimoji="0" sz="1200" b="1" i="0" u="none" strike="noStrike" kern="0" cap="none" spc="-5" normalizeH="0" baseline="0" noProof="0" dirty="0">
                <a:ln>
                  <a:noFill/>
                </a:ln>
                <a:solidFill>
                  <a:sysClr val="windowText" lastClr="000000"/>
                </a:solidFill>
                <a:effectLst/>
                <a:uLnTx/>
                <a:uFillTx/>
                <a:latin typeface="Arial"/>
                <a:cs typeface="Arial"/>
              </a:rPr>
              <a:t> </a:t>
            </a:r>
            <a:r>
              <a:rPr kumimoji="0" sz="1200" b="1" i="0" u="none" strike="noStrike" kern="0" cap="none" spc="-50" normalizeH="0" baseline="0" noProof="0" dirty="0">
                <a:ln>
                  <a:noFill/>
                </a:ln>
                <a:solidFill>
                  <a:sysClr val="windowText" lastClr="000000"/>
                </a:solidFill>
                <a:effectLst/>
                <a:uLnTx/>
                <a:uFillTx/>
                <a:latin typeface="Arial"/>
                <a:cs typeface="Arial"/>
              </a:rPr>
              <a:t>3 </a:t>
            </a:r>
            <a:r>
              <a:rPr kumimoji="0" sz="1200" b="1" i="0" u="none" strike="noStrike" kern="0" cap="none" spc="0" normalizeH="0" baseline="0" noProof="0" dirty="0">
                <a:ln>
                  <a:noFill/>
                </a:ln>
                <a:solidFill>
                  <a:schemeClr val="accent4"/>
                </a:solidFill>
                <a:effectLst/>
                <a:uLnTx/>
                <a:uFillTx/>
                <a:latin typeface="Arial"/>
                <a:cs typeface="Arial"/>
              </a:rPr>
              <a:t>HER2</a:t>
            </a:r>
            <a:r>
              <a:rPr kumimoji="0" sz="1200" b="1" i="0" u="none" strike="noStrike" kern="0" cap="none" spc="-45" normalizeH="0" baseline="0" noProof="0" dirty="0">
                <a:ln>
                  <a:noFill/>
                </a:ln>
                <a:solidFill>
                  <a:schemeClr val="accent4"/>
                </a:solidFill>
                <a:effectLst/>
                <a:uLnTx/>
                <a:uFillTx/>
                <a:latin typeface="Arial"/>
                <a:cs typeface="Arial"/>
              </a:rPr>
              <a:t> </a:t>
            </a:r>
            <a:r>
              <a:rPr kumimoji="0" sz="1200" b="1" i="0" u="none" strike="noStrike" kern="0" cap="none" spc="-10" normalizeH="0" baseline="0" noProof="0" dirty="0">
                <a:ln>
                  <a:noFill/>
                </a:ln>
                <a:solidFill>
                  <a:schemeClr val="accent4"/>
                </a:solidFill>
                <a:effectLst/>
                <a:uLnTx/>
                <a:uFillTx/>
                <a:latin typeface="Arial"/>
                <a:cs typeface="Arial"/>
              </a:rPr>
              <a:t>IHC0+</a:t>
            </a:r>
            <a:endParaRPr kumimoji="0" sz="1200" b="0" i="0" u="none" strike="noStrike" kern="0" cap="none" spc="0" normalizeH="0" baseline="0" noProof="0" dirty="0">
              <a:ln>
                <a:noFill/>
              </a:ln>
              <a:solidFill>
                <a:schemeClr val="accent4"/>
              </a:solidFill>
              <a:effectLst/>
              <a:uLnTx/>
              <a:uFillTx/>
              <a:latin typeface="Arial"/>
              <a:cs typeface="Arial"/>
            </a:endParaRPr>
          </a:p>
          <a:p>
            <a:pPr marL="180340" marR="175260" lvl="0" indent="0" algn="ctr" defTabSz="914400" eaLnBrk="1" fontAlgn="auto" latinLnBrk="0" hangingPunct="1">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cs typeface="Arial"/>
              </a:rPr>
              <a:t>Resistant</a:t>
            </a:r>
            <a:r>
              <a:rPr kumimoji="0" sz="1200" b="0" i="0" u="none" strike="noStrike" kern="0" cap="none" spc="-50"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to</a:t>
            </a:r>
            <a:r>
              <a:rPr kumimoji="0" sz="1200" b="0" i="0" u="none" strike="noStrike" kern="0" cap="none" spc="-35"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anthracyclines</a:t>
            </a:r>
            <a:r>
              <a:rPr kumimoji="0" sz="1200" b="0" i="0" u="none" strike="noStrike" kern="0" cap="none" spc="-55" normalizeH="0" baseline="0" noProof="0" dirty="0">
                <a:ln>
                  <a:noFill/>
                </a:ln>
                <a:solidFill>
                  <a:sysClr val="windowText" lastClr="000000"/>
                </a:solidFill>
                <a:effectLst/>
                <a:uLnTx/>
                <a:uFillTx/>
                <a:latin typeface="Arial"/>
                <a:cs typeface="Arial"/>
              </a:rPr>
              <a:t> </a:t>
            </a:r>
            <a:r>
              <a:rPr kumimoji="0" sz="1200" b="0" i="0" u="none" strike="noStrike" kern="0" cap="none" spc="-25" normalizeH="0" baseline="0" noProof="0" dirty="0">
                <a:ln>
                  <a:noFill/>
                </a:ln>
                <a:solidFill>
                  <a:sysClr val="windowText" lastClr="000000"/>
                </a:solidFill>
                <a:effectLst/>
                <a:uLnTx/>
                <a:uFillTx/>
                <a:latin typeface="Arial"/>
                <a:cs typeface="Arial"/>
              </a:rPr>
              <a:t>and </a:t>
            </a:r>
            <a:r>
              <a:rPr kumimoji="0" sz="1200" b="0" i="0" u="none" strike="noStrike" kern="0" cap="none" spc="0" normalizeH="0" baseline="0" noProof="0" dirty="0">
                <a:ln>
                  <a:noFill/>
                </a:ln>
                <a:solidFill>
                  <a:sysClr val="windowText" lastClr="000000"/>
                </a:solidFill>
                <a:effectLst/>
                <a:uLnTx/>
                <a:uFillTx/>
                <a:latin typeface="Arial"/>
                <a:cs typeface="Arial"/>
              </a:rPr>
              <a:t>taxanes.</a:t>
            </a:r>
            <a:r>
              <a:rPr kumimoji="0" sz="1200" b="0" i="0" u="none" strike="noStrike" kern="0" cap="none" spc="-30"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If</a:t>
            </a:r>
            <a:r>
              <a:rPr kumimoji="0" sz="1200" b="0" i="0" u="none" strike="noStrike" kern="0" cap="none" spc="5"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HR+,</a:t>
            </a:r>
            <a:r>
              <a:rPr kumimoji="0" sz="1200" b="0" i="0" u="none" strike="noStrike" kern="0" cap="none" spc="-15"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also</a:t>
            </a:r>
            <a:r>
              <a:rPr kumimoji="0" sz="1200" b="0" i="0" u="none" strike="noStrike" kern="0" cap="none" spc="-25"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resistant</a:t>
            </a:r>
            <a:r>
              <a:rPr kumimoji="0" sz="1200" b="0" i="0" u="none" strike="noStrike" kern="0" cap="none" spc="-20" normalizeH="0" baseline="0" noProof="0" dirty="0">
                <a:ln>
                  <a:noFill/>
                </a:ln>
                <a:solidFill>
                  <a:sysClr val="windowText" lastClr="000000"/>
                </a:solidFill>
                <a:effectLst/>
                <a:uLnTx/>
                <a:uFillTx/>
                <a:latin typeface="Arial"/>
                <a:cs typeface="Arial"/>
              </a:rPr>
              <a:t> </a:t>
            </a:r>
            <a:r>
              <a:rPr kumimoji="0" sz="1200" b="0" i="0" u="none" strike="noStrike" kern="0" cap="none" spc="-25" normalizeH="0" baseline="0" noProof="0" dirty="0">
                <a:ln>
                  <a:noFill/>
                </a:ln>
                <a:solidFill>
                  <a:sysClr val="windowText" lastClr="000000"/>
                </a:solidFill>
                <a:effectLst/>
                <a:uLnTx/>
                <a:uFillTx/>
                <a:latin typeface="Arial"/>
                <a:cs typeface="Arial"/>
              </a:rPr>
              <a:t>to </a:t>
            </a:r>
            <a:r>
              <a:rPr kumimoji="0" sz="1200" b="0" i="0" u="none" strike="noStrike" kern="0" cap="none" spc="-10" normalizeH="0" baseline="0" noProof="0" dirty="0">
                <a:ln>
                  <a:noFill/>
                </a:ln>
                <a:solidFill>
                  <a:sysClr val="windowText" lastClr="000000"/>
                </a:solidFill>
                <a:effectLst/>
                <a:uLnTx/>
                <a:uFillTx/>
                <a:latin typeface="Arial"/>
                <a:cs typeface="Arial"/>
              </a:rPr>
              <a:t>CDK4/6</a:t>
            </a:r>
            <a:endParaRPr kumimoji="0" sz="1200" b="0" i="0" u="none" strike="noStrike" kern="0" cap="none" spc="0" normalizeH="0" baseline="0" noProof="0" dirty="0">
              <a:ln>
                <a:noFill/>
              </a:ln>
              <a:solidFill>
                <a:sysClr val="windowText" lastClr="000000"/>
              </a:solidFill>
              <a:effectLst/>
              <a:uLnTx/>
              <a:uFillTx/>
              <a:latin typeface="Arial"/>
              <a:cs typeface="Arial"/>
            </a:endParaRPr>
          </a:p>
        </p:txBody>
      </p:sp>
      <p:sp>
        <p:nvSpPr>
          <p:cNvPr id="20" name="object 16">
            <a:extLst>
              <a:ext uri="{FF2B5EF4-FFF2-40B4-BE49-F238E27FC236}">
                <a16:creationId xmlns:a16="http://schemas.microsoft.com/office/drawing/2014/main" id="{F7828671-6570-302F-5360-4842EB9264CD}"/>
              </a:ext>
            </a:extLst>
          </p:cNvPr>
          <p:cNvSpPr txBox="1"/>
          <p:nvPr/>
        </p:nvSpPr>
        <p:spPr>
          <a:xfrm>
            <a:off x="247270" y="4051172"/>
            <a:ext cx="2274570" cy="1243930"/>
          </a:xfrm>
          <a:prstGeom prst="rect">
            <a:avLst/>
          </a:prstGeom>
        </p:spPr>
        <p:txBody>
          <a:bodyPr vert="horz" wrap="square" lIns="0" tIns="12700" rIns="0" bIns="0" rtlCol="0">
            <a:spAutoFit/>
          </a:bodyPr>
          <a:lstStyle/>
          <a:p>
            <a:pPr marL="12700" marR="5080" lvl="0" indent="635"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10" normalizeH="0" baseline="0" noProof="0" dirty="0">
                <a:ln>
                  <a:noFill/>
                </a:ln>
                <a:solidFill>
                  <a:schemeClr val="accent1"/>
                </a:solidFill>
                <a:effectLst/>
                <a:uLnTx/>
                <a:uFillTx/>
                <a:latin typeface="Arial"/>
                <a:cs typeface="Arial"/>
              </a:rPr>
              <a:t>Post-enrollment </a:t>
            </a:r>
            <a:r>
              <a:rPr kumimoji="0" sz="1600" b="1" i="0" u="none" strike="noStrike" kern="0" cap="none" spc="0" normalizeH="0" baseline="0" noProof="0" dirty="0">
                <a:ln>
                  <a:noFill/>
                </a:ln>
                <a:solidFill>
                  <a:schemeClr val="accent1"/>
                </a:solidFill>
                <a:effectLst/>
                <a:uLnTx/>
                <a:uFillTx/>
                <a:latin typeface="Arial"/>
                <a:cs typeface="Arial"/>
              </a:rPr>
              <a:t>central</a:t>
            </a:r>
            <a:r>
              <a:rPr kumimoji="0" sz="1600" b="1" i="0" u="none" strike="noStrike" kern="0" cap="none" spc="-15" normalizeH="0" baseline="0" noProof="0" dirty="0">
                <a:ln>
                  <a:noFill/>
                </a:ln>
                <a:solidFill>
                  <a:schemeClr val="accent1"/>
                </a:solidFill>
                <a:effectLst/>
                <a:uLnTx/>
                <a:uFillTx/>
                <a:latin typeface="Arial"/>
                <a:cs typeface="Arial"/>
              </a:rPr>
              <a:t> </a:t>
            </a:r>
            <a:r>
              <a:rPr kumimoji="0" sz="1600" b="1" i="0" u="none" strike="noStrike" kern="0" cap="none" spc="0" normalizeH="0" baseline="0" noProof="0" dirty="0">
                <a:ln>
                  <a:noFill/>
                </a:ln>
                <a:solidFill>
                  <a:schemeClr val="accent1"/>
                </a:solidFill>
                <a:effectLst/>
                <a:uLnTx/>
                <a:uFillTx/>
                <a:latin typeface="Arial"/>
                <a:cs typeface="Arial"/>
              </a:rPr>
              <a:t>HER2</a:t>
            </a:r>
            <a:r>
              <a:rPr kumimoji="0" sz="1600" b="1" i="0" u="none" strike="noStrike" kern="0" cap="none" spc="-20" normalizeH="0" baseline="0" noProof="0" dirty="0">
                <a:ln>
                  <a:noFill/>
                </a:ln>
                <a:solidFill>
                  <a:schemeClr val="accent1"/>
                </a:solidFill>
                <a:effectLst/>
                <a:uLnTx/>
                <a:uFillTx/>
                <a:latin typeface="Arial"/>
                <a:cs typeface="Arial"/>
              </a:rPr>
              <a:t> </a:t>
            </a:r>
            <a:r>
              <a:rPr kumimoji="0" sz="1600" b="1" i="0" u="none" strike="noStrike" kern="0" cap="none" spc="-10" normalizeH="0" baseline="0" noProof="0" dirty="0">
                <a:ln>
                  <a:noFill/>
                </a:ln>
                <a:solidFill>
                  <a:schemeClr val="accent1"/>
                </a:solidFill>
                <a:effectLst/>
                <a:uLnTx/>
                <a:uFillTx/>
                <a:latin typeface="Arial"/>
                <a:cs typeface="Arial"/>
              </a:rPr>
              <a:t>status* </a:t>
            </a:r>
            <a:r>
              <a:rPr kumimoji="0" sz="1600" b="1" i="0" u="none" strike="noStrike" kern="0" cap="none" spc="0" normalizeH="0" baseline="0" noProof="0" dirty="0">
                <a:ln>
                  <a:noFill/>
                </a:ln>
                <a:solidFill>
                  <a:schemeClr val="accent1"/>
                </a:solidFill>
                <a:effectLst/>
                <a:uLnTx/>
                <a:uFillTx/>
                <a:latin typeface="Arial"/>
                <a:cs typeface="Arial"/>
              </a:rPr>
              <a:t>of</a:t>
            </a:r>
            <a:r>
              <a:rPr kumimoji="0" sz="1600" b="1" i="0" u="none" strike="noStrike" kern="0" cap="none" spc="-10" normalizeH="0" baseline="0" noProof="0" dirty="0">
                <a:ln>
                  <a:noFill/>
                </a:ln>
                <a:solidFill>
                  <a:schemeClr val="accent1"/>
                </a:solidFill>
                <a:effectLst/>
                <a:uLnTx/>
                <a:uFillTx/>
                <a:latin typeface="Arial"/>
                <a:cs typeface="Arial"/>
              </a:rPr>
              <a:t> </a:t>
            </a:r>
            <a:r>
              <a:rPr kumimoji="0" sz="1600" b="1" i="0" u="none" strike="noStrike" kern="0" cap="none" spc="0" normalizeH="0" baseline="0" noProof="0" dirty="0">
                <a:ln>
                  <a:noFill/>
                </a:ln>
                <a:solidFill>
                  <a:schemeClr val="accent1"/>
                </a:solidFill>
                <a:effectLst/>
                <a:uLnTx/>
                <a:uFillTx/>
                <a:latin typeface="Arial"/>
                <a:cs typeface="Arial"/>
              </a:rPr>
              <a:t>metastatic </a:t>
            </a:r>
            <a:r>
              <a:rPr kumimoji="0" sz="1600" b="1" i="0" u="none" strike="noStrike" kern="0" cap="none" spc="-10" normalizeH="0" baseline="0" noProof="0" dirty="0">
                <a:ln>
                  <a:noFill/>
                </a:ln>
                <a:solidFill>
                  <a:schemeClr val="accent1"/>
                </a:solidFill>
                <a:effectLst/>
                <a:uLnTx/>
                <a:uFillTx/>
                <a:latin typeface="Arial"/>
                <a:cs typeface="Arial"/>
              </a:rPr>
              <a:t>baseline </a:t>
            </a:r>
            <a:r>
              <a:rPr kumimoji="0" sz="1600" b="1" i="0" u="none" strike="noStrike" kern="0" cap="none" spc="0" normalizeH="0" baseline="0" noProof="0" dirty="0">
                <a:ln>
                  <a:noFill/>
                </a:ln>
                <a:solidFill>
                  <a:schemeClr val="accent1"/>
                </a:solidFill>
                <a:effectLst/>
                <a:uLnTx/>
                <a:uFillTx/>
                <a:latin typeface="Arial"/>
                <a:cs typeface="Arial"/>
              </a:rPr>
              <a:t>biopsy</a:t>
            </a:r>
            <a:r>
              <a:rPr kumimoji="0" sz="1600" b="1" i="0" u="none" strike="noStrike" kern="0" cap="none" spc="-20" normalizeH="0" baseline="0" noProof="0" dirty="0">
                <a:ln>
                  <a:noFill/>
                </a:ln>
                <a:solidFill>
                  <a:schemeClr val="accent1"/>
                </a:solidFill>
                <a:effectLst/>
                <a:uLnTx/>
                <a:uFillTx/>
                <a:latin typeface="Arial"/>
                <a:cs typeface="Arial"/>
              </a:rPr>
              <a:t> </a:t>
            </a:r>
            <a:r>
              <a:rPr kumimoji="0" sz="1600" b="1" i="0" u="none" strike="noStrike" kern="0" cap="none" spc="0" normalizeH="0" baseline="0" noProof="0" dirty="0">
                <a:ln>
                  <a:noFill/>
                </a:ln>
                <a:solidFill>
                  <a:schemeClr val="accent1"/>
                </a:solidFill>
                <a:effectLst/>
                <a:uLnTx/>
                <a:uFillTx/>
                <a:latin typeface="Arial"/>
                <a:cs typeface="Arial"/>
              </a:rPr>
              <a:t>determined</a:t>
            </a:r>
            <a:r>
              <a:rPr kumimoji="0" sz="1600" b="1" i="0" u="none" strike="noStrike" kern="0" cap="none" spc="-15" normalizeH="0" baseline="0" noProof="0" dirty="0">
                <a:ln>
                  <a:noFill/>
                </a:ln>
                <a:solidFill>
                  <a:schemeClr val="accent1"/>
                </a:solidFill>
                <a:effectLst/>
                <a:uLnTx/>
                <a:uFillTx/>
                <a:latin typeface="Arial"/>
                <a:cs typeface="Arial"/>
              </a:rPr>
              <a:t> </a:t>
            </a:r>
            <a:r>
              <a:rPr kumimoji="0" sz="1600" b="1" i="0" u="none" strike="noStrike" kern="0" cap="none" spc="-25" normalizeH="0" baseline="0" noProof="0" dirty="0">
                <a:ln>
                  <a:noFill/>
                </a:ln>
                <a:solidFill>
                  <a:schemeClr val="accent1"/>
                </a:solidFill>
                <a:effectLst/>
                <a:uLnTx/>
                <a:uFillTx/>
                <a:latin typeface="Arial"/>
                <a:cs typeface="Arial"/>
              </a:rPr>
              <a:t>the </a:t>
            </a:r>
            <a:r>
              <a:rPr kumimoji="0" sz="1600" b="1" i="0" u="none" strike="noStrike" kern="0" cap="none" spc="0" normalizeH="0" baseline="0" noProof="0" dirty="0">
                <a:ln>
                  <a:noFill/>
                </a:ln>
                <a:solidFill>
                  <a:schemeClr val="accent1"/>
                </a:solidFill>
                <a:effectLst/>
                <a:uLnTx/>
                <a:uFillTx/>
                <a:latin typeface="Arial"/>
                <a:cs typeface="Arial"/>
              </a:rPr>
              <a:t>final </a:t>
            </a:r>
            <a:r>
              <a:rPr kumimoji="0" sz="1600" b="1" i="0" u="none" strike="noStrike" kern="0" cap="none" spc="-10" normalizeH="0" baseline="0" noProof="0" dirty="0">
                <a:ln>
                  <a:noFill/>
                </a:ln>
                <a:solidFill>
                  <a:schemeClr val="accent1"/>
                </a:solidFill>
                <a:effectLst/>
                <a:uLnTx/>
                <a:uFillTx/>
                <a:latin typeface="Arial"/>
                <a:cs typeface="Arial"/>
              </a:rPr>
              <a:t>cohort</a:t>
            </a:r>
            <a:endParaRPr kumimoji="0" sz="1600" b="1" i="0" u="none" strike="noStrike" kern="0" cap="none" spc="0" normalizeH="0" baseline="0" noProof="0" dirty="0">
              <a:ln>
                <a:noFill/>
              </a:ln>
              <a:solidFill>
                <a:schemeClr val="accent1"/>
              </a:solidFill>
              <a:effectLst/>
              <a:uLnTx/>
              <a:uFillTx/>
              <a:latin typeface="Arial"/>
              <a:cs typeface="Arial"/>
            </a:endParaRPr>
          </a:p>
        </p:txBody>
      </p:sp>
      <p:grpSp>
        <p:nvGrpSpPr>
          <p:cNvPr id="41" name="Group 40">
            <a:extLst>
              <a:ext uri="{FF2B5EF4-FFF2-40B4-BE49-F238E27FC236}">
                <a16:creationId xmlns:a16="http://schemas.microsoft.com/office/drawing/2014/main" id="{734077E1-6611-7983-9C45-B5798818909D}"/>
              </a:ext>
            </a:extLst>
          </p:cNvPr>
          <p:cNvGrpSpPr/>
          <p:nvPr/>
        </p:nvGrpSpPr>
        <p:grpSpPr>
          <a:xfrm>
            <a:off x="6328410" y="3763669"/>
            <a:ext cx="5189725" cy="2298753"/>
            <a:chOff x="6221349" y="3649787"/>
            <a:chExt cx="5592445" cy="2477135"/>
          </a:xfrm>
        </p:grpSpPr>
        <p:pic>
          <p:nvPicPr>
            <p:cNvPr id="24" name="object 20">
              <a:extLst>
                <a:ext uri="{FF2B5EF4-FFF2-40B4-BE49-F238E27FC236}">
                  <a16:creationId xmlns:a16="http://schemas.microsoft.com/office/drawing/2014/main" id="{5336B10D-6083-B21A-2E25-E72C5C1C007A}"/>
                </a:ext>
              </a:extLst>
            </p:cNvPr>
            <p:cNvPicPr/>
            <p:nvPr/>
          </p:nvPicPr>
          <p:blipFill>
            <a:blip r:embed="rId3" cstate="print"/>
            <a:stretch>
              <a:fillRect/>
            </a:stretch>
          </p:blipFill>
          <p:spPr>
            <a:xfrm>
              <a:off x="6226175" y="3654549"/>
              <a:ext cx="5582412" cy="2467356"/>
            </a:xfrm>
            <a:prstGeom prst="rect">
              <a:avLst/>
            </a:prstGeom>
          </p:spPr>
        </p:pic>
        <p:sp>
          <p:nvSpPr>
            <p:cNvPr id="25" name="object 21">
              <a:extLst>
                <a:ext uri="{FF2B5EF4-FFF2-40B4-BE49-F238E27FC236}">
                  <a16:creationId xmlns:a16="http://schemas.microsoft.com/office/drawing/2014/main" id="{DE278E90-7D41-DA0D-CC03-C4A7DB3B9663}"/>
                </a:ext>
              </a:extLst>
            </p:cNvPr>
            <p:cNvSpPr/>
            <p:nvPr/>
          </p:nvSpPr>
          <p:spPr>
            <a:xfrm>
              <a:off x="6221349" y="3649787"/>
              <a:ext cx="5592445" cy="2477135"/>
            </a:xfrm>
            <a:custGeom>
              <a:avLst/>
              <a:gdLst/>
              <a:ahLst/>
              <a:cxnLst/>
              <a:rect l="l" t="t" r="r" b="b"/>
              <a:pathLst>
                <a:path w="5592445" h="2477134">
                  <a:moveTo>
                    <a:pt x="0" y="2476880"/>
                  </a:moveTo>
                  <a:lnTo>
                    <a:pt x="5591937" y="2476880"/>
                  </a:lnTo>
                  <a:lnTo>
                    <a:pt x="5591937" y="0"/>
                  </a:lnTo>
                  <a:lnTo>
                    <a:pt x="0" y="0"/>
                  </a:lnTo>
                  <a:lnTo>
                    <a:pt x="0" y="2476880"/>
                  </a:lnTo>
                  <a:close/>
                </a:path>
              </a:pathLst>
            </a:custGeom>
            <a:ln w="9525">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6" name="object 22">
              <a:extLst>
                <a:ext uri="{FF2B5EF4-FFF2-40B4-BE49-F238E27FC236}">
                  <a16:creationId xmlns:a16="http://schemas.microsoft.com/office/drawing/2014/main" id="{C6EBFF1A-4AF3-6E5A-4D9B-B758D0A9911E}"/>
                </a:ext>
              </a:extLst>
            </p:cNvPr>
            <p:cNvSpPr/>
            <p:nvPr/>
          </p:nvSpPr>
          <p:spPr>
            <a:xfrm>
              <a:off x="10917809" y="5471920"/>
              <a:ext cx="868680" cy="388620"/>
            </a:xfrm>
            <a:custGeom>
              <a:avLst/>
              <a:gdLst/>
              <a:ahLst/>
              <a:cxnLst/>
              <a:rect l="l" t="t" r="r" b="b"/>
              <a:pathLst>
                <a:path w="868679" h="388620">
                  <a:moveTo>
                    <a:pt x="0" y="194310"/>
                  </a:moveTo>
                  <a:lnTo>
                    <a:pt x="18387" y="138190"/>
                  </a:lnTo>
                  <a:lnTo>
                    <a:pt x="69968" y="88505"/>
                  </a:lnTo>
                  <a:lnTo>
                    <a:pt x="106528" y="66828"/>
                  </a:lnTo>
                  <a:lnTo>
                    <a:pt x="149371" y="47660"/>
                  </a:lnTo>
                  <a:lnTo>
                    <a:pt x="197826" y="31304"/>
                  </a:lnTo>
                  <a:lnTo>
                    <a:pt x="251222" y="18059"/>
                  </a:lnTo>
                  <a:lnTo>
                    <a:pt x="308888" y="8226"/>
                  </a:lnTo>
                  <a:lnTo>
                    <a:pt x="370151" y="2106"/>
                  </a:lnTo>
                  <a:lnTo>
                    <a:pt x="434339" y="0"/>
                  </a:lnTo>
                  <a:lnTo>
                    <a:pt x="498528" y="2106"/>
                  </a:lnTo>
                  <a:lnTo>
                    <a:pt x="559791" y="8226"/>
                  </a:lnTo>
                  <a:lnTo>
                    <a:pt x="617457" y="18059"/>
                  </a:lnTo>
                  <a:lnTo>
                    <a:pt x="670853" y="31304"/>
                  </a:lnTo>
                  <a:lnTo>
                    <a:pt x="719308" y="47660"/>
                  </a:lnTo>
                  <a:lnTo>
                    <a:pt x="762151" y="66828"/>
                  </a:lnTo>
                  <a:lnTo>
                    <a:pt x="798711" y="88505"/>
                  </a:lnTo>
                  <a:lnTo>
                    <a:pt x="850292" y="138190"/>
                  </a:lnTo>
                  <a:lnTo>
                    <a:pt x="868679" y="194310"/>
                  </a:lnTo>
                  <a:lnTo>
                    <a:pt x="863971" y="223023"/>
                  </a:lnTo>
                  <a:lnTo>
                    <a:pt x="828315" y="276226"/>
                  </a:lnTo>
                  <a:lnTo>
                    <a:pt x="762151" y="321791"/>
                  </a:lnTo>
                  <a:lnTo>
                    <a:pt x="719308" y="340959"/>
                  </a:lnTo>
                  <a:lnTo>
                    <a:pt x="670853" y="357315"/>
                  </a:lnTo>
                  <a:lnTo>
                    <a:pt x="617457" y="370560"/>
                  </a:lnTo>
                  <a:lnTo>
                    <a:pt x="559791" y="380393"/>
                  </a:lnTo>
                  <a:lnTo>
                    <a:pt x="498528" y="386513"/>
                  </a:lnTo>
                  <a:lnTo>
                    <a:pt x="434339" y="388620"/>
                  </a:lnTo>
                  <a:lnTo>
                    <a:pt x="370151" y="386513"/>
                  </a:lnTo>
                  <a:lnTo>
                    <a:pt x="308888" y="380393"/>
                  </a:lnTo>
                  <a:lnTo>
                    <a:pt x="251222" y="370560"/>
                  </a:lnTo>
                  <a:lnTo>
                    <a:pt x="197826" y="357315"/>
                  </a:lnTo>
                  <a:lnTo>
                    <a:pt x="149371" y="340959"/>
                  </a:lnTo>
                  <a:lnTo>
                    <a:pt x="106528" y="321791"/>
                  </a:lnTo>
                  <a:lnTo>
                    <a:pt x="69968" y="300114"/>
                  </a:lnTo>
                  <a:lnTo>
                    <a:pt x="18387" y="250429"/>
                  </a:lnTo>
                  <a:lnTo>
                    <a:pt x="0" y="194310"/>
                  </a:lnTo>
                  <a:close/>
                </a:path>
              </a:pathLst>
            </a:custGeom>
            <a:ln w="19050">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7" name="object 23">
              <a:extLst>
                <a:ext uri="{FF2B5EF4-FFF2-40B4-BE49-F238E27FC236}">
                  <a16:creationId xmlns:a16="http://schemas.microsoft.com/office/drawing/2014/main" id="{7356C5E4-4E41-ED32-06BD-82AA9A850F65}"/>
                </a:ext>
              </a:extLst>
            </p:cNvPr>
            <p:cNvSpPr/>
            <p:nvPr/>
          </p:nvSpPr>
          <p:spPr>
            <a:xfrm>
              <a:off x="10919333" y="4597143"/>
              <a:ext cx="867410" cy="388620"/>
            </a:xfrm>
            <a:custGeom>
              <a:avLst/>
              <a:gdLst/>
              <a:ahLst/>
              <a:cxnLst/>
              <a:rect l="l" t="t" r="r" b="b"/>
              <a:pathLst>
                <a:path w="867409" h="388620">
                  <a:moveTo>
                    <a:pt x="0" y="194309"/>
                  </a:moveTo>
                  <a:lnTo>
                    <a:pt x="18352" y="138190"/>
                  </a:lnTo>
                  <a:lnTo>
                    <a:pt x="69836" y="88505"/>
                  </a:lnTo>
                  <a:lnTo>
                    <a:pt x="106327" y="66828"/>
                  </a:lnTo>
                  <a:lnTo>
                    <a:pt x="149093" y="47660"/>
                  </a:lnTo>
                  <a:lnTo>
                    <a:pt x="197462" y="31304"/>
                  </a:lnTo>
                  <a:lnTo>
                    <a:pt x="250764" y="18059"/>
                  </a:lnTo>
                  <a:lnTo>
                    <a:pt x="308331" y="8226"/>
                  </a:lnTo>
                  <a:lnTo>
                    <a:pt x="369492" y="2106"/>
                  </a:lnTo>
                  <a:lnTo>
                    <a:pt x="433577" y="0"/>
                  </a:lnTo>
                  <a:lnTo>
                    <a:pt x="497634" y="2106"/>
                  </a:lnTo>
                  <a:lnTo>
                    <a:pt x="558777" y="8226"/>
                  </a:lnTo>
                  <a:lnTo>
                    <a:pt x="616336" y="18059"/>
                  </a:lnTo>
                  <a:lnTo>
                    <a:pt x="669637" y="31304"/>
                  </a:lnTo>
                  <a:lnTo>
                    <a:pt x="718011" y="47660"/>
                  </a:lnTo>
                  <a:lnTo>
                    <a:pt x="760785" y="66828"/>
                  </a:lnTo>
                  <a:lnTo>
                    <a:pt x="797287" y="88505"/>
                  </a:lnTo>
                  <a:lnTo>
                    <a:pt x="848793" y="138190"/>
                  </a:lnTo>
                  <a:lnTo>
                    <a:pt x="867155" y="194309"/>
                  </a:lnTo>
                  <a:lnTo>
                    <a:pt x="862453" y="223023"/>
                  </a:lnTo>
                  <a:lnTo>
                    <a:pt x="826847" y="276226"/>
                  </a:lnTo>
                  <a:lnTo>
                    <a:pt x="760785" y="321791"/>
                  </a:lnTo>
                  <a:lnTo>
                    <a:pt x="718011" y="340959"/>
                  </a:lnTo>
                  <a:lnTo>
                    <a:pt x="669637" y="357315"/>
                  </a:lnTo>
                  <a:lnTo>
                    <a:pt x="616336" y="370560"/>
                  </a:lnTo>
                  <a:lnTo>
                    <a:pt x="558777" y="380393"/>
                  </a:lnTo>
                  <a:lnTo>
                    <a:pt x="497634" y="386513"/>
                  </a:lnTo>
                  <a:lnTo>
                    <a:pt x="433577" y="388619"/>
                  </a:lnTo>
                  <a:lnTo>
                    <a:pt x="369492" y="386513"/>
                  </a:lnTo>
                  <a:lnTo>
                    <a:pt x="308331" y="380393"/>
                  </a:lnTo>
                  <a:lnTo>
                    <a:pt x="250764" y="370560"/>
                  </a:lnTo>
                  <a:lnTo>
                    <a:pt x="197462" y="357315"/>
                  </a:lnTo>
                  <a:lnTo>
                    <a:pt x="149093" y="340959"/>
                  </a:lnTo>
                  <a:lnTo>
                    <a:pt x="106327" y="321791"/>
                  </a:lnTo>
                  <a:lnTo>
                    <a:pt x="69836" y="300114"/>
                  </a:lnTo>
                  <a:lnTo>
                    <a:pt x="18352" y="250429"/>
                  </a:lnTo>
                  <a:lnTo>
                    <a:pt x="0" y="194309"/>
                  </a:lnTo>
                  <a:close/>
                </a:path>
              </a:pathLst>
            </a:custGeom>
            <a:ln w="19050">
              <a:solidFill>
                <a:srgbClr val="F3675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8" name="object 24">
              <a:extLst>
                <a:ext uri="{FF2B5EF4-FFF2-40B4-BE49-F238E27FC236}">
                  <a16:creationId xmlns:a16="http://schemas.microsoft.com/office/drawing/2014/main" id="{8BB6FCAD-2EB5-C1AE-0994-B8CC5C5CA542}"/>
                </a:ext>
              </a:extLst>
            </p:cNvPr>
            <p:cNvSpPr/>
            <p:nvPr/>
          </p:nvSpPr>
          <p:spPr>
            <a:xfrm>
              <a:off x="9102724" y="4101843"/>
              <a:ext cx="2684145" cy="390525"/>
            </a:xfrm>
            <a:custGeom>
              <a:avLst/>
              <a:gdLst/>
              <a:ahLst/>
              <a:cxnLst/>
              <a:rect l="l" t="t" r="r" b="b"/>
              <a:pathLst>
                <a:path w="2684145" h="390525">
                  <a:moveTo>
                    <a:pt x="1816608" y="195833"/>
                  </a:moveTo>
                  <a:lnTo>
                    <a:pt x="1834960" y="139714"/>
                  </a:lnTo>
                  <a:lnTo>
                    <a:pt x="1886444" y="90029"/>
                  </a:lnTo>
                  <a:lnTo>
                    <a:pt x="1922935" y="68352"/>
                  </a:lnTo>
                  <a:lnTo>
                    <a:pt x="1965701" y="49184"/>
                  </a:lnTo>
                  <a:lnTo>
                    <a:pt x="2014070" y="32828"/>
                  </a:lnTo>
                  <a:lnTo>
                    <a:pt x="2067372" y="19583"/>
                  </a:lnTo>
                  <a:lnTo>
                    <a:pt x="2124939" y="9750"/>
                  </a:lnTo>
                  <a:lnTo>
                    <a:pt x="2186100" y="3630"/>
                  </a:lnTo>
                  <a:lnTo>
                    <a:pt x="2250186" y="1524"/>
                  </a:lnTo>
                  <a:lnTo>
                    <a:pt x="2314242" y="3630"/>
                  </a:lnTo>
                  <a:lnTo>
                    <a:pt x="2375385" y="9750"/>
                  </a:lnTo>
                  <a:lnTo>
                    <a:pt x="2432944" y="19583"/>
                  </a:lnTo>
                  <a:lnTo>
                    <a:pt x="2486245" y="32828"/>
                  </a:lnTo>
                  <a:lnTo>
                    <a:pt x="2534619" y="49184"/>
                  </a:lnTo>
                  <a:lnTo>
                    <a:pt x="2577393" y="68352"/>
                  </a:lnTo>
                  <a:lnTo>
                    <a:pt x="2613895" y="90029"/>
                  </a:lnTo>
                  <a:lnTo>
                    <a:pt x="2665401" y="139714"/>
                  </a:lnTo>
                  <a:lnTo>
                    <a:pt x="2683764" y="195833"/>
                  </a:lnTo>
                  <a:lnTo>
                    <a:pt x="2679061" y="224547"/>
                  </a:lnTo>
                  <a:lnTo>
                    <a:pt x="2643455" y="277750"/>
                  </a:lnTo>
                  <a:lnTo>
                    <a:pt x="2577393" y="323315"/>
                  </a:lnTo>
                  <a:lnTo>
                    <a:pt x="2534619" y="342483"/>
                  </a:lnTo>
                  <a:lnTo>
                    <a:pt x="2486245" y="358839"/>
                  </a:lnTo>
                  <a:lnTo>
                    <a:pt x="2432944" y="372084"/>
                  </a:lnTo>
                  <a:lnTo>
                    <a:pt x="2375385" y="381917"/>
                  </a:lnTo>
                  <a:lnTo>
                    <a:pt x="2314242" y="388037"/>
                  </a:lnTo>
                  <a:lnTo>
                    <a:pt x="2250186" y="390144"/>
                  </a:lnTo>
                  <a:lnTo>
                    <a:pt x="2186100" y="388037"/>
                  </a:lnTo>
                  <a:lnTo>
                    <a:pt x="2124939" y="381917"/>
                  </a:lnTo>
                  <a:lnTo>
                    <a:pt x="2067372" y="372084"/>
                  </a:lnTo>
                  <a:lnTo>
                    <a:pt x="2014070" y="358839"/>
                  </a:lnTo>
                  <a:lnTo>
                    <a:pt x="1965701" y="342483"/>
                  </a:lnTo>
                  <a:lnTo>
                    <a:pt x="1922935" y="323315"/>
                  </a:lnTo>
                  <a:lnTo>
                    <a:pt x="1886444" y="301638"/>
                  </a:lnTo>
                  <a:lnTo>
                    <a:pt x="1834960" y="251953"/>
                  </a:lnTo>
                  <a:lnTo>
                    <a:pt x="1816608" y="195833"/>
                  </a:lnTo>
                  <a:close/>
                </a:path>
                <a:path w="2684145" h="390525">
                  <a:moveTo>
                    <a:pt x="0" y="194310"/>
                  </a:moveTo>
                  <a:lnTo>
                    <a:pt x="18352" y="138190"/>
                  </a:lnTo>
                  <a:lnTo>
                    <a:pt x="69836" y="88505"/>
                  </a:lnTo>
                  <a:lnTo>
                    <a:pt x="106327" y="66828"/>
                  </a:lnTo>
                  <a:lnTo>
                    <a:pt x="149093" y="47660"/>
                  </a:lnTo>
                  <a:lnTo>
                    <a:pt x="197462" y="31304"/>
                  </a:lnTo>
                  <a:lnTo>
                    <a:pt x="250764" y="18059"/>
                  </a:lnTo>
                  <a:lnTo>
                    <a:pt x="308331" y="8226"/>
                  </a:lnTo>
                  <a:lnTo>
                    <a:pt x="369492" y="2106"/>
                  </a:lnTo>
                  <a:lnTo>
                    <a:pt x="433578" y="0"/>
                  </a:lnTo>
                  <a:lnTo>
                    <a:pt x="497634" y="2106"/>
                  </a:lnTo>
                  <a:lnTo>
                    <a:pt x="558777" y="8226"/>
                  </a:lnTo>
                  <a:lnTo>
                    <a:pt x="616336" y="18059"/>
                  </a:lnTo>
                  <a:lnTo>
                    <a:pt x="669637" y="31304"/>
                  </a:lnTo>
                  <a:lnTo>
                    <a:pt x="718011" y="47660"/>
                  </a:lnTo>
                  <a:lnTo>
                    <a:pt x="760785" y="66828"/>
                  </a:lnTo>
                  <a:lnTo>
                    <a:pt x="797287" y="88505"/>
                  </a:lnTo>
                  <a:lnTo>
                    <a:pt x="848793" y="138190"/>
                  </a:lnTo>
                  <a:lnTo>
                    <a:pt x="867156" y="194310"/>
                  </a:lnTo>
                  <a:lnTo>
                    <a:pt x="862453" y="223023"/>
                  </a:lnTo>
                  <a:lnTo>
                    <a:pt x="826847" y="276226"/>
                  </a:lnTo>
                  <a:lnTo>
                    <a:pt x="760785" y="321791"/>
                  </a:lnTo>
                  <a:lnTo>
                    <a:pt x="718011" y="340959"/>
                  </a:lnTo>
                  <a:lnTo>
                    <a:pt x="669637" y="357315"/>
                  </a:lnTo>
                  <a:lnTo>
                    <a:pt x="616336" y="370560"/>
                  </a:lnTo>
                  <a:lnTo>
                    <a:pt x="558777" y="380393"/>
                  </a:lnTo>
                  <a:lnTo>
                    <a:pt x="497634" y="386513"/>
                  </a:lnTo>
                  <a:lnTo>
                    <a:pt x="433578" y="388619"/>
                  </a:lnTo>
                  <a:lnTo>
                    <a:pt x="369492" y="386513"/>
                  </a:lnTo>
                  <a:lnTo>
                    <a:pt x="308331" y="380393"/>
                  </a:lnTo>
                  <a:lnTo>
                    <a:pt x="250764" y="370560"/>
                  </a:lnTo>
                  <a:lnTo>
                    <a:pt x="197462" y="357315"/>
                  </a:lnTo>
                  <a:lnTo>
                    <a:pt x="149093" y="340959"/>
                  </a:lnTo>
                  <a:lnTo>
                    <a:pt x="106327" y="321791"/>
                  </a:lnTo>
                  <a:lnTo>
                    <a:pt x="69836" y="300114"/>
                  </a:lnTo>
                  <a:lnTo>
                    <a:pt x="18352" y="250429"/>
                  </a:lnTo>
                  <a:lnTo>
                    <a:pt x="0" y="194310"/>
                  </a:lnTo>
                  <a:close/>
                </a:path>
              </a:pathLst>
            </a:custGeom>
            <a:ln w="19050">
              <a:solidFill>
                <a:srgbClr val="00CC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9" name="object 25">
              <a:extLst>
                <a:ext uri="{FF2B5EF4-FFF2-40B4-BE49-F238E27FC236}">
                  <a16:creationId xmlns:a16="http://schemas.microsoft.com/office/drawing/2014/main" id="{9B982201-1D91-AD1A-1BF9-3495AB69039D}"/>
                </a:ext>
              </a:extLst>
            </p:cNvPr>
            <p:cNvSpPr/>
            <p:nvPr/>
          </p:nvSpPr>
          <p:spPr>
            <a:xfrm>
              <a:off x="9116441" y="4595620"/>
              <a:ext cx="867410" cy="388620"/>
            </a:xfrm>
            <a:custGeom>
              <a:avLst/>
              <a:gdLst/>
              <a:ahLst/>
              <a:cxnLst/>
              <a:rect l="l" t="t" r="r" b="b"/>
              <a:pathLst>
                <a:path w="867409" h="388620">
                  <a:moveTo>
                    <a:pt x="0" y="194309"/>
                  </a:moveTo>
                  <a:lnTo>
                    <a:pt x="18352" y="138190"/>
                  </a:lnTo>
                  <a:lnTo>
                    <a:pt x="69836" y="88505"/>
                  </a:lnTo>
                  <a:lnTo>
                    <a:pt x="106327" y="66828"/>
                  </a:lnTo>
                  <a:lnTo>
                    <a:pt x="149093" y="47660"/>
                  </a:lnTo>
                  <a:lnTo>
                    <a:pt x="197462" y="31304"/>
                  </a:lnTo>
                  <a:lnTo>
                    <a:pt x="250764" y="18059"/>
                  </a:lnTo>
                  <a:lnTo>
                    <a:pt x="308331" y="8226"/>
                  </a:lnTo>
                  <a:lnTo>
                    <a:pt x="369492" y="2106"/>
                  </a:lnTo>
                  <a:lnTo>
                    <a:pt x="433577" y="0"/>
                  </a:lnTo>
                  <a:lnTo>
                    <a:pt x="497634" y="2106"/>
                  </a:lnTo>
                  <a:lnTo>
                    <a:pt x="558777" y="8226"/>
                  </a:lnTo>
                  <a:lnTo>
                    <a:pt x="616336" y="18059"/>
                  </a:lnTo>
                  <a:lnTo>
                    <a:pt x="669637" y="31304"/>
                  </a:lnTo>
                  <a:lnTo>
                    <a:pt x="718011" y="47660"/>
                  </a:lnTo>
                  <a:lnTo>
                    <a:pt x="760785" y="66828"/>
                  </a:lnTo>
                  <a:lnTo>
                    <a:pt x="797287" y="88505"/>
                  </a:lnTo>
                  <a:lnTo>
                    <a:pt x="848793" y="138190"/>
                  </a:lnTo>
                  <a:lnTo>
                    <a:pt x="867155" y="194309"/>
                  </a:lnTo>
                  <a:lnTo>
                    <a:pt x="862453" y="223023"/>
                  </a:lnTo>
                  <a:lnTo>
                    <a:pt x="826847" y="276226"/>
                  </a:lnTo>
                  <a:lnTo>
                    <a:pt x="760785" y="321791"/>
                  </a:lnTo>
                  <a:lnTo>
                    <a:pt x="718011" y="340959"/>
                  </a:lnTo>
                  <a:lnTo>
                    <a:pt x="669637" y="357315"/>
                  </a:lnTo>
                  <a:lnTo>
                    <a:pt x="616336" y="370560"/>
                  </a:lnTo>
                  <a:lnTo>
                    <a:pt x="558777" y="380393"/>
                  </a:lnTo>
                  <a:lnTo>
                    <a:pt x="497634" y="386513"/>
                  </a:lnTo>
                  <a:lnTo>
                    <a:pt x="433577" y="388620"/>
                  </a:lnTo>
                  <a:lnTo>
                    <a:pt x="369492" y="386513"/>
                  </a:lnTo>
                  <a:lnTo>
                    <a:pt x="308331" y="380393"/>
                  </a:lnTo>
                  <a:lnTo>
                    <a:pt x="250764" y="370560"/>
                  </a:lnTo>
                  <a:lnTo>
                    <a:pt x="197462" y="357315"/>
                  </a:lnTo>
                  <a:lnTo>
                    <a:pt x="149093" y="340959"/>
                  </a:lnTo>
                  <a:lnTo>
                    <a:pt x="106327" y="321791"/>
                  </a:lnTo>
                  <a:lnTo>
                    <a:pt x="69836" y="300114"/>
                  </a:lnTo>
                  <a:lnTo>
                    <a:pt x="18352" y="250429"/>
                  </a:lnTo>
                  <a:lnTo>
                    <a:pt x="0" y="194309"/>
                  </a:lnTo>
                  <a:close/>
                </a:path>
              </a:pathLst>
            </a:custGeom>
            <a:ln w="19050">
              <a:solidFill>
                <a:srgbClr val="F3675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0" name="object 26">
              <a:extLst>
                <a:ext uri="{FF2B5EF4-FFF2-40B4-BE49-F238E27FC236}">
                  <a16:creationId xmlns:a16="http://schemas.microsoft.com/office/drawing/2014/main" id="{465F86D0-4D97-6C5F-09DD-0381C5CF0760}"/>
                </a:ext>
              </a:extLst>
            </p:cNvPr>
            <p:cNvSpPr/>
            <p:nvPr/>
          </p:nvSpPr>
          <p:spPr>
            <a:xfrm>
              <a:off x="9116441" y="5471920"/>
              <a:ext cx="868680" cy="388620"/>
            </a:xfrm>
            <a:custGeom>
              <a:avLst/>
              <a:gdLst/>
              <a:ahLst/>
              <a:cxnLst/>
              <a:rect l="l" t="t" r="r" b="b"/>
              <a:pathLst>
                <a:path w="868679" h="388620">
                  <a:moveTo>
                    <a:pt x="0" y="194310"/>
                  </a:moveTo>
                  <a:lnTo>
                    <a:pt x="18387" y="138190"/>
                  </a:lnTo>
                  <a:lnTo>
                    <a:pt x="69968" y="88505"/>
                  </a:lnTo>
                  <a:lnTo>
                    <a:pt x="106528" y="66828"/>
                  </a:lnTo>
                  <a:lnTo>
                    <a:pt x="149371" y="47660"/>
                  </a:lnTo>
                  <a:lnTo>
                    <a:pt x="197826" y="31304"/>
                  </a:lnTo>
                  <a:lnTo>
                    <a:pt x="251222" y="18059"/>
                  </a:lnTo>
                  <a:lnTo>
                    <a:pt x="308888" y="8226"/>
                  </a:lnTo>
                  <a:lnTo>
                    <a:pt x="370151" y="2106"/>
                  </a:lnTo>
                  <a:lnTo>
                    <a:pt x="434340" y="0"/>
                  </a:lnTo>
                  <a:lnTo>
                    <a:pt x="498528" y="2106"/>
                  </a:lnTo>
                  <a:lnTo>
                    <a:pt x="559791" y="8226"/>
                  </a:lnTo>
                  <a:lnTo>
                    <a:pt x="617457" y="18059"/>
                  </a:lnTo>
                  <a:lnTo>
                    <a:pt x="670853" y="31304"/>
                  </a:lnTo>
                  <a:lnTo>
                    <a:pt x="719308" y="47660"/>
                  </a:lnTo>
                  <a:lnTo>
                    <a:pt x="762151" y="66828"/>
                  </a:lnTo>
                  <a:lnTo>
                    <a:pt x="798711" y="88505"/>
                  </a:lnTo>
                  <a:lnTo>
                    <a:pt x="850292" y="138190"/>
                  </a:lnTo>
                  <a:lnTo>
                    <a:pt x="868679" y="194310"/>
                  </a:lnTo>
                  <a:lnTo>
                    <a:pt x="863971" y="223023"/>
                  </a:lnTo>
                  <a:lnTo>
                    <a:pt x="828315" y="276226"/>
                  </a:lnTo>
                  <a:lnTo>
                    <a:pt x="762151" y="321791"/>
                  </a:lnTo>
                  <a:lnTo>
                    <a:pt x="719308" y="340959"/>
                  </a:lnTo>
                  <a:lnTo>
                    <a:pt x="670853" y="357315"/>
                  </a:lnTo>
                  <a:lnTo>
                    <a:pt x="617457" y="370560"/>
                  </a:lnTo>
                  <a:lnTo>
                    <a:pt x="559791" y="380393"/>
                  </a:lnTo>
                  <a:lnTo>
                    <a:pt x="498528" y="386513"/>
                  </a:lnTo>
                  <a:lnTo>
                    <a:pt x="434340" y="388620"/>
                  </a:lnTo>
                  <a:lnTo>
                    <a:pt x="370151" y="386513"/>
                  </a:lnTo>
                  <a:lnTo>
                    <a:pt x="308888" y="380393"/>
                  </a:lnTo>
                  <a:lnTo>
                    <a:pt x="251222" y="370560"/>
                  </a:lnTo>
                  <a:lnTo>
                    <a:pt x="197826" y="357315"/>
                  </a:lnTo>
                  <a:lnTo>
                    <a:pt x="149371" y="340959"/>
                  </a:lnTo>
                  <a:lnTo>
                    <a:pt x="106528" y="321791"/>
                  </a:lnTo>
                  <a:lnTo>
                    <a:pt x="69968" y="300114"/>
                  </a:lnTo>
                  <a:lnTo>
                    <a:pt x="18387" y="250429"/>
                  </a:lnTo>
                  <a:lnTo>
                    <a:pt x="0" y="194310"/>
                  </a:lnTo>
                  <a:close/>
                </a:path>
              </a:pathLst>
            </a:custGeom>
            <a:ln w="19050">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sp>
        <p:nvSpPr>
          <p:cNvPr id="31" name="object 27">
            <a:extLst>
              <a:ext uri="{FF2B5EF4-FFF2-40B4-BE49-F238E27FC236}">
                <a16:creationId xmlns:a16="http://schemas.microsoft.com/office/drawing/2014/main" id="{A3DA4E90-40EF-1FBC-857B-6A3551E1EB47}"/>
              </a:ext>
            </a:extLst>
          </p:cNvPr>
          <p:cNvSpPr txBox="1"/>
          <p:nvPr/>
        </p:nvSpPr>
        <p:spPr>
          <a:xfrm>
            <a:off x="6328410" y="3091851"/>
            <a:ext cx="2337401" cy="471283"/>
          </a:xfrm>
          <a:prstGeom prst="rect">
            <a:avLst/>
          </a:prstGeom>
          <a:ln/>
        </p:spPr>
        <p:style>
          <a:lnRef idx="1">
            <a:schemeClr val="accent5"/>
          </a:lnRef>
          <a:fillRef idx="2">
            <a:schemeClr val="accent5"/>
          </a:fillRef>
          <a:effectRef idx="1">
            <a:schemeClr val="accent5"/>
          </a:effectRef>
          <a:fontRef idx="minor">
            <a:schemeClr val="dk1"/>
          </a:fontRef>
        </p:style>
        <p:txBody>
          <a:bodyPr vert="horz" wrap="square" lIns="0" tIns="40005" rIns="0" bIns="0" rtlCol="0">
            <a:spAutoFit/>
          </a:bodyPr>
          <a:lstStyle/>
          <a:p>
            <a:pPr marL="128905" marR="0" lvl="0" indent="0" defTabSz="914400" eaLnBrk="1" fontAlgn="auto" latinLnBrk="0" hangingPunct="1">
              <a:lnSpc>
                <a:spcPct val="100000"/>
              </a:lnSpc>
              <a:spcBef>
                <a:spcPts val="315"/>
              </a:spcBef>
              <a:spcAft>
                <a:spcPts val="0"/>
              </a:spcAft>
              <a:buClrTx/>
              <a:buSzTx/>
              <a:buFontTx/>
              <a:buNone/>
              <a:tabLst/>
              <a:defRPr/>
            </a:pPr>
            <a:r>
              <a:rPr kumimoji="0" sz="1400" b="1" i="0" u="none" strike="noStrike" kern="0" cap="none" spc="-20" normalizeH="0" baseline="0" noProof="0" dirty="0">
                <a:ln>
                  <a:noFill/>
                </a:ln>
                <a:solidFill>
                  <a:sysClr val="windowText" lastClr="000000"/>
                </a:solidFill>
                <a:effectLst/>
                <a:uLnTx/>
                <a:uFillTx/>
                <a:latin typeface="Arial"/>
                <a:cs typeface="Arial"/>
              </a:rPr>
              <a:t>DS-</a:t>
            </a:r>
            <a:r>
              <a:rPr kumimoji="0" sz="1400" b="1" i="0" u="none" strike="noStrike" kern="0" cap="none" spc="0" normalizeH="0" baseline="0" noProof="0" dirty="0">
                <a:ln>
                  <a:noFill/>
                </a:ln>
                <a:solidFill>
                  <a:sysClr val="windowText" lastClr="000000"/>
                </a:solidFill>
                <a:effectLst/>
                <a:uLnTx/>
                <a:uFillTx/>
                <a:latin typeface="Arial"/>
                <a:cs typeface="Arial"/>
              </a:rPr>
              <a:t>8201a</a:t>
            </a:r>
            <a:r>
              <a:rPr kumimoji="0" sz="1400" b="1" i="0" u="none" strike="noStrike" kern="0" cap="none" spc="-20" normalizeH="0" baseline="0" noProof="0" dirty="0">
                <a:ln>
                  <a:noFill/>
                </a:ln>
                <a:solidFill>
                  <a:sysClr val="windowText" lastClr="000000"/>
                </a:solidFill>
                <a:effectLst/>
                <a:uLnTx/>
                <a:uFillTx/>
                <a:latin typeface="Arial"/>
                <a:cs typeface="Arial"/>
              </a:rPr>
              <a:t> </a:t>
            </a:r>
            <a:r>
              <a:rPr kumimoji="0" sz="1400" b="1" i="0" u="none" strike="noStrike" kern="0" cap="none" spc="-25" normalizeH="0" baseline="0" noProof="0" dirty="0">
                <a:ln>
                  <a:noFill/>
                </a:ln>
                <a:solidFill>
                  <a:sysClr val="windowText" lastClr="000000"/>
                </a:solidFill>
                <a:effectLst/>
                <a:uLnTx/>
                <a:uFillTx/>
                <a:latin typeface="Arial"/>
                <a:cs typeface="Arial"/>
              </a:rPr>
              <a:t>IV,</a:t>
            </a:r>
            <a:r>
              <a:rPr kumimoji="0" lang="en-US" sz="1400" b="1" i="0" u="none" strike="noStrike" kern="0" cap="none" spc="-25" normalizeH="0" baseline="0" noProof="0" dirty="0">
                <a:ln>
                  <a:noFill/>
                </a:ln>
                <a:solidFill>
                  <a:sysClr val="windowText" lastClr="000000"/>
                </a:solidFill>
                <a:effectLst/>
                <a:uLnTx/>
                <a:uFillTx/>
                <a:latin typeface="Arial"/>
                <a:cs typeface="Arial"/>
              </a:rPr>
              <a:t> </a:t>
            </a:r>
            <a:r>
              <a:rPr kumimoji="0" sz="1400" b="1" i="0" u="none" strike="noStrike" kern="0" cap="none" spc="0" normalizeH="0" baseline="0" noProof="0" dirty="0">
                <a:ln>
                  <a:noFill/>
                </a:ln>
                <a:solidFill>
                  <a:sysClr val="windowText" lastClr="000000"/>
                </a:solidFill>
                <a:effectLst/>
                <a:uLnTx/>
                <a:uFillTx/>
                <a:latin typeface="Arial"/>
                <a:cs typeface="Arial"/>
              </a:rPr>
              <a:t>5.4</a:t>
            </a:r>
            <a:r>
              <a:rPr kumimoji="0" sz="1400" b="1" i="0" u="none" strike="noStrike" kern="0" cap="none" spc="-35" normalizeH="0" baseline="0" noProof="0" dirty="0">
                <a:ln>
                  <a:noFill/>
                </a:ln>
                <a:solidFill>
                  <a:sysClr val="windowText" lastClr="000000"/>
                </a:solidFill>
                <a:effectLst/>
                <a:uLnTx/>
                <a:uFillTx/>
                <a:latin typeface="Arial"/>
                <a:cs typeface="Arial"/>
              </a:rPr>
              <a:t> </a:t>
            </a:r>
            <a:r>
              <a:rPr kumimoji="0" sz="1400" b="1" i="0" u="none" strike="noStrike" kern="0" cap="none" spc="-10" normalizeH="0" baseline="0" noProof="0" dirty="0">
                <a:ln>
                  <a:noFill/>
                </a:ln>
                <a:solidFill>
                  <a:sysClr val="windowText" lastClr="000000"/>
                </a:solidFill>
                <a:effectLst/>
                <a:uLnTx/>
                <a:uFillTx/>
                <a:latin typeface="Arial"/>
                <a:cs typeface="Arial"/>
              </a:rPr>
              <a:t>mg/kg</a:t>
            </a:r>
            <a:br>
              <a:rPr lang="en-US" sz="1400" kern="0" dirty="0">
                <a:solidFill>
                  <a:sysClr val="windowText" lastClr="000000"/>
                </a:solidFill>
                <a:latin typeface="Arial"/>
                <a:cs typeface="Arial"/>
              </a:rPr>
            </a:br>
            <a:r>
              <a:rPr kumimoji="0" sz="1400" b="1" i="0" u="none" strike="noStrike" kern="0" cap="none" spc="0" normalizeH="0" baseline="0" noProof="0" dirty="0">
                <a:ln>
                  <a:noFill/>
                </a:ln>
                <a:solidFill>
                  <a:sysClr val="windowText" lastClr="000000"/>
                </a:solidFill>
                <a:effectLst/>
                <a:uLnTx/>
                <a:uFillTx/>
                <a:latin typeface="Arial"/>
                <a:cs typeface="Arial"/>
              </a:rPr>
              <a:t>Day</a:t>
            </a:r>
            <a:r>
              <a:rPr kumimoji="0" sz="1400" b="1" i="0" u="none" strike="noStrike" kern="0" cap="none" spc="-20" normalizeH="0" baseline="0" noProof="0" dirty="0">
                <a:ln>
                  <a:noFill/>
                </a:ln>
                <a:solidFill>
                  <a:sysClr val="windowText" lastClr="000000"/>
                </a:solidFill>
                <a:effectLst/>
                <a:uLnTx/>
                <a:uFillTx/>
                <a:latin typeface="Arial"/>
                <a:cs typeface="Arial"/>
              </a:rPr>
              <a:t> </a:t>
            </a:r>
            <a:r>
              <a:rPr kumimoji="0" sz="1400" b="1" i="0" u="none" strike="noStrike" kern="0" cap="none" spc="0" normalizeH="0" baseline="0" noProof="0" dirty="0">
                <a:ln>
                  <a:noFill/>
                </a:ln>
                <a:solidFill>
                  <a:sysClr val="windowText" lastClr="000000"/>
                </a:solidFill>
                <a:effectLst/>
                <a:uLnTx/>
                <a:uFillTx/>
                <a:latin typeface="Arial"/>
                <a:cs typeface="Arial"/>
              </a:rPr>
              <a:t>1</a:t>
            </a:r>
            <a:r>
              <a:rPr kumimoji="0" sz="1400" b="1" i="0" u="none" strike="noStrike" kern="0" cap="none" spc="-20" normalizeH="0" baseline="0" noProof="0" dirty="0">
                <a:ln>
                  <a:noFill/>
                </a:ln>
                <a:solidFill>
                  <a:sysClr val="windowText" lastClr="000000"/>
                </a:solidFill>
                <a:effectLst/>
                <a:uLnTx/>
                <a:uFillTx/>
                <a:latin typeface="Arial"/>
                <a:cs typeface="Arial"/>
              </a:rPr>
              <a:t> each 21-</a:t>
            </a:r>
            <a:r>
              <a:rPr kumimoji="0" sz="1400" b="1" i="0" u="none" strike="noStrike" kern="0" cap="none" spc="0" normalizeH="0" baseline="0" noProof="0" dirty="0">
                <a:ln>
                  <a:noFill/>
                </a:ln>
                <a:solidFill>
                  <a:sysClr val="windowText" lastClr="000000"/>
                </a:solidFill>
                <a:effectLst/>
                <a:uLnTx/>
                <a:uFillTx/>
                <a:latin typeface="Arial"/>
                <a:cs typeface="Arial"/>
              </a:rPr>
              <a:t>day</a:t>
            </a:r>
            <a:r>
              <a:rPr kumimoji="0" sz="1400" b="1" i="0" u="none" strike="noStrike" kern="0" cap="none" spc="-10" normalizeH="0" baseline="0" noProof="0" dirty="0">
                <a:ln>
                  <a:noFill/>
                </a:ln>
                <a:solidFill>
                  <a:sysClr val="windowText" lastClr="000000"/>
                </a:solidFill>
                <a:effectLst/>
                <a:uLnTx/>
                <a:uFillTx/>
                <a:latin typeface="Arial"/>
                <a:cs typeface="Arial"/>
              </a:rPr>
              <a:t> </a:t>
            </a:r>
            <a:r>
              <a:rPr kumimoji="0" sz="1400" b="1" i="0" u="none" strike="noStrike" kern="0" cap="none" spc="-20" normalizeH="0" baseline="0" noProof="0" dirty="0">
                <a:ln>
                  <a:noFill/>
                </a:ln>
                <a:solidFill>
                  <a:sysClr val="windowText" lastClr="000000"/>
                </a:solidFill>
                <a:effectLst/>
                <a:uLnTx/>
                <a:uFillTx/>
                <a:latin typeface="Arial"/>
                <a:cs typeface="Arial"/>
              </a:rPr>
              <a:t>cycle</a:t>
            </a:r>
            <a:endParaRPr kumimoji="0" sz="1400" b="0" i="0" u="none" strike="noStrike" kern="0" cap="none" spc="0" normalizeH="0" baseline="0" noProof="0" dirty="0">
              <a:ln>
                <a:noFill/>
              </a:ln>
              <a:solidFill>
                <a:sysClr val="windowText" lastClr="000000"/>
              </a:solidFill>
              <a:effectLst/>
              <a:uLnTx/>
              <a:uFillTx/>
              <a:latin typeface="Arial"/>
              <a:cs typeface="Arial"/>
            </a:endParaRPr>
          </a:p>
        </p:txBody>
      </p:sp>
      <p:sp>
        <p:nvSpPr>
          <p:cNvPr id="36" name="object 32">
            <a:extLst>
              <a:ext uri="{FF2B5EF4-FFF2-40B4-BE49-F238E27FC236}">
                <a16:creationId xmlns:a16="http://schemas.microsoft.com/office/drawing/2014/main" id="{66488B8A-4C1E-81FD-7D01-31FC19B64E82}"/>
              </a:ext>
            </a:extLst>
          </p:cNvPr>
          <p:cNvSpPr txBox="1"/>
          <p:nvPr/>
        </p:nvSpPr>
        <p:spPr>
          <a:xfrm>
            <a:off x="3052317" y="5247849"/>
            <a:ext cx="2032000" cy="3917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cs typeface="Arial"/>
              </a:rPr>
              <a:t>N=179</a:t>
            </a:r>
            <a:r>
              <a:rPr kumimoji="0" sz="1200" b="0" i="0" u="none" strike="noStrike" kern="0" cap="none" spc="-25"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evaluable</a:t>
            </a:r>
            <a:r>
              <a:rPr kumimoji="0" sz="1200" b="0" i="0" u="none" strike="noStrike" kern="0" cap="none" spc="-45"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for</a:t>
            </a:r>
            <a:r>
              <a:rPr kumimoji="0" sz="1200" b="0" i="0" u="none" strike="noStrike" kern="0" cap="none" spc="-20" normalizeH="0" baseline="0" noProof="0" dirty="0">
                <a:ln>
                  <a:noFill/>
                </a:ln>
                <a:solidFill>
                  <a:sysClr val="windowText" lastClr="000000"/>
                </a:solidFill>
                <a:effectLst/>
                <a:uLnTx/>
                <a:uFillTx/>
                <a:latin typeface="Arial"/>
                <a:cs typeface="Arial"/>
              </a:rPr>
              <a:t> </a:t>
            </a:r>
            <a:r>
              <a:rPr kumimoji="0" sz="1200" b="0" i="0" u="none" strike="noStrike" kern="0" cap="none" spc="-10" normalizeH="0" baseline="0" noProof="0" dirty="0">
                <a:ln>
                  <a:noFill/>
                </a:ln>
                <a:solidFill>
                  <a:sysClr val="windowText" lastClr="000000"/>
                </a:solidFill>
                <a:effectLst/>
                <a:uLnTx/>
                <a:uFillTx/>
                <a:latin typeface="Arial"/>
                <a:cs typeface="Arial"/>
              </a:rPr>
              <a:t>safety</a:t>
            </a:r>
            <a:endParaRPr kumimoji="0" sz="1200" b="0" i="0" u="none" strike="noStrike" kern="0" cap="none" spc="0" normalizeH="0" baseline="0" noProof="0" dirty="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cs typeface="Arial"/>
              </a:rPr>
              <a:t>N=177</a:t>
            </a:r>
            <a:r>
              <a:rPr kumimoji="0" sz="1200" b="0" i="0" u="none" strike="noStrike" kern="0" cap="none" spc="-25"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evaluable</a:t>
            </a:r>
            <a:r>
              <a:rPr kumimoji="0" sz="1200" b="0" i="0" u="none" strike="noStrike" kern="0" cap="none" spc="-55"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for</a:t>
            </a:r>
            <a:r>
              <a:rPr kumimoji="0" sz="1200" b="0" i="0" u="none" strike="noStrike" kern="0" cap="none" spc="-20" normalizeH="0" baseline="0" noProof="0" dirty="0">
                <a:ln>
                  <a:noFill/>
                </a:ln>
                <a:solidFill>
                  <a:sysClr val="windowText" lastClr="000000"/>
                </a:solidFill>
                <a:effectLst/>
                <a:uLnTx/>
                <a:uFillTx/>
                <a:latin typeface="Arial"/>
                <a:cs typeface="Arial"/>
              </a:rPr>
              <a:t> </a:t>
            </a:r>
            <a:r>
              <a:rPr kumimoji="0" sz="1200" b="0" i="0" u="none" strike="noStrike" kern="0" cap="none" spc="-10" normalizeH="0" baseline="0" noProof="0" dirty="0">
                <a:ln>
                  <a:noFill/>
                </a:ln>
                <a:solidFill>
                  <a:sysClr val="windowText" lastClr="000000"/>
                </a:solidFill>
                <a:effectLst/>
                <a:uLnTx/>
                <a:uFillTx/>
                <a:latin typeface="Arial"/>
                <a:cs typeface="Arial"/>
              </a:rPr>
              <a:t>efficacy</a:t>
            </a:r>
            <a:endParaRPr kumimoji="0" sz="1200" b="0" i="0" u="none" strike="noStrike" kern="0" cap="none" spc="0" normalizeH="0" baseline="0" noProof="0" dirty="0">
              <a:ln>
                <a:noFill/>
              </a:ln>
              <a:solidFill>
                <a:sysClr val="windowText" lastClr="000000"/>
              </a:solidFill>
              <a:effectLst/>
              <a:uLnTx/>
              <a:uFillTx/>
              <a:latin typeface="Arial"/>
              <a:cs typeface="Arial"/>
            </a:endParaRPr>
          </a:p>
        </p:txBody>
      </p:sp>
      <p:sp>
        <p:nvSpPr>
          <p:cNvPr id="37" name="TextBox 36">
            <a:extLst>
              <a:ext uri="{FF2B5EF4-FFF2-40B4-BE49-F238E27FC236}">
                <a16:creationId xmlns:a16="http://schemas.microsoft.com/office/drawing/2014/main" id="{213D23D7-1B33-6224-4CAB-D21354D7CF82}"/>
              </a:ext>
            </a:extLst>
          </p:cNvPr>
          <p:cNvSpPr txBox="1"/>
          <p:nvPr/>
        </p:nvSpPr>
        <p:spPr>
          <a:xfrm>
            <a:off x="8769651" y="1426510"/>
            <a:ext cx="3273759" cy="1626086"/>
          </a:xfrm>
          <a:prstGeom prst="rect">
            <a:avLst/>
          </a:prstGeom>
          <a:noFill/>
        </p:spPr>
        <p:txBody>
          <a:bodyPr wrap="square"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a:cs typeface="Arial"/>
              </a:rPr>
              <a:t>Primary</a:t>
            </a:r>
            <a:r>
              <a:rPr kumimoji="0" lang="en-US" sz="1400" b="0" i="0" u="none" strike="noStrike" kern="0" cap="none" spc="-25" normalizeH="0" baseline="0" noProof="0" dirty="0">
                <a:ln>
                  <a:noFill/>
                </a:ln>
                <a:solidFill>
                  <a:sysClr val="windowText" lastClr="000000"/>
                </a:solidFill>
                <a:effectLst/>
                <a:uLnTx/>
                <a:uFillTx/>
                <a:latin typeface="Arial"/>
                <a:cs typeface="Arial"/>
              </a:rPr>
              <a:t> </a:t>
            </a:r>
            <a:r>
              <a:rPr kumimoji="0" lang="en-US" sz="1400" b="0" i="0" u="none" strike="noStrike" kern="0" cap="none" spc="-10" normalizeH="0" baseline="0" noProof="0" dirty="0">
                <a:ln>
                  <a:noFill/>
                </a:ln>
                <a:solidFill>
                  <a:sysClr val="windowText" lastClr="000000"/>
                </a:solidFill>
                <a:effectLst/>
                <a:uLnTx/>
                <a:uFillTx/>
                <a:latin typeface="Arial"/>
                <a:cs typeface="Arial"/>
              </a:rPr>
              <a:t>Endpoint</a:t>
            </a:r>
            <a:endParaRPr kumimoji="0" lang="en-US" sz="1400" b="0" i="0" u="none" strike="noStrike" kern="0" cap="none" spc="0" normalizeH="0" baseline="0" noProof="0" dirty="0">
              <a:ln>
                <a:noFill/>
              </a:ln>
              <a:solidFill>
                <a:sysClr val="windowText" lastClr="000000"/>
              </a:solidFill>
              <a:effectLst/>
              <a:uLnTx/>
              <a:uFillTx/>
              <a:latin typeface="Arial"/>
              <a:cs typeface="Arial"/>
            </a:endParaRPr>
          </a:p>
          <a:p>
            <a:pPr marL="184785" marR="0" lvl="0" indent="-172720" defTabSz="914400" eaLnBrk="1" fontAlgn="auto" latinLnBrk="0" hangingPunct="1">
              <a:lnSpc>
                <a:spcPct val="100000"/>
              </a:lnSpc>
              <a:spcBef>
                <a:spcPts val="0"/>
              </a:spcBef>
              <a:spcAft>
                <a:spcPts val="0"/>
              </a:spcAft>
              <a:buClr>
                <a:schemeClr val="accent3"/>
              </a:buClr>
              <a:buSzTx/>
              <a:buFontTx/>
              <a:buChar char="•"/>
              <a:tabLst>
                <a:tab pos="185420" algn="l"/>
              </a:tabLst>
              <a:defRPr/>
            </a:pPr>
            <a:r>
              <a:rPr kumimoji="0" lang="en-US" sz="1400" b="0" i="0" u="none" strike="noStrike" kern="0" cap="none" spc="0" normalizeH="0" baseline="0" noProof="0" dirty="0">
                <a:ln>
                  <a:noFill/>
                </a:ln>
                <a:solidFill>
                  <a:sysClr val="windowText" lastClr="000000"/>
                </a:solidFill>
                <a:effectLst/>
                <a:uLnTx/>
                <a:uFillTx/>
                <a:latin typeface="Arial"/>
                <a:cs typeface="Arial"/>
              </a:rPr>
              <a:t>Confirmed</a:t>
            </a:r>
            <a:r>
              <a:rPr kumimoji="0" lang="en-US" sz="1400" b="0" i="0" u="none" strike="noStrike" kern="0" cap="none" spc="-55" normalizeH="0" baseline="0" noProof="0" dirty="0">
                <a:ln>
                  <a:noFill/>
                </a:ln>
                <a:solidFill>
                  <a:sysClr val="windowText" lastClr="000000"/>
                </a:solidFill>
                <a:effectLst/>
                <a:uLnTx/>
                <a:uFillTx/>
                <a:latin typeface="Arial"/>
                <a:cs typeface="Arial"/>
              </a:rPr>
              <a:t> </a:t>
            </a:r>
            <a:r>
              <a:rPr kumimoji="0" lang="en-US" sz="1400" b="0" i="0" u="none" strike="noStrike" kern="0" cap="none" spc="0" normalizeH="0" baseline="0" noProof="0" dirty="0">
                <a:ln>
                  <a:noFill/>
                </a:ln>
                <a:solidFill>
                  <a:sysClr val="windowText" lastClr="000000"/>
                </a:solidFill>
                <a:effectLst/>
                <a:uLnTx/>
                <a:uFillTx/>
                <a:latin typeface="Arial"/>
                <a:cs typeface="Arial"/>
              </a:rPr>
              <a:t>best</a:t>
            </a:r>
            <a:r>
              <a:rPr kumimoji="0" lang="en-US" sz="1400" b="0" i="0" u="none" strike="noStrike" kern="0" cap="none" spc="-20" normalizeH="0" baseline="0" noProof="0" dirty="0">
                <a:ln>
                  <a:noFill/>
                </a:ln>
                <a:solidFill>
                  <a:sysClr val="windowText" lastClr="000000"/>
                </a:solidFill>
                <a:effectLst/>
                <a:uLnTx/>
                <a:uFillTx/>
                <a:latin typeface="Arial"/>
                <a:cs typeface="Arial"/>
              </a:rPr>
              <a:t> </a:t>
            </a:r>
            <a:r>
              <a:rPr kumimoji="0" lang="en-US" sz="1400" b="0" i="0" u="none" strike="noStrike" kern="0" cap="none" spc="0" normalizeH="0" baseline="0" noProof="0" dirty="0">
                <a:ln>
                  <a:noFill/>
                </a:ln>
                <a:solidFill>
                  <a:sysClr val="windowText" lastClr="000000"/>
                </a:solidFill>
                <a:effectLst/>
                <a:uLnTx/>
                <a:uFillTx/>
                <a:latin typeface="Arial"/>
                <a:cs typeface="Arial"/>
              </a:rPr>
              <a:t>objective</a:t>
            </a:r>
            <a:r>
              <a:rPr kumimoji="0" lang="en-US" sz="1400" b="0" i="0" u="none" strike="noStrike" kern="0" cap="none" spc="-30" normalizeH="0" baseline="0" noProof="0" dirty="0">
                <a:ln>
                  <a:noFill/>
                </a:ln>
                <a:solidFill>
                  <a:sysClr val="windowText" lastClr="000000"/>
                </a:solidFill>
                <a:effectLst/>
                <a:uLnTx/>
                <a:uFillTx/>
                <a:latin typeface="Arial"/>
                <a:cs typeface="Arial"/>
              </a:rPr>
              <a:t> </a:t>
            </a:r>
            <a:r>
              <a:rPr kumimoji="0" lang="en-US" sz="1400" b="0" i="0" u="none" strike="noStrike" kern="0" cap="none" spc="0" normalizeH="0" baseline="0" noProof="0" dirty="0">
                <a:ln>
                  <a:noFill/>
                </a:ln>
                <a:solidFill>
                  <a:sysClr val="windowText" lastClr="000000"/>
                </a:solidFill>
                <a:effectLst/>
                <a:uLnTx/>
                <a:uFillTx/>
                <a:latin typeface="Arial"/>
                <a:cs typeface="Arial"/>
              </a:rPr>
              <a:t>response</a:t>
            </a:r>
            <a:r>
              <a:rPr kumimoji="0" lang="en-US" sz="1400" b="0" i="0" u="none" strike="noStrike" kern="0" cap="none" spc="-20" normalizeH="0" baseline="0" noProof="0" dirty="0">
                <a:ln>
                  <a:noFill/>
                </a:ln>
                <a:solidFill>
                  <a:sysClr val="windowText" lastClr="000000"/>
                </a:solidFill>
                <a:effectLst/>
                <a:uLnTx/>
                <a:uFillTx/>
                <a:latin typeface="Arial"/>
                <a:cs typeface="Arial"/>
              </a:rPr>
              <a:t> </a:t>
            </a:r>
            <a:r>
              <a:rPr kumimoji="0" lang="en-US" sz="1400" b="0" i="0" u="none" strike="noStrike" kern="0" cap="none" spc="-25" normalizeH="0" baseline="0" noProof="0" dirty="0">
                <a:ln>
                  <a:noFill/>
                </a:ln>
                <a:solidFill>
                  <a:sysClr val="windowText" lastClr="000000"/>
                </a:solidFill>
                <a:effectLst/>
                <a:uLnTx/>
                <a:uFillTx/>
                <a:latin typeface="Arial"/>
                <a:cs typeface="Arial"/>
              </a:rPr>
              <a:t>in</a:t>
            </a:r>
            <a:endParaRPr kumimoji="0" lang="en-US" sz="1400" b="0" i="0" u="none" strike="noStrike" kern="0" cap="none" spc="0" normalizeH="0" baseline="0" noProof="0" dirty="0">
              <a:ln>
                <a:noFill/>
              </a:ln>
              <a:solidFill>
                <a:sysClr val="windowText" lastClr="000000"/>
              </a:solidFill>
              <a:effectLst/>
              <a:uLnTx/>
              <a:uFillTx/>
              <a:latin typeface="Arial"/>
              <a:cs typeface="Arial"/>
            </a:endParaRPr>
          </a:p>
          <a:p>
            <a:pPr marL="184785"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a:cs typeface="Arial"/>
              </a:rPr>
              <a:t>each cohort</a:t>
            </a:r>
            <a:r>
              <a:rPr kumimoji="0" lang="en-US" sz="1400" b="0" i="0" u="none" strike="noStrike" kern="0" cap="none" spc="10" normalizeH="0" baseline="0" noProof="0" dirty="0">
                <a:ln>
                  <a:noFill/>
                </a:ln>
                <a:solidFill>
                  <a:sysClr val="windowText" lastClr="000000"/>
                </a:solidFill>
                <a:effectLst/>
                <a:uLnTx/>
                <a:uFillTx/>
                <a:latin typeface="Arial"/>
                <a:cs typeface="Arial"/>
              </a:rPr>
              <a:t> </a:t>
            </a:r>
            <a:r>
              <a:rPr kumimoji="0" lang="en-US" sz="1400" b="0" i="0" u="none" strike="noStrike" kern="0" cap="none" spc="-10" normalizeH="0" baseline="0" noProof="0" dirty="0">
                <a:ln>
                  <a:noFill/>
                </a:ln>
                <a:solidFill>
                  <a:sysClr val="windowText" lastClr="000000"/>
                </a:solidFill>
                <a:effectLst/>
                <a:uLnTx/>
                <a:uFillTx/>
                <a:latin typeface="Arial"/>
                <a:cs typeface="Arial"/>
              </a:rPr>
              <a:t>(investigator-assessed)</a:t>
            </a:r>
          </a:p>
          <a:p>
            <a:pPr marL="12065" marR="0" lvl="0" defTabSz="914400" eaLnBrk="1" fontAlgn="auto" latinLnBrk="0" hangingPunct="1">
              <a:lnSpc>
                <a:spcPct val="100000"/>
              </a:lnSpc>
              <a:spcBef>
                <a:spcPts val="100"/>
              </a:spcBef>
              <a:spcAft>
                <a:spcPts val="0"/>
              </a:spcAft>
              <a:buClrTx/>
              <a:buSzTx/>
              <a:tabLst>
                <a:tab pos="185420" algn="l"/>
              </a:tabLst>
              <a:defRPr/>
            </a:pPr>
            <a:r>
              <a:rPr kumimoji="0" lang="en-US" sz="1400" b="0" i="0" u="none" strike="noStrike" kern="0" cap="none" spc="0" normalizeH="0" baseline="0" noProof="0" dirty="0">
                <a:ln>
                  <a:noFill/>
                </a:ln>
                <a:solidFill>
                  <a:sysClr val="windowText" lastClr="000000"/>
                </a:solidFill>
                <a:effectLst/>
                <a:uLnTx/>
                <a:uFillTx/>
                <a:latin typeface="Arial"/>
                <a:cs typeface="Arial"/>
              </a:rPr>
              <a:t>Secondary Endpoints</a:t>
            </a:r>
          </a:p>
          <a:p>
            <a:pPr marL="184785" marR="0" lvl="0" indent="-172720" defTabSz="914400" eaLnBrk="1" fontAlgn="auto" latinLnBrk="0" hangingPunct="1">
              <a:lnSpc>
                <a:spcPct val="100000"/>
              </a:lnSpc>
              <a:spcBef>
                <a:spcPts val="100"/>
              </a:spcBef>
              <a:spcAft>
                <a:spcPts val="0"/>
              </a:spcAft>
              <a:buClr>
                <a:schemeClr val="accent3"/>
              </a:buClr>
              <a:buSzTx/>
              <a:buFontTx/>
              <a:buChar char="•"/>
              <a:tabLst>
                <a:tab pos="185420" algn="l"/>
              </a:tabLst>
              <a:defRPr/>
            </a:pPr>
            <a:r>
              <a:rPr kumimoji="0" lang="en-US" sz="1400" b="0" i="0" u="none" strike="noStrike" kern="0" cap="none" spc="0" normalizeH="0" baseline="0" noProof="0" dirty="0">
                <a:ln>
                  <a:noFill/>
                </a:ln>
                <a:solidFill>
                  <a:sysClr val="windowText" lastClr="000000"/>
                </a:solidFill>
                <a:effectLst/>
                <a:uLnTx/>
                <a:uFillTx/>
                <a:latin typeface="Arial"/>
                <a:cs typeface="Arial"/>
              </a:rPr>
              <a:t>BOR</a:t>
            </a:r>
            <a:r>
              <a:rPr kumimoji="0" lang="en-US" sz="1400" b="0" i="0" u="none" strike="noStrike" kern="0" cap="none" spc="-10" normalizeH="0" baseline="0" noProof="0" dirty="0">
                <a:ln>
                  <a:noFill/>
                </a:ln>
                <a:solidFill>
                  <a:sysClr val="windowText" lastClr="000000"/>
                </a:solidFill>
                <a:effectLst/>
                <a:uLnTx/>
                <a:uFillTx/>
                <a:latin typeface="Arial"/>
                <a:cs typeface="Arial"/>
              </a:rPr>
              <a:t> </a:t>
            </a:r>
            <a:r>
              <a:rPr kumimoji="0" lang="en-US" sz="1400" b="0" i="0" u="none" strike="noStrike" kern="0" cap="none" spc="0" normalizeH="0" baseline="0" noProof="0" dirty="0">
                <a:ln>
                  <a:noFill/>
                </a:ln>
                <a:solidFill>
                  <a:sysClr val="windowText" lastClr="000000"/>
                </a:solidFill>
                <a:effectLst/>
                <a:uLnTx/>
                <a:uFillTx/>
                <a:latin typeface="Arial"/>
                <a:cs typeface="Arial"/>
              </a:rPr>
              <a:t>by</a:t>
            </a:r>
            <a:r>
              <a:rPr kumimoji="0" lang="en-US" sz="1400" b="0" i="0" u="none" strike="noStrike" kern="0" cap="none" spc="-10" normalizeH="0" baseline="0" noProof="0" dirty="0">
                <a:ln>
                  <a:noFill/>
                </a:ln>
                <a:solidFill>
                  <a:sysClr val="windowText" lastClr="000000"/>
                </a:solidFill>
                <a:effectLst/>
                <a:uLnTx/>
                <a:uFillTx/>
                <a:latin typeface="Arial"/>
                <a:cs typeface="Arial"/>
              </a:rPr>
              <a:t> </a:t>
            </a:r>
            <a:r>
              <a:rPr kumimoji="0" lang="en-US" sz="1400" b="0" i="0" u="none" strike="noStrike" kern="0" cap="none" spc="0" normalizeH="0" baseline="0" noProof="0" dirty="0">
                <a:ln>
                  <a:noFill/>
                </a:ln>
                <a:solidFill>
                  <a:sysClr val="windowText" lastClr="000000"/>
                </a:solidFill>
                <a:effectLst/>
                <a:uLnTx/>
                <a:uFillTx/>
                <a:latin typeface="Arial"/>
                <a:cs typeface="Arial"/>
              </a:rPr>
              <a:t>central</a:t>
            </a:r>
            <a:r>
              <a:rPr kumimoji="0" lang="en-US" sz="1400" b="0" i="0" u="none" strike="noStrike" kern="0" cap="none" spc="-20" normalizeH="0" baseline="0" noProof="0" dirty="0">
                <a:ln>
                  <a:noFill/>
                </a:ln>
                <a:solidFill>
                  <a:sysClr val="windowText" lastClr="000000"/>
                </a:solidFill>
                <a:effectLst/>
                <a:uLnTx/>
                <a:uFillTx/>
                <a:latin typeface="Arial"/>
                <a:cs typeface="Arial"/>
              </a:rPr>
              <a:t> </a:t>
            </a:r>
            <a:r>
              <a:rPr kumimoji="0" lang="en-US" sz="1400" b="0" i="0" u="none" strike="noStrike" kern="0" cap="none" spc="-10" normalizeH="0" baseline="0" noProof="0" dirty="0">
                <a:ln>
                  <a:noFill/>
                </a:ln>
                <a:solidFill>
                  <a:sysClr val="windowText" lastClr="000000"/>
                </a:solidFill>
                <a:effectLst/>
                <a:uLnTx/>
                <a:uFillTx/>
                <a:latin typeface="Arial"/>
                <a:cs typeface="Arial"/>
              </a:rPr>
              <a:t>review</a:t>
            </a:r>
            <a:endParaRPr kumimoji="0" lang="en-US" sz="1400" b="0" i="0" u="none" strike="noStrike" kern="0" cap="none" spc="0" normalizeH="0" baseline="0" noProof="0" dirty="0">
              <a:ln>
                <a:noFill/>
              </a:ln>
              <a:solidFill>
                <a:sysClr val="windowText" lastClr="000000"/>
              </a:solidFill>
              <a:effectLst/>
              <a:uLnTx/>
              <a:uFillTx/>
              <a:latin typeface="Arial"/>
              <a:cs typeface="Arial"/>
            </a:endParaRPr>
          </a:p>
          <a:p>
            <a:pPr marL="184785" marR="0" lvl="0" indent="-172720" defTabSz="914400" eaLnBrk="1" fontAlgn="auto" latinLnBrk="0" hangingPunct="1">
              <a:lnSpc>
                <a:spcPct val="100000"/>
              </a:lnSpc>
              <a:spcBef>
                <a:spcPts val="0"/>
              </a:spcBef>
              <a:spcAft>
                <a:spcPts val="0"/>
              </a:spcAft>
              <a:buClr>
                <a:schemeClr val="accent3"/>
              </a:buClr>
              <a:buSzTx/>
              <a:buFontTx/>
              <a:buChar char="•"/>
              <a:tabLst>
                <a:tab pos="185420" algn="l"/>
              </a:tabLst>
              <a:defRPr/>
            </a:pPr>
            <a:r>
              <a:rPr kumimoji="0" lang="en-US" sz="1400" b="0" i="0" u="none" strike="noStrike" kern="0" cap="none" spc="0" normalizeH="0" baseline="0" noProof="0" dirty="0">
                <a:ln>
                  <a:noFill/>
                </a:ln>
                <a:solidFill>
                  <a:sysClr val="windowText" lastClr="000000"/>
                </a:solidFill>
                <a:effectLst/>
                <a:uLnTx/>
                <a:uFillTx/>
                <a:latin typeface="Arial"/>
                <a:cs typeface="Arial"/>
              </a:rPr>
              <a:t>DOR,</a:t>
            </a:r>
            <a:r>
              <a:rPr kumimoji="0" lang="en-US" sz="1400" b="0" i="0" u="none" strike="noStrike" kern="0" cap="none" spc="-10" normalizeH="0" baseline="0" noProof="0" dirty="0">
                <a:ln>
                  <a:noFill/>
                </a:ln>
                <a:solidFill>
                  <a:sysClr val="windowText" lastClr="000000"/>
                </a:solidFill>
                <a:effectLst/>
                <a:uLnTx/>
                <a:uFillTx/>
                <a:latin typeface="Arial"/>
                <a:cs typeface="Arial"/>
              </a:rPr>
              <a:t> </a:t>
            </a:r>
            <a:r>
              <a:rPr kumimoji="0" lang="en-US" sz="1400" b="0" i="0" u="none" strike="noStrike" kern="0" cap="none" spc="0" normalizeH="0" baseline="0" noProof="0" dirty="0">
                <a:ln>
                  <a:noFill/>
                </a:ln>
                <a:solidFill>
                  <a:sysClr val="windowText" lastClr="000000"/>
                </a:solidFill>
                <a:effectLst/>
                <a:uLnTx/>
                <a:uFillTx/>
                <a:latin typeface="Arial"/>
                <a:cs typeface="Arial"/>
              </a:rPr>
              <a:t>CBR,</a:t>
            </a:r>
            <a:r>
              <a:rPr kumimoji="0" lang="en-US" sz="1400" b="0" i="0" u="none" strike="noStrike" kern="0" cap="none" spc="-5" normalizeH="0" baseline="0" noProof="0" dirty="0">
                <a:ln>
                  <a:noFill/>
                </a:ln>
                <a:solidFill>
                  <a:sysClr val="windowText" lastClr="000000"/>
                </a:solidFill>
                <a:effectLst/>
                <a:uLnTx/>
                <a:uFillTx/>
                <a:latin typeface="Arial"/>
                <a:cs typeface="Arial"/>
              </a:rPr>
              <a:t> </a:t>
            </a:r>
            <a:r>
              <a:rPr kumimoji="0" lang="en-US" sz="1400" b="0" i="0" u="none" strike="noStrike" kern="0" cap="none" spc="0" normalizeH="0" baseline="0" noProof="0" dirty="0">
                <a:ln>
                  <a:noFill/>
                </a:ln>
                <a:solidFill>
                  <a:sysClr val="windowText" lastClr="000000"/>
                </a:solidFill>
                <a:effectLst/>
                <a:uLnTx/>
                <a:uFillTx/>
                <a:latin typeface="Arial"/>
                <a:cs typeface="Arial"/>
              </a:rPr>
              <a:t>PFS,</a:t>
            </a:r>
            <a:r>
              <a:rPr kumimoji="0" lang="en-US" sz="1400" b="0" i="0" u="none" strike="noStrike" kern="0" cap="none" spc="-5" normalizeH="0" baseline="0" noProof="0" dirty="0">
                <a:ln>
                  <a:noFill/>
                </a:ln>
                <a:solidFill>
                  <a:sysClr val="windowText" lastClr="000000"/>
                </a:solidFill>
                <a:effectLst/>
                <a:uLnTx/>
                <a:uFillTx/>
                <a:latin typeface="Arial"/>
                <a:cs typeface="Arial"/>
              </a:rPr>
              <a:t> </a:t>
            </a:r>
            <a:r>
              <a:rPr kumimoji="0" lang="en-US" sz="1400" b="0" i="0" u="none" strike="noStrike" kern="0" cap="none" spc="-25" normalizeH="0" baseline="0" noProof="0" dirty="0">
                <a:ln>
                  <a:noFill/>
                </a:ln>
                <a:solidFill>
                  <a:sysClr val="windowText" lastClr="000000"/>
                </a:solidFill>
                <a:effectLst/>
                <a:uLnTx/>
                <a:uFillTx/>
                <a:latin typeface="Arial"/>
                <a:cs typeface="Arial"/>
              </a:rPr>
              <a:t>OS</a:t>
            </a:r>
            <a:endParaRPr kumimoji="0" lang="en-US" sz="1400" b="0" i="0" u="none" strike="noStrike" kern="0" cap="none" spc="0" normalizeH="0" baseline="0" noProof="0" dirty="0">
              <a:ln>
                <a:noFill/>
              </a:ln>
              <a:solidFill>
                <a:sysClr val="windowText" lastClr="000000"/>
              </a:solidFill>
              <a:effectLst/>
              <a:uLnTx/>
              <a:uFillTx/>
              <a:latin typeface="Arial"/>
              <a:cs typeface="Arial"/>
            </a:endParaRPr>
          </a:p>
          <a:p>
            <a:pPr marL="184785" marR="0" lvl="0" indent="-172720" defTabSz="914400" eaLnBrk="1" fontAlgn="auto" latinLnBrk="0" hangingPunct="1">
              <a:lnSpc>
                <a:spcPct val="100000"/>
              </a:lnSpc>
              <a:spcBef>
                <a:spcPts val="0"/>
              </a:spcBef>
              <a:spcAft>
                <a:spcPts val="0"/>
              </a:spcAft>
              <a:buClr>
                <a:schemeClr val="accent3"/>
              </a:buClr>
              <a:buSzTx/>
              <a:buFontTx/>
              <a:buChar char="•"/>
              <a:tabLst>
                <a:tab pos="185420" algn="l"/>
              </a:tabLst>
              <a:defRPr/>
            </a:pPr>
            <a:r>
              <a:rPr kumimoji="0" lang="en-US" sz="1400" b="0" i="0" u="none" strike="noStrike" kern="0" cap="none" spc="-10" normalizeH="0" baseline="0" noProof="0" dirty="0">
                <a:ln>
                  <a:noFill/>
                </a:ln>
                <a:solidFill>
                  <a:sysClr val="windowText" lastClr="000000"/>
                </a:solidFill>
                <a:effectLst/>
                <a:uLnTx/>
                <a:uFillTx/>
                <a:latin typeface="Arial"/>
                <a:cs typeface="Arial"/>
              </a:rPr>
              <a:t>Safety</a:t>
            </a:r>
            <a:endParaRPr lang="en-US" sz="1400" dirty="0"/>
          </a:p>
        </p:txBody>
      </p:sp>
      <p:sp>
        <p:nvSpPr>
          <p:cNvPr id="39" name="TextBox 38">
            <a:extLst>
              <a:ext uri="{FF2B5EF4-FFF2-40B4-BE49-F238E27FC236}">
                <a16:creationId xmlns:a16="http://schemas.microsoft.com/office/drawing/2014/main" id="{4F3F3774-6C40-54B4-BCBB-CD12C9D5D8F1}"/>
              </a:ext>
            </a:extLst>
          </p:cNvPr>
          <p:cNvSpPr txBox="1"/>
          <p:nvPr/>
        </p:nvSpPr>
        <p:spPr>
          <a:xfrm>
            <a:off x="664484" y="1265533"/>
            <a:ext cx="4775666" cy="369332"/>
          </a:xfrm>
          <a:prstGeom prst="rect">
            <a:avLst/>
          </a:prstGeom>
          <a:noFill/>
        </p:spPr>
        <p:txBody>
          <a:bodyPr wrap="none"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b="1" i="0" u="none" strike="noStrike" kern="0" cap="none" spc="0" normalizeH="0" baseline="0" noProof="0" dirty="0">
                <a:ln>
                  <a:noFill/>
                </a:ln>
                <a:solidFill>
                  <a:sysClr val="windowText" lastClr="000000"/>
                </a:solidFill>
                <a:effectLst/>
                <a:uLnTx/>
                <a:uFillTx/>
                <a:latin typeface="Arial"/>
                <a:cs typeface="Arial"/>
              </a:rPr>
              <a:t>A phase II study with biomarkers analysis</a:t>
            </a:r>
            <a:endParaRPr lang="en-US" b="1" dirty="0"/>
          </a:p>
        </p:txBody>
      </p:sp>
      <p:sp>
        <p:nvSpPr>
          <p:cNvPr id="40" name="object 12">
            <a:extLst>
              <a:ext uri="{FF2B5EF4-FFF2-40B4-BE49-F238E27FC236}">
                <a16:creationId xmlns:a16="http://schemas.microsoft.com/office/drawing/2014/main" id="{A7DDE992-74F5-693F-30AB-2E1CBD3A7F9E}"/>
              </a:ext>
            </a:extLst>
          </p:cNvPr>
          <p:cNvSpPr txBox="1"/>
          <p:nvPr/>
        </p:nvSpPr>
        <p:spPr>
          <a:xfrm>
            <a:off x="248334" y="1945129"/>
            <a:ext cx="2483485" cy="1736373"/>
          </a:xfrm>
          <a:prstGeom prst="rect">
            <a:avLst/>
          </a:prstGeom>
        </p:spPr>
        <p:txBody>
          <a:bodyPr vert="horz" wrap="square" lIns="0" tIns="12700" rIns="0" bIns="0" rtlCol="0">
            <a:spAutoFit/>
          </a:bodyPr>
          <a:lstStyle/>
          <a:p>
            <a:pPr marL="299085" marR="0" lvl="0" indent="-287020" defTabSz="914400" eaLnBrk="1" fontAlgn="auto" latinLnBrk="0" hangingPunct="1">
              <a:lnSpc>
                <a:spcPct val="100000"/>
              </a:lnSpc>
              <a:spcBef>
                <a:spcPts val="100"/>
              </a:spcBef>
              <a:spcAft>
                <a:spcPts val="0"/>
              </a:spcAft>
              <a:buClr>
                <a:schemeClr val="accent3"/>
              </a:buClr>
              <a:buSzTx/>
              <a:buFontTx/>
              <a:buChar char="•"/>
              <a:tabLst>
                <a:tab pos="299085" algn="l"/>
                <a:tab pos="299720" algn="l"/>
              </a:tabLst>
              <a:defRPr/>
            </a:pPr>
            <a:r>
              <a:rPr kumimoji="0" sz="1600" b="0" i="0" u="none" strike="noStrike" kern="0" cap="none" spc="-25" normalizeH="0" baseline="0" noProof="0" dirty="0">
                <a:ln>
                  <a:noFill/>
                </a:ln>
                <a:solidFill>
                  <a:sysClr val="windowText" lastClr="000000"/>
                </a:solidFill>
                <a:effectLst/>
                <a:uLnTx/>
                <a:uFillTx/>
                <a:latin typeface="Arial"/>
                <a:cs typeface="Arial"/>
              </a:rPr>
              <a:t>MBC</a:t>
            </a:r>
            <a:endParaRPr kumimoji="0" sz="1600" b="0" i="0" u="none" strike="noStrike" kern="0" cap="none" spc="0" normalizeH="0" baseline="0" noProof="0" dirty="0">
              <a:ln>
                <a:noFill/>
              </a:ln>
              <a:solidFill>
                <a:sysClr val="windowText" lastClr="000000"/>
              </a:solidFill>
              <a:effectLst/>
              <a:uLnTx/>
              <a:uFillTx/>
              <a:latin typeface="Arial"/>
              <a:cs typeface="Arial"/>
            </a:endParaRPr>
          </a:p>
          <a:p>
            <a:pPr marL="299085" marR="5080" lvl="0" indent="-287020" defTabSz="914400" eaLnBrk="1" fontAlgn="auto" latinLnBrk="0" hangingPunct="1">
              <a:lnSpc>
                <a:spcPct val="100000"/>
              </a:lnSpc>
              <a:spcBef>
                <a:spcPts val="5"/>
              </a:spcBef>
              <a:spcAft>
                <a:spcPts val="0"/>
              </a:spcAft>
              <a:buClr>
                <a:schemeClr val="accent3"/>
              </a:buClr>
              <a:buSzTx/>
              <a:buFontTx/>
              <a:buChar char="•"/>
              <a:tabLst>
                <a:tab pos="299085" algn="l"/>
                <a:tab pos="299720" algn="l"/>
              </a:tabLst>
              <a:defRPr/>
            </a:pPr>
            <a:r>
              <a:rPr kumimoji="0" sz="1600" b="0" i="0" u="none" strike="noStrike" kern="0" cap="none" spc="0" normalizeH="0" baseline="0" noProof="0" dirty="0">
                <a:ln>
                  <a:noFill/>
                </a:ln>
                <a:solidFill>
                  <a:sysClr val="windowText" lastClr="000000"/>
                </a:solidFill>
                <a:effectLst/>
                <a:uLnTx/>
                <a:uFillTx/>
                <a:latin typeface="Arial"/>
                <a:cs typeface="Arial"/>
              </a:rPr>
              <a:t>≥1</a:t>
            </a:r>
            <a:r>
              <a:rPr kumimoji="0" sz="1600" b="0" i="0" u="none" strike="noStrike" kern="0" cap="none" spc="-10" normalizeH="0" baseline="0" noProof="0" dirty="0">
                <a:ln>
                  <a:noFill/>
                </a:ln>
                <a:solidFill>
                  <a:sysClr val="windowText" lastClr="000000"/>
                </a:solidFill>
                <a:effectLst/>
                <a:uLnTx/>
                <a:uFillTx/>
                <a:latin typeface="Arial"/>
                <a:cs typeface="Arial"/>
              </a:rPr>
              <a:t> chemotherapy </a:t>
            </a:r>
            <a:r>
              <a:rPr kumimoji="0" sz="1600" b="0" i="0" u="none" strike="noStrike" kern="0" cap="none" spc="0" normalizeH="0" baseline="0" noProof="0" dirty="0">
                <a:ln>
                  <a:noFill/>
                </a:ln>
                <a:solidFill>
                  <a:sysClr val="windowText" lastClr="000000"/>
                </a:solidFill>
                <a:effectLst/>
                <a:uLnTx/>
                <a:uFillTx/>
                <a:latin typeface="Arial"/>
                <a:cs typeface="Arial"/>
              </a:rPr>
              <a:t>regimen</a:t>
            </a:r>
            <a:r>
              <a:rPr kumimoji="0" sz="1600" b="0" i="0" u="none" strike="noStrike" kern="0" cap="none" spc="-1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in</a:t>
            </a:r>
            <a:r>
              <a:rPr kumimoji="0" sz="1600" b="0" i="0" u="none" strike="noStrike" kern="0" cap="none" spc="-10" normalizeH="0" baseline="0" noProof="0" dirty="0">
                <a:ln>
                  <a:noFill/>
                </a:ln>
                <a:solidFill>
                  <a:sysClr val="windowText" lastClr="000000"/>
                </a:solidFill>
                <a:effectLst/>
                <a:uLnTx/>
                <a:uFillTx/>
                <a:latin typeface="Arial"/>
                <a:cs typeface="Arial"/>
              </a:rPr>
              <a:t> metastatic setting</a:t>
            </a:r>
            <a:endParaRPr kumimoji="0" lang="en-US" sz="1600" b="0" i="0" u="none" strike="noStrike" kern="0" cap="none" spc="-10" normalizeH="0" baseline="0" noProof="0" dirty="0">
              <a:ln>
                <a:noFill/>
              </a:ln>
              <a:solidFill>
                <a:sysClr val="windowText" lastClr="000000"/>
              </a:solidFill>
              <a:effectLst/>
              <a:uLnTx/>
              <a:uFillTx/>
              <a:latin typeface="Arial"/>
              <a:cs typeface="Arial"/>
            </a:endParaRPr>
          </a:p>
          <a:p>
            <a:pPr marL="299085" marR="5080" lvl="0" indent="-287020" defTabSz="914400" eaLnBrk="1" fontAlgn="auto" latinLnBrk="0" hangingPunct="1">
              <a:lnSpc>
                <a:spcPct val="100000"/>
              </a:lnSpc>
              <a:spcBef>
                <a:spcPts val="5"/>
              </a:spcBef>
              <a:spcAft>
                <a:spcPts val="0"/>
              </a:spcAft>
              <a:buClr>
                <a:schemeClr val="accent3"/>
              </a:buClr>
              <a:buSzTx/>
              <a:buFontTx/>
              <a:buChar char="•"/>
              <a:tabLst>
                <a:tab pos="299085" algn="l"/>
                <a:tab pos="299720" algn="l"/>
              </a:tabLst>
              <a:defRPr/>
            </a:pPr>
            <a:r>
              <a:rPr lang="en-US" sz="1600" kern="0" spc="-10" dirty="0">
                <a:solidFill>
                  <a:schemeClr val="accent1"/>
                </a:solidFill>
                <a:latin typeface="Arial"/>
                <a:cs typeface="Arial"/>
              </a:rPr>
              <a:t>Metastatic biopsy at study entry</a:t>
            </a:r>
          </a:p>
          <a:p>
            <a:pPr marL="299085" marR="5080" lvl="0" indent="-287020" defTabSz="914400" eaLnBrk="1" fontAlgn="auto" latinLnBrk="0" hangingPunct="1">
              <a:lnSpc>
                <a:spcPct val="100000"/>
              </a:lnSpc>
              <a:spcBef>
                <a:spcPts val="5"/>
              </a:spcBef>
              <a:spcAft>
                <a:spcPts val="0"/>
              </a:spcAft>
              <a:buClr>
                <a:schemeClr val="accent3"/>
              </a:buClr>
              <a:buSzTx/>
              <a:buFontTx/>
              <a:buChar char="•"/>
              <a:tabLst>
                <a:tab pos="299085" algn="l"/>
                <a:tab pos="299720" algn="l"/>
              </a:tabLst>
              <a:defRPr/>
            </a:pPr>
            <a:r>
              <a:rPr kumimoji="0" lang="en-US" sz="1600" b="0" i="0" u="none" strike="noStrike" kern="0" cap="none" spc="-10" normalizeH="0" baseline="0" noProof="0" dirty="0">
                <a:ln>
                  <a:noFill/>
                </a:ln>
                <a:solidFill>
                  <a:sysClr val="windowText" lastClr="000000"/>
                </a:solidFill>
                <a:effectLst/>
                <a:uLnTx/>
                <a:uFillTx/>
                <a:latin typeface="Arial"/>
                <a:cs typeface="Arial"/>
              </a:rPr>
              <a:t>N=186</a:t>
            </a:r>
            <a:endParaRPr kumimoji="0" sz="1600" b="0" i="0" u="none" strike="noStrike" kern="0" cap="none" spc="0" normalizeH="0" baseline="0" noProof="0" dirty="0">
              <a:ln>
                <a:noFill/>
              </a:ln>
              <a:solidFill>
                <a:sysClr val="windowText" lastClr="000000"/>
              </a:solidFill>
              <a:effectLst/>
              <a:uLnTx/>
              <a:uFillTx/>
              <a:latin typeface="Arial"/>
              <a:cs typeface="Arial"/>
            </a:endParaRPr>
          </a:p>
        </p:txBody>
      </p:sp>
      <p:sp>
        <p:nvSpPr>
          <p:cNvPr id="42" name="Right Arrow 41">
            <a:extLst>
              <a:ext uri="{FF2B5EF4-FFF2-40B4-BE49-F238E27FC236}">
                <a16:creationId xmlns:a16="http://schemas.microsoft.com/office/drawing/2014/main" id="{43CD1781-2F9A-E425-BF30-7A3AF7E8C6BD}"/>
              </a:ext>
            </a:extLst>
          </p:cNvPr>
          <p:cNvSpPr/>
          <p:nvPr/>
        </p:nvSpPr>
        <p:spPr>
          <a:xfrm>
            <a:off x="5489067" y="3154180"/>
            <a:ext cx="685800" cy="31291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5202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75AE6-5557-4731-024B-2F2605B19993}"/>
              </a:ext>
            </a:extLst>
          </p:cNvPr>
          <p:cNvSpPr>
            <a:spLocks noGrp="1"/>
          </p:cNvSpPr>
          <p:nvPr>
            <p:ph type="title"/>
          </p:nvPr>
        </p:nvSpPr>
        <p:spPr/>
        <p:txBody>
          <a:bodyPr/>
          <a:lstStyle/>
          <a:p>
            <a:r>
              <a:rPr lang="en-US"/>
              <a:t>Learning Objectives</a:t>
            </a:r>
            <a:endParaRPr lang="en-US" dirty="0"/>
          </a:p>
        </p:txBody>
      </p:sp>
      <p:sp>
        <p:nvSpPr>
          <p:cNvPr id="7" name="Text Placeholder 6">
            <a:extLst>
              <a:ext uri="{FF2B5EF4-FFF2-40B4-BE49-F238E27FC236}">
                <a16:creationId xmlns:a16="http://schemas.microsoft.com/office/drawing/2014/main" id="{707CE40A-FB7A-620B-3B07-4D8D3717612F}"/>
              </a:ext>
            </a:extLst>
          </p:cNvPr>
          <p:cNvSpPr>
            <a:spLocks noGrp="1"/>
          </p:cNvSpPr>
          <p:nvPr>
            <p:ph type="body" idx="1"/>
          </p:nvPr>
        </p:nvSpPr>
        <p:spPr>
          <a:xfrm>
            <a:off x="839788" y="1681163"/>
            <a:ext cx="10512424" cy="354901"/>
          </a:xfrm>
        </p:spPr>
        <p:txBody>
          <a:bodyPr>
            <a:normAutofit lnSpcReduction="10000"/>
          </a:bodyPr>
          <a:lstStyle/>
          <a:p>
            <a:r>
              <a:rPr lang="en-US" sz="2000" dirty="0"/>
              <a:t>Upon completion of this activity, participants should be better able to:</a:t>
            </a:r>
          </a:p>
        </p:txBody>
      </p:sp>
      <p:sp>
        <p:nvSpPr>
          <p:cNvPr id="11266" name="Content Placeholder 2">
            <a:extLst>
              <a:ext uri="{FF2B5EF4-FFF2-40B4-BE49-F238E27FC236}">
                <a16:creationId xmlns:a16="http://schemas.microsoft.com/office/drawing/2014/main" id="{FBDC32DF-C54F-CDAB-0433-BD1A4CB42A88}"/>
              </a:ext>
            </a:extLst>
          </p:cNvPr>
          <p:cNvSpPr>
            <a:spLocks noGrp="1"/>
          </p:cNvSpPr>
          <p:nvPr>
            <p:ph sz="half" idx="2"/>
          </p:nvPr>
        </p:nvSpPr>
        <p:spPr>
          <a:xfrm>
            <a:off x="839787" y="2290136"/>
            <a:ext cx="10512423" cy="3684588"/>
          </a:xfrm>
        </p:spPr>
        <p:txBody>
          <a:bodyPr>
            <a:noAutofit/>
          </a:bodyPr>
          <a:lstStyle/>
          <a:p>
            <a:pPr marL="342900" marR="0" lvl="0" indent="-342900" algn="l">
              <a:lnSpc>
                <a:spcPct val="100000"/>
              </a:lnSpc>
              <a:spcBef>
                <a:spcPts val="500"/>
              </a:spcBef>
              <a:spcAft>
                <a:spcPts val="500"/>
              </a:spcAft>
              <a:buClr>
                <a:srgbClr val="E89319"/>
              </a:buClr>
              <a:buSzPts val="900"/>
              <a:buFont typeface="Symbol" pitchFamily="2" charset="2"/>
              <a:buChar char=""/>
            </a:pPr>
            <a:r>
              <a:rPr lang="en-US" sz="2000" dirty="0"/>
              <a:t>Integrate ADCs into treatment plans for patients with HER2+ MBC across lines of therapy based on evidence-based guideline recommendations and the latest clinical efficacy and safety data</a:t>
            </a:r>
          </a:p>
          <a:p>
            <a:pPr marL="342900" marR="0" lvl="0" indent="-342900" algn="l">
              <a:lnSpc>
                <a:spcPct val="100000"/>
              </a:lnSpc>
              <a:spcBef>
                <a:spcPts val="500"/>
              </a:spcBef>
              <a:spcAft>
                <a:spcPts val="500"/>
              </a:spcAft>
              <a:buClr>
                <a:srgbClr val="E89319"/>
              </a:buClr>
              <a:buSzPts val="900"/>
              <a:buFont typeface="Symbol" pitchFamily="2" charset="2"/>
              <a:buChar char=""/>
            </a:pPr>
            <a:r>
              <a:rPr lang="en-US" sz="2000" dirty="0"/>
              <a:t>Assess data on the evolving role of HER2-low expression status and how this emerging subtype may impact treatment decisions</a:t>
            </a:r>
          </a:p>
          <a:p>
            <a:pPr marL="342900" marR="0" lvl="0" indent="-342900" algn="l">
              <a:lnSpc>
                <a:spcPct val="100000"/>
              </a:lnSpc>
              <a:spcBef>
                <a:spcPts val="500"/>
              </a:spcBef>
              <a:spcAft>
                <a:spcPts val="500"/>
              </a:spcAft>
              <a:buClr>
                <a:srgbClr val="E89319"/>
              </a:buClr>
              <a:buSzPts val="900"/>
              <a:buFont typeface="Symbol" pitchFamily="2" charset="2"/>
              <a:buChar char=""/>
            </a:pPr>
            <a:r>
              <a:rPr lang="en-US" sz="2000" dirty="0"/>
              <a:t>Formulate mitigation strategies for identifying and managing treatment-related adverse events associated with HER2-directed antibody drug conjugates </a:t>
            </a:r>
          </a:p>
          <a:p>
            <a:pPr marL="342900" marR="0" lvl="0" indent="-342900" algn="l">
              <a:lnSpc>
                <a:spcPct val="100000"/>
              </a:lnSpc>
              <a:spcBef>
                <a:spcPts val="500"/>
              </a:spcBef>
              <a:spcAft>
                <a:spcPts val="500"/>
              </a:spcAft>
              <a:buClr>
                <a:srgbClr val="E89319"/>
              </a:buClr>
              <a:buSzPts val="900"/>
              <a:buFont typeface="Symbol" pitchFamily="2" charset="2"/>
              <a:buChar char=""/>
            </a:pPr>
            <a:r>
              <a:rPr lang="en-US" sz="2000" dirty="0"/>
              <a:t>Implement strategies to improve team-based care coordination and communication within the oncology care team, with other specialists, and with patients</a:t>
            </a:r>
          </a:p>
          <a:p>
            <a:pPr marL="342900" marR="0" lvl="0" indent="-342900" algn="l">
              <a:lnSpc>
                <a:spcPct val="100000"/>
              </a:lnSpc>
              <a:spcBef>
                <a:spcPts val="500"/>
              </a:spcBef>
              <a:spcAft>
                <a:spcPts val="500"/>
              </a:spcAft>
              <a:buClr>
                <a:srgbClr val="E89319"/>
              </a:buClr>
              <a:buSzPts val="900"/>
              <a:buFont typeface="Symbol" pitchFamily="2" charset="2"/>
              <a:buChar char=""/>
            </a:pPr>
            <a:endParaRPr lang="en-US" sz="2000" dirty="0"/>
          </a:p>
          <a:p>
            <a:pPr>
              <a:lnSpc>
                <a:spcPct val="120000"/>
              </a:lnSpc>
            </a:pPr>
            <a:endParaRPr lang="en-US" sz="2000" dirty="0"/>
          </a:p>
        </p:txBody>
      </p:sp>
    </p:spTree>
    <p:extLst>
      <p:ext uri="{BB962C8B-B14F-4D97-AF65-F5344CB8AC3E}">
        <p14:creationId xmlns:p14="http://schemas.microsoft.com/office/powerpoint/2010/main" val="3905763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0031331-B8A1-0F47-4EE6-D1537A59DEAB}"/>
              </a:ext>
            </a:extLst>
          </p:cNvPr>
          <p:cNvSpPr>
            <a:spLocks noGrp="1"/>
          </p:cNvSpPr>
          <p:nvPr>
            <p:ph type="title"/>
          </p:nvPr>
        </p:nvSpPr>
        <p:spPr/>
        <p:txBody>
          <a:bodyPr/>
          <a:lstStyle/>
          <a:p>
            <a:r>
              <a:rPr lang="en-US" dirty="0"/>
              <a:t>DAISY: Results</a:t>
            </a:r>
          </a:p>
        </p:txBody>
      </p:sp>
      <p:sp>
        <p:nvSpPr>
          <p:cNvPr id="13" name="Text Placeholder 12">
            <a:extLst>
              <a:ext uri="{FF2B5EF4-FFF2-40B4-BE49-F238E27FC236}">
                <a16:creationId xmlns:a16="http://schemas.microsoft.com/office/drawing/2014/main" id="{3094BC09-2F74-9A86-D893-128EC20DCB60}"/>
              </a:ext>
            </a:extLst>
          </p:cNvPr>
          <p:cNvSpPr>
            <a:spLocks noGrp="1"/>
          </p:cNvSpPr>
          <p:nvPr>
            <p:ph type="body" sz="quarter" idx="12"/>
          </p:nvPr>
        </p:nvSpPr>
        <p:spPr>
          <a:xfrm>
            <a:off x="1523999" y="6320100"/>
            <a:ext cx="9693499" cy="447675"/>
          </a:xfrm>
        </p:spPr>
        <p:txBody>
          <a:bodyPr/>
          <a:lstStyle/>
          <a:p>
            <a:r>
              <a:rPr lang="en-US" dirty="0"/>
              <a:t>Dieras et al. </a:t>
            </a:r>
            <a:r>
              <a:rPr lang="en-US" sz="1000" i="1" dirty="0">
                <a:latin typeface="Arial" panose="020B0604020202020204" pitchFamily="34" charset="0"/>
                <a:cs typeface="Arial" panose="020B0604020202020204" pitchFamily="34" charset="0"/>
              </a:rPr>
              <a:t>Cancer Res</a:t>
            </a:r>
            <a:r>
              <a:rPr lang="en-US" sz="1000" dirty="0">
                <a:latin typeface="Arial" panose="020B0604020202020204" pitchFamily="34" charset="0"/>
                <a:cs typeface="Arial" panose="020B0604020202020204" pitchFamily="34" charset="0"/>
              </a:rPr>
              <a:t>. 2022;82:PD8.02</a:t>
            </a:r>
            <a:r>
              <a:rPr lang="en-US" sz="1000" b="1" dirty="0">
                <a:latin typeface="Arial" panose="020B0604020202020204" pitchFamily="34" charset="0"/>
                <a:cs typeface="Arial" panose="020B0604020202020204" pitchFamily="34" charset="0"/>
              </a:rPr>
              <a:t>.</a:t>
            </a:r>
            <a:endParaRPr lang="en-US" dirty="0"/>
          </a:p>
        </p:txBody>
      </p:sp>
      <p:graphicFrame>
        <p:nvGraphicFramePr>
          <p:cNvPr id="7" name="object 7"/>
          <p:cNvGraphicFramePr>
            <a:graphicFrameLocks noGrp="1"/>
          </p:cNvGraphicFramePr>
          <p:nvPr>
            <p:extLst>
              <p:ext uri="{D42A27DB-BD31-4B8C-83A1-F6EECF244321}">
                <p14:modId xmlns:p14="http://schemas.microsoft.com/office/powerpoint/2010/main" val="2002193523"/>
              </p:ext>
            </p:extLst>
          </p:nvPr>
        </p:nvGraphicFramePr>
        <p:xfrm>
          <a:off x="627647" y="2411946"/>
          <a:ext cx="10936705" cy="2157095"/>
        </p:xfrm>
        <a:graphic>
          <a:graphicData uri="http://schemas.openxmlformats.org/drawingml/2006/table">
            <a:tbl>
              <a:tblPr firstRow="1" firstCol="1" bandRow="1">
                <a:tableStyleId>{5C22544A-7EE6-4342-B048-85BDC9FD1C3A}</a:tableStyleId>
              </a:tblPr>
              <a:tblGrid>
                <a:gridCol w="2366030">
                  <a:extLst>
                    <a:ext uri="{9D8B030D-6E8A-4147-A177-3AD203B41FA5}">
                      <a16:colId xmlns:a16="http://schemas.microsoft.com/office/drawing/2014/main" val="20000"/>
                    </a:ext>
                  </a:extLst>
                </a:gridCol>
                <a:gridCol w="1647788">
                  <a:extLst>
                    <a:ext uri="{9D8B030D-6E8A-4147-A177-3AD203B41FA5}">
                      <a16:colId xmlns:a16="http://schemas.microsoft.com/office/drawing/2014/main" val="20001"/>
                    </a:ext>
                  </a:extLst>
                </a:gridCol>
                <a:gridCol w="2349262">
                  <a:extLst>
                    <a:ext uri="{9D8B030D-6E8A-4147-A177-3AD203B41FA5}">
                      <a16:colId xmlns:a16="http://schemas.microsoft.com/office/drawing/2014/main" val="20002"/>
                    </a:ext>
                  </a:extLst>
                </a:gridCol>
                <a:gridCol w="2391636">
                  <a:extLst>
                    <a:ext uri="{9D8B030D-6E8A-4147-A177-3AD203B41FA5}">
                      <a16:colId xmlns:a16="http://schemas.microsoft.com/office/drawing/2014/main" val="20003"/>
                    </a:ext>
                  </a:extLst>
                </a:gridCol>
                <a:gridCol w="2181989">
                  <a:extLst>
                    <a:ext uri="{9D8B030D-6E8A-4147-A177-3AD203B41FA5}">
                      <a16:colId xmlns:a16="http://schemas.microsoft.com/office/drawing/2014/main" val="20004"/>
                    </a:ext>
                  </a:extLst>
                </a:gridCol>
              </a:tblGrid>
              <a:tr h="462915">
                <a:tc>
                  <a:txBody>
                    <a:bodyPr/>
                    <a:lstStyle/>
                    <a:p>
                      <a:pPr>
                        <a:lnSpc>
                          <a:spcPct val="100000"/>
                        </a:lnSpc>
                      </a:pPr>
                      <a:endParaRPr sz="1600" dirty="0">
                        <a:latin typeface="Arial" panose="020B0604020202020204" pitchFamily="34" charset="0"/>
                        <a:cs typeface="Arial" panose="020B0604020202020204" pitchFamily="34" charset="0"/>
                      </a:endParaRPr>
                    </a:p>
                  </a:txBody>
                  <a:tcPr marL="0" marR="0" marT="0" marB="0"/>
                </a:tc>
                <a:tc>
                  <a:txBody>
                    <a:bodyPr/>
                    <a:lstStyle/>
                    <a:p>
                      <a:pPr algn="ctr">
                        <a:lnSpc>
                          <a:spcPct val="100000"/>
                        </a:lnSpc>
                        <a:spcBef>
                          <a:spcPts val="1070"/>
                        </a:spcBef>
                      </a:pPr>
                      <a:r>
                        <a:rPr sz="1600" b="1" spc="-10" dirty="0">
                          <a:solidFill>
                            <a:srgbClr val="FFFFFF"/>
                          </a:solidFill>
                          <a:latin typeface="Arial" panose="020B0604020202020204" pitchFamily="34" charset="0"/>
                          <a:cs typeface="Arial" panose="020B0604020202020204" pitchFamily="34" charset="0"/>
                        </a:rPr>
                        <a:t>Total</a:t>
                      </a:r>
                      <a:endParaRPr sz="1600" dirty="0">
                        <a:latin typeface="Arial" panose="020B0604020202020204" pitchFamily="34" charset="0"/>
                        <a:cs typeface="Arial" panose="020B0604020202020204" pitchFamily="34" charset="0"/>
                      </a:endParaRPr>
                    </a:p>
                  </a:txBody>
                  <a:tcPr marL="0" marR="0" marT="135890" marB="0"/>
                </a:tc>
                <a:tc>
                  <a:txBody>
                    <a:bodyPr/>
                    <a:lstStyle/>
                    <a:p>
                      <a:pPr marL="1270" algn="ctr">
                        <a:lnSpc>
                          <a:spcPct val="100000"/>
                        </a:lnSpc>
                        <a:spcBef>
                          <a:spcPts val="325"/>
                        </a:spcBef>
                      </a:pPr>
                      <a:r>
                        <a:rPr sz="1600" b="1" dirty="0">
                          <a:solidFill>
                            <a:srgbClr val="FFFFFF"/>
                          </a:solidFill>
                          <a:latin typeface="Arial" panose="020B0604020202020204" pitchFamily="34" charset="0"/>
                          <a:cs typeface="Arial" panose="020B0604020202020204" pitchFamily="34" charset="0"/>
                        </a:rPr>
                        <a:t>Cohort</a:t>
                      </a:r>
                      <a:r>
                        <a:rPr sz="1600" b="1" spc="-40" dirty="0">
                          <a:solidFill>
                            <a:srgbClr val="FFFFFF"/>
                          </a:solidFill>
                          <a:latin typeface="Arial" panose="020B0604020202020204" pitchFamily="34" charset="0"/>
                          <a:cs typeface="Arial" panose="020B0604020202020204" pitchFamily="34" charset="0"/>
                        </a:rPr>
                        <a:t> </a:t>
                      </a:r>
                      <a:r>
                        <a:rPr sz="1600" b="1" spc="-50" dirty="0">
                          <a:solidFill>
                            <a:srgbClr val="FFFFFF"/>
                          </a:solidFill>
                          <a:latin typeface="Arial" panose="020B0604020202020204" pitchFamily="34" charset="0"/>
                          <a:cs typeface="Arial" panose="020B0604020202020204" pitchFamily="34" charset="0"/>
                        </a:rPr>
                        <a:t>1</a:t>
                      </a:r>
                      <a:endParaRPr sz="1600" dirty="0">
                        <a:latin typeface="Arial" panose="020B0604020202020204" pitchFamily="34" charset="0"/>
                        <a:cs typeface="Arial" panose="020B0604020202020204" pitchFamily="34" charset="0"/>
                      </a:endParaRPr>
                    </a:p>
                    <a:p>
                      <a:pPr algn="ctr">
                        <a:lnSpc>
                          <a:spcPct val="100000"/>
                        </a:lnSpc>
                        <a:spcBef>
                          <a:spcPts val="5"/>
                        </a:spcBef>
                      </a:pPr>
                      <a:r>
                        <a:rPr sz="1600" b="1" dirty="0">
                          <a:solidFill>
                            <a:srgbClr val="FFFFFF"/>
                          </a:solidFill>
                          <a:latin typeface="Arial" panose="020B0604020202020204" pitchFamily="34" charset="0"/>
                          <a:cs typeface="Arial" panose="020B0604020202020204" pitchFamily="34" charset="0"/>
                        </a:rPr>
                        <a:t>(HER2</a:t>
                      </a:r>
                      <a:r>
                        <a:rPr sz="1600" b="1" spc="-25" dirty="0">
                          <a:solidFill>
                            <a:srgbClr val="FFFFFF"/>
                          </a:solidFill>
                          <a:latin typeface="Arial" panose="020B0604020202020204" pitchFamily="34" charset="0"/>
                          <a:cs typeface="Arial" panose="020B0604020202020204" pitchFamily="34" charset="0"/>
                        </a:rPr>
                        <a:t> </a:t>
                      </a:r>
                      <a:r>
                        <a:rPr sz="1600" b="1" spc="-10" dirty="0">
                          <a:solidFill>
                            <a:srgbClr val="FFFFFF"/>
                          </a:solidFill>
                          <a:latin typeface="Arial" panose="020B0604020202020204" pitchFamily="34" charset="0"/>
                          <a:cs typeface="Arial" panose="020B0604020202020204" pitchFamily="34" charset="0"/>
                        </a:rPr>
                        <a:t>over-expressing)</a:t>
                      </a:r>
                      <a:endParaRPr sz="1600" dirty="0">
                        <a:latin typeface="Arial" panose="020B0604020202020204" pitchFamily="34" charset="0"/>
                        <a:cs typeface="Arial" panose="020B0604020202020204" pitchFamily="34" charset="0"/>
                      </a:endParaRPr>
                    </a:p>
                  </a:txBody>
                  <a:tcPr marL="0" marR="0" marT="41275" marB="0">
                    <a:solidFill>
                      <a:srgbClr val="00B050"/>
                    </a:solidFill>
                  </a:tcPr>
                </a:tc>
                <a:tc>
                  <a:txBody>
                    <a:bodyPr/>
                    <a:lstStyle/>
                    <a:p>
                      <a:pPr marL="635" algn="ctr">
                        <a:lnSpc>
                          <a:spcPct val="100000"/>
                        </a:lnSpc>
                        <a:spcBef>
                          <a:spcPts val="325"/>
                        </a:spcBef>
                      </a:pPr>
                      <a:r>
                        <a:rPr sz="1600" b="1" dirty="0">
                          <a:solidFill>
                            <a:srgbClr val="FFFFFF"/>
                          </a:solidFill>
                          <a:latin typeface="Arial" panose="020B0604020202020204" pitchFamily="34" charset="0"/>
                          <a:cs typeface="Arial" panose="020B0604020202020204" pitchFamily="34" charset="0"/>
                        </a:rPr>
                        <a:t>Cohort</a:t>
                      </a:r>
                      <a:r>
                        <a:rPr sz="1600" b="1" spc="-20" dirty="0">
                          <a:solidFill>
                            <a:srgbClr val="FFFFFF"/>
                          </a:solidFill>
                          <a:latin typeface="Arial" panose="020B0604020202020204" pitchFamily="34" charset="0"/>
                          <a:cs typeface="Arial" panose="020B0604020202020204" pitchFamily="34" charset="0"/>
                        </a:rPr>
                        <a:t> </a:t>
                      </a:r>
                      <a:r>
                        <a:rPr sz="1600" b="1" spc="-50" dirty="0">
                          <a:solidFill>
                            <a:srgbClr val="FFFFFF"/>
                          </a:solidFill>
                          <a:latin typeface="Arial" panose="020B0604020202020204" pitchFamily="34" charset="0"/>
                          <a:cs typeface="Arial" panose="020B0604020202020204" pitchFamily="34" charset="0"/>
                        </a:rPr>
                        <a:t>2</a:t>
                      </a:r>
                      <a:endParaRPr sz="1600" dirty="0">
                        <a:latin typeface="Arial" panose="020B0604020202020204" pitchFamily="34" charset="0"/>
                        <a:cs typeface="Arial" panose="020B0604020202020204" pitchFamily="34" charset="0"/>
                      </a:endParaRPr>
                    </a:p>
                    <a:p>
                      <a:pPr marL="1270" algn="ctr">
                        <a:lnSpc>
                          <a:spcPct val="100000"/>
                        </a:lnSpc>
                        <a:spcBef>
                          <a:spcPts val="5"/>
                        </a:spcBef>
                      </a:pPr>
                      <a:r>
                        <a:rPr sz="1600" b="1" dirty="0">
                          <a:solidFill>
                            <a:srgbClr val="FFFFFF"/>
                          </a:solidFill>
                          <a:latin typeface="Arial" panose="020B0604020202020204" pitchFamily="34" charset="0"/>
                          <a:cs typeface="Arial" panose="020B0604020202020204" pitchFamily="34" charset="0"/>
                        </a:rPr>
                        <a:t>(HER2</a:t>
                      </a:r>
                      <a:r>
                        <a:rPr sz="1600" b="1" spc="-3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low-</a:t>
                      </a:r>
                      <a:r>
                        <a:rPr sz="1600" b="1" spc="-10" dirty="0">
                          <a:solidFill>
                            <a:srgbClr val="FFFFFF"/>
                          </a:solidFill>
                          <a:latin typeface="Arial" panose="020B0604020202020204" pitchFamily="34" charset="0"/>
                          <a:cs typeface="Arial" panose="020B0604020202020204" pitchFamily="34" charset="0"/>
                        </a:rPr>
                        <a:t>expressing)</a:t>
                      </a:r>
                      <a:endParaRPr sz="1600" dirty="0">
                        <a:latin typeface="Arial" panose="020B0604020202020204" pitchFamily="34" charset="0"/>
                        <a:cs typeface="Arial" panose="020B0604020202020204" pitchFamily="34" charset="0"/>
                      </a:endParaRPr>
                    </a:p>
                  </a:txBody>
                  <a:tcPr marL="0" marR="0" marT="41275" marB="0">
                    <a:solidFill>
                      <a:schemeClr val="accent3"/>
                    </a:solidFill>
                  </a:tcPr>
                </a:tc>
                <a:tc>
                  <a:txBody>
                    <a:bodyPr/>
                    <a:lstStyle/>
                    <a:p>
                      <a:pPr marL="635" algn="ctr">
                        <a:lnSpc>
                          <a:spcPct val="100000"/>
                        </a:lnSpc>
                        <a:spcBef>
                          <a:spcPts val="325"/>
                        </a:spcBef>
                      </a:pPr>
                      <a:r>
                        <a:rPr lang="en-US" sz="1600" b="1" dirty="0">
                          <a:solidFill>
                            <a:srgbClr val="FFFFFF"/>
                          </a:solidFill>
                          <a:latin typeface="Arial" panose="020B0604020202020204" pitchFamily="34" charset="0"/>
                          <a:cs typeface="Arial" panose="020B0604020202020204" pitchFamily="34" charset="0"/>
                        </a:rPr>
                        <a:t>Cohort</a:t>
                      </a:r>
                      <a:r>
                        <a:rPr lang="en-US" sz="1600" b="1" spc="-20" dirty="0">
                          <a:solidFill>
                            <a:srgbClr val="FFFFFF"/>
                          </a:solidFill>
                          <a:latin typeface="Arial" panose="020B0604020202020204" pitchFamily="34" charset="0"/>
                          <a:cs typeface="Arial" panose="020B0604020202020204" pitchFamily="34" charset="0"/>
                        </a:rPr>
                        <a:t> </a:t>
                      </a:r>
                      <a:r>
                        <a:rPr lang="en-US" sz="1600" b="1" spc="-50" dirty="0">
                          <a:solidFill>
                            <a:srgbClr val="FFFFFF"/>
                          </a:solidFill>
                          <a:latin typeface="Arial" panose="020B0604020202020204" pitchFamily="34" charset="0"/>
                          <a:cs typeface="Arial" panose="020B0604020202020204" pitchFamily="34" charset="0"/>
                        </a:rPr>
                        <a:t>3</a:t>
                      </a:r>
                      <a:endParaRPr lang="en-US" sz="1600" dirty="0">
                        <a:latin typeface="Arial" panose="020B0604020202020204" pitchFamily="34" charset="0"/>
                        <a:cs typeface="Arial" panose="020B0604020202020204" pitchFamily="34" charset="0"/>
                      </a:endParaRPr>
                    </a:p>
                    <a:p>
                      <a:pPr marL="1270" algn="ctr">
                        <a:lnSpc>
                          <a:spcPct val="100000"/>
                        </a:lnSpc>
                        <a:spcBef>
                          <a:spcPts val="5"/>
                        </a:spcBef>
                      </a:pPr>
                      <a:r>
                        <a:rPr lang="en-US" sz="1600" b="1" dirty="0">
                          <a:solidFill>
                            <a:srgbClr val="FFFFFF"/>
                          </a:solidFill>
                          <a:latin typeface="Arial" panose="020B0604020202020204" pitchFamily="34" charset="0"/>
                          <a:cs typeface="Arial" panose="020B0604020202020204" pitchFamily="34" charset="0"/>
                        </a:rPr>
                        <a:t>(HER2</a:t>
                      </a:r>
                      <a:r>
                        <a:rPr lang="en-US" sz="1600" b="1" spc="-30" dirty="0">
                          <a:solidFill>
                            <a:srgbClr val="FFFFFF"/>
                          </a:solidFill>
                          <a:latin typeface="Arial" panose="020B0604020202020204" pitchFamily="34" charset="0"/>
                          <a:cs typeface="Arial" panose="020B0604020202020204" pitchFamily="34" charset="0"/>
                        </a:rPr>
                        <a:t> </a:t>
                      </a:r>
                      <a:r>
                        <a:rPr lang="en-US" sz="1600" b="1" dirty="0">
                          <a:solidFill>
                            <a:srgbClr val="FFFFFF"/>
                          </a:solidFill>
                          <a:latin typeface="Arial" panose="020B0604020202020204" pitchFamily="34" charset="0"/>
                          <a:cs typeface="Arial" panose="020B0604020202020204" pitchFamily="34" charset="0"/>
                        </a:rPr>
                        <a:t>non-detected</a:t>
                      </a:r>
                      <a:r>
                        <a:rPr lang="en-US" sz="1600" b="1" spc="-10" dirty="0">
                          <a:solidFill>
                            <a:srgbClr val="FFFFFF"/>
                          </a:solidFill>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txBody>
                  <a:tcPr marL="0" marR="0" marT="41275" marB="0">
                    <a:solidFill>
                      <a:schemeClr val="accent4"/>
                    </a:solidFill>
                  </a:tcPr>
                </a:tc>
                <a:extLst>
                  <a:ext uri="{0D108BD9-81ED-4DB2-BD59-A6C34878D82A}">
                    <a16:rowId xmlns:a16="http://schemas.microsoft.com/office/drawing/2014/main" val="10000"/>
                  </a:ext>
                </a:extLst>
              </a:tr>
              <a:tr h="518159">
                <a:tc>
                  <a:txBody>
                    <a:bodyPr/>
                    <a:lstStyle/>
                    <a:p>
                      <a:pPr marL="667385" marR="237490" indent="-424180">
                        <a:lnSpc>
                          <a:spcPct val="100000"/>
                        </a:lnSpc>
                        <a:spcBef>
                          <a:spcPts val="330"/>
                        </a:spcBef>
                      </a:pPr>
                      <a:r>
                        <a:rPr sz="1600" b="1" dirty="0">
                          <a:solidFill>
                            <a:schemeClr val="bg1"/>
                          </a:solidFill>
                          <a:latin typeface="Arial" panose="020B0604020202020204" pitchFamily="34" charset="0"/>
                          <a:cs typeface="Arial" panose="020B0604020202020204" pitchFamily="34" charset="0"/>
                        </a:rPr>
                        <a:t>BOR</a:t>
                      </a:r>
                      <a:r>
                        <a:rPr sz="1600" b="1" spc="-10" dirty="0">
                          <a:solidFill>
                            <a:schemeClr val="bg1"/>
                          </a:solidFill>
                          <a:latin typeface="Arial" panose="020B0604020202020204" pitchFamily="34" charset="0"/>
                          <a:cs typeface="Arial" panose="020B0604020202020204" pitchFamily="34" charset="0"/>
                        </a:rPr>
                        <a:t> confirmed</a:t>
                      </a:r>
                      <a:r>
                        <a:rPr sz="1600" b="1" spc="-20" dirty="0">
                          <a:solidFill>
                            <a:schemeClr val="bg1"/>
                          </a:solidFill>
                          <a:latin typeface="Arial" panose="020B0604020202020204" pitchFamily="34" charset="0"/>
                          <a:cs typeface="Arial" panose="020B0604020202020204" pitchFamily="34" charset="0"/>
                        </a:rPr>
                        <a:t> </a:t>
                      </a:r>
                      <a:r>
                        <a:rPr sz="1600" b="1" spc="-25" dirty="0">
                          <a:solidFill>
                            <a:schemeClr val="bg1"/>
                          </a:solidFill>
                          <a:latin typeface="Arial" panose="020B0604020202020204" pitchFamily="34" charset="0"/>
                          <a:cs typeface="Arial" panose="020B0604020202020204" pitchFamily="34" charset="0"/>
                        </a:rPr>
                        <a:t>n/N </a:t>
                      </a:r>
                      <a:r>
                        <a:rPr sz="1600" b="1" spc="-10" dirty="0">
                          <a:solidFill>
                            <a:schemeClr val="bg1"/>
                          </a:solidFill>
                          <a:latin typeface="Arial" panose="020B0604020202020204" pitchFamily="34" charset="0"/>
                          <a:cs typeface="Arial" panose="020B0604020202020204" pitchFamily="34" charset="0"/>
                        </a:rPr>
                        <a:t>[95%CI]</a:t>
                      </a:r>
                      <a:endParaRPr sz="1600" dirty="0">
                        <a:solidFill>
                          <a:schemeClr val="bg1"/>
                        </a:solidFill>
                        <a:latin typeface="Arial" panose="020B0604020202020204" pitchFamily="34" charset="0"/>
                        <a:cs typeface="Arial" panose="020B0604020202020204" pitchFamily="34" charset="0"/>
                      </a:endParaRPr>
                    </a:p>
                  </a:txBody>
                  <a:tcPr marL="0" marR="0" marT="41910" marB="0"/>
                </a:tc>
                <a:tc>
                  <a:txBody>
                    <a:bodyPr/>
                    <a:lstStyle/>
                    <a:p>
                      <a:pPr algn="ctr">
                        <a:lnSpc>
                          <a:spcPct val="100000"/>
                        </a:lnSpc>
                        <a:spcBef>
                          <a:spcPts val="330"/>
                        </a:spcBef>
                      </a:pPr>
                      <a:r>
                        <a:rPr sz="1600" dirty="0">
                          <a:solidFill>
                            <a:srgbClr val="46474F"/>
                          </a:solidFill>
                          <a:latin typeface="Arial" panose="020B0604020202020204" pitchFamily="34" charset="0"/>
                          <a:cs typeface="Arial" panose="020B0604020202020204" pitchFamily="34" charset="0"/>
                        </a:rPr>
                        <a:t>86</a:t>
                      </a:r>
                      <a:r>
                        <a:rPr sz="1600" spc="-25" dirty="0">
                          <a:solidFill>
                            <a:srgbClr val="46474F"/>
                          </a:solidFill>
                          <a:latin typeface="Arial" panose="020B0604020202020204" pitchFamily="34" charset="0"/>
                          <a:cs typeface="Arial" panose="020B0604020202020204" pitchFamily="34" charset="0"/>
                        </a:rPr>
                        <a:t> </a:t>
                      </a:r>
                      <a:r>
                        <a:rPr sz="1600" dirty="0">
                          <a:solidFill>
                            <a:srgbClr val="46474F"/>
                          </a:solidFill>
                          <a:latin typeface="Arial" panose="020B0604020202020204" pitchFamily="34" charset="0"/>
                          <a:cs typeface="Arial" panose="020B0604020202020204" pitchFamily="34" charset="0"/>
                        </a:rPr>
                        <a:t>/</a:t>
                      </a:r>
                      <a:r>
                        <a:rPr sz="1600" spc="-10" dirty="0">
                          <a:solidFill>
                            <a:srgbClr val="46474F"/>
                          </a:solidFill>
                          <a:latin typeface="Arial" panose="020B0604020202020204" pitchFamily="34" charset="0"/>
                          <a:cs typeface="Arial" panose="020B0604020202020204" pitchFamily="34" charset="0"/>
                        </a:rPr>
                        <a:t> </a:t>
                      </a:r>
                      <a:r>
                        <a:rPr sz="1600" dirty="0">
                          <a:solidFill>
                            <a:srgbClr val="46474F"/>
                          </a:solidFill>
                          <a:latin typeface="Arial" panose="020B0604020202020204" pitchFamily="34" charset="0"/>
                          <a:cs typeface="Arial" panose="020B0604020202020204" pitchFamily="34" charset="0"/>
                        </a:rPr>
                        <a:t>177</a:t>
                      </a:r>
                      <a:r>
                        <a:rPr sz="1600" spc="-30" dirty="0">
                          <a:solidFill>
                            <a:srgbClr val="46474F"/>
                          </a:solidFill>
                          <a:latin typeface="Arial" panose="020B0604020202020204" pitchFamily="34" charset="0"/>
                          <a:cs typeface="Arial" panose="020B0604020202020204" pitchFamily="34" charset="0"/>
                        </a:rPr>
                        <a:t> </a:t>
                      </a:r>
                      <a:r>
                        <a:rPr sz="1600" spc="-10" dirty="0">
                          <a:solidFill>
                            <a:srgbClr val="46474F"/>
                          </a:solidFill>
                          <a:latin typeface="Arial" panose="020B0604020202020204" pitchFamily="34" charset="0"/>
                          <a:cs typeface="Arial" panose="020B0604020202020204" pitchFamily="34" charset="0"/>
                        </a:rPr>
                        <a:t>(48.6%)</a:t>
                      </a:r>
                      <a:endParaRPr sz="1600" dirty="0">
                        <a:latin typeface="Arial" panose="020B0604020202020204" pitchFamily="34" charset="0"/>
                        <a:cs typeface="Arial" panose="020B0604020202020204" pitchFamily="34" charset="0"/>
                      </a:endParaRPr>
                    </a:p>
                    <a:p>
                      <a:pPr algn="ctr">
                        <a:lnSpc>
                          <a:spcPct val="100000"/>
                        </a:lnSpc>
                      </a:pPr>
                      <a:r>
                        <a:rPr sz="1600" dirty="0">
                          <a:solidFill>
                            <a:srgbClr val="46474F"/>
                          </a:solidFill>
                          <a:latin typeface="Arial" panose="020B0604020202020204" pitchFamily="34" charset="0"/>
                          <a:cs typeface="Arial" panose="020B0604020202020204" pitchFamily="34" charset="0"/>
                        </a:rPr>
                        <a:t>[41.0</a:t>
                      </a:r>
                      <a:r>
                        <a:rPr lang="en-US" sz="1600" dirty="0">
                          <a:solidFill>
                            <a:srgbClr val="46474F"/>
                          </a:solidFill>
                          <a:latin typeface="Arial" panose="020B0604020202020204" pitchFamily="34" charset="0"/>
                          <a:cs typeface="Arial" panose="020B0604020202020204" pitchFamily="34" charset="0"/>
                        </a:rPr>
                        <a:t>-</a:t>
                      </a:r>
                      <a:r>
                        <a:rPr sz="1600" spc="-10" dirty="0">
                          <a:solidFill>
                            <a:srgbClr val="46474F"/>
                          </a:solidFill>
                          <a:latin typeface="Arial" panose="020B0604020202020204" pitchFamily="34" charset="0"/>
                          <a:cs typeface="Arial" panose="020B0604020202020204" pitchFamily="34" charset="0"/>
                        </a:rPr>
                        <a:t>56.2]</a:t>
                      </a:r>
                      <a:endParaRPr sz="1600" dirty="0">
                        <a:latin typeface="Arial" panose="020B0604020202020204" pitchFamily="34" charset="0"/>
                        <a:cs typeface="Arial" panose="020B0604020202020204" pitchFamily="34" charset="0"/>
                      </a:endParaRPr>
                    </a:p>
                  </a:txBody>
                  <a:tcPr marL="0" marR="0" marT="41910" marB="0"/>
                </a:tc>
                <a:tc>
                  <a:txBody>
                    <a:bodyPr/>
                    <a:lstStyle/>
                    <a:p>
                      <a:pPr marL="1270" algn="ctr">
                        <a:lnSpc>
                          <a:spcPct val="100000"/>
                        </a:lnSpc>
                        <a:spcBef>
                          <a:spcPts val="325"/>
                        </a:spcBef>
                      </a:pPr>
                      <a:r>
                        <a:rPr sz="1600" dirty="0">
                          <a:solidFill>
                            <a:schemeClr val="tx1"/>
                          </a:solidFill>
                          <a:latin typeface="Arial" panose="020B0604020202020204" pitchFamily="34" charset="0"/>
                          <a:cs typeface="Arial" panose="020B0604020202020204" pitchFamily="34" charset="0"/>
                        </a:rPr>
                        <a:t>48</a:t>
                      </a:r>
                      <a:r>
                        <a:rPr sz="1600" spc="-15" dirty="0">
                          <a:solidFill>
                            <a:schemeClr val="tx1"/>
                          </a:solidFill>
                          <a:latin typeface="Arial" panose="020B0604020202020204" pitchFamily="34" charset="0"/>
                          <a:cs typeface="Arial" panose="020B0604020202020204" pitchFamily="34" charset="0"/>
                        </a:rPr>
                        <a:t> </a:t>
                      </a:r>
                      <a:r>
                        <a:rPr sz="1600" dirty="0">
                          <a:solidFill>
                            <a:schemeClr val="tx1"/>
                          </a:solidFill>
                          <a:latin typeface="Arial" panose="020B0604020202020204" pitchFamily="34" charset="0"/>
                          <a:cs typeface="Arial" panose="020B0604020202020204" pitchFamily="34" charset="0"/>
                        </a:rPr>
                        <a:t>/</a:t>
                      </a:r>
                      <a:r>
                        <a:rPr sz="1600" spc="-5" dirty="0">
                          <a:solidFill>
                            <a:schemeClr val="tx1"/>
                          </a:solidFill>
                          <a:latin typeface="Arial" panose="020B0604020202020204" pitchFamily="34" charset="0"/>
                          <a:cs typeface="Arial" panose="020B0604020202020204" pitchFamily="34" charset="0"/>
                        </a:rPr>
                        <a:t> </a:t>
                      </a:r>
                      <a:r>
                        <a:rPr sz="1600" dirty="0">
                          <a:solidFill>
                            <a:schemeClr val="tx1"/>
                          </a:solidFill>
                          <a:latin typeface="Arial" panose="020B0604020202020204" pitchFamily="34" charset="0"/>
                          <a:cs typeface="Arial" panose="020B0604020202020204" pitchFamily="34" charset="0"/>
                        </a:rPr>
                        <a:t>68</a:t>
                      </a:r>
                      <a:r>
                        <a:rPr sz="1600" spc="-25" dirty="0">
                          <a:solidFill>
                            <a:schemeClr val="tx1"/>
                          </a:solidFill>
                          <a:latin typeface="Arial" panose="020B0604020202020204" pitchFamily="34" charset="0"/>
                          <a:cs typeface="Arial" panose="020B0604020202020204" pitchFamily="34" charset="0"/>
                        </a:rPr>
                        <a:t> </a:t>
                      </a:r>
                      <a:r>
                        <a:rPr sz="1600" b="1" spc="-10" dirty="0">
                          <a:solidFill>
                            <a:srgbClr val="00B050"/>
                          </a:solidFill>
                          <a:latin typeface="Arial" panose="020B0604020202020204" pitchFamily="34" charset="0"/>
                          <a:cs typeface="Arial" panose="020B0604020202020204" pitchFamily="34" charset="0"/>
                        </a:rPr>
                        <a:t>(70.6%)</a:t>
                      </a:r>
                      <a:endParaRPr sz="1600" dirty="0">
                        <a:solidFill>
                          <a:srgbClr val="00B050"/>
                        </a:solidFill>
                        <a:latin typeface="Arial" panose="020B0604020202020204" pitchFamily="34" charset="0"/>
                        <a:cs typeface="Arial" panose="020B0604020202020204" pitchFamily="34" charset="0"/>
                      </a:endParaRPr>
                    </a:p>
                    <a:p>
                      <a:pPr algn="ctr">
                        <a:lnSpc>
                          <a:spcPct val="100000"/>
                        </a:lnSpc>
                        <a:spcBef>
                          <a:spcPts val="5"/>
                        </a:spcBef>
                      </a:pPr>
                      <a:r>
                        <a:rPr sz="1600" dirty="0">
                          <a:solidFill>
                            <a:schemeClr val="tx1"/>
                          </a:solidFill>
                          <a:latin typeface="Arial" panose="020B0604020202020204" pitchFamily="34" charset="0"/>
                          <a:cs typeface="Arial" panose="020B0604020202020204" pitchFamily="34" charset="0"/>
                        </a:rPr>
                        <a:t>[58.3</a:t>
                      </a:r>
                      <a:r>
                        <a:rPr lang="en-US" sz="1600" dirty="0">
                          <a:solidFill>
                            <a:schemeClr val="tx1"/>
                          </a:solidFill>
                          <a:latin typeface="Arial" panose="020B0604020202020204" pitchFamily="34" charset="0"/>
                          <a:cs typeface="Arial" panose="020B0604020202020204" pitchFamily="34" charset="0"/>
                        </a:rPr>
                        <a:t>-</a:t>
                      </a:r>
                      <a:r>
                        <a:rPr sz="1600" spc="-10" dirty="0">
                          <a:solidFill>
                            <a:schemeClr val="tx1"/>
                          </a:solidFill>
                          <a:latin typeface="Arial" panose="020B0604020202020204" pitchFamily="34" charset="0"/>
                          <a:cs typeface="Arial" panose="020B0604020202020204" pitchFamily="34" charset="0"/>
                        </a:rPr>
                        <a:t>81.0]</a:t>
                      </a:r>
                      <a:endParaRPr sz="1600" dirty="0">
                        <a:solidFill>
                          <a:schemeClr val="tx1"/>
                        </a:solidFill>
                        <a:latin typeface="Arial" panose="020B0604020202020204" pitchFamily="34" charset="0"/>
                        <a:cs typeface="Arial" panose="020B0604020202020204" pitchFamily="34" charset="0"/>
                      </a:endParaRPr>
                    </a:p>
                  </a:txBody>
                  <a:tcPr marL="0" marR="0" marT="41275" marB="0"/>
                </a:tc>
                <a:tc>
                  <a:txBody>
                    <a:bodyPr/>
                    <a:lstStyle/>
                    <a:p>
                      <a:pPr marL="1905" algn="ctr">
                        <a:lnSpc>
                          <a:spcPct val="100000"/>
                        </a:lnSpc>
                        <a:spcBef>
                          <a:spcPts val="325"/>
                        </a:spcBef>
                      </a:pPr>
                      <a:r>
                        <a:rPr sz="1600" dirty="0">
                          <a:solidFill>
                            <a:schemeClr val="tx1"/>
                          </a:solidFill>
                          <a:latin typeface="Arial" panose="020B0604020202020204" pitchFamily="34" charset="0"/>
                          <a:cs typeface="Arial" panose="020B0604020202020204" pitchFamily="34" charset="0"/>
                        </a:rPr>
                        <a:t>27</a:t>
                      </a:r>
                      <a:r>
                        <a:rPr sz="1600" spc="-20" dirty="0">
                          <a:solidFill>
                            <a:schemeClr val="tx1"/>
                          </a:solidFill>
                          <a:latin typeface="Arial" panose="020B0604020202020204" pitchFamily="34" charset="0"/>
                          <a:cs typeface="Arial" panose="020B0604020202020204" pitchFamily="34" charset="0"/>
                        </a:rPr>
                        <a:t> </a:t>
                      </a:r>
                      <a:r>
                        <a:rPr sz="1600" dirty="0">
                          <a:solidFill>
                            <a:schemeClr val="tx1"/>
                          </a:solidFill>
                          <a:latin typeface="Arial" panose="020B0604020202020204" pitchFamily="34" charset="0"/>
                          <a:cs typeface="Arial" panose="020B0604020202020204" pitchFamily="34" charset="0"/>
                        </a:rPr>
                        <a:t>/</a:t>
                      </a:r>
                      <a:r>
                        <a:rPr sz="1600" spc="-10" dirty="0">
                          <a:solidFill>
                            <a:schemeClr val="tx1"/>
                          </a:solidFill>
                          <a:latin typeface="Arial" panose="020B0604020202020204" pitchFamily="34" charset="0"/>
                          <a:cs typeface="Arial" panose="020B0604020202020204" pitchFamily="34" charset="0"/>
                        </a:rPr>
                        <a:t> </a:t>
                      </a:r>
                      <a:r>
                        <a:rPr sz="1600" dirty="0">
                          <a:solidFill>
                            <a:schemeClr val="tx1"/>
                          </a:solidFill>
                          <a:latin typeface="Arial" panose="020B0604020202020204" pitchFamily="34" charset="0"/>
                          <a:cs typeface="Arial" panose="020B0604020202020204" pitchFamily="34" charset="0"/>
                        </a:rPr>
                        <a:t>72</a:t>
                      </a:r>
                      <a:r>
                        <a:rPr sz="1600" spc="-25" dirty="0">
                          <a:solidFill>
                            <a:schemeClr val="tx1"/>
                          </a:solidFill>
                          <a:latin typeface="Arial" panose="020B0604020202020204" pitchFamily="34" charset="0"/>
                          <a:cs typeface="Arial" panose="020B0604020202020204" pitchFamily="34" charset="0"/>
                        </a:rPr>
                        <a:t> </a:t>
                      </a:r>
                      <a:r>
                        <a:rPr sz="1600" b="1" spc="-10" dirty="0">
                          <a:solidFill>
                            <a:schemeClr val="accent3"/>
                          </a:solidFill>
                          <a:latin typeface="Arial" panose="020B0604020202020204" pitchFamily="34" charset="0"/>
                          <a:cs typeface="Arial" panose="020B0604020202020204" pitchFamily="34" charset="0"/>
                        </a:rPr>
                        <a:t>(37.5%)</a:t>
                      </a:r>
                      <a:endParaRPr sz="1600" dirty="0">
                        <a:solidFill>
                          <a:schemeClr val="accent3"/>
                        </a:solidFill>
                        <a:latin typeface="Arial" panose="020B0604020202020204" pitchFamily="34" charset="0"/>
                        <a:cs typeface="Arial" panose="020B0604020202020204" pitchFamily="34" charset="0"/>
                      </a:endParaRPr>
                    </a:p>
                    <a:p>
                      <a:pPr algn="ctr">
                        <a:lnSpc>
                          <a:spcPct val="100000"/>
                        </a:lnSpc>
                        <a:spcBef>
                          <a:spcPts val="5"/>
                        </a:spcBef>
                      </a:pPr>
                      <a:r>
                        <a:rPr sz="1600" dirty="0">
                          <a:solidFill>
                            <a:schemeClr val="tx1"/>
                          </a:solidFill>
                          <a:latin typeface="Arial" panose="020B0604020202020204" pitchFamily="34" charset="0"/>
                          <a:cs typeface="Arial" panose="020B0604020202020204" pitchFamily="34" charset="0"/>
                        </a:rPr>
                        <a:t>[26.4</a:t>
                      </a:r>
                      <a:r>
                        <a:rPr lang="en-US" sz="1600" dirty="0">
                          <a:solidFill>
                            <a:schemeClr val="tx1"/>
                          </a:solidFill>
                          <a:latin typeface="Arial" panose="020B0604020202020204" pitchFamily="34" charset="0"/>
                          <a:cs typeface="Arial" panose="020B0604020202020204" pitchFamily="34" charset="0"/>
                        </a:rPr>
                        <a:t>-</a:t>
                      </a:r>
                      <a:r>
                        <a:rPr sz="1600" spc="-10" dirty="0">
                          <a:solidFill>
                            <a:schemeClr val="tx1"/>
                          </a:solidFill>
                          <a:latin typeface="Arial" panose="020B0604020202020204" pitchFamily="34" charset="0"/>
                          <a:cs typeface="Arial" panose="020B0604020202020204" pitchFamily="34" charset="0"/>
                        </a:rPr>
                        <a:t>49.7]</a:t>
                      </a:r>
                      <a:endParaRPr sz="1600" dirty="0">
                        <a:solidFill>
                          <a:schemeClr val="tx1"/>
                        </a:solidFill>
                        <a:latin typeface="Arial" panose="020B0604020202020204" pitchFamily="34" charset="0"/>
                        <a:cs typeface="Arial" panose="020B0604020202020204" pitchFamily="34" charset="0"/>
                      </a:endParaRPr>
                    </a:p>
                  </a:txBody>
                  <a:tcPr marL="0" marR="0" marT="41275" marB="0"/>
                </a:tc>
                <a:tc>
                  <a:txBody>
                    <a:bodyPr/>
                    <a:lstStyle/>
                    <a:p>
                      <a:pPr marL="1270" algn="ctr">
                        <a:lnSpc>
                          <a:spcPct val="100000"/>
                        </a:lnSpc>
                        <a:spcBef>
                          <a:spcPts val="325"/>
                        </a:spcBef>
                      </a:pPr>
                      <a:r>
                        <a:rPr sz="1600" b="1" spc="-35" dirty="0">
                          <a:solidFill>
                            <a:schemeClr val="tx1"/>
                          </a:solidFill>
                          <a:latin typeface="Arial" panose="020B0604020202020204" pitchFamily="34" charset="0"/>
                          <a:cs typeface="Arial" panose="020B0604020202020204" pitchFamily="34" charset="0"/>
                        </a:rPr>
                        <a:t>11 </a:t>
                      </a:r>
                      <a:r>
                        <a:rPr sz="1600" b="1" dirty="0">
                          <a:solidFill>
                            <a:schemeClr val="tx1"/>
                          </a:solidFill>
                          <a:latin typeface="Arial" panose="020B0604020202020204" pitchFamily="34" charset="0"/>
                          <a:cs typeface="Arial" panose="020B0604020202020204" pitchFamily="34" charset="0"/>
                        </a:rPr>
                        <a:t>/</a:t>
                      </a:r>
                      <a:r>
                        <a:rPr sz="1600" b="1" spc="-10" dirty="0">
                          <a:solidFill>
                            <a:schemeClr val="tx1"/>
                          </a:solidFill>
                          <a:latin typeface="Arial" panose="020B0604020202020204" pitchFamily="34" charset="0"/>
                          <a:cs typeface="Arial" panose="020B0604020202020204" pitchFamily="34" charset="0"/>
                        </a:rPr>
                        <a:t> </a:t>
                      </a:r>
                      <a:r>
                        <a:rPr sz="1600" b="1" dirty="0">
                          <a:solidFill>
                            <a:schemeClr val="tx1"/>
                          </a:solidFill>
                          <a:latin typeface="Arial" panose="020B0604020202020204" pitchFamily="34" charset="0"/>
                          <a:cs typeface="Arial" panose="020B0604020202020204" pitchFamily="34" charset="0"/>
                        </a:rPr>
                        <a:t>37</a:t>
                      </a:r>
                      <a:r>
                        <a:rPr sz="1600" b="1" spc="-20" dirty="0">
                          <a:solidFill>
                            <a:schemeClr val="tx1"/>
                          </a:solidFill>
                          <a:latin typeface="Arial" panose="020B0604020202020204" pitchFamily="34" charset="0"/>
                          <a:cs typeface="Arial" panose="020B0604020202020204" pitchFamily="34" charset="0"/>
                        </a:rPr>
                        <a:t> </a:t>
                      </a:r>
                      <a:r>
                        <a:rPr sz="1600" b="1" spc="-10" dirty="0">
                          <a:solidFill>
                            <a:schemeClr val="accent4"/>
                          </a:solidFill>
                          <a:latin typeface="Arial" panose="020B0604020202020204" pitchFamily="34" charset="0"/>
                          <a:cs typeface="Arial" panose="020B0604020202020204" pitchFamily="34" charset="0"/>
                        </a:rPr>
                        <a:t>(29.7%)</a:t>
                      </a:r>
                      <a:endParaRPr sz="1600" b="1" dirty="0">
                        <a:solidFill>
                          <a:schemeClr val="accent4"/>
                        </a:solidFill>
                        <a:latin typeface="Arial" panose="020B0604020202020204" pitchFamily="34" charset="0"/>
                        <a:cs typeface="Arial" panose="020B0604020202020204" pitchFamily="34" charset="0"/>
                      </a:endParaRPr>
                    </a:p>
                    <a:p>
                      <a:pPr algn="ctr">
                        <a:lnSpc>
                          <a:spcPct val="100000"/>
                        </a:lnSpc>
                        <a:spcBef>
                          <a:spcPts val="5"/>
                        </a:spcBef>
                      </a:pPr>
                      <a:r>
                        <a:rPr sz="1600" b="0" dirty="0">
                          <a:solidFill>
                            <a:schemeClr val="tx1"/>
                          </a:solidFill>
                          <a:latin typeface="Arial" panose="020B0604020202020204" pitchFamily="34" charset="0"/>
                          <a:cs typeface="Arial" panose="020B0604020202020204" pitchFamily="34" charset="0"/>
                        </a:rPr>
                        <a:t>[15.9</a:t>
                      </a:r>
                      <a:r>
                        <a:rPr lang="en-US" sz="1600" b="0" dirty="0">
                          <a:solidFill>
                            <a:schemeClr val="tx1"/>
                          </a:solidFill>
                          <a:latin typeface="Arial" panose="020B0604020202020204" pitchFamily="34" charset="0"/>
                          <a:cs typeface="Arial" panose="020B0604020202020204" pitchFamily="34" charset="0"/>
                        </a:rPr>
                        <a:t>-</a:t>
                      </a:r>
                      <a:r>
                        <a:rPr sz="1600" b="0" spc="-10" dirty="0">
                          <a:solidFill>
                            <a:schemeClr val="tx1"/>
                          </a:solidFill>
                          <a:latin typeface="Arial" panose="020B0604020202020204" pitchFamily="34" charset="0"/>
                          <a:cs typeface="Arial" panose="020B0604020202020204" pitchFamily="34" charset="0"/>
                        </a:rPr>
                        <a:t>47.0]</a:t>
                      </a:r>
                      <a:endParaRPr sz="1600" b="0" dirty="0">
                        <a:solidFill>
                          <a:schemeClr val="tx1"/>
                        </a:solidFill>
                        <a:latin typeface="Arial" panose="020B0604020202020204" pitchFamily="34" charset="0"/>
                        <a:cs typeface="Arial" panose="020B0604020202020204" pitchFamily="34" charset="0"/>
                      </a:endParaRPr>
                    </a:p>
                  </a:txBody>
                  <a:tcPr marL="0" marR="0" marT="41275" marB="0"/>
                </a:tc>
                <a:extLst>
                  <a:ext uri="{0D108BD9-81ED-4DB2-BD59-A6C34878D82A}">
                    <a16:rowId xmlns:a16="http://schemas.microsoft.com/office/drawing/2014/main" val="10001"/>
                  </a:ext>
                </a:extLst>
              </a:tr>
              <a:tr h="281305">
                <a:tc>
                  <a:txBody>
                    <a:bodyPr/>
                    <a:lstStyle/>
                    <a:p>
                      <a:pPr marL="146685">
                        <a:lnSpc>
                          <a:spcPct val="100000"/>
                        </a:lnSpc>
                        <a:spcBef>
                          <a:spcPts val="330"/>
                        </a:spcBef>
                      </a:pPr>
                      <a:r>
                        <a:rPr sz="1600" b="1" dirty="0">
                          <a:solidFill>
                            <a:schemeClr val="bg1"/>
                          </a:solidFill>
                          <a:latin typeface="Arial" panose="020B0604020202020204" pitchFamily="34" charset="0"/>
                          <a:cs typeface="Arial" panose="020B0604020202020204" pitchFamily="34" charset="0"/>
                        </a:rPr>
                        <a:t>Median</a:t>
                      </a:r>
                      <a:r>
                        <a:rPr sz="1600" b="1" spc="-40" dirty="0">
                          <a:solidFill>
                            <a:schemeClr val="bg1"/>
                          </a:solidFill>
                          <a:latin typeface="Arial" panose="020B0604020202020204" pitchFamily="34" charset="0"/>
                          <a:cs typeface="Arial" panose="020B0604020202020204" pitchFamily="34" charset="0"/>
                        </a:rPr>
                        <a:t> </a:t>
                      </a:r>
                      <a:r>
                        <a:rPr sz="1600" b="1" dirty="0">
                          <a:solidFill>
                            <a:schemeClr val="bg1"/>
                          </a:solidFill>
                          <a:latin typeface="Arial" panose="020B0604020202020204" pitchFamily="34" charset="0"/>
                          <a:cs typeface="Arial" panose="020B0604020202020204" pitchFamily="34" charset="0"/>
                        </a:rPr>
                        <a:t>DOR</a:t>
                      </a:r>
                      <a:r>
                        <a:rPr sz="1600" b="1" spc="-35" dirty="0">
                          <a:solidFill>
                            <a:schemeClr val="bg1"/>
                          </a:solidFill>
                          <a:latin typeface="Arial" panose="020B0604020202020204" pitchFamily="34" charset="0"/>
                          <a:cs typeface="Arial" panose="020B0604020202020204" pitchFamily="34" charset="0"/>
                        </a:rPr>
                        <a:t> </a:t>
                      </a:r>
                      <a:r>
                        <a:rPr sz="1600" b="1" spc="-10" dirty="0">
                          <a:solidFill>
                            <a:schemeClr val="bg1"/>
                          </a:solidFill>
                          <a:latin typeface="Arial" panose="020B0604020202020204" pitchFamily="34" charset="0"/>
                          <a:cs typeface="Arial" panose="020B0604020202020204" pitchFamily="34" charset="0"/>
                        </a:rPr>
                        <a:t>(mo)</a:t>
                      </a:r>
                      <a:endParaRPr sz="1600" dirty="0">
                        <a:solidFill>
                          <a:schemeClr val="bg1"/>
                        </a:solidFill>
                        <a:latin typeface="Arial" panose="020B0604020202020204" pitchFamily="34" charset="0"/>
                        <a:cs typeface="Arial" panose="020B0604020202020204" pitchFamily="34" charset="0"/>
                      </a:endParaRPr>
                    </a:p>
                  </a:txBody>
                  <a:tcPr marL="0" marR="0" marT="41910" marB="0"/>
                </a:tc>
                <a:tc>
                  <a:txBody>
                    <a:bodyPr/>
                    <a:lstStyle/>
                    <a:p>
                      <a:pPr marL="340360">
                        <a:lnSpc>
                          <a:spcPct val="100000"/>
                        </a:lnSpc>
                        <a:spcBef>
                          <a:spcPts val="330"/>
                        </a:spcBef>
                      </a:pPr>
                      <a:r>
                        <a:rPr sz="1600" dirty="0">
                          <a:solidFill>
                            <a:srgbClr val="46474F"/>
                          </a:solidFill>
                          <a:latin typeface="Arial" panose="020B0604020202020204" pitchFamily="34" charset="0"/>
                          <a:cs typeface="Arial" panose="020B0604020202020204" pitchFamily="34" charset="0"/>
                        </a:rPr>
                        <a:t>8.5</a:t>
                      </a:r>
                      <a:r>
                        <a:rPr sz="1600" spc="-5" dirty="0">
                          <a:solidFill>
                            <a:srgbClr val="46474F"/>
                          </a:solidFill>
                          <a:latin typeface="Arial" panose="020B0604020202020204" pitchFamily="34" charset="0"/>
                          <a:cs typeface="Arial" panose="020B0604020202020204" pitchFamily="34" charset="0"/>
                        </a:rPr>
                        <a:t> </a:t>
                      </a:r>
                      <a:r>
                        <a:rPr sz="1600" dirty="0">
                          <a:solidFill>
                            <a:srgbClr val="46474F"/>
                          </a:solidFill>
                          <a:latin typeface="Arial" panose="020B0604020202020204" pitchFamily="34" charset="0"/>
                          <a:cs typeface="Arial" panose="020B0604020202020204" pitchFamily="34" charset="0"/>
                        </a:rPr>
                        <a:t>[6.5</a:t>
                      </a:r>
                      <a:r>
                        <a:rPr lang="en-US" sz="1600" dirty="0">
                          <a:solidFill>
                            <a:srgbClr val="46474F"/>
                          </a:solidFill>
                          <a:latin typeface="Arial" panose="020B0604020202020204" pitchFamily="34" charset="0"/>
                          <a:cs typeface="Arial" panose="020B0604020202020204" pitchFamily="34" charset="0"/>
                        </a:rPr>
                        <a:t>-</a:t>
                      </a:r>
                      <a:r>
                        <a:rPr sz="1600" spc="-20" dirty="0">
                          <a:solidFill>
                            <a:srgbClr val="46474F"/>
                          </a:solidFill>
                          <a:latin typeface="Arial" panose="020B0604020202020204" pitchFamily="34" charset="0"/>
                          <a:cs typeface="Arial" panose="020B0604020202020204" pitchFamily="34" charset="0"/>
                        </a:rPr>
                        <a:t>9.8]</a:t>
                      </a:r>
                      <a:endParaRPr sz="1600" dirty="0">
                        <a:latin typeface="Arial" panose="020B0604020202020204" pitchFamily="34" charset="0"/>
                        <a:cs typeface="Arial" panose="020B0604020202020204" pitchFamily="34" charset="0"/>
                      </a:endParaRPr>
                    </a:p>
                  </a:txBody>
                  <a:tcPr marL="0" marR="0" marT="41910" marB="0"/>
                </a:tc>
                <a:tc>
                  <a:txBody>
                    <a:bodyPr/>
                    <a:lstStyle/>
                    <a:p>
                      <a:pPr marL="600075">
                        <a:lnSpc>
                          <a:spcPct val="100000"/>
                        </a:lnSpc>
                        <a:spcBef>
                          <a:spcPts val="330"/>
                        </a:spcBef>
                      </a:pPr>
                      <a:r>
                        <a:rPr sz="1600" dirty="0">
                          <a:solidFill>
                            <a:srgbClr val="46474F"/>
                          </a:solidFill>
                          <a:latin typeface="Arial" panose="020B0604020202020204" pitchFamily="34" charset="0"/>
                          <a:cs typeface="Arial" panose="020B0604020202020204" pitchFamily="34" charset="0"/>
                        </a:rPr>
                        <a:t>9.7</a:t>
                      </a:r>
                      <a:r>
                        <a:rPr sz="1600" spc="-5" dirty="0">
                          <a:solidFill>
                            <a:srgbClr val="46474F"/>
                          </a:solidFill>
                          <a:latin typeface="Arial" panose="020B0604020202020204" pitchFamily="34" charset="0"/>
                          <a:cs typeface="Arial" panose="020B0604020202020204" pitchFamily="34" charset="0"/>
                        </a:rPr>
                        <a:t> </a:t>
                      </a:r>
                      <a:r>
                        <a:rPr sz="1600" dirty="0">
                          <a:solidFill>
                            <a:srgbClr val="46474F"/>
                          </a:solidFill>
                          <a:latin typeface="Arial" panose="020B0604020202020204" pitchFamily="34" charset="0"/>
                          <a:cs typeface="Arial" panose="020B0604020202020204" pitchFamily="34" charset="0"/>
                        </a:rPr>
                        <a:t>[6.8</a:t>
                      </a:r>
                      <a:r>
                        <a:rPr lang="en-US" sz="1600" dirty="0">
                          <a:solidFill>
                            <a:srgbClr val="46474F"/>
                          </a:solidFill>
                          <a:latin typeface="Arial" panose="020B0604020202020204" pitchFamily="34" charset="0"/>
                          <a:cs typeface="Arial" panose="020B0604020202020204" pitchFamily="34" charset="0"/>
                        </a:rPr>
                        <a:t>-</a:t>
                      </a:r>
                      <a:r>
                        <a:rPr sz="1600" spc="-25" dirty="0">
                          <a:solidFill>
                            <a:srgbClr val="46474F"/>
                          </a:solidFill>
                          <a:latin typeface="Arial" panose="020B0604020202020204" pitchFamily="34" charset="0"/>
                          <a:cs typeface="Arial" panose="020B0604020202020204" pitchFamily="34" charset="0"/>
                        </a:rPr>
                        <a:t>13]</a:t>
                      </a:r>
                      <a:endParaRPr sz="1600" dirty="0">
                        <a:latin typeface="Arial" panose="020B0604020202020204" pitchFamily="34" charset="0"/>
                        <a:cs typeface="Arial" panose="020B0604020202020204" pitchFamily="34" charset="0"/>
                      </a:endParaRPr>
                    </a:p>
                  </a:txBody>
                  <a:tcPr marL="0" marR="0" marT="41910" marB="0"/>
                </a:tc>
                <a:tc>
                  <a:txBody>
                    <a:bodyPr/>
                    <a:lstStyle/>
                    <a:p>
                      <a:pPr marL="596900">
                        <a:lnSpc>
                          <a:spcPct val="100000"/>
                        </a:lnSpc>
                        <a:spcBef>
                          <a:spcPts val="330"/>
                        </a:spcBef>
                      </a:pPr>
                      <a:r>
                        <a:rPr sz="1600" dirty="0">
                          <a:solidFill>
                            <a:srgbClr val="46474F"/>
                          </a:solidFill>
                          <a:latin typeface="Arial" panose="020B0604020202020204" pitchFamily="34" charset="0"/>
                          <a:cs typeface="Arial" panose="020B0604020202020204" pitchFamily="34" charset="0"/>
                        </a:rPr>
                        <a:t>7.6</a:t>
                      </a:r>
                      <a:r>
                        <a:rPr sz="1600" spc="-5" dirty="0">
                          <a:solidFill>
                            <a:srgbClr val="46474F"/>
                          </a:solidFill>
                          <a:latin typeface="Arial" panose="020B0604020202020204" pitchFamily="34" charset="0"/>
                          <a:cs typeface="Arial" panose="020B0604020202020204" pitchFamily="34" charset="0"/>
                        </a:rPr>
                        <a:t> </a:t>
                      </a:r>
                      <a:r>
                        <a:rPr sz="1600" dirty="0">
                          <a:solidFill>
                            <a:srgbClr val="46474F"/>
                          </a:solidFill>
                          <a:latin typeface="Arial" panose="020B0604020202020204" pitchFamily="34" charset="0"/>
                          <a:cs typeface="Arial" panose="020B0604020202020204" pitchFamily="34" charset="0"/>
                        </a:rPr>
                        <a:t>[4.2</a:t>
                      </a:r>
                      <a:r>
                        <a:rPr lang="en-US" sz="1600" dirty="0">
                          <a:solidFill>
                            <a:srgbClr val="46474F"/>
                          </a:solidFill>
                          <a:latin typeface="Arial" panose="020B0604020202020204" pitchFamily="34" charset="0"/>
                          <a:cs typeface="Arial" panose="020B0604020202020204" pitchFamily="34" charset="0"/>
                        </a:rPr>
                        <a:t>-</a:t>
                      </a:r>
                      <a:r>
                        <a:rPr sz="1600" spc="-20" dirty="0">
                          <a:solidFill>
                            <a:srgbClr val="46474F"/>
                          </a:solidFill>
                          <a:latin typeface="Arial" panose="020B0604020202020204" pitchFamily="34" charset="0"/>
                          <a:cs typeface="Arial" panose="020B0604020202020204" pitchFamily="34" charset="0"/>
                        </a:rPr>
                        <a:t>9.2]</a:t>
                      </a:r>
                      <a:endParaRPr sz="1600" dirty="0">
                        <a:latin typeface="Arial" panose="020B0604020202020204" pitchFamily="34" charset="0"/>
                        <a:cs typeface="Arial" panose="020B0604020202020204" pitchFamily="34" charset="0"/>
                      </a:endParaRPr>
                    </a:p>
                  </a:txBody>
                  <a:tcPr marL="0" marR="0" marT="41910" marB="0"/>
                </a:tc>
                <a:tc>
                  <a:txBody>
                    <a:bodyPr/>
                    <a:lstStyle/>
                    <a:p>
                      <a:pPr marL="525145">
                        <a:lnSpc>
                          <a:spcPct val="100000"/>
                        </a:lnSpc>
                        <a:spcBef>
                          <a:spcPts val="330"/>
                        </a:spcBef>
                      </a:pPr>
                      <a:r>
                        <a:rPr sz="1600" dirty="0">
                          <a:solidFill>
                            <a:srgbClr val="46474F"/>
                          </a:solidFill>
                          <a:latin typeface="Arial" panose="020B0604020202020204" pitchFamily="34" charset="0"/>
                          <a:cs typeface="Arial" panose="020B0604020202020204" pitchFamily="34" charset="0"/>
                        </a:rPr>
                        <a:t>6.8[2.8</a:t>
                      </a:r>
                      <a:r>
                        <a:rPr lang="en-US" sz="1600" dirty="0">
                          <a:solidFill>
                            <a:srgbClr val="46474F"/>
                          </a:solidFill>
                          <a:latin typeface="Arial" panose="020B0604020202020204" pitchFamily="34" charset="0"/>
                          <a:cs typeface="Arial" panose="020B0604020202020204" pitchFamily="34" charset="0"/>
                        </a:rPr>
                        <a:t>-</a:t>
                      </a:r>
                      <a:r>
                        <a:rPr sz="1600" spc="-25" dirty="0">
                          <a:solidFill>
                            <a:srgbClr val="46474F"/>
                          </a:solidFill>
                          <a:latin typeface="Arial" panose="020B0604020202020204" pitchFamily="34" charset="0"/>
                          <a:cs typeface="Arial" panose="020B0604020202020204" pitchFamily="34" charset="0"/>
                        </a:rPr>
                        <a:t>NR]</a:t>
                      </a:r>
                      <a:endParaRPr sz="1600" dirty="0">
                        <a:latin typeface="Arial" panose="020B0604020202020204" pitchFamily="34" charset="0"/>
                        <a:cs typeface="Arial" panose="020B0604020202020204" pitchFamily="34" charset="0"/>
                      </a:endParaRPr>
                    </a:p>
                  </a:txBody>
                  <a:tcPr marL="0" marR="0" marT="41910" marB="0"/>
                </a:tc>
                <a:extLst>
                  <a:ext uri="{0D108BD9-81ED-4DB2-BD59-A6C34878D82A}">
                    <a16:rowId xmlns:a16="http://schemas.microsoft.com/office/drawing/2014/main" val="10002"/>
                  </a:ext>
                </a:extLst>
              </a:tr>
              <a:tr h="718185">
                <a:tc>
                  <a:txBody>
                    <a:bodyPr/>
                    <a:lstStyle/>
                    <a:p>
                      <a:pPr marL="667385" marR="159385" indent="-500380">
                        <a:lnSpc>
                          <a:spcPct val="100000"/>
                        </a:lnSpc>
                      </a:pPr>
                      <a:endParaRPr lang="en-US" sz="1600" b="1" dirty="0">
                        <a:solidFill>
                          <a:schemeClr val="bg1"/>
                        </a:solidFill>
                        <a:latin typeface="Arial" panose="020B0604020202020204" pitchFamily="34" charset="0"/>
                        <a:cs typeface="Arial" panose="020B0604020202020204" pitchFamily="34" charset="0"/>
                      </a:endParaRPr>
                    </a:p>
                    <a:p>
                      <a:pPr marL="667385" marR="159385" indent="-500380">
                        <a:lnSpc>
                          <a:spcPct val="100000"/>
                        </a:lnSpc>
                      </a:pPr>
                      <a:r>
                        <a:rPr sz="1600" b="1" dirty="0">
                          <a:solidFill>
                            <a:schemeClr val="bg1"/>
                          </a:solidFill>
                          <a:latin typeface="Arial" panose="020B0604020202020204" pitchFamily="34" charset="0"/>
                          <a:cs typeface="Arial" panose="020B0604020202020204" pitchFamily="34" charset="0"/>
                        </a:rPr>
                        <a:t>Median</a:t>
                      </a:r>
                      <a:r>
                        <a:rPr sz="1600" b="1" spc="-30" dirty="0">
                          <a:solidFill>
                            <a:schemeClr val="bg1"/>
                          </a:solidFill>
                          <a:latin typeface="Arial" panose="020B0604020202020204" pitchFamily="34" charset="0"/>
                          <a:cs typeface="Arial" panose="020B0604020202020204" pitchFamily="34" charset="0"/>
                        </a:rPr>
                        <a:t> </a:t>
                      </a:r>
                      <a:r>
                        <a:rPr sz="1600" b="1" dirty="0">
                          <a:solidFill>
                            <a:schemeClr val="bg1"/>
                          </a:solidFill>
                          <a:latin typeface="Arial" panose="020B0604020202020204" pitchFamily="34" charset="0"/>
                          <a:cs typeface="Arial" panose="020B0604020202020204" pitchFamily="34" charset="0"/>
                        </a:rPr>
                        <a:t>PFS</a:t>
                      </a:r>
                      <a:r>
                        <a:rPr sz="1600" b="1" spc="-25" dirty="0">
                          <a:solidFill>
                            <a:schemeClr val="bg1"/>
                          </a:solidFill>
                          <a:latin typeface="Arial" panose="020B0604020202020204" pitchFamily="34" charset="0"/>
                          <a:cs typeface="Arial" panose="020B0604020202020204" pitchFamily="34" charset="0"/>
                        </a:rPr>
                        <a:t> </a:t>
                      </a:r>
                      <a:r>
                        <a:rPr sz="1600" b="1" spc="-10" dirty="0">
                          <a:solidFill>
                            <a:schemeClr val="bg1"/>
                          </a:solidFill>
                          <a:latin typeface="Arial" panose="020B0604020202020204" pitchFamily="34" charset="0"/>
                          <a:cs typeface="Arial" panose="020B0604020202020204" pitchFamily="34" charset="0"/>
                        </a:rPr>
                        <a:t>(mo) [95%CI]</a:t>
                      </a:r>
                      <a:endParaRPr sz="1600" dirty="0">
                        <a:solidFill>
                          <a:schemeClr val="bg1"/>
                        </a:solidFill>
                        <a:latin typeface="Arial" panose="020B0604020202020204" pitchFamily="34" charset="0"/>
                        <a:cs typeface="Arial" panose="020B0604020202020204" pitchFamily="34" charset="0"/>
                      </a:endParaRPr>
                    </a:p>
                  </a:txBody>
                  <a:tcPr marL="0" marR="0" marT="4445" marB="0"/>
                </a:tc>
                <a:tc>
                  <a:txBody>
                    <a:bodyPr/>
                    <a:lstStyle/>
                    <a:p>
                      <a:pPr>
                        <a:lnSpc>
                          <a:spcPct val="100000"/>
                        </a:lnSpc>
                        <a:spcBef>
                          <a:spcPts val="5"/>
                        </a:spcBef>
                      </a:pPr>
                      <a:endParaRPr sz="1600" dirty="0">
                        <a:latin typeface="Arial" panose="020B0604020202020204" pitchFamily="34" charset="0"/>
                        <a:cs typeface="Arial" panose="020B0604020202020204" pitchFamily="34" charset="0"/>
                      </a:endParaRPr>
                    </a:p>
                    <a:p>
                      <a:pPr marL="340360">
                        <a:lnSpc>
                          <a:spcPct val="100000"/>
                        </a:lnSpc>
                        <a:spcBef>
                          <a:spcPts val="5"/>
                        </a:spcBef>
                      </a:pPr>
                      <a:r>
                        <a:rPr sz="1600" dirty="0">
                          <a:solidFill>
                            <a:srgbClr val="46474F"/>
                          </a:solidFill>
                          <a:latin typeface="Arial" panose="020B0604020202020204" pitchFamily="34" charset="0"/>
                          <a:cs typeface="Arial" panose="020B0604020202020204" pitchFamily="34" charset="0"/>
                        </a:rPr>
                        <a:t>7.0</a:t>
                      </a:r>
                      <a:r>
                        <a:rPr sz="1600" spc="-5" dirty="0">
                          <a:solidFill>
                            <a:srgbClr val="46474F"/>
                          </a:solidFill>
                          <a:latin typeface="Arial" panose="020B0604020202020204" pitchFamily="34" charset="0"/>
                          <a:cs typeface="Arial" panose="020B0604020202020204" pitchFamily="34" charset="0"/>
                        </a:rPr>
                        <a:t> </a:t>
                      </a:r>
                      <a:r>
                        <a:rPr sz="1600" dirty="0">
                          <a:solidFill>
                            <a:srgbClr val="46474F"/>
                          </a:solidFill>
                          <a:latin typeface="Arial" panose="020B0604020202020204" pitchFamily="34" charset="0"/>
                          <a:cs typeface="Arial" panose="020B0604020202020204" pitchFamily="34" charset="0"/>
                        </a:rPr>
                        <a:t>[6.0</a:t>
                      </a:r>
                      <a:r>
                        <a:rPr lang="en-US" sz="1600" dirty="0">
                          <a:solidFill>
                            <a:srgbClr val="46474F"/>
                          </a:solidFill>
                          <a:latin typeface="Arial" panose="020B0604020202020204" pitchFamily="34" charset="0"/>
                          <a:cs typeface="Arial" panose="020B0604020202020204" pitchFamily="34" charset="0"/>
                        </a:rPr>
                        <a:t>-</a:t>
                      </a:r>
                      <a:r>
                        <a:rPr sz="1600" spc="-20" dirty="0">
                          <a:solidFill>
                            <a:srgbClr val="46474F"/>
                          </a:solidFill>
                          <a:latin typeface="Arial" panose="020B0604020202020204" pitchFamily="34" charset="0"/>
                          <a:cs typeface="Arial" panose="020B0604020202020204" pitchFamily="34" charset="0"/>
                        </a:rPr>
                        <a:t>8.7]</a:t>
                      </a:r>
                      <a:endParaRPr sz="1600" dirty="0">
                        <a:latin typeface="Arial" panose="020B0604020202020204" pitchFamily="34" charset="0"/>
                        <a:cs typeface="Arial" panose="020B0604020202020204" pitchFamily="34" charset="0"/>
                      </a:endParaRPr>
                    </a:p>
                  </a:txBody>
                  <a:tcPr marL="0" marR="0" marT="635" marB="0"/>
                </a:tc>
                <a:tc>
                  <a:txBody>
                    <a:bodyPr/>
                    <a:lstStyle/>
                    <a:p>
                      <a:pPr algn="ctr">
                        <a:lnSpc>
                          <a:spcPct val="100000"/>
                        </a:lnSpc>
                        <a:spcBef>
                          <a:spcPts val="640"/>
                        </a:spcBef>
                      </a:pPr>
                      <a:r>
                        <a:rPr sz="1600" b="1" spc="-20" dirty="0">
                          <a:solidFill>
                            <a:srgbClr val="46474F"/>
                          </a:solidFill>
                          <a:latin typeface="Arial" panose="020B0604020202020204" pitchFamily="34" charset="0"/>
                          <a:cs typeface="Arial" panose="020B0604020202020204" pitchFamily="34" charset="0"/>
                        </a:rPr>
                        <a:t>11.1</a:t>
                      </a:r>
                      <a:endParaRPr sz="1600" dirty="0">
                        <a:latin typeface="Arial" panose="020B0604020202020204" pitchFamily="34" charset="0"/>
                        <a:cs typeface="Arial" panose="020B0604020202020204" pitchFamily="34" charset="0"/>
                      </a:endParaRPr>
                    </a:p>
                    <a:p>
                      <a:pPr algn="ctr">
                        <a:lnSpc>
                          <a:spcPct val="100000"/>
                        </a:lnSpc>
                      </a:pPr>
                      <a:r>
                        <a:rPr sz="1600" dirty="0">
                          <a:solidFill>
                            <a:srgbClr val="46474F"/>
                          </a:solidFill>
                          <a:latin typeface="Arial" panose="020B0604020202020204" pitchFamily="34" charset="0"/>
                          <a:cs typeface="Arial" panose="020B0604020202020204" pitchFamily="34" charset="0"/>
                        </a:rPr>
                        <a:t>[8.5</a:t>
                      </a:r>
                      <a:r>
                        <a:rPr lang="en-US" sz="1600" dirty="0">
                          <a:solidFill>
                            <a:srgbClr val="46474F"/>
                          </a:solidFill>
                          <a:latin typeface="Arial" panose="020B0604020202020204" pitchFamily="34" charset="0"/>
                          <a:cs typeface="Arial" panose="020B0604020202020204" pitchFamily="34" charset="0"/>
                        </a:rPr>
                        <a:t>-</a:t>
                      </a:r>
                      <a:r>
                        <a:rPr sz="1600" spc="-10" dirty="0">
                          <a:solidFill>
                            <a:srgbClr val="46474F"/>
                          </a:solidFill>
                          <a:latin typeface="Arial" panose="020B0604020202020204" pitchFamily="34" charset="0"/>
                          <a:cs typeface="Arial" panose="020B0604020202020204" pitchFamily="34" charset="0"/>
                        </a:rPr>
                        <a:t>14.4]</a:t>
                      </a:r>
                      <a:endParaRPr sz="1600" dirty="0">
                        <a:latin typeface="Arial" panose="020B0604020202020204" pitchFamily="34" charset="0"/>
                        <a:cs typeface="Arial" panose="020B0604020202020204" pitchFamily="34" charset="0"/>
                      </a:endParaRPr>
                    </a:p>
                    <a:p>
                      <a:pPr algn="ctr">
                        <a:lnSpc>
                          <a:spcPct val="100000"/>
                        </a:lnSpc>
                        <a:tabLst>
                          <a:tab pos="764540" algn="l"/>
                        </a:tabLst>
                      </a:pPr>
                      <a:r>
                        <a:rPr sz="1600" spc="-10" dirty="0">
                          <a:solidFill>
                            <a:srgbClr val="46474F"/>
                          </a:solidFill>
                          <a:latin typeface="Arial" panose="020B0604020202020204" pitchFamily="34" charset="0"/>
                          <a:cs typeface="Arial" panose="020B0604020202020204" pitchFamily="34" charset="0"/>
                        </a:rPr>
                        <a:t>HR+=11</a:t>
                      </a:r>
                      <a:r>
                        <a:rPr sz="1600" dirty="0">
                          <a:solidFill>
                            <a:srgbClr val="46474F"/>
                          </a:solidFill>
                          <a:latin typeface="Arial" panose="020B0604020202020204" pitchFamily="34" charset="0"/>
                          <a:cs typeface="Arial" panose="020B0604020202020204" pitchFamily="34" charset="0"/>
                        </a:rPr>
                        <a:t>	TNBC</a:t>
                      </a:r>
                      <a:r>
                        <a:rPr sz="1600" spc="-25" dirty="0">
                          <a:solidFill>
                            <a:srgbClr val="46474F"/>
                          </a:solidFill>
                          <a:latin typeface="Arial" panose="020B0604020202020204" pitchFamily="34" charset="0"/>
                          <a:cs typeface="Arial" panose="020B0604020202020204" pitchFamily="34" charset="0"/>
                        </a:rPr>
                        <a:t> </a:t>
                      </a:r>
                      <a:r>
                        <a:rPr sz="1600" spc="-20" dirty="0">
                          <a:solidFill>
                            <a:srgbClr val="46474F"/>
                          </a:solidFill>
                          <a:latin typeface="Arial" panose="020B0604020202020204" pitchFamily="34" charset="0"/>
                          <a:cs typeface="Arial" panose="020B0604020202020204" pitchFamily="34" charset="0"/>
                        </a:rPr>
                        <a:t>=12.2</a:t>
                      </a:r>
                      <a:endParaRPr sz="1600" dirty="0">
                        <a:latin typeface="Arial" panose="020B0604020202020204" pitchFamily="34" charset="0"/>
                        <a:cs typeface="Arial" panose="020B0604020202020204" pitchFamily="34" charset="0"/>
                      </a:endParaRPr>
                    </a:p>
                  </a:txBody>
                  <a:tcPr marL="0" marR="0" marT="81280" marB="0"/>
                </a:tc>
                <a:tc>
                  <a:txBody>
                    <a:bodyPr/>
                    <a:lstStyle/>
                    <a:p>
                      <a:pPr marL="635" algn="ctr">
                        <a:lnSpc>
                          <a:spcPct val="100000"/>
                        </a:lnSpc>
                        <a:spcBef>
                          <a:spcPts val="640"/>
                        </a:spcBef>
                      </a:pPr>
                      <a:r>
                        <a:rPr sz="1600" b="1" spc="-25" dirty="0">
                          <a:solidFill>
                            <a:srgbClr val="46474F"/>
                          </a:solidFill>
                          <a:latin typeface="Arial" panose="020B0604020202020204" pitchFamily="34" charset="0"/>
                          <a:cs typeface="Arial" panose="020B0604020202020204" pitchFamily="34" charset="0"/>
                        </a:rPr>
                        <a:t>6.7</a:t>
                      </a:r>
                      <a:endParaRPr sz="1600" dirty="0">
                        <a:latin typeface="Arial" panose="020B0604020202020204" pitchFamily="34" charset="0"/>
                        <a:cs typeface="Arial" panose="020B0604020202020204" pitchFamily="34" charset="0"/>
                      </a:endParaRPr>
                    </a:p>
                    <a:p>
                      <a:pPr algn="ctr">
                        <a:lnSpc>
                          <a:spcPct val="100000"/>
                        </a:lnSpc>
                      </a:pPr>
                      <a:r>
                        <a:rPr sz="1600" dirty="0">
                          <a:solidFill>
                            <a:srgbClr val="46474F"/>
                          </a:solidFill>
                          <a:latin typeface="Arial" panose="020B0604020202020204" pitchFamily="34" charset="0"/>
                          <a:cs typeface="Arial" panose="020B0604020202020204" pitchFamily="34" charset="0"/>
                        </a:rPr>
                        <a:t>[4.4</a:t>
                      </a:r>
                      <a:r>
                        <a:rPr lang="en-US" sz="1600" dirty="0">
                          <a:solidFill>
                            <a:srgbClr val="46474F"/>
                          </a:solidFill>
                          <a:latin typeface="Arial" panose="020B0604020202020204" pitchFamily="34" charset="0"/>
                          <a:cs typeface="Arial" panose="020B0604020202020204" pitchFamily="34" charset="0"/>
                        </a:rPr>
                        <a:t>-</a:t>
                      </a:r>
                      <a:r>
                        <a:rPr sz="1600" spc="-20" dirty="0">
                          <a:solidFill>
                            <a:srgbClr val="46474F"/>
                          </a:solidFill>
                          <a:latin typeface="Arial" panose="020B0604020202020204" pitchFamily="34" charset="0"/>
                          <a:cs typeface="Arial" panose="020B0604020202020204" pitchFamily="34" charset="0"/>
                        </a:rPr>
                        <a:t>8.3]</a:t>
                      </a:r>
                      <a:endParaRPr sz="1600" dirty="0">
                        <a:latin typeface="Arial" panose="020B0604020202020204" pitchFamily="34" charset="0"/>
                        <a:cs typeface="Arial" panose="020B0604020202020204" pitchFamily="34" charset="0"/>
                      </a:endParaRPr>
                    </a:p>
                    <a:p>
                      <a:pPr marL="635" algn="ctr">
                        <a:lnSpc>
                          <a:spcPct val="100000"/>
                        </a:lnSpc>
                        <a:tabLst>
                          <a:tab pos="779145" algn="l"/>
                        </a:tabLst>
                      </a:pPr>
                      <a:r>
                        <a:rPr sz="1600" b="1" spc="-10" dirty="0">
                          <a:solidFill>
                            <a:srgbClr val="46474F"/>
                          </a:solidFill>
                          <a:latin typeface="Arial" panose="020B0604020202020204" pitchFamily="34" charset="0"/>
                          <a:cs typeface="Arial" panose="020B0604020202020204" pitchFamily="34" charset="0"/>
                        </a:rPr>
                        <a:t>HR+=6.9</a:t>
                      </a:r>
                      <a:r>
                        <a:rPr sz="1600" b="1" dirty="0">
                          <a:solidFill>
                            <a:srgbClr val="46474F"/>
                          </a:solidFill>
                          <a:latin typeface="Arial" panose="020B0604020202020204" pitchFamily="34" charset="0"/>
                          <a:cs typeface="Arial" panose="020B0604020202020204" pitchFamily="34" charset="0"/>
                        </a:rPr>
                        <a:t>	</a:t>
                      </a:r>
                      <a:r>
                        <a:rPr sz="1600" b="1" spc="-10" dirty="0">
                          <a:solidFill>
                            <a:srgbClr val="46474F"/>
                          </a:solidFill>
                          <a:latin typeface="Arial" panose="020B0604020202020204" pitchFamily="34" charset="0"/>
                          <a:cs typeface="Arial" panose="020B0604020202020204" pitchFamily="34" charset="0"/>
                        </a:rPr>
                        <a:t>TNBC=3.5</a:t>
                      </a:r>
                      <a:endParaRPr sz="1600" dirty="0">
                        <a:latin typeface="Arial" panose="020B0604020202020204" pitchFamily="34" charset="0"/>
                        <a:cs typeface="Arial" panose="020B0604020202020204" pitchFamily="34" charset="0"/>
                      </a:endParaRPr>
                    </a:p>
                  </a:txBody>
                  <a:tcPr marL="0" marR="0" marT="81280" marB="0"/>
                </a:tc>
                <a:tc>
                  <a:txBody>
                    <a:bodyPr/>
                    <a:lstStyle/>
                    <a:p>
                      <a:pPr marL="635" algn="ctr">
                        <a:lnSpc>
                          <a:spcPct val="100000"/>
                        </a:lnSpc>
                        <a:spcBef>
                          <a:spcPts val="640"/>
                        </a:spcBef>
                      </a:pPr>
                      <a:r>
                        <a:rPr sz="1600" b="1" spc="-25" dirty="0">
                          <a:solidFill>
                            <a:srgbClr val="46474F"/>
                          </a:solidFill>
                          <a:latin typeface="Arial" panose="020B0604020202020204" pitchFamily="34" charset="0"/>
                          <a:cs typeface="Arial" panose="020B0604020202020204" pitchFamily="34" charset="0"/>
                        </a:rPr>
                        <a:t>4.2</a:t>
                      </a:r>
                      <a:endParaRPr sz="1600" dirty="0">
                        <a:latin typeface="Arial" panose="020B0604020202020204" pitchFamily="34" charset="0"/>
                        <a:cs typeface="Arial" panose="020B0604020202020204" pitchFamily="34" charset="0"/>
                      </a:endParaRPr>
                    </a:p>
                    <a:p>
                      <a:pPr algn="ctr">
                        <a:lnSpc>
                          <a:spcPct val="100000"/>
                        </a:lnSpc>
                      </a:pPr>
                      <a:r>
                        <a:rPr sz="1600" dirty="0">
                          <a:solidFill>
                            <a:srgbClr val="46474F"/>
                          </a:solidFill>
                          <a:latin typeface="Arial" panose="020B0604020202020204" pitchFamily="34" charset="0"/>
                          <a:cs typeface="Arial" panose="020B0604020202020204" pitchFamily="34" charset="0"/>
                        </a:rPr>
                        <a:t>[2.0</a:t>
                      </a:r>
                      <a:r>
                        <a:rPr lang="en-US" sz="1600" dirty="0">
                          <a:solidFill>
                            <a:srgbClr val="46474F"/>
                          </a:solidFill>
                          <a:latin typeface="Arial" panose="020B0604020202020204" pitchFamily="34" charset="0"/>
                          <a:cs typeface="Arial" panose="020B0604020202020204" pitchFamily="34" charset="0"/>
                        </a:rPr>
                        <a:t>-</a:t>
                      </a:r>
                      <a:r>
                        <a:rPr sz="1600" spc="-20" dirty="0">
                          <a:solidFill>
                            <a:srgbClr val="46474F"/>
                          </a:solidFill>
                          <a:latin typeface="Arial" panose="020B0604020202020204" pitchFamily="34" charset="0"/>
                          <a:cs typeface="Arial" panose="020B0604020202020204" pitchFamily="34" charset="0"/>
                        </a:rPr>
                        <a:t>5.7]</a:t>
                      </a:r>
                      <a:endParaRPr sz="1600" dirty="0">
                        <a:latin typeface="Arial" panose="020B0604020202020204" pitchFamily="34" charset="0"/>
                        <a:cs typeface="Arial" panose="020B0604020202020204" pitchFamily="34" charset="0"/>
                      </a:endParaRPr>
                    </a:p>
                    <a:p>
                      <a:pPr marL="635" algn="ctr">
                        <a:lnSpc>
                          <a:spcPct val="100000"/>
                        </a:lnSpc>
                        <a:tabLst>
                          <a:tab pos="779145" algn="l"/>
                        </a:tabLst>
                      </a:pPr>
                      <a:r>
                        <a:rPr sz="1600" b="1" spc="-10" dirty="0">
                          <a:solidFill>
                            <a:srgbClr val="46474F"/>
                          </a:solidFill>
                          <a:latin typeface="Arial" panose="020B0604020202020204" pitchFamily="34" charset="0"/>
                          <a:cs typeface="Arial" panose="020B0604020202020204" pitchFamily="34" charset="0"/>
                        </a:rPr>
                        <a:t>HR+=4.5</a:t>
                      </a:r>
                      <a:r>
                        <a:rPr sz="1600" b="1" dirty="0">
                          <a:solidFill>
                            <a:srgbClr val="46474F"/>
                          </a:solidFill>
                          <a:latin typeface="Arial" panose="020B0604020202020204" pitchFamily="34" charset="0"/>
                          <a:cs typeface="Arial" panose="020B0604020202020204" pitchFamily="34" charset="0"/>
                        </a:rPr>
                        <a:t>	</a:t>
                      </a:r>
                      <a:r>
                        <a:rPr sz="1600" b="1" spc="-10" dirty="0">
                          <a:solidFill>
                            <a:srgbClr val="46474F"/>
                          </a:solidFill>
                          <a:latin typeface="Arial" panose="020B0604020202020204" pitchFamily="34" charset="0"/>
                          <a:cs typeface="Arial" panose="020B0604020202020204" pitchFamily="34" charset="0"/>
                        </a:rPr>
                        <a:t>TNBC=2.1</a:t>
                      </a:r>
                      <a:endParaRPr sz="1600" dirty="0">
                        <a:latin typeface="Arial" panose="020B0604020202020204" pitchFamily="34" charset="0"/>
                        <a:cs typeface="Arial" panose="020B0604020202020204" pitchFamily="34" charset="0"/>
                      </a:endParaRPr>
                    </a:p>
                  </a:txBody>
                  <a:tcPr marL="0" marR="0" marT="81280" marB="0"/>
                </a:tc>
                <a:extLst>
                  <a:ext uri="{0D108BD9-81ED-4DB2-BD59-A6C34878D82A}">
                    <a16:rowId xmlns:a16="http://schemas.microsoft.com/office/drawing/2014/main" val="10003"/>
                  </a:ext>
                </a:extLst>
              </a:tr>
            </a:tbl>
          </a:graphicData>
        </a:graphic>
      </p:graphicFrame>
      <p:sp>
        <p:nvSpPr>
          <p:cNvPr id="8" name="object 8"/>
          <p:cNvSpPr txBox="1"/>
          <p:nvPr/>
        </p:nvSpPr>
        <p:spPr>
          <a:xfrm>
            <a:off x="978568" y="2063703"/>
            <a:ext cx="3708216" cy="289823"/>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cs typeface="Arial"/>
              </a:rPr>
              <a:t>Median </a:t>
            </a:r>
            <a:r>
              <a:rPr kumimoji="0" sz="1800" b="0" i="0" u="none" strike="noStrike" kern="0" cap="none" spc="-20" normalizeH="0" baseline="0" noProof="0" dirty="0">
                <a:ln>
                  <a:noFill/>
                </a:ln>
                <a:solidFill>
                  <a:sysClr val="windowText" lastClr="000000"/>
                </a:solidFill>
                <a:effectLst/>
                <a:uLnTx/>
                <a:uFillTx/>
                <a:latin typeface="Arial"/>
                <a:cs typeface="Arial"/>
              </a:rPr>
              <a:t>follow-</a:t>
            </a:r>
            <a:r>
              <a:rPr kumimoji="0" sz="1800" b="0" i="0" u="none" strike="noStrike" kern="0" cap="none" spc="0" normalizeH="0" baseline="0" noProof="0" dirty="0">
                <a:ln>
                  <a:noFill/>
                </a:ln>
                <a:solidFill>
                  <a:sysClr val="windowText" lastClr="000000"/>
                </a:solidFill>
                <a:effectLst/>
                <a:uLnTx/>
                <a:uFillTx/>
                <a:latin typeface="Arial"/>
                <a:cs typeface="Arial"/>
              </a:rPr>
              <a:t>up</a:t>
            </a:r>
            <a:r>
              <a:rPr kumimoji="0" lang="en-US" sz="1800" b="0" i="0" u="none" strike="noStrike" kern="0" cap="none" spc="0" normalizeH="0" baseline="0" noProof="0" dirty="0">
                <a:ln>
                  <a:noFill/>
                </a:ln>
                <a:solidFill>
                  <a:sysClr val="windowText" lastClr="000000"/>
                </a:solidFill>
                <a:effectLst/>
                <a:uLnTx/>
                <a:uFillTx/>
                <a:latin typeface="Arial"/>
                <a:cs typeface="Arial"/>
              </a:rPr>
              <a:t>:</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15.6</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mo</a:t>
            </a:r>
            <a:r>
              <a:rPr kumimoji="0" lang="en-US" sz="1800" b="0" i="0" u="none" strike="noStrike" kern="0" cap="none" spc="-25" normalizeH="0" baseline="0" noProof="0" dirty="0">
                <a:ln>
                  <a:noFill/>
                </a:ln>
                <a:solidFill>
                  <a:sysClr val="windowText" lastClr="000000"/>
                </a:solidFill>
                <a:effectLst/>
                <a:uLnTx/>
                <a:uFillTx/>
                <a:latin typeface="Arial"/>
                <a:cs typeface="Arial"/>
              </a:rPr>
              <a:t>nths</a:t>
            </a:r>
            <a:endParaRPr kumimoji="0" sz="1800" b="0" i="0" u="none" strike="noStrike" kern="0" cap="none" spc="0" normalizeH="0" baseline="0" noProof="0" dirty="0">
              <a:ln>
                <a:noFill/>
              </a:ln>
              <a:solidFill>
                <a:sysClr val="windowText" lastClr="000000"/>
              </a:solidFill>
              <a:effectLst/>
              <a:uLnTx/>
              <a:uFillTx/>
              <a:latin typeface="Arial"/>
              <a:cs typeface="Arial"/>
            </a:endParaRPr>
          </a:p>
        </p:txBody>
      </p:sp>
      <p:sp>
        <p:nvSpPr>
          <p:cNvPr id="9" name="object 9"/>
          <p:cNvSpPr txBox="1"/>
          <p:nvPr/>
        </p:nvSpPr>
        <p:spPr>
          <a:xfrm>
            <a:off x="9525000" y="4631785"/>
            <a:ext cx="2153653" cy="658514"/>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Arial"/>
                <a:cs typeface="Arial"/>
              </a:rPr>
              <a:t>Cohort</a:t>
            </a:r>
            <a:r>
              <a:rPr kumimoji="0" sz="1400" b="1" i="0" u="none" strike="noStrike" kern="0" cap="none" spc="-50" normalizeH="0" baseline="0" noProof="0" dirty="0">
                <a:ln>
                  <a:noFill/>
                </a:ln>
                <a:solidFill>
                  <a:sysClr val="windowText" lastClr="000000"/>
                </a:solidFill>
                <a:effectLst/>
                <a:uLnTx/>
                <a:uFillTx/>
                <a:latin typeface="Arial"/>
                <a:cs typeface="Arial"/>
              </a:rPr>
              <a:t> 3</a:t>
            </a:r>
            <a:endParaRPr kumimoji="0" sz="1400" b="0" i="0" u="none" strike="noStrike" kern="0" cap="none" spc="0" normalizeH="0" baseline="0" noProof="0" dirty="0">
              <a:ln>
                <a:noFill/>
              </a:ln>
              <a:solidFill>
                <a:sysClr val="windowText" lastClr="000000"/>
              </a:solidFill>
              <a:effectLst/>
              <a:uLnTx/>
              <a:uFillTx/>
              <a:latin typeface="Arial"/>
              <a:cs typeface="Arial"/>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≥13/40</a:t>
            </a:r>
            <a:r>
              <a:rPr kumimoji="0" sz="1400" b="0" i="0" u="none" strike="noStrike" kern="0" cap="none" spc="-40"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confirmed </a:t>
            </a:r>
            <a:r>
              <a:rPr kumimoji="0" sz="1400" b="0" i="0" u="none" strike="noStrike" kern="0" cap="none" spc="0" normalizeH="0" baseline="0" noProof="0" dirty="0">
                <a:ln>
                  <a:noFill/>
                </a:ln>
                <a:solidFill>
                  <a:sysClr val="windowText" lastClr="000000"/>
                </a:solidFill>
                <a:effectLst/>
                <a:uLnTx/>
                <a:uFillTx/>
                <a:latin typeface="Arial"/>
                <a:cs typeface="Arial"/>
              </a:rPr>
              <a:t>BOR</a:t>
            </a:r>
            <a:r>
              <a:rPr kumimoji="0" sz="1400" b="0" i="0" u="none" strike="noStrike" kern="0" cap="none" spc="-6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needed</a:t>
            </a:r>
            <a:r>
              <a:rPr kumimoji="0" sz="1400" b="0" i="0" u="none" strike="noStrike" kern="0" cap="none" spc="-65" normalizeH="0" baseline="0" noProof="0" dirty="0">
                <a:ln>
                  <a:noFill/>
                </a:ln>
                <a:solidFill>
                  <a:sysClr val="windowText" lastClr="000000"/>
                </a:solidFill>
                <a:effectLst/>
                <a:uLnTx/>
                <a:uFillTx/>
                <a:latin typeface="Arial"/>
                <a:cs typeface="Arial"/>
              </a:rPr>
              <a:t> </a:t>
            </a:r>
            <a:r>
              <a:rPr kumimoji="0" sz="1400" b="0" i="0" u="none" strike="noStrike" kern="0" cap="none" spc="-25" normalizeH="0" baseline="0" noProof="0" dirty="0">
                <a:ln>
                  <a:noFill/>
                </a:ln>
                <a:solidFill>
                  <a:sysClr val="windowText" lastClr="000000"/>
                </a:solidFill>
                <a:effectLst/>
                <a:uLnTx/>
                <a:uFillTx/>
                <a:latin typeface="Arial"/>
                <a:cs typeface="Arial"/>
              </a:rPr>
              <a:t>to </a:t>
            </a:r>
            <a:r>
              <a:rPr kumimoji="0" sz="1400" b="0" i="0" u="none" strike="noStrike" kern="0" cap="none" spc="0" normalizeH="0" baseline="0" noProof="0" dirty="0">
                <a:ln>
                  <a:noFill/>
                </a:ln>
                <a:solidFill>
                  <a:sysClr val="windowText" lastClr="000000"/>
                </a:solidFill>
                <a:effectLst/>
                <a:uLnTx/>
                <a:uFillTx/>
                <a:latin typeface="Arial"/>
                <a:cs typeface="Arial"/>
              </a:rPr>
              <a:t>declare</a:t>
            </a:r>
            <a:r>
              <a:rPr kumimoji="0" sz="1400" b="0" i="0" u="none" strike="noStrike" kern="0" cap="none" spc="-75"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success</a:t>
            </a:r>
            <a:endParaRPr kumimoji="0" sz="1400" b="0" i="0" u="none" strike="noStrike" kern="0" cap="none" spc="0" normalizeH="0" baseline="0" noProof="0" dirty="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3957234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9396" y="365126"/>
            <a:ext cx="11353800" cy="688848"/>
          </a:xfrm>
        </p:spPr>
        <p:txBody>
          <a:bodyPr>
            <a:normAutofit/>
          </a:bodyPr>
          <a:lstStyle/>
          <a:p>
            <a:r>
              <a:rPr lang="en-US" sz="3600" dirty="0"/>
              <a:t>Immunotherapy for HER2+ Breast Cancer</a:t>
            </a:r>
          </a:p>
        </p:txBody>
      </p:sp>
      <p:sp>
        <p:nvSpPr>
          <p:cNvPr id="185" name="Content Placeholder 184">
            <a:extLst>
              <a:ext uri="{FF2B5EF4-FFF2-40B4-BE49-F238E27FC236}">
                <a16:creationId xmlns:a16="http://schemas.microsoft.com/office/drawing/2014/main" id="{9EFEA40E-A88F-89E7-BD06-11A3D00C84A9}"/>
              </a:ext>
            </a:extLst>
          </p:cNvPr>
          <p:cNvSpPr>
            <a:spLocks noGrp="1"/>
          </p:cNvSpPr>
          <p:nvPr>
            <p:ph idx="1"/>
          </p:nvPr>
        </p:nvSpPr>
        <p:spPr>
          <a:xfrm>
            <a:off x="559396" y="5874385"/>
            <a:ext cx="11353800" cy="503619"/>
          </a:xfrm>
        </p:spPr>
        <p:txBody>
          <a:bodyPr>
            <a:normAutofit fontScale="62500" lnSpcReduction="20000"/>
          </a:bodyPr>
          <a:lstStyle/>
          <a:p>
            <a:pPr marL="0" indent="0">
              <a:buNone/>
            </a:pPr>
            <a:r>
              <a:rPr lang="en-US" dirty="0">
                <a:solidFill>
                  <a:schemeClr val="accent3"/>
                </a:solidFill>
              </a:rPr>
              <a:t>Low antitumor efficacy in unselected heavily pretreated patients with HER2+ MBC: Signal in PD-L1+</a:t>
            </a:r>
          </a:p>
        </p:txBody>
      </p:sp>
      <p:sp>
        <p:nvSpPr>
          <p:cNvPr id="186" name="Text Placeholder 185">
            <a:extLst>
              <a:ext uri="{FF2B5EF4-FFF2-40B4-BE49-F238E27FC236}">
                <a16:creationId xmlns:a16="http://schemas.microsoft.com/office/drawing/2014/main" id="{270F517B-1572-4377-EB9C-72895DF161CA}"/>
              </a:ext>
            </a:extLst>
          </p:cNvPr>
          <p:cNvSpPr>
            <a:spLocks noGrp="1"/>
          </p:cNvSpPr>
          <p:nvPr>
            <p:ph type="body" sz="quarter" idx="12"/>
          </p:nvPr>
        </p:nvSpPr>
        <p:spPr>
          <a:xfrm>
            <a:off x="1440118" y="6220619"/>
            <a:ext cx="8084881" cy="643820"/>
          </a:xfrm>
        </p:spPr>
        <p:txBody>
          <a:bodyPr/>
          <a:lstStyle/>
          <a:p>
            <a:pPr>
              <a:lnSpc>
                <a:spcPct val="100000"/>
              </a:lnSpc>
              <a:spcBef>
                <a:spcPts val="0"/>
              </a:spcBef>
            </a:pPr>
            <a:r>
              <a:rPr lang="en-US" dirty="0"/>
              <a:t>ABC, advanced breast cancer; PD-L1, programmed death ligand 1.</a:t>
            </a:r>
            <a:br>
              <a:rPr lang="en-US" dirty="0"/>
            </a:br>
            <a:r>
              <a:rPr lang="en-US" dirty="0"/>
              <a:t>1. Loi et al. </a:t>
            </a:r>
            <a:r>
              <a:rPr lang="en-US" sz="1000" b="0" i="1" dirty="0">
                <a:effectLst/>
                <a:latin typeface="Arial" panose="020B0604020202020204" pitchFamily="34" charset="0"/>
                <a:cs typeface="Arial" panose="020B0604020202020204" pitchFamily="34" charset="0"/>
              </a:rPr>
              <a:t>Lancet Oncol</a:t>
            </a:r>
            <a:r>
              <a:rPr lang="en-US" sz="1000" b="0" i="0" dirty="0">
                <a:effectLst/>
                <a:latin typeface="Arial" panose="020B0604020202020204" pitchFamily="34" charset="0"/>
                <a:cs typeface="Arial" panose="020B0604020202020204" pitchFamily="34" charset="0"/>
              </a:rPr>
              <a:t>. 2019;20:371-382. </a:t>
            </a:r>
            <a:r>
              <a:rPr lang="en-US" dirty="0"/>
              <a:t> 2. Emens et al. </a:t>
            </a:r>
            <a:r>
              <a:rPr lang="en-US" sz="1000" b="0" i="1" dirty="0">
                <a:effectLst/>
                <a:latin typeface="Arial" panose="020B0604020202020204" pitchFamily="34" charset="0"/>
                <a:cs typeface="Arial" panose="020B0604020202020204" pitchFamily="34" charset="0"/>
              </a:rPr>
              <a:t>Lancet Oncol</a:t>
            </a:r>
            <a:r>
              <a:rPr lang="en-US" sz="1000" b="0" i="0" dirty="0">
                <a:effectLst/>
                <a:latin typeface="Arial" panose="020B0604020202020204" pitchFamily="34" charset="0"/>
                <a:cs typeface="Arial" panose="020B0604020202020204" pitchFamily="34" charset="0"/>
              </a:rPr>
              <a:t>. 2020;21:1283-1295.</a:t>
            </a:r>
            <a:r>
              <a:rPr lang="en-US" dirty="0"/>
              <a:t> </a:t>
            </a:r>
          </a:p>
          <a:p>
            <a:pPr>
              <a:lnSpc>
                <a:spcPct val="100000"/>
              </a:lnSpc>
              <a:spcBef>
                <a:spcPts val="0"/>
              </a:spcBef>
            </a:pPr>
            <a:r>
              <a:rPr lang="en-US" dirty="0"/>
              <a:t>3. Azambuja et al, ESMO Virtual Plenary 2021. 4. Dirix et al. </a:t>
            </a:r>
            <a:r>
              <a:rPr lang="en-US" sz="1000" b="0" i="1" dirty="0">
                <a:effectLst/>
                <a:latin typeface="Arial" panose="020B0604020202020204" pitchFamily="34" charset="0"/>
                <a:cs typeface="Arial" panose="020B0604020202020204" pitchFamily="34" charset="0"/>
              </a:rPr>
              <a:t>Breast Cancer Res Treat</a:t>
            </a:r>
            <a:r>
              <a:rPr lang="en-US" sz="1000" b="0" i="0" dirty="0">
                <a:effectLst/>
                <a:latin typeface="Arial" panose="020B0604020202020204" pitchFamily="34" charset="0"/>
                <a:cs typeface="Arial" panose="020B0604020202020204" pitchFamily="34" charset="0"/>
              </a:rPr>
              <a:t>. 2018;167:671-686.</a:t>
            </a:r>
          </a:p>
        </p:txBody>
      </p:sp>
      <p:graphicFrame>
        <p:nvGraphicFramePr>
          <p:cNvPr id="188" name="Table 187">
            <a:extLst>
              <a:ext uri="{FF2B5EF4-FFF2-40B4-BE49-F238E27FC236}">
                <a16:creationId xmlns:a16="http://schemas.microsoft.com/office/drawing/2014/main" id="{855B14EB-6AA2-0A1E-A7A1-BE0052A68C40}"/>
              </a:ext>
            </a:extLst>
          </p:cNvPr>
          <p:cNvGraphicFramePr>
            <a:graphicFrameLocks noGrp="1"/>
          </p:cNvGraphicFramePr>
          <p:nvPr>
            <p:extLst>
              <p:ext uri="{D42A27DB-BD31-4B8C-83A1-F6EECF244321}">
                <p14:modId xmlns:p14="http://schemas.microsoft.com/office/powerpoint/2010/main" val="2636162232"/>
              </p:ext>
            </p:extLst>
          </p:nvPr>
        </p:nvGraphicFramePr>
        <p:xfrm>
          <a:off x="657797" y="1053974"/>
          <a:ext cx="10974807" cy="4735382"/>
        </p:xfrm>
        <a:graphic>
          <a:graphicData uri="http://schemas.openxmlformats.org/drawingml/2006/table">
            <a:tbl>
              <a:tblPr firstRow="1" firstCol="1" bandRow="1">
                <a:tableStyleId>{5C22544A-7EE6-4342-B048-85BDC9FD1C3A}</a:tableStyleId>
              </a:tblPr>
              <a:tblGrid>
                <a:gridCol w="1523481">
                  <a:extLst>
                    <a:ext uri="{9D8B030D-6E8A-4147-A177-3AD203B41FA5}">
                      <a16:colId xmlns:a16="http://schemas.microsoft.com/office/drawing/2014/main" val="431170582"/>
                    </a:ext>
                  </a:extLst>
                </a:gridCol>
                <a:gridCol w="2641157">
                  <a:extLst>
                    <a:ext uri="{9D8B030D-6E8A-4147-A177-3AD203B41FA5}">
                      <a16:colId xmlns:a16="http://schemas.microsoft.com/office/drawing/2014/main" val="2735790425"/>
                    </a:ext>
                  </a:extLst>
                </a:gridCol>
                <a:gridCol w="2701183">
                  <a:extLst>
                    <a:ext uri="{9D8B030D-6E8A-4147-A177-3AD203B41FA5}">
                      <a16:colId xmlns:a16="http://schemas.microsoft.com/office/drawing/2014/main" val="2478723016"/>
                    </a:ext>
                  </a:extLst>
                </a:gridCol>
                <a:gridCol w="2105599">
                  <a:extLst>
                    <a:ext uri="{9D8B030D-6E8A-4147-A177-3AD203B41FA5}">
                      <a16:colId xmlns:a16="http://schemas.microsoft.com/office/drawing/2014/main" val="2572814060"/>
                    </a:ext>
                  </a:extLst>
                </a:gridCol>
                <a:gridCol w="2003387">
                  <a:extLst>
                    <a:ext uri="{9D8B030D-6E8A-4147-A177-3AD203B41FA5}">
                      <a16:colId xmlns:a16="http://schemas.microsoft.com/office/drawing/2014/main" val="1227294076"/>
                    </a:ext>
                  </a:extLst>
                </a:gridCol>
              </a:tblGrid>
              <a:tr h="333151">
                <a:tc>
                  <a:txBody>
                    <a:bodyPr/>
                    <a:lstStyle/>
                    <a:p>
                      <a:pPr algn="ctr"/>
                      <a:endParaRPr lang="en-US" sz="1200" baseline="300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PANACEA</a:t>
                      </a:r>
                      <a:r>
                        <a:rPr lang="en-US" sz="1200" baseline="30000" dirty="0">
                          <a:latin typeface="Arial" panose="020B0604020202020204" pitchFamily="34" charset="0"/>
                          <a:cs typeface="Arial" panose="020B0604020202020204" pitchFamily="34" charset="0"/>
                        </a:rPr>
                        <a:t>1</a:t>
                      </a:r>
                      <a:endParaRPr lang="en-US" i="0" baseline="30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KATE-2</a:t>
                      </a:r>
                      <a:r>
                        <a:rPr lang="en-US" sz="1200" baseline="30000" dirty="0">
                          <a:latin typeface="Arial" panose="020B0604020202020204" pitchFamily="34" charset="0"/>
                          <a:cs typeface="Arial" panose="020B0604020202020204" pitchFamily="34" charset="0"/>
                        </a:rPr>
                        <a:t>2</a:t>
                      </a:r>
                      <a:endParaRPr lang="en-US" sz="1200" i="0" baseline="300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NCT02649686</a:t>
                      </a:r>
                      <a:r>
                        <a:rPr lang="en-US" sz="1200" baseline="30000" dirty="0">
                          <a:latin typeface="Arial" panose="020B0604020202020204" pitchFamily="34" charset="0"/>
                          <a:cs typeface="Arial" panose="020B0604020202020204" pitchFamily="34" charset="0"/>
                        </a:rPr>
                        <a:t>3</a:t>
                      </a:r>
                    </a:p>
                  </a:txBody>
                  <a:tcPr anchor="ctr"/>
                </a:tc>
                <a:tc>
                  <a:txBody>
                    <a:bodyPr/>
                    <a:lstStyle/>
                    <a:p>
                      <a:pPr algn="ctr"/>
                      <a:r>
                        <a:rPr lang="en-US" sz="1200" dirty="0">
                          <a:latin typeface="Arial" panose="020B0604020202020204" pitchFamily="34" charset="0"/>
                          <a:cs typeface="Arial" panose="020B0604020202020204" pitchFamily="34" charset="0"/>
                        </a:rPr>
                        <a:t>JAVELIN Sol Tum</a:t>
                      </a:r>
                      <a:r>
                        <a:rPr lang="en-US" sz="1200" baseline="30000" dirty="0">
                          <a:latin typeface="Arial" panose="020B0604020202020204" pitchFamily="34" charset="0"/>
                          <a:cs typeface="Arial" panose="020B0604020202020204" pitchFamily="34" charset="0"/>
                        </a:rPr>
                        <a:t>4</a:t>
                      </a:r>
                    </a:p>
                  </a:txBody>
                  <a:tcPr anchor="ctr"/>
                </a:tc>
                <a:extLst>
                  <a:ext uri="{0D108BD9-81ED-4DB2-BD59-A6C34878D82A}">
                    <a16:rowId xmlns:a16="http://schemas.microsoft.com/office/drawing/2014/main" val="1925055928"/>
                  </a:ext>
                </a:extLst>
              </a:tr>
              <a:tr h="333151">
                <a:tc>
                  <a:txBody>
                    <a:bodyPr/>
                    <a:lstStyle/>
                    <a:p>
                      <a:r>
                        <a:rPr lang="en-US" sz="1100" dirty="0">
                          <a:latin typeface="Arial" panose="020B0604020202020204" pitchFamily="34" charset="0"/>
                          <a:cs typeface="Arial" panose="020B0604020202020204" pitchFamily="34" charset="0"/>
                        </a:rPr>
                        <a:t>Study design</a:t>
                      </a:r>
                    </a:p>
                  </a:txBody>
                  <a:tcPr anchor="ctr"/>
                </a:tc>
                <a:tc>
                  <a:txBody>
                    <a:bodyPr/>
                    <a:lstStyle/>
                    <a:p>
                      <a:pPr algn="ctr"/>
                      <a:r>
                        <a:rPr lang="en-US" sz="1100" dirty="0">
                          <a:latin typeface="Arial" panose="020B0604020202020204" pitchFamily="34" charset="0"/>
                          <a:cs typeface="Arial" panose="020B0604020202020204" pitchFamily="34" charset="0"/>
                        </a:rPr>
                        <a:t>Phase 1b to 2, single-arm</a:t>
                      </a:r>
                    </a:p>
                  </a:txBody>
                  <a:tcPr anchor="ctr"/>
                </a:tc>
                <a:tc>
                  <a:txBody>
                    <a:bodyPr/>
                    <a:lstStyle/>
                    <a:p>
                      <a:pPr algn="ctr"/>
                      <a:r>
                        <a:rPr lang="en-US" sz="1100" dirty="0">
                          <a:latin typeface="Arial" panose="020B0604020202020204" pitchFamily="34" charset="0"/>
                          <a:cs typeface="Arial" panose="020B0604020202020204" pitchFamily="34" charset="0"/>
                        </a:rPr>
                        <a:t>Phase 2, randomized</a:t>
                      </a:r>
                    </a:p>
                  </a:txBody>
                  <a:tcPr anchor="ctr"/>
                </a:tc>
                <a:tc>
                  <a:txBody>
                    <a:bodyPr/>
                    <a:lstStyle/>
                    <a:p>
                      <a:pPr algn="ctr"/>
                      <a:r>
                        <a:rPr lang="en-US" sz="1100" dirty="0">
                          <a:latin typeface="Arial" panose="020B0604020202020204" pitchFamily="34" charset="0"/>
                          <a:cs typeface="Arial" panose="020B0604020202020204" pitchFamily="34" charset="0"/>
                        </a:rPr>
                        <a:t>Phase 1</a:t>
                      </a:r>
                    </a:p>
                  </a:txBody>
                  <a:tcPr anchor="ctr"/>
                </a:tc>
                <a:tc>
                  <a:txBody>
                    <a:bodyPr/>
                    <a:lstStyle/>
                    <a:p>
                      <a:pPr algn="ctr"/>
                      <a:r>
                        <a:rPr lang="en-US" sz="1100" dirty="0">
                          <a:latin typeface="Arial" panose="020B0604020202020204" pitchFamily="34" charset="0"/>
                          <a:cs typeface="Arial" panose="020B0604020202020204" pitchFamily="34" charset="0"/>
                        </a:rPr>
                        <a:t>Phase 1b</a:t>
                      </a:r>
                    </a:p>
                  </a:txBody>
                  <a:tcPr anchor="ctr"/>
                </a:tc>
                <a:extLst>
                  <a:ext uri="{0D108BD9-81ED-4DB2-BD59-A6C34878D82A}">
                    <a16:rowId xmlns:a16="http://schemas.microsoft.com/office/drawing/2014/main" val="1118790362"/>
                  </a:ext>
                </a:extLst>
              </a:tr>
              <a:tr h="533954">
                <a:tc>
                  <a:txBody>
                    <a:bodyPr/>
                    <a:lstStyle/>
                    <a:p>
                      <a:r>
                        <a:rPr lang="en-US" sz="1100" dirty="0">
                          <a:latin typeface="Arial" panose="020B0604020202020204" pitchFamily="34" charset="0"/>
                          <a:cs typeface="Arial" panose="020B0604020202020204" pitchFamily="34" charset="0"/>
                        </a:rPr>
                        <a:t>Patient Population</a:t>
                      </a:r>
                    </a:p>
                  </a:txBody>
                  <a:tcPr anchor="ctr"/>
                </a:tc>
                <a:tc>
                  <a:txBody>
                    <a:bodyPr/>
                    <a:lstStyle/>
                    <a:p>
                      <a:pPr algn="ctr"/>
                      <a:r>
                        <a:rPr lang="en-US" sz="1100" dirty="0">
                          <a:latin typeface="Arial" panose="020B0604020202020204" pitchFamily="34" charset="0"/>
                          <a:cs typeface="Arial" panose="020B0604020202020204" pitchFamily="34" charset="0"/>
                        </a:rPr>
                        <a:t>HER2+ ABC, progressed during trastuzumab-based therapy</a:t>
                      </a:r>
                    </a:p>
                  </a:txBody>
                  <a:tcPr anchor="ctr"/>
                </a:tc>
                <a:tc>
                  <a:txBody>
                    <a:bodyPr/>
                    <a:lstStyle/>
                    <a:p>
                      <a:pPr algn="ctr"/>
                      <a:r>
                        <a:rPr lang="en-US" sz="1100" dirty="0">
                          <a:latin typeface="Arial" panose="020B0604020202020204" pitchFamily="34" charset="0"/>
                          <a:cs typeface="Arial" panose="020B0604020202020204" pitchFamily="34" charset="0"/>
                        </a:rPr>
                        <a:t>HER2+ ABC, previously treated with trastuzumab and a taxane</a:t>
                      </a:r>
                    </a:p>
                  </a:txBody>
                  <a:tcPr anchor="ctr"/>
                </a:tc>
                <a:tc>
                  <a:txBody>
                    <a:bodyPr/>
                    <a:lstStyle/>
                    <a:p>
                      <a:pPr algn="ctr"/>
                      <a:r>
                        <a:rPr lang="en-US" sz="1100" dirty="0">
                          <a:latin typeface="Arial" panose="020B0604020202020204" pitchFamily="34" charset="0"/>
                          <a:cs typeface="Arial" panose="020B0604020202020204" pitchFamily="34" charset="0"/>
                        </a:rPr>
                        <a:t>HER2+ ABC,</a:t>
                      </a:r>
                    </a:p>
                    <a:p>
                      <a:pPr algn="ctr"/>
                      <a:r>
                        <a:rPr lang="en-US" sz="1100" dirty="0">
                          <a:latin typeface="Arial" panose="020B0604020202020204" pitchFamily="34" charset="0"/>
                          <a:cs typeface="Arial" panose="020B0604020202020204" pitchFamily="34" charset="0"/>
                        </a:rPr>
                        <a:t>previously treated with trastuzumab and taxanes</a:t>
                      </a:r>
                    </a:p>
                  </a:txBody>
                  <a:tcPr anchor="ctr"/>
                </a:tc>
                <a:tc>
                  <a:txBody>
                    <a:bodyPr/>
                    <a:lstStyle/>
                    <a:p>
                      <a:pPr algn="ctr"/>
                      <a:r>
                        <a:rPr lang="en-US" sz="1100" dirty="0">
                          <a:latin typeface="Arial" panose="020B0604020202020204" pitchFamily="34" charset="0"/>
                          <a:cs typeface="Arial" panose="020B0604020202020204" pitchFamily="34" charset="0"/>
                        </a:rPr>
                        <a:t>MBC refractory to or progressing after</a:t>
                      </a:r>
                    </a:p>
                    <a:p>
                      <a:pPr algn="ctr"/>
                      <a:r>
                        <a:rPr lang="en-US" sz="1100" dirty="0">
                          <a:latin typeface="Arial" panose="020B0604020202020204" pitchFamily="34" charset="0"/>
                          <a:cs typeface="Arial" panose="020B0604020202020204" pitchFamily="34" charset="0"/>
                        </a:rPr>
                        <a:t>standard-of-care therapy</a:t>
                      </a:r>
                    </a:p>
                  </a:txBody>
                  <a:tcPr anchor="ctr"/>
                </a:tc>
                <a:extLst>
                  <a:ext uri="{0D108BD9-81ED-4DB2-BD59-A6C34878D82A}">
                    <a16:rowId xmlns:a16="http://schemas.microsoft.com/office/drawing/2014/main" val="3511578572"/>
                  </a:ext>
                </a:extLst>
              </a:tr>
              <a:tr h="533954">
                <a:tc>
                  <a:txBody>
                    <a:bodyPr/>
                    <a:lstStyle/>
                    <a:p>
                      <a:r>
                        <a:rPr lang="en-US" sz="1100" b="1" dirty="0">
                          <a:latin typeface="Arial" panose="020B0604020202020204" pitchFamily="34" charset="0"/>
                          <a:cs typeface="Arial" panose="020B0604020202020204" pitchFamily="34" charset="0"/>
                        </a:rPr>
                        <a:t>N</a:t>
                      </a:r>
                      <a:br>
                        <a:rPr lang="en-US" sz="1100" b="1"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HER2+ pts</a:t>
                      </a:r>
                      <a:br>
                        <a:rPr lang="en-US" sz="1100" b="1"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(PD-L1+)</a:t>
                      </a:r>
                    </a:p>
                  </a:txBody>
                  <a:tcPr anchor="ctr"/>
                </a:tc>
                <a:tc>
                  <a:txBody>
                    <a:bodyPr/>
                    <a:lstStyle/>
                    <a:p>
                      <a:pPr algn="ctr"/>
                      <a:r>
                        <a:rPr lang="en-US" sz="1100" dirty="0">
                          <a:latin typeface="Arial" panose="020B0604020202020204" pitchFamily="34" charset="0"/>
                          <a:cs typeface="Arial" panose="020B0604020202020204" pitchFamily="34" charset="0"/>
                        </a:rPr>
                        <a:t>52 (40)</a:t>
                      </a:r>
                    </a:p>
                  </a:txBody>
                  <a:tcPr anchor="ctr"/>
                </a:tc>
                <a:tc>
                  <a:txBody>
                    <a:bodyPr/>
                    <a:lstStyle/>
                    <a:p>
                      <a:pPr algn="ctr"/>
                      <a:r>
                        <a:rPr lang="en-US" sz="1100" dirty="0">
                          <a:latin typeface="Arial" panose="020B0604020202020204" pitchFamily="34" charset="0"/>
                          <a:cs typeface="Arial" panose="020B0604020202020204" pitchFamily="34" charset="0"/>
                        </a:rPr>
                        <a:t>202 (84)</a:t>
                      </a:r>
                    </a:p>
                  </a:txBody>
                  <a:tcPr anchor="ctr"/>
                </a:tc>
                <a:tc>
                  <a:txBody>
                    <a:bodyPr/>
                    <a:lstStyle/>
                    <a:p>
                      <a:pPr algn="ctr"/>
                      <a:r>
                        <a:rPr lang="en-US" sz="1100" dirty="0">
                          <a:latin typeface="Arial" panose="020B0604020202020204" pitchFamily="34" charset="0"/>
                          <a:cs typeface="Arial" panose="020B0604020202020204" pitchFamily="34" charset="0"/>
                        </a:rPr>
                        <a:t>15 (0)</a:t>
                      </a:r>
                    </a:p>
                  </a:txBody>
                  <a:tcPr anchor="ctr"/>
                </a:tc>
                <a:tc>
                  <a:txBody>
                    <a:bodyPr/>
                    <a:lstStyle/>
                    <a:p>
                      <a:pPr algn="ctr"/>
                      <a:r>
                        <a:rPr lang="en-US" sz="1100" dirty="0">
                          <a:latin typeface="Arial" panose="020B0604020202020204" pitchFamily="34" charset="0"/>
                          <a:cs typeface="Arial" panose="020B0604020202020204" pitchFamily="34" charset="0"/>
                        </a:rPr>
                        <a:t>26</a:t>
                      </a:r>
                    </a:p>
                  </a:txBody>
                  <a:tcPr anchor="ctr"/>
                </a:tc>
                <a:extLst>
                  <a:ext uri="{0D108BD9-81ED-4DB2-BD59-A6C34878D82A}">
                    <a16:rowId xmlns:a16="http://schemas.microsoft.com/office/drawing/2014/main" val="434541786"/>
                  </a:ext>
                </a:extLst>
              </a:tr>
              <a:tr h="383352">
                <a:tc>
                  <a:txBody>
                    <a:bodyPr/>
                    <a:lstStyle/>
                    <a:p>
                      <a:r>
                        <a:rPr lang="en-US" sz="1100" b="1" dirty="0">
                          <a:latin typeface="Arial" panose="020B0604020202020204" pitchFamily="34" charset="0"/>
                          <a:cs typeface="Arial" panose="020B0604020202020204" pitchFamily="34" charset="0"/>
                        </a:rPr>
                        <a:t>Treatments</a:t>
                      </a:r>
                    </a:p>
                  </a:txBody>
                  <a:tcPr anchor="ctr"/>
                </a:tc>
                <a:tc>
                  <a:txBody>
                    <a:bodyPr/>
                    <a:lstStyle/>
                    <a:p>
                      <a:pPr algn="ctr"/>
                      <a:r>
                        <a:rPr lang="en-US" sz="1100" dirty="0">
                          <a:latin typeface="Arial" panose="020B0604020202020204" pitchFamily="34" charset="0"/>
                          <a:cs typeface="Arial" panose="020B0604020202020204" pitchFamily="34" charset="0"/>
                        </a:rPr>
                        <a:t>Pembrolizumab + trastuzumab</a:t>
                      </a:r>
                    </a:p>
                  </a:txBody>
                  <a:tcPr anchor="ctr"/>
                </a:tc>
                <a:tc>
                  <a:txBody>
                    <a:bodyPr/>
                    <a:lstStyle/>
                    <a:p>
                      <a:pPr algn="ctr"/>
                      <a:r>
                        <a:rPr lang="en-US" sz="1100" dirty="0">
                          <a:latin typeface="Arial" panose="020B0604020202020204" pitchFamily="34" charset="0"/>
                          <a:cs typeface="Arial" panose="020B0604020202020204" pitchFamily="34" charset="0"/>
                        </a:rPr>
                        <a:t>Atezolizumab + T-DM1 </a:t>
                      </a:r>
                    </a:p>
                    <a:p>
                      <a:pPr algn="ctr"/>
                      <a:r>
                        <a:rPr lang="en-US" sz="1100" dirty="0">
                          <a:latin typeface="Arial" panose="020B0604020202020204" pitchFamily="34" charset="0"/>
                          <a:cs typeface="Arial" panose="020B0604020202020204" pitchFamily="34" charset="0"/>
                        </a:rPr>
                        <a:t>vs placebo + T-DM1</a:t>
                      </a:r>
                    </a:p>
                  </a:txBody>
                  <a:tcPr anchor="ctr"/>
                </a:tc>
                <a:tc>
                  <a:txBody>
                    <a:bodyPr/>
                    <a:lstStyle/>
                    <a:p>
                      <a:pPr algn="ctr"/>
                      <a:r>
                        <a:rPr lang="en-US" sz="1100" dirty="0">
                          <a:latin typeface="Arial" panose="020B0604020202020204" pitchFamily="34" charset="0"/>
                          <a:cs typeface="Arial" panose="020B0604020202020204" pitchFamily="34" charset="0"/>
                        </a:rPr>
                        <a:t>Durvalumab + trastuzumab</a:t>
                      </a:r>
                    </a:p>
                  </a:txBody>
                  <a:tcPr anchor="ctr"/>
                </a:tc>
                <a:tc>
                  <a:txBody>
                    <a:bodyPr/>
                    <a:lstStyle/>
                    <a:p>
                      <a:pPr algn="ctr"/>
                      <a:r>
                        <a:rPr lang="en-US" sz="1100" dirty="0">
                          <a:latin typeface="Arial" panose="020B0604020202020204" pitchFamily="34" charset="0"/>
                          <a:cs typeface="Arial" panose="020B0604020202020204" pitchFamily="34" charset="0"/>
                        </a:rPr>
                        <a:t>Avelumab</a:t>
                      </a:r>
                    </a:p>
                  </a:txBody>
                  <a:tcPr anchor="ctr"/>
                </a:tc>
                <a:extLst>
                  <a:ext uri="{0D108BD9-81ED-4DB2-BD59-A6C34878D82A}">
                    <a16:rowId xmlns:a16="http://schemas.microsoft.com/office/drawing/2014/main" val="3897465908"/>
                  </a:ext>
                </a:extLst>
              </a:tr>
              <a:tr h="533954">
                <a:tc>
                  <a:txBody>
                    <a:bodyPr/>
                    <a:lstStyle/>
                    <a:p>
                      <a:r>
                        <a:rPr lang="en-US" sz="1100" b="1" dirty="0">
                          <a:latin typeface="Arial" panose="020B0604020202020204" pitchFamily="34" charset="0"/>
                          <a:cs typeface="Arial" panose="020B0604020202020204" pitchFamily="34" charset="0"/>
                        </a:rPr>
                        <a:t>ORR</a:t>
                      </a:r>
                    </a:p>
                  </a:txBody>
                  <a:tcPr anchor="ctr"/>
                </a:tc>
                <a:tc>
                  <a:txBody>
                    <a:bodyPr/>
                    <a:lstStyle/>
                    <a:p>
                      <a:pPr algn="ctr"/>
                      <a:r>
                        <a:rPr lang="en-US" sz="1100" dirty="0">
                          <a:latin typeface="Arial" panose="020B0604020202020204" pitchFamily="34" charset="0"/>
                          <a:cs typeface="Arial" panose="020B0604020202020204" pitchFamily="34" charset="0"/>
                        </a:rPr>
                        <a:t>15% of PD-L1-positive pts</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No objective responses among</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PD-L1-pts</a:t>
                      </a:r>
                    </a:p>
                  </a:txBody>
                  <a:tcPr anchor="ctr"/>
                </a:tc>
                <a:tc>
                  <a:txBody>
                    <a:bodyPr/>
                    <a:lstStyle/>
                    <a:p>
                      <a:pPr algn="ctr"/>
                      <a:r>
                        <a:rPr lang="en-US" sz="1100" dirty="0">
                          <a:latin typeface="Arial" panose="020B0604020202020204" pitchFamily="34" charset="0"/>
                          <a:cs typeface="Arial" panose="020B0604020202020204" pitchFamily="34" charset="0"/>
                        </a:rPr>
                        <a:t>54% vs 33% in PD-L1-positive pts;</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39% vs 50% in PD-L1-negative pts</a:t>
                      </a:r>
                    </a:p>
                  </a:txBody>
                  <a:tcPr anchor="ctr"/>
                </a:tc>
                <a:tc>
                  <a:txBody>
                    <a:bodyPr/>
                    <a:lstStyle/>
                    <a:p>
                      <a:pPr algn="ctr"/>
                      <a:r>
                        <a:rPr lang="en-US" sz="1100" dirty="0">
                          <a:latin typeface="Arial" panose="020B0604020202020204" pitchFamily="34" charset="0"/>
                          <a:cs typeface="Arial" panose="020B0604020202020204" pitchFamily="34" charset="0"/>
                        </a:rPr>
                        <a:t>0/15</a:t>
                      </a:r>
                    </a:p>
                  </a:txBody>
                  <a:tcPr anchor="ctr"/>
                </a:tc>
                <a:tc>
                  <a:txBody>
                    <a:bodyPr/>
                    <a:lstStyle/>
                    <a:p>
                      <a:pPr algn="ctr"/>
                      <a:r>
                        <a:rPr lang="en-US" sz="1100" dirty="0">
                          <a:latin typeface="Arial" panose="020B0604020202020204" pitchFamily="34" charset="0"/>
                          <a:cs typeface="Arial" panose="020B0604020202020204" pitchFamily="34" charset="0"/>
                        </a:rPr>
                        <a:t>0/26</a:t>
                      </a:r>
                    </a:p>
                  </a:txBody>
                  <a:tcPr anchor="ctr"/>
                </a:tc>
                <a:extLst>
                  <a:ext uri="{0D108BD9-81ED-4DB2-BD59-A6C34878D82A}">
                    <a16:rowId xmlns:a16="http://schemas.microsoft.com/office/drawing/2014/main" val="2656584359"/>
                  </a:ext>
                </a:extLst>
              </a:tr>
              <a:tr h="684557">
                <a:tc>
                  <a:txBody>
                    <a:bodyPr/>
                    <a:lstStyle/>
                    <a:p>
                      <a:r>
                        <a:rPr lang="en-US" sz="1100" b="1" dirty="0">
                          <a:latin typeface="Arial" panose="020B0604020202020204" pitchFamily="34" charset="0"/>
                          <a:cs typeface="Arial" panose="020B0604020202020204" pitchFamily="34" charset="0"/>
                        </a:rPr>
                        <a:t>Median PFS</a:t>
                      </a:r>
                    </a:p>
                  </a:txBody>
                  <a:tcPr anchor="ctr"/>
                </a:tc>
                <a:tc>
                  <a:txBody>
                    <a:bodyPr/>
                    <a:lstStyle/>
                    <a:p>
                      <a:pPr algn="ctr"/>
                      <a:r>
                        <a:rPr lang="en-US" sz="1100" dirty="0">
                          <a:latin typeface="Arial" panose="020B0604020202020204" pitchFamily="34" charset="0"/>
                          <a:cs typeface="Arial" panose="020B0604020202020204" pitchFamily="34" charset="0"/>
                        </a:rPr>
                        <a:t>2.7 months (90% CI 2.6-4.0) </a:t>
                      </a:r>
                    </a:p>
                    <a:p>
                      <a:pPr algn="ctr"/>
                      <a:r>
                        <a:rPr lang="en-US" sz="1100" dirty="0">
                          <a:latin typeface="Arial" panose="020B0604020202020204" pitchFamily="34" charset="0"/>
                          <a:cs typeface="Arial" panose="020B0604020202020204" pitchFamily="34" charset="0"/>
                        </a:rPr>
                        <a:t>in PD-L1-positive</a:t>
                      </a:r>
                    </a:p>
                    <a:p>
                      <a:pPr algn="ctr"/>
                      <a:endParaRPr lang="en-US" sz="1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2.5 months (90% CI 4.9-9.8)</a:t>
                      </a:r>
                    </a:p>
                    <a:p>
                      <a:pPr algn="ctr"/>
                      <a:r>
                        <a:rPr lang="en-US" sz="1100" dirty="0">
                          <a:latin typeface="Arial" panose="020B0604020202020204" pitchFamily="34" charset="0"/>
                          <a:cs typeface="Arial" panose="020B0604020202020204" pitchFamily="34" charset="0"/>
                        </a:rPr>
                        <a:t> in PD-L1-negative</a:t>
                      </a:r>
                    </a:p>
                  </a:txBody>
                  <a:tcPr anchor="ctr"/>
                </a:tc>
                <a:tc>
                  <a:txBody>
                    <a:bodyPr/>
                    <a:lstStyle/>
                    <a:p>
                      <a:pPr algn="ctr"/>
                      <a:r>
                        <a:rPr lang="en-US" sz="1100" dirty="0">
                          <a:latin typeface="Arial" panose="020B0604020202020204" pitchFamily="34" charset="0"/>
                          <a:cs typeface="Arial" panose="020B0604020202020204" pitchFamily="34" charset="0"/>
                        </a:rPr>
                        <a:t>8.2 vs 6.8 months in ITT</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(HR 0.82, 95% CI 0.55-1.23)</a:t>
                      </a:r>
                    </a:p>
                    <a:p>
                      <a:pPr algn="ctr"/>
                      <a:endParaRPr lang="en-US" sz="1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8.5 vs 4.1 months in PD-L1-positive</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(HR 0.60, 95% CI 0.32-1.1)</a:t>
                      </a:r>
                    </a:p>
                  </a:txBody>
                  <a:tcPr anchor="ctr"/>
                </a:tc>
                <a:tc>
                  <a:txBody>
                    <a:bodyPr/>
                    <a:lstStyle/>
                    <a:p>
                      <a:pPr algn="ctr"/>
                      <a:r>
                        <a:rPr lang="en-US" sz="1100" dirty="0">
                          <a:latin typeface="Arial" panose="020B0604020202020204" pitchFamily="34" charset="0"/>
                          <a:cs typeface="Arial" panose="020B0604020202020204" pitchFamily="34" charset="0"/>
                        </a:rPr>
                        <a:t>--</a:t>
                      </a:r>
                    </a:p>
                  </a:txBody>
                  <a:tcPr anchor="ctr"/>
                </a:tc>
                <a:tc>
                  <a:txBody>
                    <a:bodyPr/>
                    <a:lstStyle/>
                    <a:p>
                      <a:pPr algn="ctr"/>
                      <a:r>
                        <a:rPr lang="en-US" sz="1100"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3588926074"/>
                  </a:ext>
                </a:extLst>
              </a:tr>
              <a:tr h="684557">
                <a:tc>
                  <a:txBody>
                    <a:bodyPr/>
                    <a:lstStyle/>
                    <a:p>
                      <a:r>
                        <a:rPr lang="en-US" sz="1100" dirty="0">
                          <a:latin typeface="Arial" panose="020B0604020202020204" pitchFamily="34" charset="0"/>
                          <a:cs typeface="Arial" panose="020B0604020202020204" pitchFamily="34" charset="0"/>
                        </a:rPr>
                        <a:t>Median OS</a:t>
                      </a:r>
                    </a:p>
                  </a:txBody>
                  <a:tcPr anchor="ctr"/>
                </a:tc>
                <a:tc>
                  <a:txBody>
                    <a:bodyPr/>
                    <a:lstStyle/>
                    <a:p>
                      <a:pPr algn="ctr"/>
                      <a:r>
                        <a:rPr lang="en-US" sz="1100" dirty="0">
                          <a:latin typeface="Arial" panose="020B0604020202020204" pitchFamily="34" charset="0"/>
                          <a:cs typeface="Arial" panose="020B0604020202020204" pitchFamily="34" charset="0"/>
                        </a:rPr>
                        <a:t>Not reached (90% CI 13.1 to NR) </a:t>
                      </a:r>
                    </a:p>
                    <a:p>
                      <a:pPr algn="ctr"/>
                      <a:r>
                        <a:rPr lang="en-US" sz="1100" dirty="0">
                          <a:latin typeface="Arial" panose="020B0604020202020204" pitchFamily="34" charset="0"/>
                          <a:cs typeface="Arial" panose="020B0604020202020204" pitchFamily="34" charset="0"/>
                        </a:rPr>
                        <a:t>in PD-L- positive</a:t>
                      </a:r>
                    </a:p>
                    <a:p>
                      <a:pPr algn="ct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7.0 months (90% CI 4.9-9.8) </a:t>
                      </a:r>
                    </a:p>
                    <a:p>
                      <a:pPr algn="ctr"/>
                      <a:r>
                        <a:rPr lang="en-US" sz="1100" dirty="0">
                          <a:latin typeface="Arial" panose="020B0604020202020204" pitchFamily="34" charset="0"/>
                          <a:cs typeface="Arial" panose="020B0604020202020204" pitchFamily="34" charset="0"/>
                        </a:rPr>
                        <a:t>in PD-L1-negative</a:t>
                      </a:r>
                    </a:p>
                  </a:txBody>
                  <a:tcPr anchor="ctr"/>
                </a:tc>
                <a:tc>
                  <a:txBody>
                    <a:bodyPr/>
                    <a:lstStyle/>
                    <a:p>
                      <a:pPr algn="ctr"/>
                      <a:r>
                        <a:rPr lang="en-US" sz="1100" dirty="0">
                          <a:latin typeface="Arial" panose="020B0604020202020204" pitchFamily="34" charset="0"/>
                          <a:cs typeface="Arial" panose="020B0604020202020204" pitchFamily="34" charset="0"/>
                        </a:rPr>
                        <a:t>Not reached in ITT</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(HR 0.74, 95% CI 0.42-1.30)</a:t>
                      </a:r>
                    </a:p>
                    <a:p>
                      <a:pPr algn="ctr"/>
                      <a:endParaRPr lang="en-US" sz="1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Not reached in PD-L1-positive</a:t>
                      </a:r>
                    </a:p>
                    <a:p>
                      <a:pPr algn="ctr"/>
                      <a:r>
                        <a:rPr lang="en-US" sz="1100" dirty="0">
                          <a:latin typeface="Arial" panose="020B0604020202020204" pitchFamily="34" charset="0"/>
                          <a:cs typeface="Arial" panose="020B0604020202020204" pitchFamily="34" charset="0"/>
                        </a:rPr>
                        <a:t>(HR 0.55, 95% CI 0.22-1.38)</a:t>
                      </a:r>
                    </a:p>
                  </a:txBody>
                  <a:tcPr anchor="ctr"/>
                </a:tc>
                <a:tc>
                  <a:txBody>
                    <a:bodyPr/>
                    <a:lstStyle/>
                    <a:p>
                      <a:pPr algn="ctr"/>
                      <a:r>
                        <a:rPr lang="en-US" sz="1100" dirty="0">
                          <a:latin typeface="Arial" panose="020B0604020202020204" pitchFamily="34" charset="0"/>
                          <a:cs typeface="Arial" panose="020B0604020202020204" pitchFamily="34" charset="0"/>
                        </a:rPr>
                        <a:t>--</a:t>
                      </a:r>
                    </a:p>
                  </a:txBody>
                  <a:tcPr anchor="ctr"/>
                </a:tc>
                <a:tc>
                  <a:txBody>
                    <a:bodyPr/>
                    <a:lstStyle/>
                    <a:p>
                      <a:pPr algn="ctr"/>
                      <a:r>
                        <a:rPr lang="en-US" sz="1100"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1942232182"/>
                  </a:ext>
                </a:extLst>
              </a:tr>
            </a:tbl>
          </a:graphicData>
        </a:graphic>
      </p:graphicFrame>
    </p:spTree>
    <p:extLst>
      <p:ext uri="{BB962C8B-B14F-4D97-AF65-F5344CB8AC3E}">
        <p14:creationId xmlns:p14="http://schemas.microsoft.com/office/powerpoint/2010/main" val="3571434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200" y="365125"/>
            <a:ext cx="11353800" cy="1075505"/>
          </a:xfrm>
        </p:spPr>
        <p:txBody>
          <a:bodyPr>
            <a:normAutofit fontScale="90000"/>
          </a:bodyPr>
          <a:lstStyle/>
          <a:p>
            <a:r>
              <a:rPr lang="en-US" sz="3600" dirty="0"/>
              <a:t>NRG BR-004: THP ± Atezolizumab for First-Line HER2+ BC</a:t>
            </a:r>
          </a:p>
        </p:txBody>
      </p:sp>
      <p:sp>
        <p:nvSpPr>
          <p:cNvPr id="10" name="Content Placeholder 9">
            <a:extLst>
              <a:ext uri="{FF2B5EF4-FFF2-40B4-BE49-F238E27FC236}">
                <a16:creationId xmlns:a16="http://schemas.microsoft.com/office/drawing/2014/main" id="{72EE9CE8-F34A-302C-219F-6027C257B492}"/>
              </a:ext>
            </a:extLst>
          </p:cNvPr>
          <p:cNvSpPr>
            <a:spLocks noGrp="1"/>
          </p:cNvSpPr>
          <p:nvPr>
            <p:ph idx="1"/>
          </p:nvPr>
        </p:nvSpPr>
        <p:spPr>
          <a:xfrm>
            <a:off x="838200" y="5817870"/>
            <a:ext cx="10515600" cy="359092"/>
          </a:xfrm>
        </p:spPr>
        <p:txBody>
          <a:bodyPr>
            <a:normAutofit lnSpcReduction="10000"/>
          </a:bodyPr>
          <a:lstStyle/>
          <a:p>
            <a:pPr marL="0" indent="0" algn="ctr">
              <a:buNone/>
            </a:pPr>
            <a:r>
              <a:rPr lang="en-US" sz="2000" dirty="0">
                <a:solidFill>
                  <a:schemeClr val="accent3"/>
                </a:solidFill>
              </a:rPr>
              <a:t>Accrual ended early: patients unblinded</a:t>
            </a:r>
          </a:p>
        </p:txBody>
      </p:sp>
      <p:sp>
        <p:nvSpPr>
          <p:cNvPr id="11" name="Text Placeholder 10">
            <a:extLst>
              <a:ext uri="{FF2B5EF4-FFF2-40B4-BE49-F238E27FC236}">
                <a16:creationId xmlns:a16="http://schemas.microsoft.com/office/drawing/2014/main" id="{2A99C20C-E230-A765-6A11-47A2DEFCD2C1}"/>
              </a:ext>
            </a:extLst>
          </p:cNvPr>
          <p:cNvSpPr>
            <a:spLocks noGrp="1"/>
          </p:cNvSpPr>
          <p:nvPr>
            <p:ph type="body" sz="quarter" idx="12"/>
          </p:nvPr>
        </p:nvSpPr>
        <p:spPr/>
        <p:txBody>
          <a:bodyPr/>
          <a:lstStyle/>
          <a:p>
            <a:pPr>
              <a:spcBef>
                <a:spcPts val="0"/>
              </a:spcBef>
            </a:pPr>
            <a:r>
              <a:rPr lang="en-US" dirty="0"/>
              <a:t>THP, docetaxel/trastuzumab/pertuzumab.</a:t>
            </a:r>
          </a:p>
          <a:p>
            <a:pPr>
              <a:spcBef>
                <a:spcPts val="0"/>
              </a:spcBef>
            </a:pPr>
            <a:r>
              <a:rPr lang="en-US" dirty="0"/>
              <a:t>ClinicalTrials.gov. https://clinicaltrials.gov/ct2/show/NCT03199885. </a:t>
            </a:r>
            <a:r>
              <a:rPr lang="en-US" i="1" dirty="0"/>
              <a:t>Permission requested</a:t>
            </a:r>
            <a:r>
              <a:rPr lang="en-US" dirty="0"/>
              <a:t>.</a:t>
            </a:r>
          </a:p>
        </p:txBody>
      </p:sp>
      <p:pic>
        <p:nvPicPr>
          <p:cNvPr id="4" name="object 4"/>
          <p:cNvPicPr/>
          <p:nvPr/>
        </p:nvPicPr>
        <p:blipFill>
          <a:blip r:embed="rId3" cstate="print"/>
          <a:stretch>
            <a:fillRect/>
          </a:stretch>
        </p:blipFill>
        <p:spPr>
          <a:xfrm>
            <a:off x="2767002" y="1480693"/>
            <a:ext cx="7183448" cy="4105456"/>
          </a:xfrm>
          <a:prstGeom prst="rect">
            <a:avLst/>
          </a:prstGeom>
        </p:spPr>
      </p:pic>
    </p:spTree>
    <p:extLst>
      <p:ext uri="{BB962C8B-B14F-4D97-AF65-F5344CB8AC3E}">
        <p14:creationId xmlns:p14="http://schemas.microsoft.com/office/powerpoint/2010/main" val="4137918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a:spLocks noGrp="1"/>
          </p:cNvSpPr>
          <p:nvPr>
            <p:ph type="title"/>
          </p:nvPr>
        </p:nvSpPr>
        <p:spPr>
          <a:xfrm>
            <a:off x="838200" y="365126"/>
            <a:ext cx="11049000" cy="1204530"/>
          </a:xfrm>
        </p:spPr>
        <p:txBody>
          <a:bodyPr>
            <a:normAutofit/>
          </a:bodyPr>
          <a:lstStyle/>
          <a:p>
            <a:r>
              <a:rPr lang="en-US" sz="3600" dirty="0"/>
              <a:t>Novel Treatment Strategies for HER2+ Breast Cancer</a:t>
            </a:r>
          </a:p>
        </p:txBody>
      </p:sp>
      <p:sp>
        <p:nvSpPr>
          <p:cNvPr id="33" name="Text Placeholder 32">
            <a:extLst>
              <a:ext uri="{FF2B5EF4-FFF2-40B4-BE49-F238E27FC236}">
                <a16:creationId xmlns:a16="http://schemas.microsoft.com/office/drawing/2014/main" id="{E82C4A68-2C62-DE8D-F39D-81136A07ACC3}"/>
              </a:ext>
            </a:extLst>
          </p:cNvPr>
          <p:cNvSpPr>
            <a:spLocks noGrp="1"/>
          </p:cNvSpPr>
          <p:nvPr>
            <p:ph type="body" sz="quarter" idx="12"/>
          </p:nvPr>
        </p:nvSpPr>
        <p:spPr/>
        <p:txBody>
          <a:bodyPr/>
          <a:lstStyle/>
          <a:p>
            <a:r>
              <a:rPr lang="en-US" dirty="0"/>
              <a:t>Tarantino et al. </a:t>
            </a:r>
            <a:r>
              <a:rPr lang="en-US" sz="1000" i="1" dirty="0" err="1">
                <a:latin typeface="Arial" panose="020B0604020202020204" pitchFamily="34" charset="0"/>
                <a:cs typeface="Arial" panose="020B0604020202020204" pitchFamily="34" charset="0"/>
              </a:rPr>
              <a:t>Explor</a:t>
            </a:r>
            <a:r>
              <a:rPr lang="en-US" sz="1000" i="1" dirty="0">
                <a:latin typeface="Arial" panose="020B0604020202020204" pitchFamily="34" charset="0"/>
                <a:cs typeface="Arial" panose="020B0604020202020204" pitchFamily="34" charset="0"/>
              </a:rPr>
              <a:t> Target Antitumor </a:t>
            </a:r>
            <a:r>
              <a:rPr lang="en-US" sz="1000" i="1" dirty="0" err="1">
                <a:latin typeface="Arial" panose="020B0604020202020204" pitchFamily="34" charset="0"/>
                <a:cs typeface="Arial" panose="020B0604020202020204" pitchFamily="34" charset="0"/>
              </a:rPr>
              <a:t>Ther</a:t>
            </a:r>
            <a:r>
              <a:rPr lang="en-US" sz="1000" i="0" dirty="0">
                <a:latin typeface="Arial" panose="020B0604020202020204" pitchFamily="34" charset="0"/>
                <a:cs typeface="Arial" panose="020B0604020202020204" pitchFamily="34" charset="0"/>
              </a:rPr>
              <a:t>. 2021;2:139-155</a:t>
            </a:r>
            <a:r>
              <a:rPr lang="en-US" sz="1000" dirty="0">
                <a:latin typeface="Arial" panose="020B0604020202020204" pitchFamily="34" charset="0"/>
                <a:cs typeface="Arial" panose="020B0604020202020204" pitchFamily="34" charset="0"/>
              </a:rPr>
              <a:t>. </a:t>
            </a:r>
            <a:r>
              <a:rPr lang="en-US" sz="1000" i="1" dirty="0">
                <a:latin typeface="Arial" panose="020B0604020202020204" pitchFamily="34" charset="0"/>
                <a:cs typeface="Arial" panose="020B0604020202020204" pitchFamily="34" charset="0"/>
              </a:rPr>
              <a:t>Open Access.</a:t>
            </a:r>
            <a:endParaRPr lang="en-US" i="1" dirty="0"/>
          </a:p>
        </p:txBody>
      </p:sp>
      <p:grpSp>
        <p:nvGrpSpPr>
          <p:cNvPr id="12" name="object 12"/>
          <p:cNvGrpSpPr/>
          <p:nvPr/>
        </p:nvGrpSpPr>
        <p:grpSpPr>
          <a:xfrm>
            <a:off x="122045" y="4132579"/>
            <a:ext cx="2603500" cy="1041400"/>
            <a:chOff x="129539" y="4119879"/>
            <a:chExt cx="2603500" cy="1041400"/>
          </a:xfrm>
        </p:grpSpPr>
        <p:sp>
          <p:nvSpPr>
            <p:cNvPr id="13" name="object 13"/>
            <p:cNvSpPr/>
            <p:nvPr/>
          </p:nvSpPr>
          <p:spPr>
            <a:xfrm>
              <a:off x="142239" y="4132579"/>
              <a:ext cx="2578100" cy="1016000"/>
            </a:xfrm>
            <a:custGeom>
              <a:avLst/>
              <a:gdLst/>
              <a:ahLst/>
              <a:cxnLst/>
              <a:rect l="l" t="t" r="r" b="b"/>
              <a:pathLst>
                <a:path w="2578100" h="1016000">
                  <a:moveTo>
                    <a:pt x="0" y="1016000"/>
                  </a:moveTo>
                  <a:lnTo>
                    <a:pt x="2578100" y="1016000"/>
                  </a:lnTo>
                  <a:lnTo>
                    <a:pt x="2578100" y="0"/>
                  </a:lnTo>
                  <a:lnTo>
                    <a:pt x="0" y="0"/>
                  </a:lnTo>
                  <a:lnTo>
                    <a:pt x="0" y="1016000"/>
                  </a:lnTo>
                  <a:close/>
                </a:path>
              </a:pathLst>
            </a:custGeom>
            <a:ln w="25400">
              <a:solidFill>
                <a:srgbClr val="FFD6CA"/>
              </a:solidFill>
            </a:ln>
          </p:spPr>
          <p:txBody>
            <a:bodyPr wrap="square" lIns="0" tIns="0" rIns="0" bIns="0" rtlCol="0"/>
            <a:lstStyle/>
            <a:p>
              <a:endParaRPr dirty="0"/>
            </a:p>
          </p:txBody>
        </p:sp>
        <p:pic>
          <p:nvPicPr>
            <p:cNvPr id="14" name="object 14"/>
            <p:cNvPicPr/>
            <p:nvPr/>
          </p:nvPicPr>
          <p:blipFill>
            <a:blip r:embed="rId3" cstate="print"/>
            <a:stretch>
              <a:fillRect/>
            </a:stretch>
          </p:blipFill>
          <p:spPr>
            <a:xfrm>
              <a:off x="283844" y="4189729"/>
              <a:ext cx="2415032" cy="208280"/>
            </a:xfrm>
            <a:prstGeom prst="rect">
              <a:avLst/>
            </a:prstGeom>
          </p:spPr>
        </p:pic>
        <p:pic>
          <p:nvPicPr>
            <p:cNvPr id="15" name="object 15"/>
            <p:cNvPicPr/>
            <p:nvPr/>
          </p:nvPicPr>
          <p:blipFill>
            <a:blip r:embed="rId4" cstate="print"/>
            <a:stretch>
              <a:fillRect/>
            </a:stretch>
          </p:blipFill>
          <p:spPr>
            <a:xfrm>
              <a:off x="337185" y="4410709"/>
              <a:ext cx="2304796" cy="208280"/>
            </a:xfrm>
            <a:prstGeom prst="rect">
              <a:avLst/>
            </a:prstGeom>
          </p:spPr>
        </p:pic>
        <p:pic>
          <p:nvPicPr>
            <p:cNvPr id="16" name="object 16"/>
            <p:cNvPicPr/>
            <p:nvPr/>
          </p:nvPicPr>
          <p:blipFill>
            <a:blip r:embed="rId5" cstate="print"/>
            <a:stretch>
              <a:fillRect/>
            </a:stretch>
          </p:blipFill>
          <p:spPr>
            <a:xfrm>
              <a:off x="474344" y="4631689"/>
              <a:ext cx="2035810" cy="208280"/>
            </a:xfrm>
            <a:prstGeom prst="rect">
              <a:avLst/>
            </a:prstGeom>
          </p:spPr>
        </p:pic>
        <p:pic>
          <p:nvPicPr>
            <p:cNvPr id="17" name="object 17"/>
            <p:cNvPicPr/>
            <p:nvPr/>
          </p:nvPicPr>
          <p:blipFill>
            <a:blip r:embed="rId6" cstate="print"/>
            <a:stretch>
              <a:fillRect/>
            </a:stretch>
          </p:blipFill>
          <p:spPr>
            <a:xfrm>
              <a:off x="344805" y="4852606"/>
              <a:ext cx="2258949" cy="208597"/>
            </a:xfrm>
            <a:prstGeom prst="rect">
              <a:avLst/>
            </a:prstGeom>
          </p:spPr>
        </p:pic>
      </p:grpSp>
      <p:grpSp>
        <p:nvGrpSpPr>
          <p:cNvPr id="18" name="object 18"/>
          <p:cNvGrpSpPr/>
          <p:nvPr/>
        </p:nvGrpSpPr>
        <p:grpSpPr>
          <a:xfrm>
            <a:off x="9635489" y="2044409"/>
            <a:ext cx="2095500" cy="1234440"/>
            <a:chOff x="9966959" y="2077720"/>
            <a:chExt cx="2095500" cy="1234440"/>
          </a:xfrm>
        </p:grpSpPr>
        <p:sp>
          <p:nvSpPr>
            <p:cNvPr id="19" name="object 19"/>
            <p:cNvSpPr/>
            <p:nvPr/>
          </p:nvSpPr>
          <p:spPr>
            <a:xfrm>
              <a:off x="9979659" y="2090420"/>
              <a:ext cx="2070100" cy="1209040"/>
            </a:xfrm>
            <a:custGeom>
              <a:avLst/>
              <a:gdLst/>
              <a:ahLst/>
              <a:cxnLst/>
              <a:rect l="l" t="t" r="r" b="b"/>
              <a:pathLst>
                <a:path w="2070100" h="1209039">
                  <a:moveTo>
                    <a:pt x="0" y="1209039"/>
                  </a:moveTo>
                  <a:lnTo>
                    <a:pt x="2070100" y="1209039"/>
                  </a:lnTo>
                  <a:lnTo>
                    <a:pt x="2070100" y="0"/>
                  </a:lnTo>
                  <a:lnTo>
                    <a:pt x="0" y="0"/>
                  </a:lnTo>
                  <a:lnTo>
                    <a:pt x="0" y="1209039"/>
                  </a:lnTo>
                  <a:close/>
                </a:path>
              </a:pathLst>
            </a:custGeom>
            <a:ln w="25400">
              <a:solidFill>
                <a:srgbClr val="FDB883"/>
              </a:solidFill>
            </a:ln>
          </p:spPr>
          <p:txBody>
            <a:bodyPr wrap="square" lIns="0" tIns="0" rIns="0" bIns="0" rtlCol="0"/>
            <a:lstStyle/>
            <a:p>
              <a:endParaRPr dirty="0"/>
            </a:p>
          </p:txBody>
        </p:sp>
        <p:pic>
          <p:nvPicPr>
            <p:cNvPr id="20" name="object 20"/>
            <p:cNvPicPr/>
            <p:nvPr/>
          </p:nvPicPr>
          <p:blipFill>
            <a:blip r:embed="rId7" cstate="print"/>
            <a:stretch>
              <a:fillRect/>
            </a:stretch>
          </p:blipFill>
          <p:spPr>
            <a:xfrm>
              <a:off x="10235945" y="2147824"/>
              <a:ext cx="1673225" cy="208279"/>
            </a:xfrm>
            <a:prstGeom prst="rect">
              <a:avLst/>
            </a:prstGeom>
          </p:spPr>
        </p:pic>
        <p:pic>
          <p:nvPicPr>
            <p:cNvPr id="21" name="object 21"/>
            <p:cNvPicPr/>
            <p:nvPr/>
          </p:nvPicPr>
          <p:blipFill>
            <a:blip r:embed="rId8" cstate="print"/>
            <a:stretch>
              <a:fillRect/>
            </a:stretch>
          </p:blipFill>
          <p:spPr>
            <a:xfrm>
              <a:off x="10101325" y="2368867"/>
              <a:ext cx="1951101" cy="208597"/>
            </a:xfrm>
            <a:prstGeom prst="rect">
              <a:avLst/>
            </a:prstGeom>
          </p:spPr>
        </p:pic>
        <p:pic>
          <p:nvPicPr>
            <p:cNvPr id="22" name="object 22"/>
            <p:cNvPicPr/>
            <p:nvPr/>
          </p:nvPicPr>
          <p:blipFill>
            <a:blip r:embed="rId9" cstate="print"/>
            <a:stretch>
              <a:fillRect/>
            </a:stretch>
          </p:blipFill>
          <p:spPr>
            <a:xfrm>
              <a:off x="10284078" y="2590165"/>
              <a:ext cx="1579245" cy="208279"/>
            </a:xfrm>
            <a:prstGeom prst="rect">
              <a:avLst/>
            </a:prstGeom>
          </p:spPr>
        </p:pic>
        <p:pic>
          <p:nvPicPr>
            <p:cNvPr id="23" name="object 23"/>
            <p:cNvPicPr/>
            <p:nvPr/>
          </p:nvPicPr>
          <p:blipFill>
            <a:blip r:embed="rId10" cstate="print"/>
            <a:stretch>
              <a:fillRect/>
            </a:stretch>
          </p:blipFill>
          <p:spPr>
            <a:xfrm>
              <a:off x="10180065" y="2811145"/>
              <a:ext cx="1799081" cy="208279"/>
            </a:xfrm>
            <a:prstGeom prst="rect">
              <a:avLst/>
            </a:prstGeom>
          </p:spPr>
        </p:pic>
        <p:pic>
          <p:nvPicPr>
            <p:cNvPr id="24" name="object 24"/>
            <p:cNvPicPr/>
            <p:nvPr/>
          </p:nvPicPr>
          <p:blipFill>
            <a:blip r:embed="rId11" cstate="print"/>
            <a:stretch>
              <a:fillRect/>
            </a:stretch>
          </p:blipFill>
          <p:spPr>
            <a:xfrm>
              <a:off x="10159618" y="3032125"/>
              <a:ext cx="1839086" cy="208279"/>
            </a:xfrm>
            <a:prstGeom prst="rect">
              <a:avLst/>
            </a:prstGeom>
          </p:spPr>
        </p:pic>
      </p:grpSp>
      <p:grpSp>
        <p:nvGrpSpPr>
          <p:cNvPr id="25" name="object 25"/>
          <p:cNvGrpSpPr/>
          <p:nvPr/>
        </p:nvGrpSpPr>
        <p:grpSpPr>
          <a:xfrm>
            <a:off x="9648189" y="4079529"/>
            <a:ext cx="2095500" cy="1231900"/>
            <a:chOff x="9966959" y="4119879"/>
            <a:chExt cx="2095500" cy="1231900"/>
          </a:xfrm>
        </p:grpSpPr>
        <p:sp>
          <p:nvSpPr>
            <p:cNvPr id="26" name="object 26"/>
            <p:cNvSpPr/>
            <p:nvPr/>
          </p:nvSpPr>
          <p:spPr>
            <a:xfrm>
              <a:off x="9979659" y="4132579"/>
              <a:ext cx="2070100" cy="1206500"/>
            </a:xfrm>
            <a:custGeom>
              <a:avLst/>
              <a:gdLst/>
              <a:ahLst/>
              <a:cxnLst/>
              <a:rect l="l" t="t" r="r" b="b"/>
              <a:pathLst>
                <a:path w="2070100" h="1206500">
                  <a:moveTo>
                    <a:pt x="0" y="1206500"/>
                  </a:moveTo>
                  <a:lnTo>
                    <a:pt x="2070100" y="1206500"/>
                  </a:lnTo>
                  <a:lnTo>
                    <a:pt x="2070100" y="0"/>
                  </a:lnTo>
                  <a:lnTo>
                    <a:pt x="0" y="0"/>
                  </a:lnTo>
                  <a:lnTo>
                    <a:pt x="0" y="1206500"/>
                  </a:lnTo>
                  <a:close/>
                </a:path>
              </a:pathLst>
            </a:custGeom>
            <a:ln w="25400">
              <a:solidFill>
                <a:srgbClr val="92D050"/>
              </a:solidFill>
            </a:ln>
          </p:spPr>
          <p:txBody>
            <a:bodyPr wrap="square" lIns="0" tIns="0" rIns="0" bIns="0" rtlCol="0"/>
            <a:lstStyle/>
            <a:p>
              <a:endParaRPr dirty="0"/>
            </a:p>
          </p:txBody>
        </p:sp>
        <p:pic>
          <p:nvPicPr>
            <p:cNvPr id="27" name="object 27"/>
            <p:cNvPicPr/>
            <p:nvPr/>
          </p:nvPicPr>
          <p:blipFill>
            <a:blip r:embed="rId12" cstate="print"/>
            <a:stretch>
              <a:fillRect/>
            </a:stretch>
          </p:blipFill>
          <p:spPr>
            <a:xfrm>
              <a:off x="10296905" y="4189729"/>
              <a:ext cx="1566163" cy="208280"/>
            </a:xfrm>
            <a:prstGeom prst="rect">
              <a:avLst/>
            </a:prstGeom>
          </p:spPr>
        </p:pic>
        <p:pic>
          <p:nvPicPr>
            <p:cNvPr id="28" name="object 28"/>
            <p:cNvPicPr/>
            <p:nvPr/>
          </p:nvPicPr>
          <p:blipFill>
            <a:blip r:embed="rId13" cstate="print"/>
            <a:stretch>
              <a:fillRect/>
            </a:stretch>
          </p:blipFill>
          <p:spPr>
            <a:xfrm>
              <a:off x="10124058" y="4410709"/>
              <a:ext cx="1915287" cy="429260"/>
            </a:xfrm>
            <a:prstGeom prst="rect">
              <a:avLst/>
            </a:prstGeom>
          </p:spPr>
        </p:pic>
        <p:pic>
          <p:nvPicPr>
            <p:cNvPr id="29" name="object 29"/>
            <p:cNvPicPr/>
            <p:nvPr/>
          </p:nvPicPr>
          <p:blipFill>
            <a:blip r:embed="rId14" cstate="print"/>
            <a:stretch>
              <a:fillRect/>
            </a:stretch>
          </p:blipFill>
          <p:spPr>
            <a:xfrm>
              <a:off x="10243565" y="4852606"/>
              <a:ext cx="1662176" cy="208597"/>
            </a:xfrm>
            <a:prstGeom prst="rect">
              <a:avLst/>
            </a:prstGeom>
          </p:spPr>
        </p:pic>
        <p:pic>
          <p:nvPicPr>
            <p:cNvPr id="30" name="object 30"/>
            <p:cNvPicPr/>
            <p:nvPr/>
          </p:nvPicPr>
          <p:blipFill>
            <a:blip r:embed="rId15" cstate="print"/>
            <a:stretch>
              <a:fillRect/>
            </a:stretch>
          </p:blipFill>
          <p:spPr>
            <a:xfrm>
              <a:off x="10535665" y="5073903"/>
              <a:ext cx="1043228" cy="208279"/>
            </a:xfrm>
            <a:prstGeom prst="rect">
              <a:avLst/>
            </a:prstGeom>
          </p:spPr>
        </p:pic>
      </p:grpSp>
      <p:pic>
        <p:nvPicPr>
          <p:cNvPr id="31" name="object 31"/>
          <p:cNvPicPr/>
          <p:nvPr/>
        </p:nvPicPr>
        <p:blipFill>
          <a:blip r:embed="rId16" cstate="print"/>
          <a:stretch>
            <a:fillRect/>
          </a:stretch>
        </p:blipFill>
        <p:spPr>
          <a:xfrm>
            <a:off x="2756153" y="1703070"/>
            <a:ext cx="6691858" cy="3831588"/>
          </a:xfrm>
          <a:prstGeom prst="rect">
            <a:avLst/>
          </a:prstGeom>
        </p:spPr>
      </p:pic>
    </p:spTree>
    <p:extLst>
      <p:ext uri="{BB962C8B-B14F-4D97-AF65-F5344CB8AC3E}">
        <p14:creationId xmlns:p14="http://schemas.microsoft.com/office/powerpoint/2010/main" val="1137076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normAutofit/>
          </a:bodyPr>
          <a:lstStyle/>
          <a:p>
            <a:r>
              <a:rPr lang="en-US" sz="3600" dirty="0"/>
              <a:t>Select ADCs in Development for HER2+</a:t>
            </a:r>
            <a:br>
              <a:rPr lang="en-US" sz="3600" dirty="0"/>
            </a:br>
            <a:r>
              <a:rPr lang="en-US" sz="3600" dirty="0"/>
              <a:t>Breast Cancer</a:t>
            </a:r>
          </a:p>
        </p:txBody>
      </p:sp>
      <p:sp>
        <p:nvSpPr>
          <p:cNvPr id="89" name="Text Placeholder 88">
            <a:extLst>
              <a:ext uri="{FF2B5EF4-FFF2-40B4-BE49-F238E27FC236}">
                <a16:creationId xmlns:a16="http://schemas.microsoft.com/office/drawing/2014/main" id="{B7BAFED0-5E3B-2CE9-2D65-54A37D82165D}"/>
              </a:ext>
            </a:extLst>
          </p:cNvPr>
          <p:cNvSpPr>
            <a:spLocks noGrp="1"/>
          </p:cNvSpPr>
          <p:nvPr>
            <p:ph type="body" sz="quarter" idx="12"/>
          </p:nvPr>
        </p:nvSpPr>
        <p:spPr>
          <a:xfrm>
            <a:off x="1524000" y="6248400"/>
            <a:ext cx="10668000" cy="610815"/>
          </a:xfrm>
        </p:spPr>
        <p:txBody>
          <a:bodyPr/>
          <a:lstStyle/>
          <a:p>
            <a:pPr marL="228600" indent="-228600">
              <a:lnSpc>
                <a:spcPct val="100000"/>
              </a:lnSpc>
              <a:spcBef>
                <a:spcPts val="0"/>
              </a:spcBef>
              <a:buClr>
                <a:schemeClr val="bg1"/>
              </a:buClr>
              <a:buAutoNum type="arabicPeriod"/>
            </a:pPr>
            <a:r>
              <a:rPr lang="en-US" dirty="0" err="1"/>
              <a:t>ClinicalTrials.gov</a:t>
            </a:r>
            <a:r>
              <a:rPr lang="en-US" dirty="0"/>
              <a:t>. https://clinicaltrials.gov/ct2/show/NCT03262935; 2. ClinicalTrials.gov. https://clinicaltrials.gov/ct2/show/NCT04829604; </a:t>
            </a:r>
          </a:p>
          <a:p>
            <a:pPr>
              <a:lnSpc>
                <a:spcPct val="100000"/>
              </a:lnSpc>
              <a:spcBef>
                <a:spcPts val="0"/>
              </a:spcBef>
              <a:buClr>
                <a:schemeClr val="bg1"/>
              </a:buClr>
            </a:pPr>
            <a:r>
              <a:rPr lang="en-US" dirty="0"/>
              <a:t>3. ClinicalTrials.gov. https://clinicaltrials.gov/ct2/show/NCT03052634; 4. ClinicalTrials.gov. https://clinicaltrials.gov/ct2/show/NCT03602079; </a:t>
            </a:r>
          </a:p>
          <a:p>
            <a:pPr>
              <a:lnSpc>
                <a:spcPct val="100000"/>
              </a:lnSpc>
              <a:spcBef>
                <a:spcPts val="0"/>
              </a:spcBef>
              <a:buClr>
                <a:schemeClr val="bg1"/>
              </a:buClr>
            </a:pPr>
            <a:r>
              <a:rPr lang="en-US" dirty="0"/>
              <a:t>5. ClinicalTrials.gov. https://clinicaltrials.gov/ct2/show/NCT03821233; 6. ClinicalTrials.gov. https://clinicaltrials.gov/ct2/show/NCT03281824.</a:t>
            </a:r>
          </a:p>
        </p:txBody>
      </p:sp>
      <p:pic>
        <p:nvPicPr>
          <p:cNvPr id="5" name="object 5"/>
          <p:cNvPicPr/>
          <p:nvPr/>
        </p:nvPicPr>
        <p:blipFill>
          <a:blip r:embed="rId3" cstate="print"/>
          <a:stretch>
            <a:fillRect/>
          </a:stretch>
        </p:blipFill>
        <p:spPr>
          <a:xfrm>
            <a:off x="385765" y="2854009"/>
            <a:ext cx="709168" cy="309372"/>
          </a:xfrm>
          <a:prstGeom prst="rect">
            <a:avLst/>
          </a:prstGeom>
        </p:spPr>
      </p:pic>
      <p:pic>
        <p:nvPicPr>
          <p:cNvPr id="6" name="object 6"/>
          <p:cNvPicPr/>
          <p:nvPr/>
        </p:nvPicPr>
        <p:blipFill>
          <a:blip r:embed="rId4" cstate="print"/>
          <a:stretch>
            <a:fillRect/>
          </a:stretch>
        </p:blipFill>
        <p:spPr>
          <a:xfrm>
            <a:off x="3182635" y="2854009"/>
            <a:ext cx="855218" cy="309372"/>
          </a:xfrm>
          <a:prstGeom prst="rect">
            <a:avLst/>
          </a:prstGeom>
        </p:spPr>
      </p:pic>
      <p:pic>
        <p:nvPicPr>
          <p:cNvPr id="7" name="object 7"/>
          <p:cNvPicPr/>
          <p:nvPr/>
        </p:nvPicPr>
        <p:blipFill>
          <a:blip r:embed="rId5" cstate="print"/>
          <a:stretch>
            <a:fillRect/>
          </a:stretch>
        </p:blipFill>
        <p:spPr>
          <a:xfrm>
            <a:off x="4680728" y="2854009"/>
            <a:ext cx="1174775" cy="309372"/>
          </a:xfrm>
          <a:prstGeom prst="rect">
            <a:avLst/>
          </a:prstGeom>
        </p:spPr>
      </p:pic>
      <p:pic>
        <p:nvPicPr>
          <p:cNvPr id="8" name="object 8"/>
          <p:cNvPicPr/>
          <p:nvPr/>
        </p:nvPicPr>
        <p:blipFill>
          <a:blip r:embed="rId6" cstate="print"/>
          <a:stretch>
            <a:fillRect/>
          </a:stretch>
        </p:blipFill>
        <p:spPr>
          <a:xfrm>
            <a:off x="6854840" y="2854009"/>
            <a:ext cx="1053731" cy="309372"/>
          </a:xfrm>
          <a:prstGeom prst="rect">
            <a:avLst/>
          </a:prstGeom>
        </p:spPr>
      </p:pic>
      <p:pic>
        <p:nvPicPr>
          <p:cNvPr id="9" name="object 9"/>
          <p:cNvPicPr/>
          <p:nvPr/>
        </p:nvPicPr>
        <p:blipFill>
          <a:blip r:embed="rId7" cstate="print"/>
          <a:stretch>
            <a:fillRect/>
          </a:stretch>
        </p:blipFill>
        <p:spPr>
          <a:xfrm>
            <a:off x="8746125" y="2854009"/>
            <a:ext cx="680720" cy="309372"/>
          </a:xfrm>
          <a:prstGeom prst="rect">
            <a:avLst/>
          </a:prstGeom>
        </p:spPr>
      </p:pic>
      <p:pic>
        <p:nvPicPr>
          <p:cNvPr id="10" name="object 10"/>
          <p:cNvPicPr/>
          <p:nvPr/>
        </p:nvPicPr>
        <p:blipFill>
          <a:blip r:embed="rId8" cstate="print"/>
          <a:stretch>
            <a:fillRect/>
          </a:stretch>
        </p:blipFill>
        <p:spPr>
          <a:xfrm>
            <a:off x="9674876" y="2854009"/>
            <a:ext cx="2017902" cy="309372"/>
          </a:xfrm>
          <a:prstGeom prst="rect">
            <a:avLst/>
          </a:prstGeom>
        </p:spPr>
      </p:pic>
      <p:graphicFrame>
        <p:nvGraphicFramePr>
          <p:cNvPr id="90" name="Table 90">
            <a:extLst>
              <a:ext uri="{FF2B5EF4-FFF2-40B4-BE49-F238E27FC236}">
                <a16:creationId xmlns:a16="http://schemas.microsoft.com/office/drawing/2014/main" id="{7083DAC6-7762-7E94-44CD-5C68E5ADE57F}"/>
              </a:ext>
            </a:extLst>
          </p:cNvPr>
          <p:cNvGraphicFramePr>
            <a:graphicFrameLocks noGrp="1"/>
          </p:cNvGraphicFramePr>
          <p:nvPr>
            <p:extLst>
              <p:ext uri="{D42A27DB-BD31-4B8C-83A1-F6EECF244321}">
                <p14:modId xmlns:p14="http://schemas.microsoft.com/office/powerpoint/2010/main" val="1546033297"/>
              </p:ext>
            </p:extLst>
          </p:nvPr>
        </p:nvGraphicFramePr>
        <p:xfrm>
          <a:off x="547685" y="2191581"/>
          <a:ext cx="11258550" cy="2595880"/>
        </p:xfrm>
        <a:graphic>
          <a:graphicData uri="http://schemas.openxmlformats.org/drawingml/2006/table">
            <a:tbl>
              <a:tblPr firstRow="1" firstCol="1" bandRow="1">
                <a:tableStyleId>{5C22544A-7EE6-4342-B048-85BDC9FD1C3A}</a:tableStyleId>
              </a:tblPr>
              <a:tblGrid>
                <a:gridCol w="2114550">
                  <a:extLst>
                    <a:ext uri="{9D8B030D-6E8A-4147-A177-3AD203B41FA5}">
                      <a16:colId xmlns:a16="http://schemas.microsoft.com/office/drawing/2014/main" val="2470017543"/>
                    </a:ext>
                  </a:extLst>
                </a:gridCol>
                <a:gridCol w="1638300">
                  <a:extLst>
                    <a:ext uri="{9D8B030D-6E8A-4147-A177-3AD203B41FA5}">
                      <a16:colId xmlns:a16="http://schemas.microsoft.com/office/drawing/2014/main" val="3636742000"/>
                    </a:ext>
                  </a:extLst>
                </a:gridCol>
                <a:gridCol w="1876425">
                  <a:extLst>
                    <a:ext uri="{9D8B030D-6E8A-4147-A177-3AD203B41FA5}">
                      <a16:colId xmlns:a16="http://schemas.microsoft.com/office/drawing/2014/main" val="2605961017"/>
                    </a:ext>
                  </a:extLst>
                </a:gridCol>
                <a:gridCol w="1876425">
                  <a:extLst>
                    <a:ext uri="{9D8B030D-6E8A-4147-A177-3AD203B41FA5}">
                      <a16:colId xmlns:a16="http://schemas.microsoft.com/office/drawing/2014/main" val="1548483576"/>
                    </a:ext>
                  </a:extLst>
                </a:gridCol>
                <a:gridCol w="1146810">
                  <a:extLst>
                    <a:ext uri="{9D8B030D-6E8A-4147-A177-3AD203B41FA5}">
                      <a16:colId xmlns:a16="http://schemas.microsoft.com/office/drawing/2014/main" val="2766712625"/>
                    </a:ext>
                  </a:extLst>
                </a:gridCol>
                <a:gridCol w="2606040">
                  <a:extLst>
                    <a:ext uri="{9D8B030D-6E8A-4147-A177-3AD203B41FA5}">
                      <a16:colId xmlns:a16="http://schemas.microsoft.com/office/drawing/2014/main" val="422680443"/>
                    </a:ext>
                  </a:extLst>
                </a:gridCol>
              </a:tblGrid>
              <a:tr h="370840">
                <a:tc>
                  <a:txBody>
                    <a:bodyPr/>
                    <a:lstStyle/>
                    <a:p>
                      <a:r>
                        <a:rPr lang="en-US" sz="1400" dirty="0">
                          <a:latin typeface="Arial" panose="020B0604020202020204" pitchFamily="34" charset="0"/>
                          <a:cs typeface="Arial" panose="020B0604020202020204" pitchFamily="34" charset="0"/>
                        </a:rPr>
                        <a:t>ADC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Target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Antibody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Payload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DAR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Clinical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6390403"/>
                  </a:ext>
                </a:extLst>
              </a:tr>
              <a:tr h="370840">
                <a:tc>
                  <a:txBody>
                    <a:bodyPr/>
                    <a:lstStyle/>
                    <a:p>
                      <a:r>
                        <a:rPr lang="en-US" sz="1400" dirty="0">
                          <a:latin typeface="Arial" panose="020B0604020202020204" pitchFamily="34" charset="0"/>
                          <a:cs typeface="Arial" panose="020B0604020202020204" pitchFamily="34" charset="0"/>
                        </a:rPr>
                        <a:t>SYD985</a:t>
                      </a:r>
                      <a:r>
                        <a:rPr lang="en-US" sz="1400" baseline="30000"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HER2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Trastuzumab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Duocarmycin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Phase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4924016"/>
                  </a:ext>
                </a:extLst>
              </a:tr>
              <a:tr h="370840">
                <a:tc>
                  <a:txBody>
                    <a:bodyPr/>
                    <a:lstStyle/>
                    <a:p>
                      <a:r>
                        <a:rPr lang="en-US" sz="1400" dirty="0">
                          <a:latin typeface="Arial" panose="020B0604020202020204" pitchFamily="34" charset="0"/>
                          <a:cs typeface="Arial" panose="020B0604020202020204" pitchFamily="34" charset="0"/>
                        </a:rPr>
                        <a:t>ARX788</a:t>
                      </a:r>
                      <a:r>
                        <a:rPr lang="en-US" sz="1400" baseline="30000"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HER2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Amberstatin269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Phase 1 /2 MBC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4181747"/>
                  </a:ext>
                </a:extLst>
              </a:tr>
              <a:tr h="370840">
                <a:tc>
                  <a:txBody>
                    <a:bodyPr/>
                    <a:lstStyle/>
                    <a:p>
                      <a:r>
                        <a:rPr lang="en-US" sz="1400" dirty="0">
                          <a:latin typeface="Arial" panose="020B0604020202020204" pitchFamily="34" charset="0"/>
                          <a:cs typeface="Arial" panose="020B0604020202020204" pitchFamily="34" charset="0"/>
                        </a:rPr>
                        <a:t>RC48 (disitamab)</a:t>
                      </a:r>
                      <a:r>
                        <a:rPr lang="en-US" sz="1400" baseline="30000"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HER2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Hertuzumab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MMAE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Phase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3088926"/>
                  </a:ext>
                </a:extLst>
              </a:tr>
              <a:tr h="370840">
                <a:tc>
                  <a:txBody>
                    <a:bodyPr/>
                    <a:lstStyle/>
                    <a:p>
                      <a:r>
                        <a:rPr lang="en-US" sz="1400" dirty="0">
                          <a:latin typeface="Arial" panose="020B0604020202020204" pitchFamily="34" charset="0"/>
                          <a:cs typeface="Arial" panose="020B0604020202020204" pitchFamily="34" charset="0"/>
                        </a:rPr>
                        <a:t>A166</a:t>
                      </a:r>
                      <a:r>
                        <a:rPr lang="en-US" sz="1400" baseline="30000" dirty="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HER2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Trastuzumab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Duostatin-5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Phase 1 /2 BC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3096103"/>
                  </a:ext>
                </a:extLst>
              </a:tr>
              <a:tr h="370840">
                <a:tc>
                  <a:txBody>
                    <a:bodyPr/>
                    <a:lstStyle/>
                    <a:p>
                      <a:r>
                        <a:rPr lang="en-US" sz="1400" dirty="0">
                          <a:latin typeface="Arial" panose="020B0604020202020204" pitchFamily="34" charset="0"/>
                          <a:cs typeface="Arial" panose="020B0604020202020204" pitchFamily="34" charset="0"/>
                        </a:rPr>
                        <a:t>ZW49</a:t>
                      </a:r>
                      <a:r>
                        <a:rPr lang="en-US" sz="1400" baseline="30000" dirty="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HER2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Bispecific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Auristatin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Phase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2897699"/>
                  </a:ext>
                </a:extLst>
              </a:tr>
              <a:tr h="370840">
                <a:tc>
                  <a:txBody>
                    <a:bodyPr/>
                    <a:lstStyle/>
                    <a:p>
                      <a:r>
                        <a:rPr lang="en-US" sz="1400" dirty="0">
                          <a:latin typeface="Arial" panose="020B0604020202020204" pitchFamily="34" charset="0"/>
                          <a:cs typeface="Arial" panose="020B0604020202020204" pitchFamily="34" charset="0"/>
                        </a:rPr>
                        <a:t>ALT-P7 (HM2-MMAE)</a:t>
                      </a:r>
                      <a:r>
                        <a:rPr lang="en-US" sz="1400" baseline="30000" dirty="0">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HER2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HM2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MMAE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Phase 1 MBC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0936880"/>
                  </a:ext>
                </a:extLst>
              </a:tr>
            </a:tbl>
          </a:graphicData>
        </a:graphic>
      </p:graphicFrame>
    </p:spTree>
    <p:extLst>
      <p:ext uri="{BB962C8B-B14F-4D97-AF65-F5344CB8AC3E}">
        <p14:creationId xmlns:p14="http://schemas.microsoft.com/office/powerpoint/2010/main" val="238550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65126"/>
            <a:ext cx="10515600" cy="986154"/>
          </a:xfrm>
        </p:spPr>
        <p:txBody>
          <a:bodyPr>
            <a:normAutofit/>
          </a:bodyPr>
          <a:lstStyle/>
          <a:p>
            <a:r>
              <a:rPr lang="en-US" sz="3600" dirty="0"/>
              <a:t>TULIP: Phase III Trial Design</a:t>
            </a:r>
          </a:p>
        </p:txBody>
      </p:sp>
      <p:sp>
        <p:nvSpPr>
          <p:cNvPr id="39" name="Text Placeholder 38">
            <a:extLst>
              <a:ext uri="{FF2B5EF4-FFF2-40B4-BE49-F238E27FC236}">
                <a16:creationId xmlns:a16="http://schemas.microsoft.com/office/drawing/2014/main" id="{1B9706A8-993F-DE99-B8FA-8777FEB395C9}"/>
              </a:ext>
            </a:extLst>
          </p:cNvPr>
          <p:cNvSpPr>
            <a:spLocks noGrp="1"/>
          </p:cNvSpPr>
          <p:nvPr>
            <p:ph type="body" sz="quarter" idx="12"/>
          </p:nvPr>
        </p:nvSpPr>
        <p:spPr/>
        <p:txBody>
          <a:bodyPr/>
          <a:lstStyle/>
          <a:p>
            <a:r>
              <a:rPr lang="en-US" dirty="0"/>
              <a:t>LABC, locally advanced breast cancer.</a:t>
            </a:r>
            <a:br>
              <a:rPr lang="en-US" dirty="0"/>
            </a:br>
            <a:r>
              <a:rPr lang="en-US" dirty="0"/>
              <a:t>Manich et al. </a:t>
            </a:r>
            <a:r>
              <a:rPr lang="en-US" i="1" dirty="0"/>
              <a:t>Ann Oncol</a:t>
            </a:r>
            <a:r>
              <a:rPr lang="en-US" dirty="0"/>
              <a:t>. 2021;32:S1283-S1346.</a:t>
            </a:r>
          </a:p>
        </p:txBody>
      </p:sp>
      <p:sp>
        <p:nvSpPr>
          <p:cNvPr id="7" name="object 7"/>
          <p:cNvSpPr txBox="1"/>
          <p:nvPr/>
        </p:nvSpPr>
        <p:spPr>
          <a:xfrm>
            <a:off x="838200" y="1670835"/>
            <a:ext cx="2315462" cy="2392963"/>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91440" rIns="91440" bIns="91440" rtlCol="0">
            <a:spAutoFit/>
          </a:bodyPr>
          <a:lstStyle/>
          <a:p>
            <a:pPr marL="330835" marR="325755" algn="ctr">
              <a:lnSpc>
                <a:spcPts val="1920"/>
              </a:lnSpc>
              <a:spcBef>
                <a:spcPts val="20"/>
              </a:spcBef>
            </a:pPr>
            <a:r>
              <a:rPr sz="1600" b="1" dirty="0">
                <a:latin typeface="Arial"/>
                <a:cs typeface="Arial"/>
              </a:rPr>
              <a:t>HER2</a:t>
            </a:r>
            <a:r>
              <a:rPr lang="en-US" sz="1600" b="1" dirty="0">
                <a:latin typeface="Arial"/>
                <a:cs typeface="Arial"/>
              </a:rPr>
              <a:t>+</a:t>
            </a:r>
            <a:r>
              <a:rPr sz="1600" b="1" dirty="0">
                <a:latin typeface="Arial"/>
                <a:cs typeface="Arial"/>
              </a:rPr>
              <a:t> LABC or MBC</a:t>
            </a:r>
            <a:endParaRPr sz="1600" dirty="0">
              <a:latin typeface="Arial"/>
              <a:cs typeface="Arial"/>
            </a:endParaRPr>
          </a:p>
          <a:p>
            <a:pPr algn="ctr">
              <a:lnSpc>
                <a:spcPts val="1855"/>
              </a:lnSpc>
            </a:pPr>
            <a:r>
              <a:rPr sz="1600" dirty="0">
                <a:latin typeface="Arial"/>
                <a:cs typeface="Arial"/>
              </a:rPr>
              <a:t>≥2 therapies for</a:t>
            </a:r>
          </a:p>
          <a:p>
            <a:pPr marL="132715" marR="125730" algn="ctr">
              <a:lnSpc>
                <a:spcPct val="100000"/>
              </a:lnSpc>
            </a:pPr>
            <a:r>
              <a:rPr sz="1600" dirty="0">
                <a:latin typeface="Arial"/>
                <a:cs typeface="Arial"/>
              </a:rPr>
              <a:t>metastatic disease, or T-DM1 for metastatic disease Treated brain mets are allowed</a:t>
            </a:r>
          </a:p>
          <a:p>
            <a:pPr algn="ctr">
              <a:lnSpc>
                <a:spcPct val="100000"/>
              </a:lnSpc>
              <a:spcBef>
                <a:spcPts val="5"/>
              </a:spcBef>
            </a:pPr>
            <a:r>
              <a:rPr sz="1600" dirty="0">
                <a:latin typeface="Arial"/>
                <a:cs typeface="Arial"/>
              </a:rPr>
              <a:t>N=437</a:t>
            </a:r>
          </a:p>
        </p:txBody>
      </p:sp>
      <p:sp>
        <p:nvSpPr>
          <p:cNvPr id="8" name="object 8"/>
          <p:cNvSpPr txBox="1"/>
          <p:nvPr/>
        </p:nvSpPr>
        <p:spPr>
          <a:xfrm>
            <a:off x="4426012" y="1670835"/>
            <a:ext cx="3263265" cy="786754"/>
          </a:xfrm>
          <a:prstGeom prst="rect">
            <a:avLst/>
          </a:prstGeom>
          <a:solidFill>
            <a:schemeClr val="accent3"/>
          </a:solidFill>
        </p:spPr>
        <p:style>
          <a:lnRef idx="1">
            <a:schemeClr val="accent3"/>
          </a:lnRef>
          <a:fillRef idx="2">
            <a:schemeClr val="accent3"/>
          </a:fillRef>
          <a:effectRef idx="1">
            <a:schemeClr val="accent3"/>
          </a:effectRef>
          <a:fontRef idx="minor">
            <a:schemeClr val="dk1"/>
          </a:fontRef>
        </p:style>
        <p:txBody>
          <a:bodyPr vert="horz" wrap="square" lIns="0" tIns="47625" rIns="0" bIns="0" rtlCol="0">
            <a:spAutoFit/>
          </a:bodyPr>
          <a:lstStyle/>
          <a:p>
            <a:pPr marL="862965">
              <a:lnSpc>
                <a:spcPct val="100000"/>
              </a:lnSpc>
              <a:spcBef>
                <a:spcPts val="375"/>
              </a:spcBef>
            </a:pPr>
            <a:r>
              <a:rPr sz="1600" b="1" dirty="0">
                <a:latin typeface="Arial"/>
                <a:cs typeface="Arial"/>
              </a:rPr>
              <a:t>SYD985 treatment</a:t>
            </a:r>
            <a:endParaRPr sz="1600" dirty="0">
              <a:latin typeface="Arial"/>
              <a:cs typeface="Arial"/>
            </a:endParaRPr>
          </a:p>
          <a:p>
            <a:pPr marL="497205">
              <a:lnSpc>
                <a:spcPct val="100000"/>
              </a:lnSpc>
            </a:pPr>
            <a:r>
              <a:rPr sz="1600" b="1" dirty="0">
                <a:latin typeface="Arial"/>
                <a:cs typeface="Arial"/>
              </a:rPr>
              <a:t>1.2 mg/kg IV every 21 days</a:t>
            </a:r>
            <a:endParaRPr sz="1600" dirty="0">
              <a:latin typeface="Arial"/>
              <a:cs typeface="Arial"/>
            </a:endParaRPr>
          </a:p>
          <a:p>
            <a:pPr marL="1337310">
              <a:lnSpc>
                <a:spcPct val="100000"/>
              </a:lnSpc>
            </a:pPr>
            <a:r>
              <a:rPr sz="1600" b="1" dirty="0">
                <a:latin typeface="Arial"/>
                <a:cs typeface="Arial"/>
              </a:rPr>
              <a:t>N=291</a:t>
            </a:r>
            <a:endParaRPr sz="1600" dirty="0">
              <a:latin typeface="Arial"/>
              <a:cs typeface="Arial"/>
            </a:endParaRPr>
          </a:p>
        </p:txBody>
      </p:sp>
      <p:sp>
        <p:nvSpPr>
          <p:cNvPr id="9" name="object 9"/>
          <p:cNvSpPr txBox="1"/>
          <p:nvPr/>
        </p:nvSpPr>
        <p:spPr>
          <a:xfrm>
            <a:off x="4422837" y="2780179"/>
            <a:ext cx="3269615" cy="666849"/>
          </a:xfrm>
          <a:prstGeom prst="rect">
            <a:avLst/>
          </a:prstGeom>
          <a:solidFill>
            <a:srgbClr val="7030A0"/>
          </a:solidFill>
        </p:spPr>
        <p:style>
          <a:lnRef idx="1">
            <a:schemeClr val="accent2"/>
          </a:lnRef>
          <a:fillRef idx="2">
            <a:schemeClr val="accent2"/>
          </a:fillRef>
          <a:effectRef idx="1">
            <a:schemeClr val="accent2"/>
          </a:effectRef>
          <a:fontRef idx="minor">
            <a:schemeClr val="dk1"/>
          </a:fontRef>
        </p:style>
        <p:txBody>
          <a:bodyPr vert="horz" wrap="square" lIns="0" tIns="172720" rIns="0" bIns="0" rtlCol="0">
            <a:spAutoFit/>
          </a:bodyPr>
          <a:lstStyle/>
          <a:p>
            <a:pPr algn="ctr">
              <a:lnSpc>
                <a:spcPct val="100000"/>
              </a:lnSpc>
              <a:spcBef>
                <a:spcPts val="1360"/>
              </a:spcBef>
            </a:pPr>
            <a:r>
              <a:rPr sz="1600" b="1" dirty="0">
                <a:solidFill>
                  <a:schemeClr val="bg1"/>
                </a:solidFill>
                <a:latin typeface="Arial"/>
                <a:cs typeface="Arial"/>
              </a:rPr>
              <a:t>Physician's choice treatment</a:t>
            </a:r>
            <a:endParaRPr sz="1600" dirty="0">
              <a:solidFill>
                <a:schemeClr val="bg1"/>
              </a:solidFill>
              <a:latin typeface="Arial"/>
              <a:cs typeface="Arial"/>
            </a:endParaRPr>
          </a:p>
          <a:p>
            <a:pPr marL="635" algn="ctr">
              <a:lnSpc>
                <a:spcPct val="100000"/>
              </a:lnSpc>
            </a:pPr>
            <a:r>
              <a:rPr sz="1600" b="1" dirty="0">
                <a:solidFill>
                  <a:schemeClr val="bg1"/>
                </a:solidFill>
                <a:latin typeface="Arial"/>
                <a:cs typeface="Arial"/>
              </a:rPr>
              <a:t>N=146</a:t>
            </a:r>
            <a:endParaRPr sz="1600" dirty="0">
              <a:solidFill>
                <a:schemeClr val="bg1"/>
              </a:solidFill>
              <a:latin typeface="Arial"/>
              <a:cs typeface="Arial"/>
            </a:endParaRPr>
          </a:p>
        </p:txBody>
      </p:sp>
      <p:sp>
        <p:nvSpPr>
          <p:cNvPr id="10" name="object 10"/>
          <p:cNvSpPr txBox="1"/>
          <p:nvPr/>
        </p:nvSpPr>
        <p:spPr>
          <a:xfrm>
            <a:off x="7940483" y="2195091"/>
            <a:ext cx="2452370" cy="818814"/>
          </a:xfrm>
          <a:prstGeom prst="rect">
            <a:avLst/>
          </a:prstGeom>
        </p:spPr>
        <p:style>
          <a:lnRef idx="1">
            <a:schemeClr val="accent5"/>
          </a:lnRef>
          <a:fillRef idx="2">
            <a:schemeClr val="accent5"/>
          </a:fillRef>
          <a:effectRef idx="1">
            <a:schemeClr val="accent5"/>
          </a:effectRef>
          <a:fontRef idx="minor">
            <a:schemeClr val="dk1"/>
          </a:fontRef>
        </p:style>
        <p:txBody>
          <a:bodyPr vert="horz" wrap="square" lIns="0" tIns="79375" rIns="0" bIns="0" rtlCol="0">
            <a:spAutoFit/>
          </a:bodyPr>
          <a:lstStyle/>
          <a:p>
            <a:pPr marL="179070" marR="168910" algn="ctr">
              <a:lnSpc>
                <a:spcPct val="100000"/>
              </a:lnSpc>
              <a:spcBef>
                <a:spcPts val="625"/>
              </a:spcBef>
            </a:pPr>
            <a:r>
              <a:rPr sz="1600" b="1" dirty="0">
                <a:latin typeface="Arial"/>
                <a:cs typeface="Arial"/>
              </a:rPr>
              <a:t>Continue treatment until progression or unacceptable toxicity</a:t>
            </a:r>
            <a:endParaRPr sz="1600" dirty="0">
              <a:latin typeface="Arial"/>
              <a:cs typeface="Arial"/>
            </a:endParaRPr>
          </a:p>
        </p:txBody>
      </p:sp>
      <p:grpSp>
        <p:nvGrpSpPr>
          <p:cNvPr id="28" name="object 28"/>
          <p:cNvGrpSpPr/>
          <p:nvPr/>
        </p:nvGrpSpPr>
        <p:grpSpPr>
          <a:xfrm>
            <a:off x="3514406" y="2316757"/>
            <a:ext cx="666750" cy="654685"/>
            <a:chOff x="3174238" y="2611882"/>
            <a:chExt cx="666750" cy="654685"/>
          </a:xfrm>
        </p:grpSpPr>
        <p:sp>
          <p:nvSpPr>
            <p:cNvPr id="29" name="object 29"/>
            <p:cNvSpPr/>
            <p:nvPr/>
          </p:nvSpPr>
          <p:spPr>
            <a:xfrm>
              <a:off x="3180588" y="2618232"/>
              <a:ext cx="654050" cy="641985"/>
            </a:xfrm>
            <a:custGeom>
              <a:avLst/>
              <a:gdLst/>
              <a:ahLst/>
              <a:cxnLst/>
              <a:rect l="l" t="t" r="r" b="b"/>
              <a:pathLst>
                <a:path w="654050" h="641985">
                  <a:moveTo>
                    <a:pt x="326898" y="0"/>
                  </a:moveTo>
                  <a:lnTo>
                    <a:pt x="278579" y="3478"/>
                  </a:lnTo>
                  <a:lnTo>
                    <a:pt x="232466" y="13583"/>
                  </a:lnTo>
                  <a:lnTo>
                    <a:pt x="189063" y="29817"/>
                  </a:lnTo>
                  <a:lnTo>
                    <a:pt x="148875" y="51685"/>
                  </a:lnTo>
                  <a:lnTo>
                    <a:pt x="112407" y="78690"/>
                  </a:lnTo>
                  <a:lnTo>
                    <a:pt x="80164" y="110335"/>
                  </a:lnTo>
                  <a:lnTo>
                    <a:pt x="52651" y="146125"/>
                  </a:lnTo>
                  <a:lnTo>
                    <a:pt x="30374" y="185563"/>
                  </a:lnTo>
                  <a:lnTo>
                    <a:pt x="13836" y="228153"/>
                  </a:lnTo>
                  <a:lnTo>
                    <a:pt x="3543" y="273398"/>
                  </a:lnTo>
                  <a:lnTo>
                    <a:pt x="0" y="320801"/>
                  </a:lnTo>
                  <a:lnTo>
                    <a:pt x="3543" y="368205"/>
                  </a:lnTo>
                  <a:lnTo>
                    <a:pt x="13836" y="413450"/>
                  </a:lnTo>
                  <a:lnTo>
                    <a:pt x="30374" y="456040"/>
                  </a:lnTo>
                  <a:lnTo>
                    <a:pt x="52651" y="495478"/>
                  </a:lnTo>
                  <a:lnTo>
                    <a:pt x="80164" y="531268"/>
                  </a:lnTo>
                  <a:lnTo>
                    <a:pt x="112407" y="562913"/>
                  </a:lnTo>
                  <a:lnTo>
                    <a:pt x="148875" y="589918"/>
                  </a:lnTo>
                  <a:lnTo>
                    <a:pt x="189063" y="611786"/>
                  </a:lnTo>
                  <a:lnTo>
                    <a:pt x="232466" y="628020"/>
                  </a:lnTo>
                  <a:lnTo>
                    <a:pt x="278579" y="638125"/>
                  </a:lnTo>
                  <a:lnTo>
                    <a:pt x="326898" y="641603"/>
                  </a:lnTo>
                  <a:lnTo>
                    <a:pt x="375216" y="638125"/>
                  </a:lnTo>
                  <a:lnTo>
                    <a:pt x="421329" y="628020"/>
                  </a:lnTo>
                  <a:lnTo>
                    <a:pt x="464732" y="611786"/>
                  </a:lnTo>
                  <a:lnTo>
                    <a:pt x="504920" y="589918"/>
                  </a:lnTo>
                  <a:lnTo>
                    <a:pt x="541388" y="562913"/>
                  </a:lnTo>
                  <a:lnTo>
                    <a:pt x="573631" y="531268"/>
                  </a:lnTo>
                  <a:lnTo>
                    <a:pt x="601144" y="495478"/>
                  </a:lnTo>
                  <a:lnTo>
                    <a:pt x="623421" y="456040"/>
                  </a:lnTo>
                  <a:lnTo>
                    <a:pt x="639959" y="413450"/>
                  </a:lnTo>
                  <a:lnTo>
                    <a:pt x="650252" y="368205"/>
                  </a:lnTo>
                  <a:lnTo>
                    <a:pt x="653796" y="320801"/>
                  </a:lnTo>
                  <a:lnTo>
                    <a:pt x="650252" y="273398"/>
                  </a:lnTo>
                  <a:lnTo>
                    <a:pt x="639959" y="228153"/>
                  </a:lnTo>
                  <a:lnTo>
                    <a:pt x="623421" y="185563"/>
                  </a:lnTo>
                  <a:lnTo>
                    <a:pt x="601144" y="146125"/>
                  </a:lnTo>
                  <a:lnTo>
                    <a:pt x="573631" y="110335"/>
                  </a:lnTo>
                  <a:lnTo>
                    <a:pt x="541388" y="78690"/>
                  </a:lnTo>
                  <a:lnTo>
                    <a:pt x="504920" y="51685"/>
                  </a:lnTo>
                  <a:lnTo>
                    <a:pt x="464732" y="29817"/>
                  </a:lnTo>
                  <a:lnTo>
                    <a:pt x="421329" y="13583"/>
                  </a:lnTo>
                  <a:lnTo>
                    <a:pt x="375216" y="3478"/>
                  </a:lnTo>
                  <a:lnTo>
                    <a:pt x="326898" y="0"/>
                  </a:lnTo>
                  <a:close/>
                </a:path>
              </a:pathLst>
            </a:custGeom>
          </p:spPr>
          <p:style>
            <a:lnRef idx="1">
              <a:schemeClr val="dk1"/>
            </a:lnRef>
            <a:fillRef idx="2">
              <a:schemeClr val="dk1"/>
            </a:fillRef>
            <a:effectRef idx="1">
              <a:schemeClr val="dk1"/>
            </a:effectRef>
            <a:fontRef idx="minor">
              <a:schemeClr val="dk1"/>
            </a:fontRef>
          </p:style>
          <p:txBody>
            <a:bodyPr wrap="square" lIns="0" tIns="0" rIns="0" bIns="0" rtlCol="0"/>
            <a:lstStyle/>
            <a:p>
              <a:endParaRPr b="1" dirty="0">
                <a:solidFill>
                  <a:schemeClr val="bg1"/>
                </a:solidFill>
              </a:endParaRPr>
            </a:p>
          </p:txBody>
        </p:sp>
        <p:sp>
          <p:nvSpPr>
            <p:cNvPr id="30" name="object 30"/>
            <p:cNvSpPr/>
            <p:nvPr/>
          </p:nvSpPr>
          <p:spPr>
            <a:xfrm>
              <a:off x="3180588" y="2618232"/>
              <a:ext cx="654050" cy="641985"/>
            </a:xfrm>
            <a:custGeom>
              <a:avLst/>
              <a:gdLst/>
              <a:ahLst/>
              <a:cxnLst/>
              <a:rect l="l" t="t" r="r" b="b"/>
              <a:pathLst>
                <a:path w="654050" h="641985">
                  <a:moveTo>
                    <a:pt x="0" y="320801"/>
                  </a:moveTo>
                  <a:lnTo>
                    <a:pt x="3543" y="273398"/>
                  </a:lnTo>
                  <a:lnTo>
                    <a:pt x="13836" y="228153"/>
                  </a:lnTo>
                  <a:lnTo>
                    <a:pt x="30374" y="185563"/>
                  </a:lnTo>
                  <a:lnTo>
                    <a:pt x="52651" y="146125"/>
                  </a:lnTo>
                  <a:lnTo>
                    <a:pt x="80164" y="110335"/>
                  </a:lnTo>
                  <a:lnTo>
                    <a:pt x="112407" y="78690"/>
                  </a:lnTo>
                  <a:lnTo>
                    <a:pt x="148875" y="51685"/>
                  </a:lnTo>
                  <a:lnTo>
                    <a:pt x="189063" y="29817"/>
                  </a:lnTo>
                  <a:lnTo>
                    <a:pt x="232466" y="13583"/>
                  </a:lnTo>
                  <a:lnTo>
                    <a:pt x="278579" y="3478"/>
                  </a:lnTo>
                  <a:lnTo>
                    <a:pt x="326898" y="0"/>
                  </a:lnTo>
                  <a:lnTo>
                    <a:pt x="375216" y="3478"/>
                  </a:lnTo>
                  <a:lnTo>
                    <a:pt x="421329" y="13583"/>
                  </a:lnTo>
                  <a:lnTo>
                    <a:pt x="464732" y="29817"/>
                  </a:lnTo>
                  <a:lnTo>
                    <a:pt x="504920" y="51685"/>
                  </a:lnTo>
                  <a:lnTo>
                    <a:pt x="541388" y="78690"/>
                  </a:lnTo>
                  <a:lnTo>
                    <a:pt x="573631" y="110335"/>
                  </a:lnTo>
                  <a:lnTo>
                    <a:pt x="601144" y="146125"/>
                  </a:lnTo>
                  <a:lnTo>
                    <a:pt x="623421" y="185563"/>
                  </a:lnTo>
                  <a:lnTo>
                    <a:pt x="639959" y="228153"/>
                  </a:lnTo>
                  <a:lnTo>
                    <a:pt x="650252" y="273398"/>
                  </a:lnTo>
                  <a:lnTo>
                    <a:pt x="653796" y="320801"/>
                  </a:lnTo>
                  <a:lnTo>
                    <a:pt x="650252" y="368205"/>
                  </a:lnTo>
                  <a:lnTo>
                    <a:pt x="639959" y="413450"/>
                  </a:lnTo>
                  <a:lnTo>
                    <a:pt x="623421" y="456040"/>
                  </a:lnTo>
                  <a:lnTo>
                    <a:pt x="601144" y="495478"/>
                  </a:lnTo>
                  <a:lnTo>
                    <a:pt x="573631" y="531268"/>
                  </a:lnTo>
                  <a:lnTo>
                    <a:pt x="541388" y="562913"/>
                  </a:lnTo>
                  <a:lnTo>
                    <a:pt x="504920" y="589918"/>
                  </a:lnTo>
                  <a:lnTo>
                    <a:pt x="464732" y="611786"/>
                  </a:lnTo>
                  <a:lnTo>
                    <a:pt x="421329" y="628020"/>
                  </a:lnTo>
                  <a:lnTo>
                    <a:pt x="375216" y="638125"/>
                  </a:lnTo>
                  <a:lnTo>
                    <a:pt x="326898" y="641603"/>
                  </a:lnTo>
                  <a:lnTo>
                    <a:pt x="278579" y="638125"/>
                  </a:lnTo>
                  <a:lnTo>
                    <a:pt x="232466" y="628020"/>
                  </a:lnTo>
                  <a:lnTo>
                    <a:pt x="189063" y="611786"/>
                  </a:lnTo>
                  <a:lnTo>
                    <a:pt x="148875" y="589918"/>
                  </a:lnTo>
                  <a:lnTo>
                    <a:pt x="112407" y="562913"/>
                  </a:lnTo>
                  <a:lnTo>
                    <a:pt x="80164" y="531268"/>
                  </a:lnTo>
                  <a:lnTo>
                    <a:pt x="52651" y="495478"/>
                  </a:lnTo>
                  <a:lnTo>
                    <a:pt x="30374" y="456040"/>
                  </a:lnTo>
                  <a:lnTo>
                    <a:pt x="13836" y="413450"/>
                  </a:lnTo>
                  <a:lnTo>
                    <a:pt x="3543" y="368205"/>
                  </a:lnTo>
                  <a:lnTo>
                    <a:pt x="0" y="320801"/>
                  </a:lnTo>
                  <a:close/>
                </a:path>
              </a:pathLst>
            </a:custGeom>
            <a:ln/>
          </p:spPr>
          <p:style>
            <a:lnRef idx="1">
              <a:schemeClr val="dk1"/>
            </a:lnRef>
            <a:fillRef idx="2">
              <a:schemeClr val="dk1"/>
            </a:fillRef>
            <a:effectRef idx="1">
              <a:schemeClr val="dk1"/>
            </a:effectRef>
            <a:fontRef idx="minor">
              <a:schemeClr val="dk1"/>
            </a:fontRef>
          </p:style>
          <p:txBody>
            <a:bodyPr wrap="square" lIns="0" tIns="0" rIns="0" bIns="0" rtlCol="0"/>
            <a:lstStyle/>
            <a:p>
              <a:endParaRPr b="1" dirty="0">
                <a:solidFill>
                  <a:schemeClr val="bg1"/>
                </a:solidFill>
              </a:endParaRPr>
            </a:p>
          </p:txBody>
        </p:sp>
      </p:grpSp>
      <p:sp>
        <p:nvSpPr>
          <p:cNvPr id="31" name="object 31"/>
          <p:cNvSpPr txBox="1"/>
          <p:nvPr/>
        </p:nvSpPr>
        <p:spPr>
          <a:xfrm>
            <a:off x="3726622" y="2418357"/>
            <a:ext cx="242570" cy="407163"/>
          </a:xfrm>
          <a:prstGeom prst="rect">
            <a:avLst/>
          </a:prstGeom>
        </p:spPr>
        <p:txBody>
          <a:bodyPr vert="horz" wrap="square" lIns="0" tIns="12065" rIns="0" bIns="0" rtlCol="0">
            <a:spAutoFit/>
          </a:bodyPr>
          <a:lstStyle/>
          <a:p>
            <a:pPr marL="12700" marR="5080" indent="62230">
              <a:lnSpc>
                <a:spcPct val="102299"/>
              </a:lnSpc>
              <a:spcBef>
                <a:spcPts val="95"/>
              </a:spcBef>
            </a:pPr>
            <a:r>
              <a:rPr sz="1300" b="1" spc="-50" dirty="0">
                <a:solidFill>
                  <a:schemeClr val="bg1"/>
                </a:solidFill>
                <a:latin typeface="Arial"/>
                <a:cs typeface="Arial"/>
              </a:rPr>
              <a:t>R </a:t>
            </a:r>
            <a:r>
              <a:rPr sz="1300" b="1" spc="-55" dirty="0">
                <a:solidFill>
                  <a:schemeClr val="bg1"/>
                </a:solidFill>
                <a:latin typeface="Arial"/>
                <a:cs typeface="Arial"/>
              </a:rPr>
              <a:t>2:1</a:t>
            </a:r>
            <a:endParaRPr sz="1300" b="1" dirty="0">
              <a:solidFill>
                <a:schemeClr val="bg1"/>
              </a:solidFill>
              <a:latin typeface="Arial"/>
              <a:cs typeface="Arial"/>
            </a:endParaRPr>
          </a:p>
        </p:txBody>
      </p:sp>
      <p:grpSp>
        <p:nvGrpSpPr>
          <p:cNvPr id="32" name="object 32"/>
          <p:cNvGrpSpPr/>
          <p:nvPr/>
        </p:nvGrpSpPr>
        <p:grpSpPr>
          <a:xfrm>
            <a:off x="3153662" y="2053994"/>
            <a:ext cx="1272540" cy="1197610"/>
            <a:chOff x="2813494" y="2349119"/>
            <a:chExt cx="1272540" cy="1197610"/>
          </a:xfrm>
          <a:solidFill>
            <a:schemeClr val="tx1"/>
          </a:solidFill>
        </p:grpSpPr>
        <p:sp>
          <p:nvSpPr>
            <p:cNvPr id="33" name="object 33"/>
            <p:cNvSpPr/>
            <p:nvPr/>
          </p:nvSpPr>
          <p:spPr>
            <a:xfrm>
              <a:off x="2827782" y="2926842"/>
              <a:ext cx="354330" cy="12700"/>
            </a:xfrm>
            <a:custGeom>
              <a:avLst/>
              <a:gdLst/>
              <a:ahLst/>
              <a:cxnLst/>
              <a:rect l="l" t="t" r="r" b="b"/>
              <a:pathLst>
                <a:path w="354330" h="12700">
                  <a:moveTo>
                    <a:pt x="0" y="0"/>
                  </a:moveTo>
                  <a:lnTo>
                    <a:pt x="353822" y="12446"/>
                  </a:lnTo>
                </a:path>
              </a:pathLst>
            </a:custGeom>
            <a:grpFill/>
            <a:ln w="28575">
              <a:solidFill>
                <a:schemeClr val="tx1"/>
              </a:solidFill>
            </a:ln>
          </p:spPr>
          <p:txBody>
            <a:bodyPr wrap="square" lIns="0" tIns="0" rIns="0" bIns="0" rtlCol="0"/>
            <a:lstStyle/>
            <a:p>
              <a:endParaRPr dirty="0"/>
            </a:p>
          </p:txBody>
        </p:sp>
        <p:sp>
          <p:nvSpPr>
            <p:cNvPr id="34" name="object 34"/>
            <p:cNvSpPr/>
            <p:nvPr/>
          </p:nvSpPr>
          <p:spPr>
            <a:xfrm>
              <a:off x="3493135" y="2349118"/>
              <a:ext cx="593090" cy="1197610"/>
            </a:xfrm>
            <a:custGeom>
              <a:avLst/>
              <a:gdLst/>
              <a:ahLst/>
              <a:cxnLst/>
              <a:rect l="l" t="t" r="r" b="b"/>
              <a:pathLst>
                <a:path w="593089" h="1197610">
                  <a:moveTo>
                    <a:pt x="592836" y="1154811"/>
                  </a:moveTo>
                  <a:lnTo>
                    <a:pt x="564172" y="1140460"/>
                  </a:lnTo>
                  <a:lnTo>
                    <a:pt x="507111" y="1111885"/>
                  </a:lnTo>
                  <a:lnTo>
                    <a:pt x="507111" y="1140460"/>
                  </a:lnTo>
                  <a:lnTo>
                    <a:pt x="28575" y="1140460"/>
                  </a:lnTo>
                  <a:lnTo>
                    <a:pt x="28575" y="911479"/>
                  </a:lnTo>
                  <a:lnTo>
                    <a:pt x="0" y="911479"/>
                  </a:lnTo>
                  <a:lnTo>
                    <a:pt x="0" y="1169035"/>
                  </a:lnTo>
                  <a:lnTo>
                    <a:pt x="507111" y="1169035"/>
                  </a:lnTo>
                  <a:lnTo>
                    <a:pt x="507111" y="1197610"/>
                  </a:lnTo>
                  <a:lnTo>
                    <a:pt x="564337" y="1169035"/>
                  </a:lnTo>
                  <a:lnTo>
                    <a:pt x="592836" y="1154811"/>
                  </a:lnTo>
                  <a:close/>
                </a:path>
                <a:path w="593089" h="1197610">
                  <a:moveTo>
                    <a:pt x="592836" y="42799"/>
                  </a:moveTo>
                  <a:lnTo>
                    <a:pt x="564337" y="28575"/>
                  </a:lnTo>
                  <a:lnTo>
                    <a:pt x="507111" y="0"/>
                  </a:lnTo>
                  <a:lnTo>
                    <a:pt x="507111" y="28575"/>
                  </a:lnTo>
                  <a:lnTo>
                    <a:pt x="0" y="28575"/>
                  </a:lnTo>
                  <a:lnTo>
                    <a:pt x="0" y="268859"/>
                  </a:lnTo>
                  <a:lnTo>
                    <a:pt x="28575" y="268859"/>
                  </a:lnTo>
                  <a:lnTo>
                    <a:pt x="28575" y="57150"/>
                  </a:lnTo>
                  <a:lnTo>
                    <a:pt x="507111" y="57150"/>
                  </a:lnTo>
                  <a:lnTo>
                    <a:pt x="507111" y="85725"/>
                  </a:lnTo>
                  <a:lnTo>
                    <a:pt x="564172" y="57150"/>
                  </a:lnTo>
                  <a:lnTo>
                    <a:pt x="592836" y="42799"/>
                  </a:lnTo>
                  <a:close/>
                </a:path>
              </a:pathLst>
            </a:custGeom>
            <a:grpFill/>
          </p:spPr>
          <p:txBody>
            <a:bodyPr wrap="square" lIns="0" tIns="0" rIns="0" bIns="0" rtlCol="0"/>
            <a:lstStyle/>
            <a:p>
              <a:endParaRPr dirty="0"/>
            </a:p>
          </p:txBody>
        </p:sp>
      </p:grpSp>
      <p:sp>
        <p:nvSpPr>
          <p:cNvPr id="35" name="object 35"/>
          <p:cNvSpPr/>
          <p:nvPr/>
        </p:nvSpPr>
        <p:spPr>
          <a:xfrm>
            <a:off x="7689658" y="2082441"/>
            <a:ext cx="235585" cy="1141730"/>
          </a:xfrm>
          <a:custGeom>
            <a:avLst/>
            <a:gdLst/>
            <a:ahLst/>
            <a:cxnLst/>
            <a:rect l="l" t="t" r="r" b="b"/>
            <a:pathLst>
              <a:path w="235584" h="1141729">
                <a:moveTo>
                  <a:pt x="235458" y="569849"/>
                </a:moveTo>
                <a:lnTo>
                  <a:pt x="206794" y="555498"/>
                </a:lnTo>
                <a:lnTo>
                  <a:pt x="149733" y="526923"/>
                </a:lnTo>
                <a:lnTo>
                  <a:pt x="149733" y="527812"/>
                </a:lnTo>
                <a:lnTo>
                  <a:pt x="149733" y="555498"/>
                </a:lnTo>
                <a:lnTo>
                  <a:pt x="132080" y="555498"/>
                </a:lnTo>
                <a:lnTo>
                  <a:pt x="132080" y="28575"/>
                </a:lnTo>
                <a:lnTo>
                  <a:pt x="132080" y="14351"/>
                </a:lnTo>
                <a:lnTo>
                  <a:pt x="132080" y="0"/>
                </a:lnTo>
                <a:lnTo>
                  <a:pt x="0" y="0"/>
                </a:lnTo>
                <a:lnTo>
                  <a:pt x="0" y="28575"/>
                </a:lnTo>
                <a:lnTo>
                  <a:pt x="103505" y="28575"/>
                </a:lnTo>
                <a:lnTo>
                  <a:pt x="103505" y="556387"/>
                </a:lnTo>
                <a:lnTo>
                  <a:pt x="103505" y="584073"/>
                </a:lnTo>
                <a:lnTo>
                  <a:pt x="103505" y="1112901"/>
                </a:lnTo>
                <a:lnTo>
                  <a:pt x="0" y="1112901"/>
                </a:lnTo>
                <a:lnTo>
                  <a:pt x="0" y="1141476"/>
                </a:lnTo>
                <a:lnTo>
                  <a:pt x="132080" y="1141476"/>
                </a:lnTo>
                <a:lnTo>
                  <a:pt x="132080" y="1127252"/>
                </a:lnTo>
                <a:lnTo>
                  <a:pt x="132080" y="1112901"/>
                </a:lnTo>
                <a:lnTo>
                  <a:pt x="132080" y="584962"/>
                </a:lnTo>
                <a:lnTo>
                  <a:pt x="149733" y="584962"/>
                </a:lnTo>
                <a:lnTo>
                  <a:pt x="149733" y="612648"/>
                </a:lnTo>
                <a:lnTo>
                  <a:pt x="149733" y="613537"/>
                </a:lnTo>
                <a:lnTo>
                  <a:pt x="206794" y="584962"/>
                </a:lnTo>
                <a:lnTo>
                  <a:pt x="235458" y="570611"/>
                </a:lnTo>
                <a:lnTo>
                  <a:pt x="234683" y="570230"/>
                </a:lnTo>
                <a:lnTo>
                  <a:pt x="235458" y="569849"/>
                </a:lnTo>
                <a:close/>
              </a:path>
            </a:pathLst>
          </a:custGeom>
          <a:solidFill>
            <a:schemeClr val="tx1"/>
          </a:solidFill>
        </p:spPr>
        <p:txBody>
          <a:bodyPr wrap="square" lIns="0" tIns="0" rIns="0" bIns="0" rtlCol="0"/>
          <a:lstStyle/>
          <a:p>
            <a:endParaRPr dirty="0"/>
          </a:p>
        </p:txBody>
      </p:sp>
      <p:sp>
        <p:nvSpPr>
          <p:cNvPr id="49" name="Content Placeholder 42">
            <a:extLst>
              <a:ext uri="{FF2B5EF4-FFF2-40B4-BE49-F238E27FC236}">
                <a16:creationId xmlns:a16="http://schemas.microsoft.com/office/drawing/2014/main" id="{5F5572F3-AD00-D803-91A8-20B0E217C74A}"/>
              </a:ext>
            </a:extLst>
          </p:cNvPr>
          <p:cNvSpPr>
            <a:spLocks noGrp="1"/>
          </p:cNvSpPr>
          <p:nvPr>
            <p:ph sz="half" idx="1"/>
          </p:nvPr>
        </p:nvSpPr>
        <p:spPr>
          <a:xfrm>
            <a:off x="838200" y="4481647"/>
            <a:ext cx="5181600" cy="1695315"/>
          </a:xfrm>
        </p:spPr>
        <p:txBody>
          <a:bodyPr>
            <a:normAutofit lnSpcReduction="10000"/>
          </a:bodyPr>
          <a:lstStyle/>
          <a:p>
            <a:pPr marL="0" indent="0">
              <a:buNone/>
            </a:pPr>
            <a:r>
              <a:rPr lang="en-US" sz="1800" b="1" dirty="0"/>
              <a:t>Stratification factors</a:t>
            </a:r>
          </a:p>
          <a:p>
            <a:r>
              <a:rPr lang="en-US" sz="1800" dirty="0"/>
              <a:t>Region (EU + Singapore vs North America)</a:t>
            </a:r>
          </a:p>
          <a:p>
            <a:r>
              <a:rPr lang="en-US" sz="1800" dirty="0"/>
              <a:t>Number of prior treatment lines for LMBC/MBC (1 to 2 vs &gt;2)</a:t>
            </a:r>
          </a:p>
          <a:p>
            <a:r>
              <a:rPr lang="en-US" sz="1800" dirty="0"/>
              <a:t>Prior treatment with pertuzumab (yes vs no)</a:t>
            </a:r>
          </a:p>
        </p:txBody>
      </p:sp>
      <p:sp>
        <p:nvSpPr>
          <p:cNvPr id="50" name="Content Placeholder 43">
            <a:extLst>
              <a:ext uri="{FF2B5EF4-FFF2-40B4-BE49-F238E27FC236}">
                <a16:creationId xmlns:a16="http://schemas.microsoft.com/office/drawing/2014/main" id="{29C8505D-3181-B426-9835-322D4C424417}"/>
              </a:ext>
            </a:extLst>
          </p:cNvPr>
          <p:cNvSpPr>
            <a:spLocks noGrp="1"/>
          </p:cNvSpPr>
          <p:nvPr>
            <p:ph sz="half" idx="2"/>
          </p:nvPr>
        </p:nvSpPr>
        <p:spPr>
          <a:xfrm>
            <a:off x="6172200" y="4498340"/>
            <a:ext cx="5181600" cy="1678622"/>
          </a:xfrm>
        </p:spPr>
        <p:txBody>
          <a:bodyPr>
            <a:normAutofit fontScale="92500" lnSpcReduction="10000"/>
          </a:bodyPr>
          <a:lstStyle/>
          <a:p>
            <a:pPr marL="0" indent="0">
              <a:buNone/>
            </a:pPr>
            <a:r>
              <a:rPr lang="en-US" sz="1800" b="1" dirty="0"/>
              <a:t>Physician’s choice</a:t>
            </a:r>
          </a:p>
          <a:p>
            <a:r>
              <a:rPr lang="en-US" sz="1800" dirty="0"/>
              <a:t>Lapatinib + capecitabine</a:t>
            </a:r>
          </a:p>
          <a:p>
            <a:r>
              <a:rPr lang="en-US" sz="1800" dirty="0"/>
              <a:t>Trastuzumab + capecitabine</a:t>
            </a:r>
          </a:p>
          <a:p>
            <a:r>
              <a:rPr lang="en-US" sz="1800" dirty="0"/>
              <a:t>Trastuzumab + vinorelbine</a:t>
            </a:r>
          </a:p>
          <a:p>
            <a:r>
              <a:rPr lang="en-US" sz="1800" dirty="0"/>
              <a:t>Trastuzumab + eribulin</a:t>
            </a:r>
          </a:p>
        </p:txBody>
      </p:sp>
    </p:spTree>
    <p:extLst>
      <p:ext uri="{BB962C8B-B14F-4D97-AF65-F5344CB8AC3E}">
        <p14:creationId xmlns:p14="http://schemas.microsoft.com/office/powerpoint/2010/main" val="4195800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F29BD60A-EE89-A3DB-DD4D-AE37E4DF2730}"/>
              </a:ext>
            </a:extLst>
          </p:cNvPr>
          <p:cNvSpPr>
            <a:spLocks noGrp="1"/>
          </p:cNvSpPr>
          <p:nvPr>
            <p:ph type="body" sz="quarter" idx="12"/>
          </p:nvPr>
        </p:nvSpPr>
        <p:spPr/>
        <p:txBody>
          <a:bodyPr/>
          <a:lstStyle/>
          <a:p>
            <a:r>
              <a:rPr lang="en-US" dirty="0" err="1"/>
              <a:t>Manich</a:t>
            </a:r>
            <a:r>
              <a:rPr lang="en-US" dirty="0"/>
              <a:t> et al. </a:t>
            </a:r>
            <a:r>
              <a:rPr lang="en-US" i="1" dirty="0"/>
              <a:t>Ann Oncol</a:t>
            </a:r>
            <a:r>
              <a:rPr lang="en-US" dirty="0"/>
              <a:t>. 2021;32:S1283-S1346.</a:t>
            </a:r>
            <a:endParaRPr lang="en-US" sz="1000" dirty="0">
              <a:latin typeface="Arial" panose="020B0604020202020204" pitchFamily="34" charset="0"/>
              <a:cs typeface="Arial" panose="020B0604020202020204" pitchFamily="34" charset="0"/>
            </a:endParaRPr>
          </a:p>
        </p:txBody>
      </p:sp>
      <p:grpSp>
        <p:nvGrpSpPr>
          <p:cNvPr id="7" name="object 7"/>
          <p:cNvGrpSpPr/>
          <p:nvPr/>
        </p:nvGrpSpPr>
        <p:grpSpPr>
          <a:xfrm>
            <a:off x="640080" y="1250820"/>
            <a:ext cx="10244455" cy="4819650"/>
            <a:chOff x="640080" y="1250820"/>
            <a:chExt cx="10244455" cy="4819650"/>
          </a:xfrm>
        </p:grpSpPr>
        <p:pic>
          <p:nvPicPr>
            <p:cNvPr id="8" name="object 8"/>
            <p:cNvPicPr/>
            <p:nvPr/>
          </p:nvPicPr>
          <p:blipFill>
            <a:blip r:embed="rId3" cstate="print"/>
            <a:stretch>
              <a:fillRect/>
            </a:stretch>
          </p:blipFill>
          <p:spPr>
            <a:xfrm>
              <a:off x="640080" y="1250820"/>
              <a:ext cx="8371332" cy="4819271"/>
            </a:xfrm>
            <a:prstGeom prst="rect">
              <a:avLst/>
            </a:prstGeom>
          </p:spPr>
        </p:pic>
        <p:pic>
          <p:nvPicPr>
            <p:cNvPr id="9" name="object 9"/>
            <p:cNvPicPr/>
            <p:nvPr/>
          </p:nvPicPr>
          <p:blipFill>
            <a:blip r:embed="rId4" cstate="print"/>
            <a:stretch>
              <a:fillRect/>
            </a:stretch>
          </p:blipFill>
          <p:spPr>
            <a:xfrm>
              <a:off x="8971787" y="4503419"/>
              <a:ext cx="1912620" cy="463295"/>
            </a:xfrm>
            <a:prstGeom prst="rect">
              <a:avLst/>
            </a:prstGeom>
          </p:spPr>
        </p:pic>
      </p:grpSp>
      <p:sp>
        <p:nvSpPr>
          <p:cNvPr id="10" name="object 10"/>
          <p:cNvSpPr/>
          <p:nvPr/>
        </p:nvSpPr>
        <p:spPr>
          <a:xfrm>
            <a:off x="5456682" y="1222247"/>
            <a:ext cx="6384290" cy="1555750"/>
          </a:xfrm>
          <a:custGeom>
            <a:avLst/>
            <a:gdLst/>
            <a:ahLst/>
            <a:cxnLst/>
            <a:rect l="l" t="t" r="r" b="b"/>
            <a:pathLst>
              <a:path w="6384290" h="1555750">
                <a:moveTo>
                  <a:pt x="2639949" y="884694"/>
                </a:moveTo>
                <a:lnTo>
                  <a:pt x="0" y="884694"/>
                </a:lnTo>
                <a:lnTo>
                  <a:pt x="0" y="1219962"/>
                </a:lnTo>
                <a:lnTo>
                  <a:pt x="0" y="1555242"/>
                </a:lnTo>
                <a:lnTo>
                  <a:pt x="2639949" y="1555242"/>
                </a:lnTo>
                <a:lnTo>
                  <a:pt x="2639949" y="1219962"/>
                </a:lnTo>
                <a:lnTo>
                  <a:pt x="2639949" y="884694"/>
                </a:lnTo>
                <a:close/>
              </a:path>
              <a:path w="6384290" h="1555750">
                <a:moveTo>
                  <a:pt x="4512043" y="549402"/>
                </a:moveTo>
                <a:lnTo>
                  <a:pt x="3554730" y="549402"/>
                </a:lnTo>
                <a:lnTo>
                  <a:pt x="3554730" y="0"/>
                </a:lnTo>
                <a:lnTo>
                  <a:pt x="1492758" y="0"/>
                </a:lnTo>
                <a:lnTo>
                  <a:pt x="1492758" y="549402"/>
                </a:lnTo>
                <a:lnTo>
                  <a:pt x="0" y="549402"/>
                </a:lnTo>
                <a:lnTo>
                  <a:pt x="0" y="884682"/>
                </a:lnTo>
                <a:lnTo>
                  <a:pt x="2639949" y="884682"/>
                </a:lnTo>
                <a:lnTo>
                  <a:pt x="2639949" y="653796"/>
                </a:lnTo>
                <a:lnTo>
                  <a:pt x="2640076" y="653796"/>
                </a:lnTo>
                <a:lnTo>
                  <a:pt x="2640076" y="884682"/>
                </a:lnTo>
                <a:lnTo>
                  <a:pt x="4512043" y="884682"/>
                </a:lnTo>
                <a:lnTo>
                  <a:pt x="4512043" y="549402"/>
                </a:lnTo>
                <a:close/>
              </a:path>
              <a:path w="6384290" h="1555750">
                <a:moveTo>
                  <a:pt x="6384023" y="1219962"/>
                </a:moveTo>
                <a:lnTo>
                  <a:pt x="4512043" y="1219962"/>
                </a:lnTo>
                <a:lnTo>
                  <a:pt x="4512043" y="884694"/>
                </a:lnTo>
                <a:lnTo>
                  <a:pt x="2640076" y="884694"/>
                </a:lnTo>
                <a:lnTo>
                  <a:pt x="2640076" y="1219962"/>
                </a:lnTo>
                <a:lnTo>
                  <a:pt x="2640076" y="1555242"/>
                </a:lnTo>
                <a:lnTo>
                  <a:pt x="6384023" y="1555242"/>
                </a:lnTo>
                <a:lnTo>
                  <a:pt x="6384023" y="1219962"/>
                </a:lnTo>
                <a:close/>
              </a:path>
            </a:pathLst>
          </a:custGeom>
          <a:solidFill>
            <a:srgbClr val="FFFFFF"/>
          </a:solidFill>
        </p:spPr>
        <p:txBody>
          <a:bodyPr wrap="square" lIns="0" tIns="0" rIns="0" bIns="0" rtlCol="0"/>
          <a:lstStyle/>
          <a:p>
            <a:endParaRPr dirty="0"/>
          </a:p>
        </p:txBody>
      </p:sp>
      <p:pic>
        <p:nvPicPr>
          <p:cNvPr id="12" name="object 12"/>
          <p:cNvPicPr/>
          <p:nvPr/>
        </p:nvPicPr>
        <p:blipFill>
          <a:blip r:embed="rId5" cstate="print"/>
          <a:stretch>
            <a:fillRect/>
          </a:stretch>
        </p:blipFill>
        <p:spPr>
          <a:xfrm>
            <a:off x="5579364" y="1281430"/>
            <a:ext cx="428751" cy="217932"/>
          </a:xfrm>
          <a:prstGeom prst="rect">
            <a:avLst/>
          </a:prstGeom>
        </p:spPr>
      </p:pic>
      <p:grpSp>
        <p:nvGrpSpPr>
          <p:cNvPr id="13" name="object 13"/>
          <p:cNvGrpSpPr/>
          <p:nvPr/>
        </p:nvGrpSpPr>
        <p:grpSpPr>
          <a:xfrm>
            <a:off x="8680450" y="1281430"/>
            <a:ext cx="801370" cy="431800"/>
            <a:chOff x="8680450" y="1281430"/>
            <a:chExt cx="801370" cy="431800"/>
          </a:xfrm>
        </p:grpSpPr>
        <p:pic>
          <p:nvPicPr>
            <p:cNvPr id="14" name="object 14"/>
            <p:cNvPicPr/>
            <p:nvPr/>
          </p:nvPicPr>
          <p:blipFill>
            <a:blip r:embed="rId6" cstate="print"/>
            <a:stretch>
              <a:fillRect/>
            </a:stretch>
          </p:blipFill>
          <p:spPr>
            <a:xfrm>
              <a:off x="8697214" y="1281430"/>
              <a:ext cx="784098" cy="217932"/>
            </a:xfrm>
            <a:prstGeom prst="rect">
              <a:avLst/>
            </a:prstGeom>
          </p:spPr>
        </p:pic>
        <p:pic>
          <p:nvPicPr>
            <p:cNvPr id="15" name="object 15"/>
            <p:cNvPicPr/>
            <p:nvPr/>
          </p:nvPicPr>
          <p:blipFill>
            <a:blip r:embed="rId7" cstate="print"/>
            <a:stretch>
              <a:fillRect/>
            </a:stretch>
          </p:blipFill>
          <p:spPr>
            <a:xfrm>
              <a:off x="8680450" y="1494790"/>
              <a:ext cx="784009" cy="217932"/>
            </a:xfrm>
            <a:prstGeom prst="rect">
              <a:avLst/>
            </a:prstGeom>
          </p:spPr>
        </p:pic>
      </p:grpSp>
      <p:grpSp>
        <p:nvGrpSpPr>
          <p:cNvPr id="16" name="object 16"/>
          <p:cNvGrpSpPr/>
          <p:nvPr/>
        </p:nvGrpSpPr>
        <p:grpSpPr>
          <a:xfrm>
            <a:off x="10174478" y="1281430"/>
            <a:ext cx="1544955" cy="431800"/>
            <a:chOff x="10174478" y="1281430"/>
            <a:chExt cx="1544955" cy="431800"/>
          </a:xfrm>
        </p:grpSpPr>
        <p:pic>
          <p:nvPicPr>
            <p:cNvPr id="17" name="object 17"/>
            <p:cNvPicPr/>
            <p:nvPr/>
          </p:nvPicPr>
          <p:blipFill>
            <a:blip r:embed="rId8" cstate="print"/>
            <a:stretch>
              <a:fillRect/>
            </a:stretch>
          </p:blipFill>
          <p:spPr>
            <a:xfrm>
              <a:off x="10174478" y="1281430"/>
              <a:ext cx="1544701" cy="217932"/>
            </a:xfrm>
            <a:prstGeom prst="rect">
              <a:avLst/>
            </a:prstGeom>
          </p:spPr>
        </p:pic>
        <p:pic>
          <p:nvPicPr>
            <p:cNvPr id="18" name="object 18"/>
            <p:cNvPicPr/>
            <p:nvPr/>
          </p:nvPicPr>
          <p:blipFill>
            <a:blip r:embed="rId9" cstate="print"/>
            <a:stretch>
              <a:fillRect/>
            </a:stretch>
          </p:blipFill>
          <p:spPr>
            <a:xfrm>
              <a:off x="10552430" y="1494790"/>
              <a:ext cx="784351" cy="217932"/>
            </a:xfrm>
            <a:prstGeom prst="rect">
              <a:avLst/>
            </a:prstGeom>
          </p:spPr>
        </p:pic>
      </p:grpSp>
      <p:pic>
        <p:nvPicPr>
          <p:cNvPr id="19" name="object 19"/>
          <p:cNvPicPr/>
          <p:nvPr/>
        </p:nvPicPr>
        <p:blipFill>
          <a:blip r:embed="rId10" cstate="print"/>
          <a:stretch>
            <a:fillRect/>
          </a:stretch>
        </p:blipFill>
        <p:spPr>
          <a:xfrm>
            <a:off x="5579364" y="1843785"/>
            <a:ext cx="2355215" cy="201167"/>
          </a:xfrm>
          <a:prstGeom prst="rect">
            <a:avLst/>
          </a:prstGeom>
        </p:spPr>
      </p:pic>
      <p:pic>
        <p:nvPicPr>
          <p:cNvPr id="20" name="object 20"/>
          <p:cNvPicPr/>
          <p:nvPr/>
        </p:nvPicPr>
        <p:blipFill>
          <a:blip r:embed="rId11" cstate="print"/>
          <a:stretch>
            <a:fillRect/>
          </a:stretch>
        </p:blipFill>
        <p:spPr>
          <a:xfrm>
            <a:off x="8550909" y="1843785"/>
            <a:ext cx="1035227" cy="201167"/>
          </a:xfrm>
          <a:prstGeom prst="rect">
            <a:avLst/>
          </a:prstGeom>
        </p:spPr>
      </p:pic>
      <p:pic>
        <p:nvPicPr>
          <p:cNvPr id="21" name="object 21"/>
          <p:cNvPicPr/>
          <p:nvPr/>
        </p:nvPicPr>
        <p:blipFill>
          <a:blip r:embed="rId12" cstate="print"/>
          <a:stretch>
            <a:fillRect/>
          </a:stretch>
        </p:blipFill>
        <p:spPr>
          <a:xfrm>
            <a:off x="10410697" y="1843785"/>
            <a:ext cx="1060056" cy="201167"/>
          </a:xfrm>
          <a:prstGeom prst="rect">
            <a:avLst/>
          </a:prstGeom>
        </p:spPr>
      </p:pic>
      <p:pic>
        <p:nvPicPr>
          <p:cNvPr id="22" name="object 22"/>
          <p:cNvPicPr/>
          <p:nvPr/>
        </p:nvPicPr>
        <p:blipFill>
          <a:blip r:embed="rId13" cstate="print"/>
          <a:stretch>
            <a:fillRect/>
          </a:stretch>
        </p:blipFill>
        <p:spPr>
          <a:xfrm>
            <a:off x="5579364" y="2179015"/>
            <a:ext cx="616965" cy="201472"/>
          </a:xfrm>
          <a:prstGeom prst="rect">
            <a:avLst/>
          </a:prstGeom>
        </p:spPr>
      </p:pic>
      <p:pic>
        <p:nvPicPr>
          <p:cNvPr id="23" name="object 23"/>
          <p:cNvPicPr/>
          <p:nvPr/>
        </p:nvPicPr>
        <p:blipFill>
          <a:blip r:embed="rId14" cstate="print"/>
          <a:stretch>
            <a:fillRect/>
          </a:stretch>
        </p:blipFill>
        <p:spPr>
          <a:xfrm>
            <a:off x="8604250" y="2179015"/>
            <a:ext cx="937679" cy="201472"/>
          </a:xfrm>
          <a:prstGeom prst="rect">
            <a:avLst/>
          </a:prstGeom>
        </p:spPr>
      </p:pic>
      <p:pic>
        <p:nvPicPr>
          <p:cNvPr id="24" name="object 24"/>
          <p:cNvPicPr/>
          <p:nvPr/>
        </p:nvPicPr>
        <p:blipFill>
          <a:blip r:embed="rId15" cstate="print"/>
          <a:stretch>
            <a:fillRect/>
          </a:stretch>
        </p:blipFill>
        <p:spPr>
          <a:xfrm>
            <a:off x="10483850" y="2179015"/>
            <a:ext cx="929055" cy="201472"/>
          </a:xfrm>
          <a:prstGeom prst="rect">
            <a:avLst/>
          </a:prstGeom>
        </p:spPr>
      </p:pic>
      <p:pic>
        <p:nvPicPr>
          <p:cNvPr id="25" name="object 25"/>
          <p:cNvPicPr/>
          <p:nvPr/>
        </p:nvPicPr>
        <p:blipFill>
          <a:blip r:embed="rId16" cstate="print"/>
          <a:stretch>
            <a:fillRect/>
          </a:stretch>
        </p:blipFill>
        <p:spPr>
          <a:xfrm>
            <a:off x="5579364" y="2514600"/>
            <a:ext cx="1015809" cy="201167"/>
          </a:xfrm>
          <a:prstGeom prst="rect">
            <a:avLst/>
          </a:prstGeom>
        </p:spPr>
      </p:pic>
      <p:grpSp>
        <p:nvGrpSpPr>
          <p:cNvPr id="26" name="object 26"/>
          <p:cNvGrpSpPr/>
          <p:nvPr/>
        </p:nvGrpSpPr>
        <p:grpSpPr>
          <a:xfrm>
            <a:off x="8955658" y="2500883"/>
            <a:ext cx="2178685" cy="218440"/>
            <a:chOff x="8955658" y="2500883"/>
            <a:chExt cx="2178685" cy="218440"/>
          </a:xfrm>
        </p:grpSpPr>
        <p:pic>
          <p:nvPicPr>
            <p:cNvPr id="27" name="object 27"/>
            <p:cNvPicPr/>
            <p:nvPr/>
          </p:nvPicPr>
          <p:blipFill>
            <a:blip r:embed="rId17" cstate="print"/>
            <a:stretch>
              <a:fillRect/>
            </a:stretch>
          </p:blipFill>
          <p:spPr>
            <a:xfrm>
              <a:off x="8955658" y="2500883"/>
              <a:ext cx="1505077" cy="217932"/>
            </a:xfrm>
            <a:prstGeom prst="rect">
              <a:avLst/>
            </a:prstGeom>
          </p:spPr>
        </p:pic>
        <p:pic>
          <p:nvPicPr>
            <p:cNvPr id="28" name="object 28"/>
            <p:cNvPicPr/>
            <p:nvPr/>
          </p:nvPicPr>
          <p:blipFill>
            <a:blip r:embed="rId18" cstate="print"/>
            <a:stretch>
              <a:fillRect/>
            </a:stretch>
          </p:blipFill>
          <p:spPr>
            <a:xfrm>
              <a:off x="10385424" y="2500883"/>
              <a:ext cx="237744" cy="217932"/>
            </a:xfrm>
            <a:prstGeom prst="rect">
              <a:avLst/>
            </a:prstGeom>
          </p:spPr>
        </p:pic>
        <p:pic>
          <p:nvPicPr>
            <p:cNvPr id="29" name="object 29"/>
            <p:cNvPicPr/>
            <p:nvPr/>
          </p:nvPicPr>
          <p:blipFill>
            <a:blip r:embed="rId19" cstate="print"/>
            <a:stretch>
              <a:fillRect/>
            </a:stretch>
          </p:blipFill>
          <p:spPr>
            <a:xfrm>
              <a:off x="10543920" y="2500883"/>
              <a:ext cx="590296" cy="217932"/>
            </a:xfrm>
            <a:prstGeom prst="rect">
              <a:avLst/>
            </a:prstGeom>
          </p:spPr>
        </p:pic>
      </p:grpSp>
      <p:graphicFrame>
        <p:nvGraphicFramePr>
          <p:cNvPr id="3" name="object 11">
            <a:extLst>
              <a:ext uri="{FF2B5EF4-FFF2-40B4-BE49-F238E27FC236}">
                <a16:creationId xmlns:a16="http://schemas.microsoft.com/office/drawing/2014/main" id="{EBC85A8D-BF2B-0350-025A-962C102D09E8}"/>
              </a:ext>
            </a:extLst>
          </p:cNvPr>
          <p:cNvGraphicFramePr>
            <a:graphicFrameLocks noGrp="1"/>
          </p:cNvGraphicFramePr>
          <p:nvPr>
            <p:extLst>
              <p:ext uri="{D42A27DB-BD31-4B8C-83A1-F6EECF244321}">
                <p14:modId xmlns:p14="http://schemas.microsoft.com/office/powerpoint/2010/main" val="2693120605"/>
              </p:ext>
            </p:extLst>
          </p:nvPr>
        </p:nvGraphicFramePr>
        <p:xfrm>
          <a:off x="5456682" y="1257834"/>
          <a:ext cx="6382385" cy="1712595"/>
        </p:xfrm>
        <a:graphic>
          <a:graphicData uri="http://schemas.openxmlformats.org/drawingml/2006/table">
            <a:tbl>
              <a:tblPr firstRow="1" firstCol="1" bandRow="1">
                <a:tableStyleId>{5C22544A-7EE6-4342-B048-85BDC9FD1C3A}</a:tableStyleId>
              </a:tblPr>
              <a:tblGrid>
                <a:gridCol w="2785745">
                  <a:extLst>
                    <a:ext uri="{9D8B030D-6E8A-4147-A177-3AD203B41FA5}">
                      <a16:colId xmlns:a16="http://schemas.microsoft.com/office/drawing/2014/main" val="20000"/>
                    </a:ext>
                  </a:extLst>
                </a:gridCol>
                <a:gridCol w="1637030">
                  <a:extLst>
                    <a:ext uri="{9D8B030D-6E8A-4147-A177-3AD203B41FA5}">
                      <a16:colId xmlns:a16="http://schemas.microsoft.com/office/drawing/2014/main" val="20001"/>
                    </a:ext>
                  </a:extLst>
                </a:gridCol>
                <a:gridCol w="1959610">
                  <a:extLst>
                    <a:ext uri="{9D8B030D-6E8A-4147-A177-3AD203B41FA5}">
                      <a16:colId xmlns:a16="http://schemas.microsoft.com/office/drawing/2014/main" val="20002"/>
                    </a:ext>
                  </a:extLst>
                </a:gridCol>
              </a:tblGrid>
              <a:tr h="554990">
                <a:tc>
                  <a:txBody>
                    <a:bodyPr/>
                    <a:lstStyle/>
                    <a:p>
                      <a:pPr lvl="0">
                        <a:lnSpc>
                          <a:spcPct val="100000"/>
                        </a:lnSpc>
                      </a:pPr>
                      <a:r>
                        <a:rPr lang="en-US" sz="1600" dirty="0">
                          <a:latin typeface="Arial" panose="020B0604020202020204" pitchFamily="34" charset="0"/>
                          <a:cs typeface="Arial" panose="020B0604020202020204" pitchFamily="34" charset="0"/>
                        </a:rPr>
                        <a:t>FAS</a:t>
                      </a:r>
                      <a:endParaRPr sz="1600" dirty="0">
                        <a:latin typeface="Arial" panose="020B0604020202020204" pitchFamily="34" charset="0"/>
                        <a:cs typeface="Arial" panose="020B0604020202020204" pitchFamily="34" charset="0"/>
                      </a:endParaRPr>
                    </a:p>
                  </a:txBody>
                  <a:tcPr marL="182880" marR="0" marT="0" marB="0" anchor="ctr"/>
                </a:tc>
                <a:tc>
                  <a:txBody>
                    <a:bodyPr/>
                    <a:lstStyle/>
                    <a:p>
                      <a:pPr algn="ctr">
                        <a:lnSpc>
                          <a:spcPct val="100000"/>
                        </a:lnSpc>
                      </a:pPr>
                      <a:r>
                        <a:rPr lang="en-US" sz="1600" dirty="0">
                          <a:latin typeface="Arial" panose="020B0604020202020204" pitchFamily="34" charset="0"/>
                          <a:cs typeface="Arial" panose="020B0604020202020204" pitchFamily="34" charset="0"/>
                        </a:rPr>
                        <a:t>SYD985</a:t>
                      </a:r>
                    </a:p>
                    <a:p>
                      <a:pPr algn="ctr">
                        <a:lnSpc>
                          <a:spcPct val="100000"/>
                        </a:lnSpc>
                      </a:pPr>
                      <a:r>
                        <a:rPr lang="en-US" sz="1600" dirty="0">
                          <a:latin typeface="Arial" panose="020B0604020202020204" pitchFamily="34" charset="0"/>
                          <a:cs typeface="Arial" panose="020B0604020202020204" pitchFamily="34" charset="0"/>
                        </a:rPr>
                        <a:t>(N=291)</a:t>
                      </a:r>
                      <a:endParaRPr sz="1600" dirty="0">
                        <a:latin typeface="Arial" panose="020B0604020202020204" pitchFamily="34" charset="0"/>
                        <a:cs typeface="Arial" panose="020B0604020202020204" pitchFamily="34" charset="0"/>
                      </a:endParaRPr>
                    </a:p>
                  </a:txBody>
                  <a:tcPr marL="0" marR="0" marT="0" marB="0">
                    <a:solidFill>
                      <a:schemeClr val="accent3"/>
                    </a:solidFill>
                  </a:tcPr>
                </a:tc>
                <a:tc>
                  <a:txBody>
                    <a:bodyPr/>
                    <a:lstStyle/>
                    <a:p>
                      <a:pPr algn="ctr">
                        <a:lnSpc>
                          <a:spcPct val="100000"/>
                        </a:lnSpc>
                      </a:pPr>
                      <a:r>
                        <a:rPr lang="en-US" sz="1600" dirty="0">
                          <a:latin typeface="Arial" panose="020B0604020202020204" pitchFamily="34" charset="0"/>
                          <a:cs typeface="Arial" panose="020B0604020202020204" pitchFamily="34" charset="0"/>
                        </a:rPr>
                        <a:t>Physician’s Choice (N=146)</a:t>
                      </a:r>
                      <a:endParaRPr sz="1600" dirty="0">
                        <a:latin typeface="Arial" panose="020B0604020202020204" pitchFamily="34" charset="0"/>
                        <a:cs typeface="Arial" panose="020B0604020202020204" pitchFamily="34" charset="0"/>
                      </a:endParaRPr>
                    </a:p>
                  </a:txBody>
                  <a:tcPr marL="0" marR="0" marT="0" marB="0">
                    <a:solidFill>
                      <a:srgbClr val="7030A0"/>
                    </a:solidFill>
                  </a:tcPr>
                </a:tc>
                <a:extLst>
                  <a:ext uri="{0D108BD9-81ED-4DB2-BD59-A6C34878D82A}">
                    <a16:rowId xmlns:a16="http://schemas.microsoft.com/office/drawing/2014/main" val="10000"/>
                  </a:ext>
                </a:extLst>
              </a:tr>
              <a:tr h="331470">
                <a:tc>
                  <a:txBody>
                    <a:bodyPr/>
                    <a:lstStyle/>
                    <a:p>
                      <a:pPr lvl="0">
                        <a:lnSpc>
                          <a:spcPct val="100000"/>
                        </a:lnSpc>
                      </a:pPr>
                      <a:r>
                        <a:rPr lang="en-US" sz="1600" dirty="0">
                          <a:latin typeface="Arial" panose="020B0604020202020204" pitchFamily="34" charset="0"/>
                          <a:cs typeface="Arial" panose="020B0604020202020204" pitchFamily="34" charset="0"/>
                        </a:rPr>
                        <a:t>Median PFS (95% CI) months</a:t>
                      </a:r>
                      <a:endParaRPr sz="1600" dirty="0">
                        <a:latin typeface="Arial" panose="020B0604020202020204" pitchFamily="34" charset="0"/>
                        <a:cs typeface="Arial" panose="020B0604020202020204" pitchFamily="34" charset="0"/>
                      </a:endParaRPr>
                    </a:p>
                  </a:txBody>
                  <a:tcPr marL="182880" marR="0" marT="0" marB="0"/>
                </a:tc>
                <a:tc>
                  <a:txBody>
                    <a:bodyPr/>
                    <a:lstStyle/>
                    <a:p>
                      <a:pPr algn="ctr">
                        <a:lnSpc>
                          <a:spcPct val="100000"/>
                        </a:lnSpc>
                      </a:pPr>
                      <a:r>
                        <a:rPr lang="en-US" sz="1600" dirty="0">
                          <a:latin typeface="Arial" panose="020B0604020202020204" pitchFamily="34" charset="0"/>
                          <a:cs typeface="Arial" panose="020B0604020202020204" pitchFamily="34" charset="0"/>
                        </a:rPr>
                        <a:t>7.0 (5.4; 7.2)</a:t>
                      </a:r>
                      <a:endParaRPr sz="1600" dirty="0">
                        <a:latin typeface="Arial" panose="020B0604020202020204" pitchFamily="34" charset="0"/>
                        <a:cs typeface="Arial" panose="020B0604020202020204" pitchFamily="34" charset="0"/>
                      </a:endParaRPr>
                    </a:p>
                  </a:txBody>
                  <a:tcPr marL="0" marR="0" marT="0" marB="0"/>
                </a:tc>
                <a:tc>
                  <a:txBody>
                    <a:bodyPr/>
                    <a:lstStyle/>
                    <a:p>
                      <a:pPr algn="ctr">
                        <a:lnSpc>
                          <a:spcPct val="100000"/>
                        </a:lnSpc>
                      </a:pPr>
                      <a:r>
                        <a:rPr lang="en-US" sz="1600" dirty="0">
                          <a:latin typeface="Arial" panose="020B0604020202020204" pitchFamily="34" charset="0"/>
                          <a:cs typeface="Arial" panose="020B0604020202020204" pitchFamily="34" charset="0"/>
                        </a:rPr>
                        <a:t>4.9 (4.0; 5.5)</a:t>
                      </a:r>
                      <a:endParaRPr sz="16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1"/>
                  </a:ext>
                </a:extLst>
              </a:tr>
              <a:tr h="335280">
                <a:tc>
                  <a:txBody>
                    <a:bodyPr/>
                    <a:lstStyle/>
                    <a:p>
                      <a:pPr lvl="0">
                        <a:lnSpc>
                          <a:spcPct val="100000"/>
                        </a:lnSpc>
                      </a:pPr>
                      <a:r>
                        <a:rPr lang="en-US" sz="1600" dirty="0">
                          <a:latin typeface="Arial" panose="020B0604020202020204" pitchFamily="34" charset="0"/>
                          <a:cs typeface="Arial" panose="020B0604020202020204" pitchFamily="34" charset="0"/>
                        </a:rPr>
                        <a:t>Events</a:t>
                      </a:r>
                      <a:endParaRPr sz="1600" dirty="0">
                        <a:latin typeface="Arial" panose="020B0604020202020204" pitchFamily="34" charset="0"/>
                        <a:cs typeface="Arial" panose="020B0604020202020204" pitchFamily="34" charset="0"/>
                      </a:endParaRPr>
                    </a:p>
                  </a:txBody>
                  <a:tcPr marL="182880" marR="0" marT="0" marB="0"/>
                </a:tc>
                <a:tc>
                  <a:txBody>
                    <a:bodyPr/>
                    <a:lstStyle/>
                    <a:p>
                      <a:pPr algn="ctr">
                        <a:lnSpc>
                          <a:spcPct val="100000"/>
                        </a:lnSpc>
                      </a:pPr>
                      <a:r>
                        <a:rPr lang="en-US" sz="1600" dirty="0">
                          <a:latin typeface="Arial" panose="020B0604020202020204" pitchFamily="34" charset="0"/>
                          <a:cs typeface="Arial" panose="020B0604020202020204" pitchFamily="34" charset="0"/>
                        </a:rPr>
                        <a:t>140 (48.1%)</a:t>
                      </a:r>
                      <a:endParaRPr sz="1600" dirty="0">
                        <a:latin typeface="Arial" panose="020B0604020202020204" pitchFamily="34" charset="0"/>
                        <a:cs typeface="Arial" panose="020B0604020202020204" pitchFamily="34" charset="0"/>
                      </a:endParaRPr>
                    </a:p>
                  </a:txBody>
                  <a:tcPr marL="0" marR="0" marT="0" marB="0"/>
                </a:tc>
                <a:tc>
                  <a:txBody>
                    <a:bodyPr/>
                    <a:lstStyle/>
                    <a:p>
                      <a:pPr algn="ctr">
                        <a:lnSpc>
                          <a:spcPct val="100000"/>
                        </a:lnSpc>
                      </a:pPr>
                      <a:r>
                        <a:rPr lang="en-US" sz="1600" dirty="0">
                          <a:latin typeface="Arial" panose="020B0604020202020204" pitchFamily="34" charset="0"/>
                          <a:cs typeface="Arial" panose="020B0604020202020204" pitchFamily="34" charset="0"/>
                        </a:rPr>
                        <a:t>86 (58.9%)</a:t>
                      </a:r>
                      <a:endParaRPr sz="16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2"/>
                  </a:ext>
                </a:extLst>
              </a:tr>
              <a:tr h="334645">
                <a:tc>
                  <a:txBody>
                    <a:bodyPr/>
                    <a:lstStyle/>
                    <a:p>
                      <a:pPr lvl="0">
                        <a:lnSpc>
                          <a:spcPct val="100000"/>
                        </a:lnSpc>
                      </a:pPr>
                      <a:r>
                        <a:rPr lang="en-US" sz="1600" dirty="0">
                          <a:latin typeface="Arial" panose="020B0604020202020204" pitchFamily="34" charset="0"/>
                          <a:cs typeface="Arial" panose="020B0604020202020204" pitchFamily="34" charset="0"/>
                        </a:rPr>
                        <a:t>HR (95% CI)</a:t>
                      </a:r>
                      <a:endParaRPr sz="1600" dirty="0">
                        <a:latin typeface="Arial" panose="020B0604020202020204" pitchFamily="34" charset="0"/>
                        <a:cs typeface="Arial" panose="020B0604020202020204" pitchFamily="34" charset="0"/>
                      </a:endParaRPr>
                    </a:p>
                  </a:txBody>
                  <a:tcPr marL="182880" marR="0" marT="0" marB="0"/>
                </a:tc>
                <a:tc gridSpan="2">
                  <a:txBody>
                    <a:bodyPr/>
                    <a:lstStyle/>
                    <a:p>
                      <a:pPr algn="ctr">
                        <a:lnSpc>
                          <a:spcPct val="100000"/>
                        </a:lnSpc>
                      </a:pPr>
                      <a:r>
                        <a:rPr lang="en-US" sz="1600" dirty="0">
                          <a:latin typeface="Arial" panose="020B0604020202020204" pitchFamily="34" charset="0"/>
                          <a:cs typeface="Arial" panose="020B0604020202020204" pitchFamily="34" charset="0"/>
                        </a:rPr>
                        <a:t>0.64 (0.49; 0.84); </a:t>
                      </a:r>
                      <a:r>
                        <a:rPr lang="en-US" sz="1600" i="1" dirty="0">
                          <a:latin typeface="Arial" panose="020B0604020202020204" pitchFamily="34" charset="0"/>
                          <a:cs typeface="Arial" panose="020B0604020202020204" pitchFamily="34" charset="0"/>
                        </a:rPr>
                        <a:t>P</a:t>
                      </a:r>
                      <a:r>
                        <a:rPr lang="en-US" sz="1600" dirty="0">
                          <a:latin typeface="Arial" panose="020B0604020202020204" pitchFamily="34" charset="0"/>
                          <a:cs typeface="Arial" panose="020B0604020202020204" pitchFamily="34" charset="0"/>
                        </a:rPr>
                        <a:t> = .002</a:t>
                      </a:r>
                      <a:endParaRPr sz="1600" dirty="0">
                        <a:latin typeface="Arial" panose="020B0604020202020204" pitchFamily="34" charset="0"/>
                        <a:cs typeface="Arial" panose="020B0604020202020204" pitchFamily="34" charset="0"/>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bl>
          </a:graphicData>
        </a:graphic>
      </p:graphicFrame>
      <p:sp>
        <p:nvSpPr>
          <p:cNvPr id="5" name="Title 4">
            <a:extLst>
              <a:ext uri="{FF2B5EF4-FFF2-40B4-BE49-F238E27FC236}">
                <a16:creationId xmlns:a16="http://schemas.microsoft.com/office/drawing/2014/main" id="{30BE7BC7-57DF-9AB5-548C-18F4B29FAF95}"/>
              </a:ext>
            </a:extLst>
          </p:cNvPr>
          <p:cNvSpPr>
            <a:spLocks noGrp="1"/>
          </p:cNvSpPr>
          <p:nvPr>
            <p:ph type="title"/>
          </p:nvPr>
        </p:nvSpPr>
        <p:spPr>
          <a:xfrm>
            <a:off x="838200" y="365125"/>
            <a:ext cx="10515600" cy="702945"/>
          </a:xfrm>
        </p:spPr>
        <p:txBody>
          <a:bodyPr/>
          <a:lstStyle/>
          <a:p>
            <a:r>
              <a:rPr lang="en-US" dirty="0"/>
              <a:t>TULIP: Centrally Reviewed PFS</a:t>
            </a:r>
          </a:p>
        </p:txBody>
      </p:sp>
    </p:spTree>
    <p:extLst>
      <p:ext uri="{BB962C8B-B14F-4D97-AF65-F5344CB8AC3E}">
        <p14:creationId xmlns:p14="http://schemas.microsoft.com/office/powerpoint/2010/main" val="1676503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97103" rIns="0" bIns="0" rtlCol="0">
            <a:spAutoFit/>
          </a:bodyPr>
          <a:lstStyle/>
          <a:p>
            <a:pPr marL="12700">
              <a:lnSpc>
                <a:spcPct val="100000"/>
              </a:lnSpc>
              <a:spcBef>
                <a:spcPts val="100"/>
              </a:spcBef>
            </a:pPr>
            <a:r>
              <a:rPr spc="-190" dirty="0"/>
              <a:t>Disitamab</a:t>
            </a:r>
            <a:r>
              <a:rPr spc="-150" dirty="0"/>
              <a:t> </a:t>
            </a:r>
            <a:r>
              <a:rPr spc="-204" dirty="0"/>
              <a:t>Vedotin</a:t>
            </a:r>
            <a:r>
              <a:rPr spc="-150" dirty="0"/>
              <a:t> </a:t>
            </a:r>
            <a:r>
              <a:rPr spc="-330" dirty="0"/>
              <a:t>(RC48)</a:t>
            </a:r>
          </a:p>
        </p:txBody>
      </p:sp>
      <p:sp>
        <p:nvSpPr>
          <p:cNvPr id="43" name="Content Placeholder 42">
            <a:extLst>
              <a:ext uri="{FF2B5EF4-FFF2-40B4-BE49-F238E27FC236}">
                <a16:creationId xmlns:a16="http://schemas.microsoft.com/office/drawing/2014/main" id="{C205053A-D415-CC4F-E1EC-BBC9A0658392}"/>
              </a:ext>
            </a:extLst>
          </p:cNvPr>
          <p:cNvSpPr>
            <a:spLocks noGrp="1"/>
          </p:cNvSpPr>
          <p:nvPr>
            <p:ph sz="half" idx="1"/>
          </p:nvPr>
        </p:nvSpPr>
        <p:spPr>
          <a:xfrm>
            <a:off x="838200" y="1825625"/>
            <a:ext cx="5002530" cy="4351338"/>
          </a:xfrm>
        </p:spPr>
        <p:txBody>
          <a:bodyPr>
            <a:normAutofit fontScale="62500" lnSpcReduction="20000"/>
          </a:bodyPr>
          <a:lstStyle/>
          <a:p>
            <a:pPr>
              <a:lnSpc>
                <a:spcPct val="120000"/>
              </a:lnSpc>
            </a:pPr>
            <a:r>
              <a:rPr lang="en-US" dirty="0"/>
              <a:t>Hertuzumab: mAb against a different epitope and better molecular affinity than trastuzumab </a:t>
            </a:r>
          </a:p>
          <a:p>
            <a:pPr>
              <a:lnSpc>
                <a:spcPct val="120000"/>
              </a:lnSpc>
            </a:pPr>
            <a:r>
              <a:rPr lang="en-US" dirty="0"/>
              <a:t>Protease-cleavable linker </a:t>
            </a:r>
          </a:p>
          <a:p>
            <a:pPr>
              <a:lnSpc>
                <a:spcPct val="120000"/>
              </a:lnSpc>
            </a:pPr>
            <a:r>
              <a:rPr lang="en-US" dirty="0"/>
              <a:t>MMAE payload</a:t>
            </a:r>
          </a:p>
          <a:p>
            <a:pPr>
              <a:lnSpc>
                <a:spcPct val="120000"/>
              </a:lnSpc>
            </a:pPr>
            <a:r>
              <a:rPr lang="en-US" dirty="0"/>
              <a:t>DAR 4:1 </a:t>
            </a:r>
          </a:p>
          <a:p>
            <a:pPr>
              <a:lnSpc>
                <a:spcPct val="120000"/>
              </a:lnSpc>
            </a:pPr>
            <a:r>
              <a:rPr lang="en-US" dirty="0"/>
              <a:t>Bystander effect: YES</a:t>
            </a:r>
          </a:p>
          <a:p>
            <a:pPr>
              <a:lnSpc>
                <a:spcPct val="120000"/>
              </a:lnSpc>
            </a:pPr>
            <a:r>
              <a:rPr lang="en-US" dirty="0"/>
              <a:t>Conditional approval in China for platinum-refractory HER2+ advanced urothelial cancer</a:t>
            </a:r>
          </a:p>
          <a:p>
            <a:pPr>
              <a:lnSpc>
                <a:spcPct val="120000"/>
              </a:lnSpc>
            </a:pPr>
            <a:r>
              <a:rPr lang="en-US" dirty="0"/>
              <a:t>FDA granted breakthrough therapy designation for mUC in 2020</a:t>
            </a:r>
          </a:p>
        </p:txBody>
      </p:sp>
      <p:sp>
        <p:nvSpPr>
          <p:cNvPr id="42" name="Text Placeholder 41">
            <a:extLst>
              <a:ext uri="{FF2B5EF4-FFF2-40B4-BE49-F238E27FC236}">
                <a16:creationId xmlns:a16="http://schemas.microsoft.com/office/drawing/2014/main" id="{954A0DE9-6A5B-B83C-9DE6-FCE7A76D2B3D}"/>
              </a:ext>
            </a:extLst>
          </p:cNvPr>
          <p:cNvSpPr>
            <a:spLocks noGrp="1"/>
          </p:cNvSpPr>
          <p:nvPr>
            <p:ph type="body" sz="quarter" idx="12"/>
          </p:nvPr>
        </p:nvSpPr>
        <p:spPr>
          <a:xfrm>
            <a:off x="1523999" y="6320100"/>
            <a:ext cx="9829801" cy="447675"/>
          </a:xfrm>
        </p:spPr>
        <p:txBody>
          <a:bodyPr/>
          <a:lstStyle/>
          <a:p>
            <a:r>
              <a:rPr lang="en-US" sz="1000" dirty="0">
                <a:latin typeface="Arial" panose="020B0604020202020204" pitchFamily="34" charset="0"/>
                <a:cs typeface="Arial" panose="020B0604020202020204" pitchFamily="34" charset="0"/>
              </a:rPr>
              <a:t>mAb, monoclonal antibody; MMAE, monomethyl auristatin E; mUC, metastatic urothelial cancer.</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Jiang et al</a:t>
            </a:r>
            <a:r>
              <a:rPr lang="en-US" dirty="0"/>
              <a:t>. </a:t>
            </a:r>
            <a:r>
              <a:rPr lang="en-US" i="1" dirty="0" err="1"/>
              <a:t>Toxicol</a:t>
            </a:r>
            <a:r>
              <a:rPr lang="en-US" i="1" dirty="0"/>
              <a:t> Lett</a:t>
            </a:r>
            <a:r>
              <a:rPr lang="en-US" dirty="0"/>
              <a:t>. 2020;324:30-37;</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Deeks</a:t>
            </a:r>
            <a:r>
              <a:rPr lang="en-US" sz="1000" dirty="0">
                <a:latin typeface="Arial" panose="020B0604020202020204" pitchFamily="34" charset="0"/>
                <a:cs typeface="Arial" panose="020B0604020202020204" pitchFamily="34" charset="0"/>
              </a:rPr>
              <a:t>. </a:t>
            </a:r>
            <a:r>
              <a:rPr lang="en-US" sz="1000" i="1" dirty="0">
                <a:latin typeface="Arial" panose="020B0604020202020204" pitchFamily="34" charset="0"/>
                <a:cs typeface="Arial" panose="020B0604020202020204" pitchFamily="34" charset="0"/>
              </a:rPr>
              <a:t>Drugs. </a:t>
            </a:r>
            <a:r>
              <a:rPr lang="en-US" sz="1000" dirty="0">
                <a:latin typeface="Arial" panose="020B0604020202020204" pitchFamily="34" charset="0"/>
                <a:cs typeface="Arial" panose="020B0604020202020204" pitchFamily="34" charset="0"/>
              </a:rPr>
              <a:t>2021;81:1929-1935. </a:t>
            </a:r>
            <a:r>
              <a:rPr lang="en-US" sz="1000" i="1" dirty="0">
                <a:latin typeface="Arial" panose="020B0604020202020204" pitchFamily="34" charset="0"/>
                <a:cs typeface="Arial" panose="020B0604020202020204" pitchFamily="34" charset="0"/>
              </a:rPr>
              <a:t>Open Access.</a:t>
            </a:r>
          </a:p>
        </p:txBody>
      </p:sp>
      <p:pic>
        <p:nvPicPr>
          <p:cNvPr id="16" name="object 16"/>
          <p:cNvPicPr/>
          <p:nvPr/>
        </p:nvPicPr>
        <p:blipFill>
          <a:blip r:embed="rId3" cstate="print"/>
          <a:stretch>
            <a:fillRect/>
          </a:stretch>
        </p:blipFill>
        <p:spPr>
          <a:xfrm>
            <a:off x="5822950" y="1977389"/>
            <a:ext cx="6000301" cy="2393901"/>
          </a:xfrm>
          <a:prstGeom prst="rect">
            <a:avLst/>
          </a:prstGeom>
        </p:spPr>
      </p:pic>
    </p:spTree>
    <p:extLst>
      <p:ext uri="{BB962C8B-B14F-4D97-AF65-F5344CB8AC3E}">
        <p14:creationId xmlns:p14="http://schemas.microsoft.com/office/powerpoint/2010/main" val="34693798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US" dirty="0"/>
              <a:t>RC48 Phase 1: Efficacy</a:t>
            </a:r>
          </a:p>
        </p:txBody>
      </p:sp>
      <p:sp>
        <p:nvSpPr>
          <p:cNvPr id="7" name="Text Placeholder 6">
            <a:extLst>
              <a:ext uri="{FF2B5EF4-FFF2-40B4-BE49-F238E27FC236}">
                <a16:creationId xmlns:a16="http://schemas.microsoft.com/office/drawing/2014/main" id="{27B991B3-D276-A94F-75F0-2D119F41F53C}"/>
              </a:ext>
            </a:extLst>
          </p:cNvPr>
          <p:cNvSpPr>
            <a:spLocks noGrp="1"/>
          </p:cNvSpPr>
          <p:nvPr>
            <p:ph type="body" sz="quarter" idx="12"/>
          </p:nvPr>
        </p:nvSpPr>
        <p:spPr>
          <a:xfrm>
            <a:off x="1523999" y="6362163"/>
            <a:ext cx="9567554" cy="495837"/>
          </a:xfrm>
        </p:spPr>
        <p:txBody>
          <a:bodyPr/>
          <a:lstStyle/>
          <a:p>
            <a:r>
              <a:rPr lang="en-US" dirty="0"/>
              <a:t>BOR, best overall response; HT, hormone therapy.</a:t>
            </a:r>
            <a:br>
              <a:rPr lang="en-US" dirty="0"/>
            </a:br>
            <a:r>
              <a:rPr lang="en-US" dirty="0"/>
              <a:t>Wang et al. </a:t>
            </a:r>
            <a:r>
              <a:rPr lang="en-US" i="1" dirty="0"/>
              <a:t>J Clin Oncol</a:t>
            </a:r>
            <a:r>
              <a:rPr lang="en-US" dirty="0"/>
              <a:t>. 2021;39(5):1022. </a:t>
            </a:r>
          </a:p>
        </p:txBody>
      </p:sp>
      <p:pic>
        <p:nvPicPr>
          <p:cNvPr id="4" name="object 4"/>
          <p:cNvPicPr/>
          <p:nvPr/>
        </p:nvPicPr>
        <p:blipFill rotWithShape="1">
          <a:blip r:embed="rId3" cstate="print"/>
          <a:srcRect l="694" t="649" r="548" b="1"/>
          <a:stretch/>
        </p:blipFill>
        <p:spPr>
          <a:xfrm>
            <a:off x="5836920" y="1690688"/>
            <a:ext cx="5918221" cy="4311586"/>
          </a:xfrm>
          <a:prstGeom prst="rect">
            <a:avLst/>
          </a:prstGeom>
        </p:spPr>
      </p:pic>
      <p:sp>
        <p:nvSpPr>
          <p:cNvPr id="5" name="object 5"/>
          <p:cNvSpPr txBox="1"/>
          <p:nvPr/>
        </p:nvSpPr>
        <p:spPr>
          <a:xfrm>
            <a:off x="838200" y="1707925"/>
            <a:ext cx="4401820" cy="2039020"/>
          </a:xfrm>
          <a:prstGeom prst="rect">
            <a:avLst/>
          </a:prstGeom>
          <a:ln w="38100">
            <a:solidFill>
              <a:srgbClr val="116DA7"/>
            </a:solidFill>
          </a:ln>
        </p:spPr>
        <p:txBody>
          <a:bodyPr vert="horz" wrap="square" lIns="91440" tIns="182880" rIns="91440" bIns="182880" rtlCol="0">
            <a:spAutoFit/>
          </a:bodyPr>
          <a:lstStyle/>
          <a:p>
            <a:pPr marL="0" marR="0" lvl="0" indent="0" algn="ctr" defTabSz="914400" eaLnBrk="1" fontAlgn="auto" latinLnBrk="0" hangingPunct="1">
              <a:lnSpc>
                <a:spcPct val="100000"/>
              </a:lnSpc>
              <a:spcBef>
                <a:spcPts val="305"/>
              </a:spcBef>
              <a:spcAft>
                <a:spcPts val="0"/>
              </a:spcAft>
              <a:buClrTx/>
              <a:buSzTx/>
              <a:buFontTx/>
              <a:buNone/>
              <a:tabLst/>
              <a:defRPr/>
            </a:pPr>
            <a:r>
              <a:rPr kumimoji="0" sz="1800" b="1" i="0" u="sng" strike="noStrike" kern="0" cap="none" spc="0" normalizeH="0" baseline="0" noProof="0" dirty="0">
                <a:ln>
                  <a:noFill/>
                </a:ln>
                <a:solidFill>
                  <a:srgbClr val="46474F"/>
                </a:solidFill>
                <a:effectLst/>
                <a:uLnTx/>
                <a:uFill>
                  <a:solidFill>
                    <a:srgbClr val="46474F"/>
                  </a:solidFill>
                </a:uFill>
                <a:latin typeface="Arial"/>
                <a:cs typeface="Arial"/>
              </a:rPr>
              <a:t>Key</a:t>
            </a:r>
            <a:r>
              <a:rPr kumimoji="0" sz="1800" b="1" i="0" u="sng" strike="noStrike" kern="0" cap="none" spc="-20" normalizeH="0" baseline="0" noProof="0" dirty="0">
                <a:ln>
                  <a:noFill/>
                </a:ln>
                <a:solidFill>
                  <a:srgbClr val="46474F"/>
                </a:solidFill>
                <a:effectLst/>
                <a:uLnTx/>
                <a:uFill>
                  <a:solidFill>
                    <a:srgbClr val="46474F"/>
                  </a:solidFill>
                </a:uFill>
                <a:latin typeface="Arial"/>
                <a:cs typeface="Arial"/>
              </a:rPr>
              <a:t> </a:t>
            </a:r>
            <a:r>
              <a:rPr kumimoji="0" sz="1800" b="1" i="0" u="sng" strike="noStrike" kern="0" cap="none" spc="0" normalizeH="0" baseline="0" noProof="0" dirty="0">
                <a:ln>
                  <a:noFill/>
                </a:ln>
                <a:solidFill>
                  <a:srgbClr val="46474F"/>
                </a:solidFill>
                <a:effectLst/>
                <a:uLnTx/>
                <a:uFill>
                  <a:solidFill>
                    <a:srgbClr val="46474F"/>
                  </a:solidFill>
                </a:uFill>
                <a:latin typeface="Arial"/>
                <a:cs typeface="Arial"/>
              </a:rPr>
              <a:t>Patient</a:t>
            </a:r>
            <a:r>
              <a:rPr kumimoji="0" sz="1800" b="1" i="0" u="sng" strike="noStrike" kern="0" cap="none" spc="-20" normalizeH="0" baseline="0" noProof="0" dirty="0">
                <a:ln>
                  <a:noFill/>
                </a:ln>
                <a:solidFill>
                  <a:srgbClr val="46474F"/>
                </a:solidFill>
                <a:effectLst/>
                <a:uLnTx/>
                <a:uFill>
                  <a:solidFill>
                    <a:srgbClr val="46474F"/>
                  </a:solidFill>
                </a:uFill>
                <a:latin typeface="Arial"/>
                <a:cs typeface="Arial"/>
              </a:rPr>
              <a:t> </a:t>
            </a:r>
            <a:r>
              <a:rPr kumimoji="0" sz="1800" b="1" i="0" u="sng" strike="noStrike" kern="0" cap="none" spc="-10" normalizeH="0" baseline="0" noProof="0" dirty="0">
                <a:ln>
                  <a:noFill/>
                </a:ln>
                <a:solidFill>
                  <a:srgbClr val="46474F"/>
                </a:solidFill>
                <a:effectLst/>
                <a:uLnTx/>
                <a:uFill>
                  <a:solidFill>
                    <a:srgbClr val="46474F"/>
                  </a:solidFill>
                </a:uFill>
                <a:latin typeface="Arial"/>
                <a:cs typeface="Arial"/>
              </a:rPr>
              <a:t>Characteristics</a:t>
            </a:r>
            <a:endParaRPr kumimoji="0" sz="1800" b="0" i="0" u="sng" strike="noStrike" kern="0" cap="none" spc="0" normalizeH="0" baseline="0" noProof="0" dirty="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30"/>
              </a:spcBef>
              <a:spcAft>
                <a:spcPts val="0"/>
              </a:spcAft>
              <a:buClrTx/>
              <a:buSzTx/>
              <a:buFontTx/>
              <a:buNone/>
              <a:tabLst/>
              <a:defRPr/>
            </a:pPr>
            <a:endParaRPr kumimoji="0" sz="1850" b="0" i="0" u="none" strike="noStrike" kern="0" cap="none" spc="0" normalizeH="0" baseline="0" noProof="0" dirty="0">
              <a:ln>
                <a:noFill/>
              </a:ln>
              <a:solidFill>
                <a:sysClr val="windowText" lastClr="000000"/>
              </a:solidFill>
              <a:effectLst/>
              <a:uLnTx/>
              <a:uFillTx/>
              <a:latin typeface="Arial"/>
              <a:cs typeface="Arial"/>
            </a:endParaRPr>
          </a:p>
          <a:p>
            <a:pPr marL="37592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800" i="0" u="none" strike="noStrike" kern="0" cap="none" spc="0" normalizeH="0" baseline="0" noProof="0" dirty="0">
                <a:ln>
                  <a:noFill/>
                </a:ln>
                <a:solidFill>
                  <a:srgbClr val="46474F"/>
                </a:solidFill>
                <a:effectLst/>
                <a:uLnTx/>
                <a:uFillTx/>
                <a:latin typeface="Arial"/>
                <a:cs typeface="Arial"/>
              </a:rPr>
              <a:t>70%</a:t>
            </a:r>
            <a:r>
              <a:rPr kumimoji="0" sz="1800" i="0" u="none" strike="noStrike" kern="0" cap="none" spc="5" normalizeH="0" baseline="0" noProof="0" dirty="0">
                <a:ln>
                  <a:noFill/>
                </a:ln>
                <a:solidFill>
                  <a:srgbClr val="46474F"/>
                </a:solidFill>
                <a:effectLst/>
                <a:uLnTx/>
                <a:uFillTx/>
                <a:latin typeface="Arial"/>
                <a:cs typeface="Arial"/>
              </a:rPr>
              <a:t> </a:t>
            </a:r>
            <a:r>
              <a:rPr kumimoji="0" sz="1800" i="0" u="none" strike="noStrike" kern="0" cap="none" spc="0" normalizeH="0" baseline="0" noProof="0" dirty="0">
                <a:ln>
                  <a:noFill/>
                </a:ln>
                <a:solidFill>
                  <a:srgbClr val="46474F"/>
                </a:solidFill>
                <a:effectLst/>
                <a:uLnTx/>
                <a:uFillTx/>
                <a:latin typeface="Arial"/>
                <a:cs typeface="Arial"/>
              </a:rPr>
              <a:t>prior</a:t>
            </a:r>
            <a:r>
              <a:rPr kumimoji="0" sz="1800" i="0" u="none" strike="noStrike" kern="0" cap="none" spc="-10" normalizeH="0" baseline="0" noProof="0" dirty="0">
                <a:ln>
                  <a:noFill/>
                </a:ln>
                <a:solidFill>
                  <a:srgbClr val="46474F"/>
                </a:solidFill>
                <a:effectLst/>
                <a:uLnTx/>
                <a:uFillTx/>
                <a:latin typeface="Arial"/>
                <a:cs typeface="Arial"/>
              </a:rPr>
              <a:t> anti-</a:t>
            </a:r>
            <a:r>
              <a:rPr kumimoji="0" sz="1800" i="0" u="none" strike="noStrike" kern="0" cap="none" spc="0" normalizeH="0" baseline="0" noProof="0" dirty="0">
                <a:ln>
                  <a:noFill/>
                </a:ln>
                <a:solidFill>
                  <a:srgbClr val="46474F"/>
                </a:solidFill>
                <a:effectLst/>
                <a:uLnTx/>
                <a:uFillTx/>
                <a:latin typeface="Arial"/>
                <a:cs typeface="Arial"/>
              </a:rPr>
              <a:t>HER2</a:t>
            </a:r>
            <a:r>
              <a:rPr kumimoji="0" sz="1800" i="0" u="none" strike="noStrike" kern="0" cap="none" spc="-5" normalizeH="0" baseline="0" noProof="0" dirty="0">
                <a:ln>
                  <a:noFill/>
                </a:ln>
                <a:solidFill>
                  <a:srgbClr val="46474F"/>
                </a:solidFill>
                <a:effectLst/>
                <a:uLnTx/>
                <a:uFillTx/>
                <a:latin typeface="Arial"/>
                <a:cs typeface="Arial"/>
              </a:rPr>
              <a:t> </a:t>
            </a:r>
            <a:r>
              <a:rPr kumimoji="0" sz="1800" i="0" u="none" strike="noStrike" kern="0" cap="none" spc="-10" normalizeH="0" baseline="0" noProof="0" dirty="0">
                <a:ln>
                  <a:noFill/>
                </a:ln>
                <a:solidFill>
                  <a:srgbClr val="46474F"/>
                </a:solidFill>
                <a:effectLst/>
                <a:uLnTx/>
                <a:uFillTx/>
                <a:latin typeface="Arial"/>
                <a:cs typeface="Arial"/>
              </a:rPr>
              <a:t>therapy</a:t>
            </a:r>
            <a:endParaRPr kumimoji="0" sz="1800" i="0" u="none" strike="noStrike" kern="0" cap="none" spc="0" normalizeH="0" baseline="0" noProof="0" dirty="0">
              <a:ln>
                <a:noFill/>
              </a:ln>
              <a:solidFill>
                <a:sysClr val="windowText" lastClr="000000"/>
              </a:solidFill>
              <a:effectLst/>
              <a:uLnTx/>
              <a:uFillTx/>
              <a:latin typeface="Arial"/>
              <a:cs typeface="Arial"/>
            </a:endParaRPr>
          </a:p>
          <a:p>
            <a:pPr marL="375920" marR="1219200" lvl="0" indent="-285750" defTabSz="914400" eaLnBrk="1" fontAlgn="auto" latinLnBrk="0" hangingPunct="1">
              <a:lnSpc>
                <a:spcPct val="100000"/>
              </a:lnSpc>
              <a:spcBef>
                <a:spcPts val="5"/>
              </a:spcBef>
              <a:spcAft>
                <a:spcPts val="0"/>
              </a:spcAft>
              <a:buClrTx/>
              <a:buSzTx/>
              <a:buFont typeface="Arial" panose="020B0604020202020204" pitchFamily="34" charset="0"/>
              <a:buChar char="•"/>
              <a:tabLst/>
              <a:defRPr/>
            </a:pPr>
            <a:r>
              <a:rPr kumimoji="0" sz="1800" i="0" u="none" strike="noStrike" kern="0" cap="none" spc="0" normalizeH="0" baseline="0" noProof="0" dirty="0">
                <a:ln>
                  <a:noFill/>
                </a:ln>
                <a:solidFill>
                  <a:srgbClr val="46474F"/>
                </a:solidFill>
                <a:effectLst/>
                <a:uLnTx/>
                <a:uFillTx/>
                <a:latin typeface="Arial"/>
                <a:cs typeface="Arial"/>
              </a:rPr>
              <a:t>35%</a:t>
            </a:r>
            <a:r>
              <a:rPr kumimoji="0" sz="1800" i="0" u="none" strike="noStrike" kern="0" cap="none" spc="-45" normalizeH="0" baseline="0" noProof="0" dirty="0">
                <a:ln>
                  <a:noFill/>
                </a:ln>
                <a:solidFill>
                  <a:srgbClr val="46474F"/>
                </a:solidFill>
                <a:effectLst/>
                <a:uLnTx/>
                <a:uFillTx/>
                <a:latin typeface="Arial"/>
                <a:cs typeface="Arial"/>
              </a:rPr>
              <a:t> </a:t>
            </a:r>
            <a:r>
              <a:rPr kumimoji="0" sz="1800" i="0" u="none" strike="noStrike" kern="0" cap="none" spc="-25" normalizeH="0" baseline="0" noProof="0" dirty="0">
                <a:ln>
                  <a:noFill/>
                </a:ln>
                <a:solidFill>
                  <a:srgbClr val="46474F"/>
                </a:solidFill>
                <a:effectLst/>
                <a:uLnTx/>
                <a:uFillTx/>
                <a:latin typeface="Arial"/>
                <a:cs typeface="Arial"/>
              </a:rPr>
              <a:t>ER+</a:t>
            </a:r>
            <a:endParaRPr kumimoji="0" sz="1800" i="0" u="none" strike="noStrike" kern="0" cap="none" spc="0" normalizeH="0" baseline="0" noProof="0" dirty="0">
              <a:ln>
                <a:noFill/>
              </a:ln>
              <a:solidFill>
                <a:sysClr val="windowText" lastClr="000000"/>
              </a:solidFill>
              <a:effectLst/>
              <a:uLnTx/>
              <a:uFillTx/>
              <a:latin typeface="Arial"/>
              <a:cs typeface="Arial"/>
            </a:endParaRPr>
          </a:p>
          <a:p>
            <a:pPr marL="375920" marR="86868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800" i="0" u="none" strike="noStrike" kern="0" cap="none" spc="0" normalizeH="0" baseline="0" noProof="0" dirty="0">
                <a:ln>
                  <a:noFill/>
                </a:ln>
                <a:solidFill>
                  <a:srgbClr val="46474F"/>
                </a:solidFill>
                <a:effectLst/>
                <a:uLnTx/>
                <a:uFillTx/>
                <a:latin typeface="Arial"/>
                <a:cs typeface="Arial"/>
              </a:rPr>
              <a:t>40%</a:t>
            </a:r>
            <a:r>
              <a:rPr kumimoji="0" sz="1800" i="0" u="none" strike="noStrike" kern="0" cap="none" spc="-10" normalizeH="0" baseline="0" noProof="0" dirty="0">
                <a:ln>
                  <a:noFill/>
                </a:ln>
                <a:solidFill>
                  <a:srgbClr val="46474F"/>
                </a:solidFill>
                <a:effectLst/>
                <a:uLnTx/>
                <a:uFillTx/>
                <a:latin typeface="Arial"/>
                <a:cs typeface="Arial"/>
              </a:rPr>
              <a:t> </a:t>
            </a:r>
            <a:r>
              <a:rPr kumimoji="0" sz="1800" i="0" u="none" strike="noStrike" kern="0" cap="none" spc="0" normalizeH="0" baseline="0" noProof="0" dirty="0">
                <a:ln>
                  <a:noFill/>
                </a:ln>
                <a:solidFill>
                  <a:srgbClr val="46474F"/>
                </a:solidFill>
                <a:effectLst/>
                <a:uLnTx/>
                <a:uFillTx/>
                <a:latin typeface="Arial"/>
                <a:cs typeface="Arial"/>
              </a:rPr>
              <a:t>in</a:t>
            </a:r>
            <a:r>
              <a:rPr kumimoji="0" sz="1800" i="0" u="none" strike="noStrike" kern="0" cap="none" spc="-15" normalizeH="0" baseline="0" noProof="0" dirty="0">
                <a:ln>
                  <a:noFill/>
                </a:ln>
                <a:solidFill>
                  <a:srgbClr val="46474F"/>
                </a:solidFill>
                <a:effectLst/>
                <a:uLnTx/>
                <a:uFillTx/>
                <a:latin typeface="Arial"/>
                <a:cs typeface="Arial"/>
              </a:rPr>
              <a:t> </a:t>
            </a:r>
            <a:r>
              <a:rPr kumimoji="0" sz="1800" i="0" u="none" strike="noStrike" kern="0" cap="none" spc="0" normalizeH="0" baseline="0" noProof="0" dirty="0">
                <a:ln>
                  <a:noFill/>
                </a:ln>
                <a:solidFill>
                  <a:srgbClr val="46474F"/>
                </a:solidFill>
                <a:effectLst/>
                <a:uLnTx/>
                <a:uFillTx/>
                <a:latin typeface="Arial"/>
                <a:cs typeface="Arial"/>
              </a:rPr>
              <a:t>ER+</a:t>
            </a:r>
            <a:r>
              <a:rPr kumimoji="0" sz="1800" i="0" u="none" strike="noStrike" kern="0" cap="none" spc="-20" normalizeH="0" baseline="0" noProof="0" dirty="0">
                <a:ln>
                  <a:noFill/>
                </a:ln>
                <a:solidFill>
                  <a:srgbClr val="46474F"/>
                </a:solidFill>
                <a:effectLst/>
                <a:uLnTx/>
                <a:uFillTx/>
                <a:latin typeface="Arial"/>
                <a:cs typeface="Arial"/>
              </a:rPr>
              <a:t> </a:t>
            </a:r>
            <a:r>
              <a:rPr kumimoji="0" sz="1800" i="0" u="none" strike="noStrike" kern="0" cap="none" spc="0" normalizeH="0" baseline="0" noProof="0" dirty="0">
                <a:ln>
                  <a:noFill/>
                </a:ln>
                <a:solidFill>
                  <a:srgbClr val="46474F"/>
                </a:solidFill>
                <a:effectLst/>
                <a:uLnTx/>
                <a:uFillTx/>
                <a:latin typeface="Arial"/>
                <a:cs typeface="Arial"/>
              </a:rPr>
              <a:t>cohort</a:t>
            </a:r>
            <a:r>
              <a:rPr kumimoji="0" sz="1800" i="0" u="none" strike="noStrike" kern="0" cap="none" spc="-15" normalizeH="0" baseline="0" noProof="0" dirty="0">
                <a:ln>
                  <a:noFill/>
                </a:ln>
                <a:solidFill>
                  <a:srgbClr val="46474F"/>
                </a:solidFill>
                <a:effectLst/>
                <a:uLnTx/>
                <a:uFillTx/>
                <a:latin typeface="Arial"/>
                <a:cs typeface="Arial"/>
              </a:rPr>
              <a:t> </a:t>
            </a:r>
            <a:r>
              <a:rPr kumimoji="0" sz="1800" i="0" u="none" strike="noStrike" kern="0" cap="none" spc="0" normalizeH="0" baseline="0" noProof="0" dirty="0">
                <a:ln>
                  <a:noFill/>
                </a:ln>
                <a:solidFill>
                  <a:srgbClr val="46474F"/>
                </a:solidFill>
                <a:effectLst/>
                <a:uLnTx/>
                <a:uFillTx/>
                <a:latin typeface="Arial"/>
                <a:cs typeface="Arial"/>
              </a:rPr>
              <a:t>had</a:t>
            </a:r>
            <a:r>
              <a:rPr kumimoji="0" sz="1800" i="0" u="none" strike="noStrike" kern="0" cap="none" spc="-10" normalizeH="0" baseline="0" noProof="0" dirty="0">
                <a:ln>
                  <a:noFill/>
                </a:ln>
                <a:solidFill>
                  <a:srgbClr val="46474F"/>
                </a:solidFill>
                <a:effectLst/>
                <a:uLnTx/>
                <a:uFillTx/>
                <a:latin typeface="Arial"/>
                <a:cs typeface="Arial"/>
              </a:rPr>
              <a:t> </a:t>
            </a:r>
            <a:r>
              <a:rPr kumimoji="0" sz="1800" i="0" u="none" strike="noStrike" kern="0" cap="none" spc="0" normalizeH="0" baseline="0" noProof="0" dirty="0">
                <a:ln>
                  <a:noFill/>
                </a:ln>
                <a:solidFill>
                  <a:srgbClr val="46474F"/>
                </a:solidFill>
                <a:effectLst/>
                <a:uLnTx/>
                <a:uFillTx/>
                <a:latin typeface="Arial"/>
                <a:cs typeface="Arial"/>
              </a:rPr>
              <a:t>prior</a:t>
            </a:r>
            <a:r>
              <a:rPr kumimoji="0" sz="1800" i="0" u="none" strike="noStrike" kern="0" cap="none" spc="-20" normalizeH="0" baseline="0" noProof="0" dirty="0">
                <a:ln>
                  <a:noFill/>
                </a:ln>
                <a:solidFill>
                  <a:srgbClr val="46474F"/>
                </a:solidFill>
                <a:effectLst/>
                <a:uLnTx/>
                <a:uFillTx/>
                <a:latin typeface="Arial"/>
                <a:cs typeface="Arial"/>
              </a:rPr>
              <a:t> </a:t>
            </a:r>
            <a:r>
              <a:rPr kumimoji="0" sz="1800" i="0" u="none" strike="noStrike" kern="0" cap="none" spc="-25" normalizeH="0" baseline="0" noProof="0" dirty="0">
                <a:ln>
                  <a:noFill/>
                </a:ln>
                <a:solidFill>
                  <a:srgbClr val="46474F"/>
                </a:solidFill>
                <a:effectLst/>
                <a:uLnTx/>
                <a:uFillTx/>
                <a:latin typeface="Arial"/>
                <a:cs typeface="Arial"/>
              </a:rPr>
              <a:t>HT </a:t>
            </a:r>
            <a:r>
              <a:rPr kumimoji="0" sz="1800" i="0" u="none" strike="noStrike" kern="0" cap="none" spc="0" normalizeH="0" baseline="0" noProof="0" dirty="0">
                <a:ln>
                  <a:noFill/>
                </a:ln>
                <a:solidFill>
                  <a:srgbClr val="46474F"/>
                </a:solidFill>
                <a:effectLst/>
                <a:uLnTx/>
                <a:uFillTx/>
                <a:latin typeface="Arial"/>
                <a:cs typeface="Arial"/>
              </a:rPr>
              <a:t>89%</a:t>
            </a:r>
            <a:r>
              <a:rPr kumimoji="0" sz="1800" i="0" u="none" strike="noStrike" kern="0" cap="none" spc="-55" normalizeH="0" baseline="0" noProof="0" dirty="0">
                <a:ln>
                  <a:noFill/>
                </a:ln>
                <a:solidFill>
                  <a:srgbClr val="46474F"/>
                </a:solidFill>
                <a:effectLst/>
                <a:uLnTx/>
                <a:uFillTx/>
                <a:latin typeface="Arial"/>
                <a:cs typeface="Arial"/>
              </a:rPr>
              <a:t> </a:t>
            </a:r>
            <a:r>
              <a:rPr kumimoji="0" sz="1800" i="0" u="none" strike="noStrike" kern="0" cap="none" spc="0" normalizeH="0" baseline="0" noProof="0" dirty="0">
                <a:ln>
                  <a:noFill/>
                </a:ln>
                <a:solidFill>
                  <a:srgbClr val="46474F"/>
                </a:solidFill>
                <a:effectLst/>
                <a:uLnTx/>
                <a:uFillTx/>
                <a:latin typeface="Arial"/>
                <a:cs typeface="Arial"/>
              </a:rPr>
              <a:t>visceral</a:t>
            </a:r>
            <a:r>
              <a:rPr kumimoji="0" sz="1800" i="0" u="none" strike="noStrike" kern="0" cap="none" spc="-15" normalizeH="0" baseline="0" noProof="0" dirty="0">
                <a:ln>
                  <a:noFill/>
                </a:ln>
                <a:solidFill>
                  <a:srgbClr val="46474F"/>
                </a:solidFill>
                <a:effectLst/>
                <a:uLnTx/>
                <a:uFillTx/>
                <a:latin typeface="Arial"/>
                <a:cs typeface="Arial"/>
              </a:rPr>
              <a:t> </a:t>
            </a:r>
            <a:r>
              <a:rPr kumimoji="0" sz="1800" i="0" u="none" strike="noStrike" kern="0" cap="none" spc="-20" normalizeH="0" baseline="0" noProof="0" dirty="0">
                <a:ln>
                  <a:noFill/>
                </a:ln>
                <a:solidFill>
                  <a:srgbClr val="46474F"/>
                </a:solidFill>
                <a:effectLst/>
                <a:uLnTx/>
                <a:uFillTx/>
                <a:latin typeface="Arial"/>
                <a:cs typeface="Arial"/>
              </a:rPr>
              <a:t>mets</a:t>
            </a:r>
            <a:endParaRPr kumimoji="0" sz="1800" i="0" u="none" strike="noStrike" kern="0" cap="none" spc="0" normalizeH="0" baseline="0" noProof="0" dirty="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35954860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158507"/>
            <a:ext cx="10515600" cy="753026"/>
          </a:xfrm>
          <a:prstGeom prst="rect">
            <a:avLst/>
          </a:prstGeom>
        </p:spPr>
        <p:txBody>
          <a:bodyPr vert="horz" wrap="square" lIns="0" tIns="197103" rIns="0" bIns="0" rtlCol="0">
            <a:spAutoFit/>
          </a:bodyPr>
          <a:lstStyle/>
          <a:p>
            <a:pPr marL="12700">
              <a:lnSpc>
                <a:spcPct val="100000"/>
              </a:lnSpc>
              <a:spcBef>
                <a:spcPts val="100"/>
              </a:spcBef>
            </a:pPr>
            <a:r>
              <a:rPr sz="3600" dirty="0"/>
              <a:t>ZW49</a:t>
            </a:r>
            <a:r>
              <a:rPr lang="en-US" sz="3600" dirty="0"/>
              <a:t>: </a:t>
            </a:r>
            <a:r>
              <a:rPr sz="3600" dirty="0"/>
              <a:t>Bispecific HER2 ADC</a:t>
            </a:r>
          </a:p>
        </p:txBody>
      </p:sp>
      <p:sp>
        <p:nvSpPr>
          <p:cNvPr id="91" name="Content Placeholder 90">
            <a:extLst>
              <a:ext uri="{FF2B5EF4-FFF2-40B4-BE49-F238E27FC236}">
                <a16:creationId xmlns:a16="http://schemas.microsoft.com/office/drawing/2014/main" id="{3AED8C0E-8CCC-4511-15BE-50B5EFF26E92}"/>
              </a:ext>
            </a:extLst>
          </p:cNvPr>
          <p:cNvSpPr>
            <a:spLocks noGrp="1"/>
          </p:cNvSpPr>
          <p:nvPr>
            <p:ph sz="half" idx="1"/>
          </p:nvPr>
        </p:nvSpPr>
        <p:spPr>
          <a:xfrm>
            <a:off x="838200" y="1349375"/>
            <a:ext cx="5181600" cy="4827588"/>
          </a:xfrm>
        </p:spPr>
        <p:txBody>
          <a:bodyPr>
            <a:normAutofit/>
          </a:bodyPr>
          <a:lstStyle/>
          <a:p>
            <a:r>
              <a:rPr lang="en-US" sz="1600" dirty="0"/>
              <a:t>HER2-targeting bispecific antibody</a:t>
            </a:r>
            <a:br>
              <a:rPr lang="en-US" sz="1600" dirty="0"/>
            </a:br>
            <a:r>
              <a:rPr lang="en-US" sz="1600" dirty="0"/>
              <a:t>(ECD4 and ECD2)</a:t>
            </a:r>
          </a:p>
          <a:p>
            <a:pPr lvl="1"/>
            <a:r>
              <a:rPr lang="en-US" sz="1400" dirty="0"/>
              <a:t>Ab sequence identical to zanidatamab (ZW25)</a:t>
            </a:r>
          </a:p>
          <a:p>
            <a:r>
              <a:rPr lang="en-US" sz="1600" dirty="0"/>
              <a:t>Proprietary auristatin toxin covalently linked via a protease cleavable valine-citrulline linker</a:t>
            </a:r>
          </a:p>
          <a:p>
            <a:r>
              <a:rPr lang="en-US" sz="1600" dirty="0"/>
              <a:t>Average DAR=2</a:t>
            </a:r>
          </a:p>
          <a:p>
            <a:r>
              <a:rPr lang="en-US" sz="1600" dirty="0"/>
              <a:t>Enhanced internalization and toxin-mediated cytotoxicity/immunogenic cell death</a:t>
            </a:r>
          </a:p>
        </p:txBody>
      </p:sp>
      <p:sp>
        <p:nvSpPr>
          <p:cNvPr id="92" name="Content Placeholder 91">
            <a:extLst>
              <a:ext uri="{FF2B5EF4-FFF2-40B4-BE49-F238E27FC236}">
                <a16:creationId xmlns:a16="http://schemas.microsoft.com/office/drawing/2014/main" id="{6A01EA1D-9FFA-21EF-7591-A45DF585DAA3}"/>
              </a:ext>
            </a:extLst>
          </p:cNvPr>
          <p:cNvSpPr>
            <a:spLocks noGrp="1"/>
          </p:cNvSpPr>
          <p:nvPr>
            <p:ph sz="half" idx="2"/>
          </p:nvPr>
        </p:nvSpPr>
        <p:spPr>
          <a:xfrm>
            <a:off x="6458221" y="4053802"/>
            <a:ext cx="4275050" cy="2008326"/>
          </a:xfrm>
        </p:spPr>
        <p:txBody>
          <a:bodyPr>
            <a:noAutofit/>
          </a:bodyPr>
          <a:lstStyle/>
          <a:p>
            <a:pPr marL="0" indent="0" algn="ctr">
              <a:lnSpc>
                <a:spcPct val="100000"/>
              </a:lnSpc>
              <a:spcBef>
                <a:spcPts val="0"/>
              </a:spcBef>
              <a:buNone/>
            </a:pPr>
            <a:r>
              <a:rPr lang="en-US" sz="1200" b="1" dirty="0"/>
              <a:t>ESMO 2022 Preliminary results in 77 patients (DE+DX)</a:t>
            </a:r>
          </a:p>
          <a:p>
            <a:pPr marL="0" indent="0" algn="ctr">
              <a:lnSpc>
                <a:spcPct val="100000"/>
              </a:lnSpc>
              <a:spcBef>
                <a:spcPts val="0"/>
              </a:spcBef>
              <a:buNone/>
            </a:pPr>
            <a:endParaRPr lang="en-US" sz="1200" b="1" dirty="0"/>
          </a:p>
          <a:p>
            <a:pPr>
              <a:lnSpc>
                <a:spcPct val="100000"/>
              </a:lnSpc>
              <a:spcBef>
                <a:spcPts val="0"/>
              </a:spcBef>
            </a:pPr>
            <a:r>
              <a:rPr lang="en-US" sz="1200" dirty="0"/>
              <a:t>MTD not reached, RP2D (2.5 mg/kg Q3wk, weekly TBD)</a:t>
            </a:r>
          </a:p>
          <a:p>
            <a:pPr>
              <a:lnSpc>
                <a:spcPct val="100000"/>
              </a:lnSpc>
              <a:spcBef>
                <a:spcPts val="0"/>
              </a:spcBef>
            </a:pPr>
            <a:r>
              <a:rPr lang="en-US" sz="1200" dirty="0"/>
              <a:t>2 DLTs for G2 keratitis</a:t>
            </a:r>
          </a:p>
          <a:p>
            <a:pPr>
              <a:lnSpc>
                <a:spcPct val="100000"/>
              </a:lnSpc>
              <a:spcBef>
                <a:spcPts val="0"/>
              </a:spcBef>
            </a:pPr>
            <a:r>
              <a:rPr lang="en-US" sz="1200" dirty="0"/>
              <a:t>43% keratitis (mainly G1 to 2), with prophylaxis</a:t>
            </a:r>
          </a:p>
          <a:p>
            <a:pPr>
              <a:lnSpc>
                <a:spcPct val="100000"/>
              </a:lnSpc>
              <a:spcBef>
                <a:spcPts val="0"/>
              </a:spcBef>
            </a:pPr>
            <a:r>
              <a:rPr lang="en-US" sz="1200" dirty="0"/>
              <a:t>No ILD reported</a:t>
            </a:r>
          </a:p>
          <a:p>
            <a:pPr>
              <a:lnSpc>
                <a:spcPct val="100000"/>
              </a:lnSpc>
              <a:spcBef>
                <a:spcPts val="0"/>
              </a:spcBef>
            </a:pPr>
            <a:r>
              <a:rPr lang="en-US" sz="1200" dirty="0"/>
              <a:t>~ 20% required dose reductions</a:t>
            </a:r>
          </a:p>
          <a:p>
            <a:pPr>
              <a:lnSpc>
                <a:spcPct val="100000"/>
              </a:lnSpc>
              <a:spcBef>
                <a:spcPts val="0"/>
              </a:spcBef>
            </a:pPr>
            <a:r>
              <a:rPr lang="en-US" sz="1200" dirty="0"/>
              <a:t>cORR in 29 pts at 25 mg/kg Q3wk</a:t>
            </a:r>
          </a:p>
          <a:p>
            <a:pPr lvl="1">
              <a:lnSpc>
                <a:spcPct val="100000"/>
              </a:lnSpc>
              <a:spcBef>
                <a:spcPts val="0"/>
              </a:spcBef>
            </a:pPr>
            <a:r>
              <a:rPr lang="en-US" sz="1200" dirty="0"/>
              <a:t>1 in 8 (13%) in HER2+ MBC</a:t>
            </a:r>
          </a:p>
          <a:p>
            <a:pPr lvl="1">
              <a:lnSpc>
                <a:spcPct val="100000"/>
              </a:lnSpc>
              <a:spcBef>
                <a:spcPts val="0"/>
              </a:spcBef>
            </a:pPr>
            <a:r>
              <a:rPr lang="en-US" sz="1200" dirty="0"/>
              <a:t>9 in 29 (31%) in all HER2+</a:t>
            </a:r>
          </a:p>
        </p:txBody>
      </p:sp>
      <p:sp>
        <p:nvSpPr>
          <p:cNvPr id="90" name="Text Placeholder 89">
            <a:extLst>
              <a:ext uri="{FF2B5EF4-FFF2-40B4-BE49-F238E27FC236}">
                <a16:creationId xmlns:a16="http://schemas.microsoft.com/office/drawing/2014/main" id="{395F4F32-5E56-584C-876E-BE93151A1B95}"/>
              </a:ext>
            </a:extLst>
          </p:cNvPr>
          <p:cNvSpPr>
            <a:spLocks noGrp="1"/>
          </p:cNvSpPr>
          <p:nvPr>
            <p:ph type="body" sz="quarter" idx="12"/>
          </p:nvPr>
        </p:nvSpPr>
        <p:spPr>
          <a:xfrm>
            <a:off x="1524000" y="6322947"/>
            <a:ext cx="9829800" cy="564009"/>
          </a:xfrm>
        </p:spPr>
        <p:txBody>
          <a:bodyPr/>
          <a:lstStyle/>
          <a:p>
            <a:r>
              <a:rPr lang="en-US" sz="900" dirty="0">
                <a:latin typeface="Arial" panose="020B0604020202020204" pitchFamily="34" charset="0"/>
                <a:cs typeface="Arial" panose="020B0604020202020204" pitchFamily="34" charset="0"/>
              </a:rPr>
              <a:t>Ab, antibody; cORR, confirmed overall response rate; DE+DX, dose escalation/expansion; DLT, dose-limiting toxicity; FIH, first in human; GEA, gastroesophageal adenocarcinoma; MTD, maximum tolerated dose; P, pertuzumab; RD, recommended dose; RP2D, dose level chosen by sponsor; T, trastuzumab. </a:t>
            </a:r>
            <a:br>
              <a:rPr lang="en-US" sz="900" dirty="0">
                <a:latin typeface="Arial" panose="020B0604020202020204" pitchFamily="34" charset="0"/>
                <a:cs typeface="Arial" panose="020B0604020202020204" pitchFamily="34" charset="0"/>
              </a:rPr>
            </a:br>
            <a:r>
              <a:rPr lang="en-US" sz="900" dirty="0">
                <a:latin typeface="Arial" panose="020B0604020202020204" pitchFamily="34" charset="0"/>
                <a:cs typeface="Arial" panose="020B0604020202020204" pitchFamily="34" charset="0"/>
              </a:rPr>
              <a:t>Jhaveri et al. </a:t>
            </a:r>
            <a:r>
              <a:rPr lang="en-US" sz="900" i="1" dirty="0">
                <a:latin typeface="Arial" panose="020B0604020202020204" pitchFamily="34" charset="0"/>
                <a:cs typeface="Arial" panose="020B0604020202020204" pitchFamily="34" charset="0"/>
              </a:rPr>
              <a:t>Ann Oncol</a:t>
            </a:r>
            <a:r>
              <a:rPr lang="en-US" sz="900" dirty="0">
                <a:latin typeface="Arial" panose="020B0604020202020204" pitchFamily="34" charset="0"/>
                <a:cs typeface="Arial" panose="020B0604020202020204" pitchFamily="34" charset="0"/>
              </a:rPr>
              <a:t>. 2022;33(suppl 7:S197-S224.</a:t>
            </a:r>
          </a:p>
        </p:txBody>
      </p:sp>
      <p:pic>
        <p:nvPicPr>
          <p:cNvPr id="6" name="object 6"/>
          <p:cNvPicPr/>
          <p:nvPr/>
        </p:nvPicPr>
        <p:blipFill>
          <a:blip r:embed="rId3" cstate="print"/>
          <a:stretch>
            <a:fillRect/>
          </a:stretch>
        </p:blipFill>
        <p:spPr>
          <a:xfrm>
            <a:off x="3405250" y="6323380"/>
            <a:ext cx="85344" cy="158496"/>
          </a:xfrm>
          <a:prstGeom prst="rect">
            <a:avLst/>
          </a:prstGeom>
        </p:spPr>
      </p:pic>
      <p:pic>
        <p:nvPicPr>
          <p:cNvPr id="11" name="object 11"/>
          <p:cNvPicPr/>
          <p:nvPr/>
        </p:nvPicPr>
        <p:blipFill>
          <a:blip r:embed="rId4" cstate="print"/>
          <a:stretch>
            <a:fillRect/>
          </a:stretch>
        </p:blipFill>
        <p:spPr>
          <a:xfrm>
            <a:off x="3300095" y="6490716"/>
            <a:ext cx="85344" cy="158800"/>
          </a:xfrm>
          <a:prstGeom prst="rect">
            <a:avLst/>
          </a:prstGeom>
        </p:spPr>
      </p:pic>
      <p:pic>
        <p:nvPicPr>
          <p:cNvPr id="13" name="object 13"/>
          <p:cNvPicPr/>
          <p:nvPr/>
        </p:nvPicPr>
        <p:blipFill rotWithShape="1">
          <a:blip r:embed="rId5" cstate="print"/>
          <a:srcRect b="14865"/>
          <a:stretch/>
        </p:blipFill>
        <p:spPr>
          <a:xfrm>
            <a:off x="1211580" y="3716781"/>
            <a:ext cx="2761487" cy="2370428"/>
          </a:xfrm>
          <a:prstGeom prst="rect">
            <a:avLst/>
          </a:prstGeom>
        </p:spPr>
      </p:pic>
      <p:pic>
        <p:nvPicPr>
          <p:cNvPr id="15" name="object 15"/>
          <p:cNvPicPr/>
          <p:nvPr/>
        </p:nvPicPr>
        <p:blipFill>
          <a:blip r:embed="rId6" cstate="print"/>
          <a:stretch>
            <a:fillRect/>
          </a:stretch>
        </p:blipFill>
        <p:spPr>
          <a:xfrm>
            <a:off x="9037320" y="2145779"/>
            <a:ext cx="1347977" cy="467118"/>
          </a:xfrm>
          <a:prstGeom prst="rect">
            <a:avLst/>
          </a:prstGeom>
        </p:spPr>
      </p:pic>
      <p:pic>
        <p:nvPicPr>
          <p:cNvPr id="16" name="object 16"/>
          <p:cNvPicPr/>
          <p:nvPr/>
        </p:nvPicPr>
        <p:blipFill>
          <a:blip r:embed="rId7" cstate="print"/>
          <a:stretch>
            <a:fillRect/>
          </a:stretch>
        </p:blipFill>
        <p:spPr>
          <a:xfrm>
            <a:off x="9146794" y="2283841"/>
            <a:ext cx="1132573" cy="138684"/>
          </a:xfrm>
          <a:prstGeom prst="rect">
            <a:avLst/>
          </a:prstGeom>
        </p:spPr>
      </p:pic>
      <p:pic>
        <p:nvPicPr>
          <p:cNvPr id="17" name="object 17"/>
          <p:cNvPicPr/>
          <p:nvPr/>
        </p:nvPicPr>
        <p:blipFill>
          <a:blip r:embed="rId8" cstate="print"/>
          <a:stretch>
            <a:fillRect/>
          </a:stretch>
        </p:blipFill>
        <p:spPr>
          <a:xfrm>
            <a:off x="6697980" y="2743200"/>
            <a:ext cx="1378457" cy="595122"/>
          </a:xfrm>
          <a:prstGeom prst="rect">
            <a:avLst/>
          </a:prstGeom>
        </p:spPr>
      </p:pic>
      <p:pic>
        <p:nvPicPr>
          <p:cNvPr id="18" name="object 18"/>
          <p:cNvPicPr/>
          <p:nvPr/>
        </p:nvPicPr>
        <p:blipFill>
          <a:blip r:embed="rId9" cstate="print"/>
          <a:stretch>
            <a:fillRect/>
          </a:stretch>
        </p:blipFill>
        <p:spPr>
          <a:xfrm>
            <a:off x="7003669" y="2891663"/>
            <a:ext cx="779729" cy="138684"/>
          </a:xfrm>
          <a:prstGeom prst="rect">
            <a:avLst/>
          </a:prstGeom>
        </p:spPr>
      </p:pic>
      <p:pic>
        <p:nvPicPr>
          <p:cNvPr id="19" name="object 19"/>
          <p:cNvPicPr/>
          <p:nvPr/>
        </p:nvPicPr>
        <p:blipFill>
          <a:blip r:embed="rId10" cstate="print"/>
          <a:stretch>
            <a:fillRect/>
          </a:stretch>
        </p:blipFill>
        <p:spPr>
          <a:xfrm>
            <a:off x="7079869" y="3028822"/>
            <a:ext cx="602742" cy="108203"/>
          </a:xfrm>
          <a:prstGeom prst="rect">
            <a:avLst/>
          </a:prstGeom>
        </p:spPr>
      </p:pic>
      <p:pic>
        <p:nvPicPr>
          <p:cNvPr id="20" name="object 20"/>
          <p:cNvPicPr/>
          <p:nvPr/>
        </p:nvPicPr>
        <p:blipFill>
          <a:blip r:embed="rId8" cstate="print"/>
          <a:stretch>
            <a:fillRect/>
          </a:stretch>
        </p:blipFill>
        <p:spPr>
          <a:xfrm>
            <a:off x="6697980" y="3360420"/>
            <a:ext cx="1378457" cy="595121"/>
          </a:xfrm>
          <a:prstGeom prst="rect">
            <a:avLst/>
          </a:prstGeom>
        </p:spPr>
      </p:pic>
      <p:pic>
        <p:nvPicPr>
          <p:cNvPr id="21" name="object 21"/>
          <p:cNvPicPr/>
          <p:nvPr/>
        </p:nvPicPr>
        <p:blipFill>
          <a:blip r:embed="rId11" cstate="print"/>
          <a:stretch>
            <a:fillRect/>
          </a:stretch>
        </p:blipFill>
        <p:spPr>
          <a:xfrm>
            <a:off x="7004938" y="3493897"/>
            <a:ext cx="778408" cy="138683"/>
          </a:xfrm>
          <a:prstGeom prst="rect">
            <a:avLst/>
          </a:prstGeom>
        </p:spPr>
      </p:pic>
      <p:pic>
        <p:nvPicPr>
          <p:cNvPr id="22" name="object 22"/>
          <p:cNvPicPr/>
          <p:nvPr/>
        </p:nvPicPr>
        <p:blipFill>
          <a:blip r:embed="rId12" cstate="print"/>
          <a:stretch>
            <a:fillRect/>
          </a:stretch>
        </p:blipFill>
        <p:spPr>
          <a:xfrm>
            <a:off x="7082662" y="3631057"/>
            <a:ext cx="67055" cy="138683"/>
          </a:xfrm>
          <a:prstGeom prst="rect">
            <a:avLst/>
          </a:prstGeom>
        </p:spPr>
      </p:pic>
      <p:pic>
        <p:nvPicPr>
          <p:cNvPr id="23" name="object 23"/>
          <p:cNvPicPr/>
          <p:nvPr/>
        </p:nvPicPr>
        <p:blipFill>
          <a:blip r:embed="rId13" cstate="print"/>
          <a:stretch>
            <a:fillRect/>
          </a:stretch>
        </p:blipFill>
        <p:spPr>
          <a:xfrm>
            <a:off x="7116445" y="3653917"/>
            <a:ext cx="532383" cy="108204"/>
          </a:xfrm>
          <a:prstGeom prst="rect">
            <a:avLst/>
          </a:prstGeom>
        </p:spPr>
      </p:pic>
      <p:pic>
        <p:nvPicPr>
          <p:cNvPr id="24" name="object 24"/>
          <p:cNvPicPr/>
          <p:nvPr/>
        </p:nvPicPr>
        <p:blipFill>
          <a:blip r:embed="rId14" cstate="print"/>
          <a:stretch>
            <a:fillRect/>
          </a:stretch>
        </p:blipFill>
        <p:spPr>
          <a:xfrm>
            <a:off x="7607173" y="3631057"/>
            <a:ext cx="67055" cy="138683"/>
          </a:xfrm>
          <a:prstGeom prst="rect">
            <a:avLst/>
          </a:prstGeom>
        </p:spPr>
      </p:pic>
      <p:pic>
        <p:nvPicPr>
          <p:cNvPr id="25" name="object 25"/>
          <p:cNvPicPr/>
          <p:nvPr/>
        </p:nvPicPr>
        <p:blipFill>
          <a:blip r:embed="rId15" cstate="print"/>
          <a:stretch>
            <a:fillRect/>
          </a:stretch>
        </p:blipFill>
        <p:spPr>
          <a:xfrm>
            <a:off x="6697980" y="2109215"/>
            <a:ext cx="1379981" cy="595122"/>
          </a:xfrm>
          <a:prstGeom prst="rect">
            <a:avLst/>
          </a:prstGeom>
        </p:spPr>
      </p:pic>
      <p:pic>
        <p:nvPicPr>
          <p:cNvPr id="26" name="object 26"/>
          <p:cNvPicPr/>
          <p:nvPr/>
        </p:nvPicPr>
        <p:blipFill>
          <a:blip r:embed="rId16" cstate="print"/>
          <a:stretch>
            <a:fillRect/>
          </a:stretch>
        </p:blipFill>
        <p:spPr>
          <a:xfrm>
            <a:off x="6911339" y="2189352"/>
            <a:ext cx="866520" cy="268224"/>
          </a:xfrm>
          <a:prstGeom prst="rect">
            <a:avLst/>
          </a:prstGeom>
        </p:spPr>
      </p:pic>
      <p:pic>
        <p:nvPicPr>
          <p:cNvPr id="27" name="object 27"/>
          <p:cNvPicPr/>
          <p:nvPr/>
        </p:nvPicPr>
        <p:blipFill>
          <a:blip r:embed="rId12" cstate="print"/>
          <a:stretch>
            <a:fillRect/>
          </a:stretch>
        </p:blipFill>
        <p:spPr>
          <a:xfrm>
            <a:off x="6877811" y="2326513"/>
            <a:ext cx="67055" cy="138684"/>
          </a:xfrm>
          <a:prstGeom prst="rect">
            <a:avLst/>
          </a:prstGeom>
        </p:spPr>
      </p:pic>
      <p:pic>
        <p:nvPicPr>
          <p:cNvPr id="28" name="object 28"/>
          <p:cNvPicPr/>
          <p:nvPr/>
        </p:nvPicPr>
        <p:blipFill>
          <a:blip r:embed="rId17" cstate="print"/>
          <a:stretch>
            <a:fillRect/>
          </a:stretch>
        </p:blipFill>
        <p:spPr>
          <a:xfrm>
            <a:off x="7043927" y="2349372"/>
            <a:ext cx="843534" cy="108203"/>
          </a:xfrm>
          <a:prstGeom prst="rect">
            <a:avLst/>
          </a:prstGeom>
        </p:spPr>
      </p:pic>
      <p:pic>
        <p:nvPicPr>
          <p:cNvPr id="29" name="object 29"/>
          <p:cNvPicPr/>
          <p:nvPr/>
        </p:nvPicPr>
        <p:blipFill>
          <a:blip r:embed="rId18" cstate="print"/>
          <a:stretch>
            <a:fillRect/>
          </a:stretch>
        </p:blipFill>
        <p:spPr>
          <a:xfrm>
            <a:off x="7208520" y="2463672"/>
            <a:ext cx="364236" cy="108203"/>
          </a:xfrm>
          <a:prstGeom prst="rect">
            <a:avLst/>
          </a:prstGeom>
        </p:spPr>
      </p:pic>
      <p:pic>
        <p:nvPicPr>
          <p:cNvPr id="30" name="object 30"/>
          <p:cNvPicPr/>
          <p:nvPr/>
        </p:nvPicPr>
        <p:blipFill>
          <a:blip r:embed="rId19" cstate="print"/>
          <a:stretch>
            <a:fillRect/>
          </a:stretch>
        </p:blipFill>
        <p:spPr>
          <a:xfrm>
            <a:off x="9037320" y="2790431"/>
            <a:ext cx="1347977" cy="457974"/>
          </a:xfrm>
          <a:prstGeom prst="rect">
            <a:avLst/>
          </a:prstGeom>
        </p:spPr>
      </p:pic>
      <p:pic>
        <p:nvPicPr>
          <p:cNvPr id="31" name="object 31"/>
          <p:cNvPicPr/>
          <p:nvPr/>
        </p:nvPicPr>
        <p:blipFill>
          <a:blip r:embed="rId20" cstate="print"/>
          <a:stretch>
            <a:fillRect/>
          </a:stretch>
        </p:blipFill>
        <p:spPr>
          <a:xfrm>
            <a:off x="9383013" y="2923616"/>
            <a:ext cx="672249" cy="138988"/>
          </a:xfrm>
          <a:prstGeom prst="rect">
            <a:avLst/>
          </a:prstGeom>
        </p:spPr>
      </p:pic>
      <p:pic>
        <p:nvPicPr>
          <p:cNvPr id="32" name="object 32"/>
          <p:cNvPicPr/>
          <p:nvPr/>
        </p:nvPicPr>
        <p:blipFill>
          <a:blip r:embed="rId6" cstate="print"/>
          <a:stretch>
            <a:fillRect/>
          </a:stretch>
        </p:blipFill>
        <p:spPr>
          <a:xfrm>
            <a:off x="9037320" y="3439655"/>
            <a:ext cx="1347977" cy="467118"/>
          </a:xfrm>
          <a:prstGeom prst="rect">
            <a:avLst/>
          </a:prstGeom>
        </p:spPr>
      </p:pic>
      <p:pic>
        <p:nvPicPr>
          <p:cNvPr id="33" name="object 33"/>
          <p:cNvPicPr/>
          <p:nvPr/>
        </p:nvPicPr>
        <p:blipFill>
          <a:blip r:embed="rId21" cstate="print"/>
          <a:stretch>
            <a:fillRect/>
          </a:stretch>
        </p:blipFill>
        <p:spPr>
          <a:xfrm>
            <a:off x="9145270" y="3578098"/>
            <a:ext cx="1137386" cy="138683"/>
          </a:xfrm>
          <a:prstGeom prst="rect">
            <a:avLst/>
          </a:prstGeom>
        </p:spPr>
      </p:pic>
      <p:pic>
        <p:nvPicPr>
          <p:cNvPr id="34" name="object 34"/>
          <p:cNvPicPr/>
          <p:nvPr/>
        </p:nvPicPr>
        <p:blipFill>
          <a:blip r:embed="rId22" cstate="print"/>
          <a:stretch>
            <a:fillRect/>
          </a:stretch>
        </p:blipFill>
        <p:spPr>
          <a:xfrm>
            <a:off x="8104632" y="2843783"/>
            <a:ext cx="982230" cy="313182"/>
          </a:xfrm>
          <a:prstGeom prst="rect">
            <a:avLst/>
          </a:prstGeom>
        </p:spPr>
      </p:pic>
      <p:pic>
        <p:nvPicPr>
          <p:cNvPr id="35" name="object 35"/>
          <p:cNvPicPr/>
          <p:nvPr/>
        </p:nvPicPr>
        <p:blipFill>
          <a:blip r:embed="rId23" cstate="print"/>
          <a:stretch>
            <a:fillRect/>
          </a:stretch>
        </p:blipFill>
        <p:spPr>
          <a:xfrm>
            <a:off x="6697980" y="1580375"/>
            <a:ext cx="1378457" cy="520458"/>
          </a:xfrm>
          <a:prstGeom prst="rect">
            <a:avLst/>
          </a:prstGeom>
        </p:spPr>
      </p:pic>
      <p:pic>
        <p:nvPicPr>
          <p:cNvPr id="36" name="object 36"/>
          <p:cNvPicPr/>
          <p:nvPr/>
        </p:nvPicPr>
        <p:blipFill>
          <a:blip r:embed="rId24" cstate="print"/>
          <a:stretch>
            <a:fillRect/>
          </a:stretch>
        </p:blipFill>
        <p:spPr>
          <a:xfrm>
            <a:off x="7184771" y="1675460"/>
            <a:ext cx="322173" cy="138988"/>
          </a:xfrm>
          <a:prstGeom prst="rect">
            <a:avLst/>
          </a:prstGeom>
        </p:spPr>
      </p:pic>
      <p:pic>
        <p:nvPicPr>
          <p:cNvPr id="37" name="object 37"/>
          <p:cNvPicPr/>
          <p:nvPr/>
        </p:nvPicPr>
        <p:blipFill>
          <a:blip r:embed="rId25" cstate="print"/>
          <a:stretch>
            <a:fillRect/>
          </a:stretch>
        </p:blipFill>
        <p:spPr>
          <a:xfrm>
            <a:off x="6896735" y="1812925"/>
            <a:ext cx="879779" cy="138684"/>
          </a:xfrm>
          <a:prstGeom prst="rect">
            <a:avLst/>
          </a:prstGeom>
        </p:spPr>
      </p:pic>
      <p:pic>
        <p:nvPicPr>
          <p:cNvPr id="38" name="object 38"/>
          <p:cNvPicPr/>
          <p:nvPr/>
        </p:nvPicPr>
        <p:blipFill>
          <a:blip r:embed="rId26" cstate="print"/>
          <a:stretch>
            <a:fillRect/>
          </a:stretch>
        </p:blipFill>
        <p:spPr>
          <a:xfrm>
            <a:off x="9037320" y="1580375"/>
            <a:ext cx="1347977" cy="520458"/>
          </a:xfrm>
          <a:prstGeom prst="rect">
            <a:avLst/>
          </a:prstGeom>
        </p:spPr>
      </p:pic>
      <p:pic>
        <p:nvPicPr>
          <p:cNvPr id="39" name="object 39"/>
          <p:cNvPicPr/>
          <p:nvPr/>
        </p:nvPicPr>
        <p:blipFill>
          <a:blip r:embed="rId27" cstate="print"/>
          <a:stretch>
            <a:fillRect/>
          </a:stretch>
        </p:blipFill>
        <p:spPr>
          <a:xfrm>
            <a:off x="9232392" y="1745234"/>
            <a:ext cx="888276" cy="138684"/>
          </a:xfrm>
          <a:prstGeom prst="rect">
            <a:avLst/>
          </a:prstGeom>
        </p:spPr>
      </p:pic>
      <p:pic>
        <p:nvPicPr>
          <p:cNvPr id="40" name="object 40"/>
          <p:cNvPicPr/>
          <p:nvPr/>
        </p:nvPicPr>
        <p:blipFill>
          <a:blip r:embed="rId28" cstate="print"/>
          <a:stretch>
            <a:fillRect/>
          </a:stretch>
        </p:blipFill>
        <p:spPr>
          <a:xfrm>
            <a:off x="8113775" y="1490459"/>
            <a:ext cx="886218" cy="803922"/>
          </a:xfrm>
          <a:prstGeom prst="rect">
            <a:avLst/>
          </a:prstGeom>
        </p:spPr>
      </p:pic>
      <p:pic>
        <p:nvPicPr>
          <p:cNvPr id="41" name="object 41"/>
          <p:cNvPicPr/>
          <p:nvPr/>
        </p:nvPicPr>
        <p:blipFill>
          <a:blip r:embed="rId29" cstate="print"/>
          <a:stretch>
            <a:fillRect/>
          </a:stretch>
        </p:blipFill>
        <p:spPr>
          <a:xfrm>
            <a:off x="8407273" y="1727580"/>
            <a:ext cx="329590" cy="138684"/>
          </a:xfrm>
          <a:prstGeom prst="rect">
            <a:avLst/>
          </a:prstGeom>
        </p:spPr>
      </p:pic>
      <p:pic>
        <p:nvPicPr>
          <p:cNvPr id="42" name="object 42"/>
          <p:cNvPicPr/>
          <p:nvPr/>
        </p:nvPicPr>
        <p:blipFill>
          <a:blip r:embed="rId30" cstate="print"/>
          <a:stretch>
            <a:fillRect/>
          </a:stretch>
        </p:blipFill>
        <p:spPr>
          <a:xfrm>
            <a:off x="8435085" y="1866265"/>
            <a:ext cx="258064" cy="138684"/>
          </a:xfrm>
          <a:prstGeom prst="rect">
            <a:avLst/>
          </a:prstGeom>
        </p:spPr>
      </p:pic>
      <p:pic>
        <p:nvPicPr>
          <p:cNvPr id="43" name="object 43"/>
          <p:cNvPicPr/>
          <p:nvPr/>
        </p:nvPicPr>
        <p:blipFill>
          <a:blip r:embed="rId31" cstate="print"/>
          <a:stretch>
            <a:fillRect/>
          </a:stretch>
        </p:blipFill>
        <p:spPr>
          <a:xfrm>
            <a:off x="7962899" y="2327147"/>
            <a:ext cx="209550" cy="1349502"/>
          </a:xfrm>
          <a:prstGeom prst="rect">
            <a:avLst/>
          </a:prstGeom>
        </p:spPr>
      </p:pic>
      <p:sp>
        <p:nvSpPr>
          <p:cNvPr id="86" name="object 86"/>
          <p:cNvSpPr txBox="1"/>
          <p:nvPr/>
        </p:nvSpPr>
        <p:spPr>
          <a:xfrm>
            <a:off x="10616820" y="2057400"/>
            <a:ext cx="1537970" cy="524510"/>
          </a:xfrm>
          <a:prstGeom prst="rect">
            <a:avLst/>
          </a:prstGeom>
          <a:ln w="9525">
            <a:solidFill>
              <a:srgbClr val="116DA7"/>
            </a:solidFill>
          </a:ln>
        </p:spPr>
        <p:txBody>
          <a:bodyPr vert="horz" wrap="square" lIns="0" tIns="40640" rIns="0" bIns="0" rtlCol="0">
            <a:spAutoFit/>
          </a:bodyPr>
          <a:lstStyle/>
          <a:p>
            <a:pPr marL="92075" marR="0" lvl="0" indent="0" defTabSz="914400" eaLnBrk="1" fontAlgn="auto" latinLnBrk="0" hangingPunct="1">
              <a:lnSpc>
                <a:spcPct val="100000"/>
              </a:lnSpc>
              <a:spcBef>
                <a:spcPts val="320"/>
              </a:spcBef>
              <a:spcAft>
                <a:spcPts val="0"/>
              </a:spcAft>
              <a:buClrTx/>
              <a:buSzTx/>
              <a:buFontTx/>
              <a:buNone/>
              <a:tabLst/>
              <a:defRPr/>
            </a:pPr>
            <a:r>
              <a:rPr kumimoji="0" sz="1400" b="0" i="0" u="none" strike="noStrike" kern="0" cap="none" spc="0" normalizeH="0" baseline="0" noProof="0" dirty="0">
                <a:ln>
                  <a:noFill/>
                </a:ln>
                <a:solidFill>
                  <a:srgbClr val="46474F"/>
                </a:solidFill>
                <a:effectLst/>
                <a:uLnTx/>
                <a:uFillTx/>
                <a:latin typeface="Arial"/>
                <a:cs typeface="Arial"/>
              </a:rPr>
              <a:t>Prior</a:t>
            </a:r>
            <a:r>
              <a:rPr kumimoji="0" sz="1400" b="0" i="0" u="none" strike="noStrike" kern="0" cap="none" spc="-35" normalizeH="0" baseline="0" noProof="0" dirty="0">
                <a:ln>
                  <a:noFill/>
                </a:ln>
                <a:solidFill>
                  <a:srgbClr val="46474F"/>
                </a:solidFill>
                <a:effectLst/>
                <a:uLnTx/>
                <a:uFillTx/>
                <a:latin typeface="Arial"/>
                <a:cs typeface="Arial"/>
              </a:rPr>
              <a:t> </a:t>
            </a:r>
            <a:r>
              <a:rPr kumimoji="0" sz="1400" b="0" i="0" u="none" strike="noStrike" kern="0" cap="none" spc="-90" normalizeH="0" baseline="0" noProof="0" dirty="0">
                <a:ln>
                  <a:noFill/>
                </a:ln>
                <a:solidFill>
                  <a:srgbClr val="46474F"/>
                </a:solidFill>
                <a:effectLst/>
                <a:uLnTx/>
                <a:uFillTx/>
                <a:latin typeface="Arial"/>
                <a:cs typeface="Arial"/>
              </a:rPr>
              <a:t>T,</a:t>
            </a:r>
            <a:r>
              <a:rPr kumimoji="0" sz="1400" b="0" i="0" u="none" strike="noStrike" kern="0" cap="none" spc="-5" normalizeH="0" baseline="0" noProof="0" dirty="0">
                <a:ln>
                  <a:noFill/>
                </a:ln>
                <a:solidFill>
                  <a:srgbClr val="46474F"/>
                </a:solidFill>
                <a:effectLst/>
                <a:uLnTx/>
                <a:uFillTx/>
                <a:latin typeface="Arial"/>
                <a:cs typeface="Arial"/>
              </a:rPr>
              <a:t> </a:t>
            </a:r>
            <a:r>
              <a:rPr kumimoji="0" sz="1400" b="0" i="0" u="none" strike="noStrike" kern="0" cap="none" spc="-95" normalizeH="0" baseline="0" noProof="0" dirty="0">
                <a:ln>
                  <a:noFill/>
                </a:ln>
                <a:solidFill>
                  <a:srgbClr val="46474F"/>
                </a:solidFill>
                <a:effectLst/>
                <a:uLnTx/>
                <a:uFillTx/>
                <a:latin typeface="Arial"/>
                <a:cs typeface="Arial"/>
              </a:rPr>
              <a:t>P,</a:t>
            </a:r>
            <a:r>
              <a:rPr kumimoji="0" sz="1400" b="0" i="0" u="none" strike="noStrike" kern="0" cap="none" spc="-15" normalizeH="0" baseline="0" noProof="0" dirty="0">
                <a:ln>
                  <a:noFill/>
                </a:ln>
                <a:solidFill>
                  <a:srgbClr val="46474F"/>
                </a:solidFill>
                <a:effectLst/>
                <a:uLnTx/>
                <a:uFillTx/>
                <a:latin typeface="Arial"/>
                <a:cs typeface="Arial"/>
              </a:rPr>
              <a:t> </a:t>
            </a:r>
            <a:r>
              <a:rPr kumimoji="0" sz="1400" b="0" i="0" u="none" strike="noStrike" kern="0" cap="none" spc="-10" normalizeH="0" baseline="0" noProof="0" dirty="0">
                <a:ln>
                  <a:noFill/>
                </a:ln>
                <a:solidFill>
                  <a:srgbClr val="46474F"/>
                </a:solidFill>
                <a:effectLst/>
                <a:uLnTx/>
                <a:uFillTx/>
                <a:latin typeface="Arial"/>
                <a:cs typeface="Arial"/>
              </a:rPr>
              <a:t>TDM-</a:t>
            </a:r>
            <a:r>
              <a:rPr kumimoji="0" sz="1400" b="0" i="0" u="none" strike="noStrike" kern="0" cap="none" spc="-50" normalizeH="0" baseline="0" noProof="0" dirty="0">
                <a:ln>
                  <a:noFill/>
                </a:ln>
                <a:solidFill>
                  <a:srgbClr val="46474F"/>
                </a:solidFill>
                <a:effectLst/>
                <a:uLnTx/>
                <a:uFillTx/>
                <a:latin typeface="Arial"/>
                <a:cs typeface="Arial"/>
              </a:rPr>
              <a:t>1</a:t>
            </a:r>
            <a:endParaRPr kumimoji="0" sz="1400" b="0" i="0" u="none" strike="noStrike" kern="0" cap="none" spc="0" normalizeH="0" baseline="0" noProof="0" dirty="0">
              <a:ln>
                <a:noFill/>
              </a:ln>
              <a:solidFill>
                <a:sysClr val="windowText" lastClr="000000"/>
              </a:solidFill>
              <a:effectLst/>
              <a:uLnTx/>
              <a:uFillTx/>
              <a:latin typeface="Arial"/>
              <a:cs typeface="Arial"/>
            </a:endParaRPr>
          </a:p>
          <a:p>
            <a:pPr marL="92075"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rgbClr val="46474F"/>
                </a:solidFill>
                <a:effectLst/>
                <a:uLnTx/>
                <a:uFillTx/>
                <a:latin typeface="Arial"/>
                <a:cs typeface="Arial"/>
              </a:rPr>
              <a:t>Med</a:t>
            </a:r>
            <a:r>
              <a:rPr kumimoji="0" sz="1400" b="0" i="0" u="none" strike="noStrike" kern="0" cap="none" spc="-35" normalizeH="0" baseline="0" noProof="0" dirty="0">
                <a:ln>
                  <a:noFill/>
                </a:ln>
                <a:solidFill>
                  <a:srgbClr val="46474F"/>
                </a:solidFill>
                <a:effectLst/>
                <a:uLnTx/>
                <a:uFillTx/>
                <a:latin typeface="Arial"/>
                <a:cs typeface="Arial"/>
              </a:rPr>
              <a:t> </a:t>
            </a:r>
            <a:r>
              <a:rPr kumimoji="0" sz="1400" b="0" i="0" u="none" strike="noStrike" kern="0" cap="none" spc="0" normalizeH="0" baseline="0" noProof="0" dirty="0">
                <a:ln>
                  <a:noFill/>
                </a:ln>
                <a:solidFill>
                  <a:srgbClr val="46474F"/>
                </a:solidFill>
                <a:effectLst/>
                <a:uLnTx/>
                <a:uFillTx/>
                <a:latin typeface="Arial"/>
                <a:cs typeface="Arial"/>
              </a:rPr>
              <a:t>6</a:t>
            </a:r>
            <a:r>
              <a:rPr kumimoji="0" sz="1400" b="0" i="0" u="none" strike="noStrike" kern="0" cap="none" spc="-20" normalizeH="0" baseline="0" noProof="0" dirty="0">
                <a:ln>
                  <a:noFill/>
                </a:ln>
                <a:solidFill>
                  <a:srgbClr val="46474F"/>
                </a:solidFill>
                <a:effectLst/>
                <a:uLnTx/>
                <a:uFillTx/>
                <a:latin typeface="Arial"/>
                <a:cs typeface="Arial"/>
              </a:rPr>
              <a:t> </a:t>
            </a:r>
            <a:r>
              <a:rPr kumimoji="0" sz="1400" b="0" i="0" u="none" strike="noStrike" kern="0" cap="none" spc="0" normalizeH="0" baseline="0" noProof="0" dirty="0">
                <a:ln>
                  <a:noFill/>
                </a:ln>
                <a:solidFill>
                  <a:srgbClr val="46474F"/>
                </a:solidFill>
                <a:effectLst/>
                <a:uLnTx/>
                <a:uFillTx/>
                <a:latin typeface="Arial"/>
                <a:cs typeface="Arial"/>
              </a:rPr>
              <a:t>prior</a:t>
            </a:r>
            <a:r>
              <a:rPr kumimoji="0" sz="1400" b="0" i="0" u="none" strike="noStrike" kern="0" cap="none" spc="-30" normalizeH="0" baseline="0" noProof="0" dirty="0">
                <a:ln>
                  <a:noFill/>
                </a:ln>
                <a:solidFill>
                  <a:srgbClr val="46474F"/>
                </a:solidFill>
                <a:effectLst/>
                <a:uLnTx/>
                <a:uFillTx/>
                <a:latin typeface="Arial"/>
                <a:cs typeface="Arial"/>
              </a:rPr>
              <a:t> </a:t>
            </a:r>
            <a:r>
              <a:rPr kumimoji="0" sz="1400" b="0" i="0" u="none" strike="noStrike" kern="0" cap="none" spc="-10" normalizeH="0" baseline="0" noProof="0" dirty="0">
                <a:ln>
                  <a:noFill/>
                </a:ln>
                <a:solidFill>
                  <a:srgbClr val="46474F"/>
                </a:solidFill>
                <a:effectLst/>
                <a:uLnTx/>
                <a:uFillTx/>
                <a:latin typeface="Arial"/>
                <a:cs typeface="Arial"/>
              </a:rPr>
              <a:t>lines</a:t>
            </a:r>
            <a:endParaRPr kumimoji="0" sz="1400" b="0" i="0" u="none" strike="noStrike" kern="0" cap="none" spc="0" normalizeH="0" baseline="0" noProof="0" dirty="0">
              <a:ln>
                <a:noFill/>
              </a:ln>
              <a:solidFill>
                <a:sysClr val="windowText" lastClr="000000"/>
              </a:solidFill>
              <a:effectLst/>
              <a:uLnTx/>
              <a:uFillTx/>
              <a:latin typeface="Arial"/>
              <a:cs typeface="Arial"/>
            </a:endParaRPr>
          </a:p>
        </p:txBody>
      </p:sp>
      <p:sp>
        <p:nvSpPr>
          <p:cNvPr id="88" name="TextBox 87">
            <a:extLst>
              <a:ext uri="{FF2B5EF4-FFF2-40B4-BE49-F238E27FC236}">
                <a16:creationId xmlns:a16="http://schemas.microsoft.com/office/drawing/2014/main" id="{36275DEA-DAE4-552C-FD9B-565E12B37FA1}"/>
              </a:ext>
            </a:extLst>
          </p:cNvPr>
          <p:cNvSpPr txBox="1"/>
          <p:nvPr/>
        </p:nvSpPr>
        <p:spPr>
          <a:xfrm>
            <a:off x="3536793" y="4717329"/>
            <a:ext cx="718082"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ZW-49</a:t>
            </a:r>
            <a:endParaRPr lang="en-US" b="1" dirty="0">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9CDE5010-B292-7711-285E-43B27608F5B4}"/>
              </a:ext>
            </a:extLst>
          </p:cNvPr>
          <p:cNvSpPr txBox="1"/>
          <p:nvPr/>
        </p:nvSpPr>
        <p:spPr>
          <a:xfrm>
            <a:off x="7604129" y="1108450"/>
            <a:ext cx="1983235"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Ongoing Phase 1 FIH</a:t>
            </a:r>
          </a:p>
        </p:txBody>
      </p:sp>
    </p:spTree>
    <p:extLst>
      <p:ext uri="{BB962C8B-B14F-4D97-AF65-F5344CB8AC3E}">
        <p14:creationId xmlns:p14="http://schemas.microsoft.com/office/powerpoint/2010/main" val="3882235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p:txBody>
          <a:bodyPr/>
          <a:lstStyle/>
          <a:p>
            <a:r>
              <a:rPr lang="en-US" dirty="0"/>
              <a:t>HER2+ Breast Cancer</a:t>
            </a:r>
          </a:p>
        </p:txBody>
      </p:sp>
      <p:sp>
        <p:nvSpPr>
          <p:cNvPr id="105474" name="Content Placeholder 2"/>
          <p:cNvSpPr>
            <a:spLocks noGrp="1"/>
          </p:cNvSpPr>
          <p:nvPr>
            <p:ph sz="half" idx="1"/>
          </p:nvPr>
        </p:nvSpPr>
        <p:spPr>
          <a:xfrm>
            <a:off x="838199" y="1683205"/>
            <a:ext cx="5904123" cy="4486275"/>
          </a:xfrm>
        </p:spPr>
        <p:txBody>
          <a:bodyPr>
            <a:normAutofit fontScale="92500" lnSpcReduction="20000"/>
          </a:bodyPr>
          <a:lstStyle/>
          <a:p>
            <a:pPr>
              <a:lnSpc>
                <a:spcPct val="120000"/>
              </a:lnSpc>
            </a:pPr>
            <a:r>
              <a:rPr lang="en-US" sz="2000" dirty="0"/>
              <a:t>1980s: HER2+ breast cancer denoted an aggressive phenotype with increased risk for recurrence and death; median survival 2-3 years; very difficult to treat</a:t>
            </a:r>
          </a:p>
          <a:p>
            <a:pPr lvl="1">
              <a:lnSpc>
                <a:spcPct val="120000"/>
              </a:lnSpc>
            </a:pPr>
            <a:r>
              <a:rPr lang="en-US" sz="1600" dirty="0"/>
              <a:t>1982-1984: Oncogene for HER2/neu discovered</a:t>
            </a:r>
          </a:p>
          <a:p>
            <a:pPr lvl="1">
              <a:lnSpc>
                <a:spcPct val="120000"/>
              </a:lnSpc>
            </a:pPr>
            <a:r>
              <a:rPr lang="en-US" sz="1600" dirty="0"/>
              <a:t>1986: </a:t>
            </a:r>
            <a:r>
              <a:rPr lang="en-US" sz="1600" i="1" dirty="0"/>
              <a:t>ERBB2</a:t>
            </a:r>
            <a:r>
              <a:rPr lang="en-US" sz="1600" dirty="0"/>
              <a:t>/HER2 cloned; mutated gene stimulates excess cell growth and division</a:t>
            </a:r>
          </a:p>
          <a:p>
            <a:pPr>
              <a:lnSpc>
                <a:spcPct val="120000"/>
              </a:lnSpc>
            </a:pPr>
            <a:r>
              <a:rPr lang="en-US" sz="2000" dirty="0"/>
              <a:t>Better understanding of molecular mechanisms underlying pathogenesis of HER2+ disease has generated targeted therapy options to combat this poor-prognosis disease</a:t>
            </a:r>
          </a:p>
          <a:p>
            <a:pPr>
              <a:lnSpc>
                <a:spcPct val="120000"/>
              </a:lnSpc>
            </a:pPr>
            <a:r>
              <a:rPr lang="en-US" sz="2000" dirty="0"/>
              <a:t>1989-2020: Deaths per year from breast cancer decreased 42% due to advances in early detection and better treatment</a:t>
            </a:r>
          </a:p>
        </p:txBody>
      </p:sp>
      <p:pic>
        <p:nvPicPr>
          <p:cNvPr id="2" name="object 2">
            <a:extLst>
              <a:ext uri="{FF2B5EF4-FFF2-40B4-BE49-F238E27FC236}">
                <a16:creationId xmlns:a16="http://schemas.microsoft.com/office/drawing/2014/main" id="{EA7E966D-86D6-AB2B-B177-B71DD9BAC11F}"/>
              </a:ext>
            </a:extLst>
          </p:cNvPr>
          <p:cNvPicPr/>
          <p:nvPr/>
        </p:nvPicPr>
        <p:blipFill>
          <a:blip r:embed="rId3" cstate="print"/>
          <a:stretch>
            <a:fillRect/>
          </a:stretch>
        </p:blipFill>
        <p:spPr>
          <a:xfrm>
            <a:off x="6934200" y="1694871"/>
            <a:ext cx="4733600" cy="3132904"/>
          </a:xfrm>
          <a:prstGeom prst="rect">
            <a:avLst/>
          </a:prstGeom>
          <a:ln>
            <a:noFill/>
          </a:ln>
        </p:spPr>
      </p:pic>
      <p:sp>
        <p:nvSpPr>
          <p:cNvPr id="3" name="TextBox 2">
            <a:extLst>
              <a:ext uri="{FF2B5EF4-FFF2-40B4-BE49-F238E27FC236}">
                <a16:creationId xmlns:a16="http://schemas.microsoft.com/office/drawing/2014/main" id="{FACE6136-C5BD-ACB6-91CB-6D4F40CD37BA}"/>
              </a:ext>
            </a:extLst>
          </p:cNvPr>
          <p:cNvSpPr txBox="1"/>
          <p:nvPr/>
        </p:nvSpPr>
        <p:spPr>
          <a:xfrm>
            <a:off x="1606485" y="6556897"/>
            <a:ext cx="1176925" cy="246221"/>
          </a:xfrm>
          <a:prstGeom prst="rect">
            <a:avLst/>
          </a:prstGeom>
          <a:noFill/>
        </p:spPr>
        <p:txBody>
          <a:bodyPr wrap="none" rtlCol="0">
            <a:spAutoFit/>
          </a:bodyPr>
          <a:lstStyle/>
          <a:p>
            <a:r>
              <a:rPr lang="en-US" sz="1000" dirty="0">
                <a:solidFill>
                  <a:schemeClr val="bg1"/>
                </a:solidFill>
                <a:latin typeface="Arial" panose="020B0604020202020204" pitchFamily="34" charset="0"/>
                <a:cs typeface="Arial" panose="020B0604020202020204" pitchFamily="34" charset="0"/>
              </a:rPr>
              <a:t>NCI SEER, 2022.</a:t>
            </a:r>
          </a:p>
        </p:txBody>
      </p:sp>
    </p:spTree>
    <p:extLst>
      <p:ext uri="{BB962C8B-B14F-4D97-AF65-F5344CB8AC3E}">
        <p14:creationId xmlns:p14="http://schemas.microsoft.com/office/powerpoint/2010/main" val="28061455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452EF4-8247-18AC-5F86-A46F9E6DF399}"/>
              </a:ext>
            </a:extLst>
          </p:cNvPr>
          <p:cNvSpPr>
            <a:spLocks noGrp="1"/>
          </p:cNvSpPr>
          <p:nvPr>
            <p:ph type="title"/>
          </p:nvPr>
        </p:nvSpPr>
        <p:spPr>
          <a:xfrm>
            <a:off x="838200" y="365125"/>
            <a:ext cx="10515600" cy="926465"/>
          </a:xfrm>
        </p:spPr>
        <p:txBody>
          <a:bodyPr>
            <a:normAutofit fontScale="90000"/>
          </a:bodyPr>
          <a:lstStyle/>
          <a:p>
            <a:r>
              <a:rPr lang="en-GB" sz="3600" dirty="0"/>
              <a:t>DESTINY-Breast09: T-DXd ± Pertuzumab vs THP in</a:t>
            </a:r>
            <a:br>
              <a:rPr lang="en-GB" sz="3600" dirty="0"/>
            </a:br>
            <a:r>
              <a:rPr lang="en-GB" sz="3600" dirty="0"/>
              <a:t>First-line HER2+ MBC</a:t>
            </a:r>
            <a:endParaRPr lang="en-US" sz="3600" dirty="0"/>
          </a:p>
        </p:txBody>
      </p:sp>
      <p:sp>
        <p:nvSpPr>
          <p:cNvPr id="8" name="Text Placeholder 7">
            <a:extLst>
              <a:ext uri="{FF2B5EF4-FFF2-40B4-BE49-F238E27FC236}">
                <a16:creationId xmlns:a16="http://schemas.microsoft.com/office/drawing/2014/main" id="{C3613B59-3ED4-37BA-55BF-7A6685AD47D5}"/>
              </a:ext>
            </a:extLst>
          </p:cNvPr>
          <p:cNvSpPr>
            <a:spLocks noGrp="1"/>
          </p:cNvSpPr>
          <p:nvPr>
            <p:ph type="body" sz="quarter" idx="12"/>
          </p:nvPr>
        </p:nvSpPr>
        <p:spPr>
          <a:xfrm>
            <a:off x="1496961" y="6248400"/>
            <a:ext cx="10515600" cy="537900"/>
          </a:xfrm>
        </p:spPr>
        <p:txBody>
          <a:bodyPr/>
          <a:lstStyle/>
          <a:p>
            <a:r>
              <a:rPr lang="en-GB" sz="900" dirty="0"/>
              <a:t>ADA, anti-drug antibody; BMFS, brain metastases-free survival; DFI, disease-free interval; HRQoL, health-related quality of life; Inv, investigator; PD, pharmacodynamic; PFS2, time to second progression or death; TFST, time to first subsequent treatment or death; TSST, time to second subsequent treatment or death; TTF, time from randomization to discontinuation of treatment.</a:t>
            </a:r>
            <a:br>
              <a:rPr lang="en-GB" sz="900" dirty="0"/>
            </a:br>
            <a:r>
              <a:rPr lang="en-GB" sz="900" dirty="0"/>
              <a:t>ClinicalTrials.gov. </a:t>
            </a:r>
            <a:r>
              <a:rPr lang="en-US" sz="900" dirty="0"/>
              <a:t>https://clinicaltrials.gov/ct2/show/NCT04784715.</a:t>
            </a:r>
          </a:p>
        </p:txBody>
      </p:sp>
      <p:pic>
        <p:nvPicPr>
          <p:cNvPr id="12" name="Picture 11">
            <a:extLst>
              <a:ext uri="{FF2B5EF4-FFF2-40B4-BE49-F238E27FC236}">
                <a16:creationId xmlns:a16="http://schemas.microsoft.com/office/drawing/2014/main" id="{00976340-61CA-BDAD-7B17-B3FB28A6B8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77467" y="1465920"/>
            <a:ext cx="8597900" cy="4554460"/>
          </a:xfrm>
          <a:prstGeom prst="rect">
            <a:avLst/>
          </a:prstGeom>
        </p:spPr>
      </p:pic>
      <p:sp>
        <p:nvSpPr>
          <p:cNvPr id="13" name="TextBox 12">
            <a:extLst>
              <a:ext uri="{FF2B5EF4-FFF2-40B4-BE49-F238E27FC236}">
                <a16:creationId xmlns:a16="http://schemas.microsoft.com/office/drawing/2014/main" id="{32E5AFC8-E63B-7522-7E6B-182E97C27AFF}"/>
              </a:ext>
            </a:extLst>
          </p:cNvPr>
          <p:cNvSpPr txBox="1"/>
          <p:nvPr/>
        </p:nvSpPr>
        <p:spPr>
          <a:xfrm>
            <a:off x="1524000" y="5426899"/>
            <a:ext cx="2362200" cy="369332"/>
          </a:xfrm>
          <a:prstGeom prst="rect">
            <a:avLst/>
          </a:prstGeom>
          <a:noFill/>
        </p:spPr>
        <p:txBody>
          <a:bodyPr wrap="square">
            <a:spAutoFit/>
          </a:bodyPr>
          <a:lstStyle/>
          <a:p>
            <a:pPr algn="r" defTabSz="1218072">
              <a:defRPr/>
            </a:pPr>
            <a:r>
              <a:rPr lang="en-US" dirty="0">
                <a:solidFill>
                  <a:srgbClr val="000000"/>
                </a:solidFill>
                <a:latin typeface="Arial"/>
                <a:ea typeface="ＭＳ Ｐゴシック" charset="0"/>
              </a:rPr>
              <a:t>NCT04784715</a:t>
            </a:r>
          </a:p>
        </p:txBody>
      </p:sp>
    </p:spTree>
    <p:extLst>
      <p:ext uri="{BB962C8B-B14F-4D97-AF65-F5344CB8AC3E}">
        <p14:creationId xmlns:p14="http://schemas.microsoft.com/office/powerpoint/2010/main" val="3064303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6C380-0DF7-9908-AE21-A03B0EDF3B7E}"/>
              </a:ext>
            </a:extLst>
          </p:cNvPr>
          <p:cNvSpPr>
            <a:spLocks noGrp="1"/>
          </p:cNvSpPr>
          <p:nvPr>
            <p:ph type="title"/>
          </p:nvPr>
        </p:nvSpPr>
        <p:spPr>
          <a:xfrm>
            <a:off x="838200" y="192214"/>
            <a:ext cx="11140440" cy="1073064"/>
          </a:xfrm>
        </p:spPr>
        <p:txBody>
          <a:bodyPr>
            <a:noAutofit/>
          </a:bodyPr>
          <a:lstStyle/>
          <a:p>
            <a:r>
              <a:rPr lang="en-CA" sz="3200" dirty="0"/>
              <a:t>HER2CLIMB-04: Phase 2 Trial of Tucatinib + T-DXd in HER2+ LABC and MBC With or Without Brain Metastases</a:t>
            </a:r>
            <a:endParaRPr lang="en-US" sz="3200" baseline="30000" dirty="0"/>
          </a:p>
        </p:txBody>
      </p:sp>
      <p:sp>
        <p:nvSpPr>
          <p:cNvPr id="24" name="Content Placeholder 23">
            <a:extLst>
              <a:ext uri="{FF2B5EF4-FFF2-40B4-BE49-F238E27FC236}">
                <a16:creationId xmlns:a16="http://schemas.microsoft.com/office/drawing/2014/main" id="{E9D5AF3B-4E97-D990-EA20-EA408F657DC1}"/>
              </a:ext>
            </a:extLst>
          </p:cNvPr>
          <p:cNvSpPr>
            <a:spLocks noGrp="1"/>
          </p:cNvSpPr>
          <p:nvPr>
            <p:ph idx="1"/>
          </p:nvPr>
        </p:nvSpPr>
        <p:spPr>
          <a:xfrm>
            <a:off x="9406660" y="2427430"/>
            <a:ext cx="2452830" cy="3182763"/>
          </a:xfrm>
        </p:spPr>
        <p:txBody>
          <a:bodyPr>
            <a:normAutofit/>
          </a:bodyPr>
          <a:lstStyle/>
          <a:p>
            <a:pPr marL="0" indent="0">
              <a:buNone/>
            </a:pPr>
            <a:r>
              <a:rPr lang="en-US" sz="1600" b="1" dirty="0">
                <a:sym typeface="Arial"/>
              </a:rPr>
              <a:t>Primary endpoint</a:t>
            </a:r>
          </a:p>
          <a:p>
            <a:r>
              <a:rPr lang="en-US" sz="1600" dirty="0">
                <a:sym typeface="Arial"/>
              </a:rPr>
              <a:t>cORR per RECIST v1.1 by INV assessment</a:t>
            </a:r>
          </a:p>
          <a:p>
            <a:pPr marL="0" indent="0">
              <a:buNone/>
            </a:pPr>
            <a:r>
              <a:rPr lang="en-US" sz="1600" b="1" dirty="0">
                <a:sym typeface="Arial"/>
              </a:rPr>
              <a:t>Secondary endpoints</a:t>
            </a:r>
          </a:p>
          <a:p>
            <a:r>
              <a:rPr lang="en-US" sz="1600" dirty="0">
                <a:sym typeface="Arial"/>
              </a:rPr>
              <a:t>PFS, DOR, DCR by Inv assessment per RECIST v1.1</a:t>
            </a:r>
          </a:p>
          <a:p>
            <a:r>
              <a:rPr lang="en-US" sz="1600" dirty="0">
                <a:sym typeface="Arial"/>
              </a:rPr>
              <a:t>OS</a:t>
            </a:r>
          </a:p>
          <a:p>
            <a:r>
              <a:rPr lang="en-US" sz="1600" dirty="0">
                <a:sym typeface="Arial"/>
              </a:rPr>
              <a:t>Safety</a:t>
            </a:r>
          </a:p>
        </p:txBody>
      </p:sp>
      <p:sp>
        <p:nvSpPr>
          <p:cNvPr id="4" name="Text Placeholder 3">
            <a:extLst>
              <a:ext uri="{FF2B5EF4-FFF2-40B4-BE49-F238E27FC236}">
                <a16:creationId xmlns:a16="http://schemas.microsoft.com/office/drawing/2014/main" id="{A1537614-D1A1-73CB-5D32-2136772D3408}"/>
              </a:ext>
            </a:extLst>
          </p:cNvPr>
          <p:cNvSpPr>
            <a:spLocks noGrp="1"/>
          </p:cNvSpPr>
          <p:nvPr>
            <p:ph type="body" sz="quarter" idx="12"/>
          </p:nvPr>
        </p:nvSpPr>
        <p:spPr>
          <a:xfrm>
            <a:off x="1524000" y="6244265"/>
            <a:ext cx="8933645" cy="639221"/>
          </a:xfrm>
        </p:spPr>
        <p:txBody>
          <a:bodyPr/>
          <a:lstStyle/>
          <a:p>
            <a:r>
              <a:rPr lang="da-DK" baseline="30000" dirty="0"/>
              <a:t>a</a:t>
            </a:r>
            <a:r>
              <a:rPr lang="da-DK" dirty="0"/>
              <a:t>If there are no safety signals in the safety lead-in, 50 additional patients will be enrolled in the postsafety lead-in.</a:t>
            </a:r>
            <a:br>
              <a:rPr lang="da-DK" dirty="0"/>
            </a:br>
            <a:r>
              <a:rPr lang="da-DK" dirty="0"/>
              <a:t>SMC, study monitoring committee.</a:t>
            </a:r>
            <a:br>
              <a:rPr lang="da-DK" dirty="0"/>
            </a:br>
            <a:r>
              <a:rPr lang="da-DK" dirty="0"/>
              <a:t>Krop et al</a:t>
            </a:r>
            <a:r>
              <a:rPr lang="en-US" dirty="0"/>
              <a:t>. </a:t>
            </a:r>
            <a:r>
              <a:rPr lang="en-US" i="1" dirty="0"/>
              <a:t>J Clin Oncol</a:t>
            </a:r>
            <a:r>
              <a:rPr lang="en-US" dirty="0"/>
              <a:t>. 2021;39(suppl15):TPS1097. </a:t>
            </a:r>
          </a:p>
        </p:txBody>
      </p:sp>
      <p:sp>
        <p:nvSpPr>
          <p:cNvPr id="8" name="TextBox 7">
            <a:extLst>
              <a:ext uri="{FF2B5EF4-FFF2-40B4-BE49-F238E27FC236}">
                <a16:creationId xmlns:a16="http://schemas.microsoft.com/office/drawing/2014/main" id="{E36A7DA0-573F-CA01-B45C-BEC6931B4039}"/>
              </a:ext>
            </a:extLst>
          </p:cNvPr>
          <p:cNvSpPr txBox="1"/>
          <p:nvPr/>
        </p:nvSpPr>
        <p:spPr>
          <a:xfrm>
            <a:off x="5906372" y="1848517"/>
            <a:ext cx="3475469" cy="340519"/>
          </a:xfrm>
          <a:prstGeom prst="roundRect">
            <a:avLst/>
          </a:prstGeom>
          <a:noFill/>
        </p:spPr>
        <p:txBody>
          <a:bodyPr wrap="square" rtlCol="0">
            <a:spAutoFit/>
          </a:bodyPr>
          <a:lstStyle/>
          <a:p>
            <a:pPr algn="ctr" defTabSz="1219170"/>
            <a:r>
              <a:rPr lang="en-US" sz="1400" b="1" dirty="0">
                <a:solidFill>
                  <a:srgbClr val="000000"/>
                </a:solidFill>
                <a:latin typeface="Arial"/>
              </a:rPr>
              <a:t>Post-Safety Lead-In (N = 60)</a:t>
            </a:r>
          </a:p>
        </p:txBody>
      </p:sp>
      <p:sp>
        <p:nvSpPr>
          <p:cNvPr id="9" name="Google Shape;347;p6">
            <a:extLst>
              <a:ext uri="{FF2B5EF4-FFF2-40B4-BE49-F238E27FC236}">
                <a16:creationId xmlns:a16="http://schemas.microsoft.com/office/drawing/2014/main" id="{B208010F-DFB1-50E5-7692-B62FBA0DEF1A}"/>
              </a:ext>
            </a:extLst>
          </p:cNvPr>
          <p:cNvSpPr txBox="1"/>
          <p:nvPr/>
        </p:nvSpPr>
        <p:spPr>
          <a:xfrm>
            <a:off x="4063394" y="4332469"/>
            <a:ext cx="821605" cy="385932"/>
          </a:xfrm>
          <a:prstGeom prst="roundRect">
            <a:avLst/>
          </a:prstGeom>
          <a:noFill/>
          <a:ln>
            <a:noFill/>
          </a:ln>
        </p:spPr>
        <p:txBody>
          <a:bodyPr spcFirstLastPara="1" wrap="square" lIns="121900" tIns="60933" rIns="121900" bIns="60933" anchor="t" anchorCtr="0">
            <a:spAutoFit/>
          </a:bodyPr>
          <a:lstStyle/>
          <a:p>
            <a:pPr algn="ctr" defTabSz="1219170"/>
            <a:r>
              <a:rPr lang="en-US" sz="1467" dirty="0">
                <a:solidFill>
                  <a:srgbClr val="000000"/>
                </a:solidFill>
                <a:latin typeface="Arial"/>
                <a:ea typeface="Arial"/>
                <a:cs typeface="Arial"/>
                <a:sym typeface="Arial"/>
              </a:rPr>
              <a:t>1:1</a:t>
            </a:r>
            <a:endParaRPr sz="1467" dirty="0">
              <a:solidFill>
                <a:srgbClr val="000000"/>
              </a:solidFill>
              <a:latin typeface="Arial"/>
              <a:ea typeface="Arial"/>
              <a:cs typeface="Arial"/>
              <a:sym typeface="Arial"/>
            </a:endParaRPr>
          </a:p>
        </p:txBody>
      </p:sp>
      <p:cxnSp>
        <p:nvCxnSpPr>
          <p:cNvPr id="10" name="Google Shape;337;p6">
            <a:extLst>
              <a:ext uri="{FF2B5EF4-FFF2-40B4-BE49-F238E27FC236}">
                <a16:creationId xmlns:a16="http://schemas.microsoft.com/office/drawing/2014/main" id="{3610E2C0-7E18-0E22-C5FB-5E36B1CA1018}"/>
              </a:ext>
            </a:extLst>
          </p:cNvPr>
          <p:cNvCxnSpPr/>
          <p:nvPr/>
        </p:nvCxnSpPr>
        <p:spPr>
          <a:xfrm>
            <a:off x="2066700" y="4053287"/>
            <a:ext cx="844697" cy="0"/>
          </a:xfrm>
          <a:prstGeom prst="straightConnector1">
            <a:avLst/>
          </a:prstGeom>
          <a:noFill/>
          <a:ln w="12700" cap="flat" cmpd="sng">
            <a:solidFill>
              <a:schemeClr val="tx1"/>
            </a:solidFill>
            <a:prstDash val="solid"/>
            <a:round/>
            <a:headEnd type="none" w="sm" len="sm"/>
            <a:tailEnd type="triangle" w="sm" len="sm"/>
          </a:ln>
        </p:spPr>
      </p:cxnSp>
      <p:sp>
        <p:nvSpPr>
          <p:cNvPr id="11" name="Google Shape;339;p6">
            <a:extLst>
              <a:ext uri="{FF2B5EF4-FFF2-40B4-BE49-F238E27FC236}">
                <a16:creationId xmlns:a16="http://schemas.microsoft.com/office/drawing/2014/main" id="{083218BF-8BAA-D3A3-E001-D296160FAAD2}"/>
              </a:ext>
            </a:extLst>
          </p:cNvPr>
          <p:cNvSpPr txBox="1"/>
          <p:nvPr/>
        </p:nvSpPr>
        <p:spPr>
          <a:xfrm>
            <a:off x="6173180" y="2276482"/>
            <a:ext cx="2931909" cy="1107941"/>
          </a:xfrm>
          <a:prstGeom prst="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121900" tIns="60933" rIns="121900" bIns="60933" anchor="ctr" anchorCtr="0">
            <a:spAutoFit/>
          </a:bodyPr>
          <a:lstStyle/>
          <a:p>
            <a:pPr algn="ctr" defTabSz="1219170"/>
            <a:r>
              <a:rPr lang="en-US" sz="1600" b="1" dirty="0">
                <a:solidFill>
                  <a:prstClr val="white"/>
                </a:solidFill>
                <a:latin typeface="Arial"/>
                <a:ea typeface="Arial"/>
                <a:cs typeface="Arial"/>
                <a:sym typeface="Arial"/>
              </a:rPr>
              <a:t>Cohort A</a:t>
            </a:r>
          </a:p>
          <a:p>
            <a:pPr algn="ctr" defTabSz="1219170"/>
            <a:r>
              <a:rPr lang="en-US" sz="1600" b="1" dirty="0">
                <a:solidFill>
                  <a:prstClr val="white"/>
                </a:solidFill>
                <a:latin typeface="Arial"/>
                <a:cs typeface="Arial"/>
                <a:sym typeface="Arial"/>
              </a:rPr>
              <a:t>(n=30)</a:t>
            </a:r>
          </a:p>
          <a:p>
            <a:pPr algn="ctr" defTabSz="1219170"/>
            <a:r>
              <a:rPr lang="en-US" sz="1600" dirty="0">
                <a:solidFill>
                  <a:prstClr val="white"/>
                </a:solidFill>
                <a:latin typeface="Arial"/>
                <a:cs typeface="Arial"/>
                <a:sym typeface="Arial"/>
              </a:rPr>
              <a:t>Patients without a history </a:t>
            </a:r>
            <a:br>
              <a:rPr lang="en-US" sz="1600" dirty="0">
                <a:solidFill>
                  <a:prstClr val="white"/>
                </a:solidFill>
                <a:latin typeface="Arial"/>
                <a:cs typeface="Arial"/>
                <a:sym typeface="Arial"/>
              </a:rPr>
            </a:br>
            <a:r>
              <a:rPr lang="en-US" sz="1600" dirty="0">
                <a:solidFill>
                  <a:prstClr val="white"/>
                </a:solidFill>
                <a:latin typeface="Arial"/>
                <a:cs typeface="Arial"/>
                <a:sym typeface="Arial"/>
              </a:rPr>
              <a:t>of brain metastases</a:t>
            </a:r>
            <a:endParaRPr sz="1600" dirty="0">
              <a:solidFill>
                <a:srgbClr val="000000"/>
              </a:solidFill>
              <a:latin typeface="Arial"/>
            </a:endParaRPr>
          </a:p>
        </p:txBody>
      </p:sp>
      <p:sp>
        <p:nvSpPr>
          <p:cNvPr id="12" name="Google Shape;340;p6">
            <a:extLst>
              <a:ext uri="{FF2B5EF4-FFF2-40B4-BE49-F238E27FC236}">
                <a16:creationId xmlns:a16="http://schemas.microsoft.com/office/drawing/2014/main" id="{487490BE-2141-9D63-F232-76777EF9E6A6}"/>
              </a:ext>
            </a:extLst>
          </p:cNvPr>
          <p:cNvSpPr txBox="1"/>
          <p:nvPr/>
        </p:nvSpPr>
        <p:spPr>
          <a:xfrm>
            <a:off x="6173180" y="4686489"/>
            <a:ext cx="2931909" cy="1107941"/>
          </a:xfrm>
          <a:prstGeom prst="rect">
            <a:avLst/>
          </a:prstGeom>
          <a:ln/>
        </p:spPr>
        <p:style>
          <a:lnRef idx="1">
            <a:schemeClr val="accent3"/>
          </a:lnRef>
          <a:fillRef idx="3">
            <a:schemeClr val="accent3"/>
          </a:fillRef>
          <a:effectRef idx="2">
            <a:schemeClr val="accent3"/>
          </a:effectRef>
          <a:fontRef idx="minor">
            <a:schemeClr val="lt1"/>
          </a:fontRef>
        </p:style>
        <p:txBody>
          <a:bodyPr spcFirstLastPara="1" wrap="square" lIns="121900" tIns="60933" rIns="121900" bIns="60933" anchor="ctr" anchorCtr="0">
            <a:spAutoFit/>
          </a:bodyPr>
          <a:lstStyle/>
          <a:p>
            <a:pPr algn="ctr" defTabSz="1219170"/>
            <a:r>
              <a:rPr lang="en-US" sz="1600" b="1" dirty="0">
                <a:solidFill>
                  <a:prstClr val="white"/>
                </a:solidFill>
                <a:latin typeface="Arial"/>
                <a:ea typeface="Arial"/>
                <a:cs typeface="Arial"/>
                <a:sym typeface="Arial"/>
              </a:rPr>
              <a:t>Cohort B</a:t>
            </a:r>
          </a:p>
          <a:p>
            <a:pPr algn="ctr" defTabSz="1219170"/>
            <a:r>
              <a:rPr lang="en-US" sz="1600" b="1" dirty="0">
                <a:solidFill>
                  <a:prstClr val="white"/>
                </a:solidFill>
                <a:latin typeface="Arial"/>
                <a:cs typeface="Arial"/>
                <a:sym typeface="Arial"/>
              </a:rPr>
              <a:t>(n=30)</a:t>
            </a:r>
          </a:p>
          <a:p>
            <a:pPr algn="ctr" defTabSz="1219170"/>
            <a:r>
              <a:rPr lang="en-US" sz="1600" dirty="0">
                <a:solidFill>
                  <a:prstClr val="white"/>
                </a:solidFill>
                <a:latin typeface="Arial"/>
                <a:cs typeface="Arial"/>
                <a:sym typeface="Arial"/>
              </a:rPr>
              <a:t>Patients with a history </a:t>
            </a:r>
            <a:br>
              <a:rPr lang="en-US" sz="1600" dirty="0">
                <a:solidFill>
                  <a:prstClr val="white"/>
                </a:solidFill>
                <a:latin typeface="Arial"/>
                <a:cs typeface="Arial"/>
                <a:sym typeface="Arial"/>
              </a:rPr>
            </a:br>
            <a:r>
              <a:rPr lang="en-US" sz="1600" dirty="0">
                <a:solidFill>
                  <a:prstClr val="white"/>
                </a:solidFill>
                <a:latin typeface="Arial"/>
                <a:cs typeface="Arial"/>
                <a:sym typeface="Arial"/>
              </a:rPr>
              <a:t>of brain metastases</a:t>
            </a:r>
            <a:endParaRPr sz="1600" dirty="0">
              <a:solidFill>
                <a:srgbClr val="000000"/>
              </a:solidFill>
              <a:latin typeface="Arial"/>
            </a:endParaRPr>
          </a:p>
        </p:txBody>
      </p:sp>
      <p:sp>
        <p:nvSpPr>
          <p:cNvPr id="13" name="Google Shape;341;p6">
            <a:extLst>
              <a:ext uri="{FF2B5EF4-FFF2-40B4-BE49-F238E27FC236}">
                <a16:creationId xmlns:a16="http://schemas.microsoft.com/office/drawing/2014/main" id="{BB8E35EA-561B-22FA-A929-3FCFA9A01459}"/>
              </a:ext>
            </a:extLst>
          </p:cNvPr>
          <p:cNvSpPr txBox="1"/>
          <p:nvPr/>
        </p:nvSpPr>
        <p:spPr>
          <a:xfrm>
            <a:off x="332509" y="3091835"/>
            <a:ext cx="1966032" cy="1916557"/>
          </a:xfrm>
          <a:prstGeom prst="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121900" tIns="60933" rIns="121900" bIns="60933" anchor="ctr" anchorCtr="0">
            <a:noAutofit/>
          </a:bodyPr>
          <a:lstStyle/>
          <a:p>
            <a:pPr defTabSz="1219170">
              <a:buClr>
                <a:srgbClr val="000000"/>
              </a:buClr>
              <a:buSzPts val="1400"/>
            </a:pPr>
            <a:endParaRPr sz="1467" dirty="0">
              <a:solidFill>
                <a:srgbClr val="000000"/>
              </a:solidFill>
              <a:latin typeface="Arial"/>
            </a:endParaRPr>
          </a:p>
        </p:txBody>
      </p:sp>
      <p:sp>
        <p:nvSpPr>
          <p:cNvPr id="14" name="Google Shape;341;p6">
            <a:extLst>
              <a:ext uri="{FF2B5EF4-FFF2-40B4-BE49-F238E27FC236}">
                <a16:creationId xmlns:a16="http://schemas.microsoft.com/office/drawing/2014/main" id="{C0B4CEB2-E8F8-CDD6-47A4-EE25E7E07444}"/>
              </a:ext>
            </a:extLst>
          </p:cNvPr>
          <p:cNvSpPr txBox="1"/>
          <p:nvPr/>
        </p:nvSpPr>
        <p:spPr>
          <a:xfrm>
            <a:off x="2911396" y="2696963"/>
            <a:ext cx="2097381" cy="2646760"/>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121900" tIns="60933" rIns="121900" bIns="60933" anchor="ctr" anchorCtr="0">
            <a:noAutofit/>
          </a:bodyPr>
          <a:lstStyle/>
          <a:p>
            <a:pPr algn="ctr" defTabSz="1219170">
              <a:spcAft>
                <a:spcPts val="800"/>
              </a:spcAft>
              <a:buClr>
                <a:srgbClr val="000000"/>
              </a:buClr>
              <a:buSzPts val="1400"/>
            </a:pPr>
            <a:r>
              <a:rPr lang="en-US" sz="1600" b="1" dirty="0">
                <a:solidFill>
                  <a:prstClr val="white"/>
                </a:solidFill>
                <a:latin typeface="Arial"/>
                <a:cs typeface="Arial"/>
                <a:sym typeface="Arial"/>
              </a:rPr>
              <a:t>Tucatinib</a:t>
            </a:r>
            <a:r>
              <a:rPr lang="en-US" sz="1600" b="1" dirty="0">
                <a:solidFill>
                  <a:prstClr val="white"/>
                </a:solidFill>
                <a:latin typeface="Arial"/>
                <a:sym typeface="Arial"/>
              </a:rPr>
              <a:t> </a:t>
            </a:r>
            <a:br>
              <a:rPr lang="en-US" sz="1600" b="1" dirty="0">
                <a:solidFill>
                  <a:prstClr val="white"/>
                </a:solidFill>
                <a:latin typeface="Arial"/>
                <a:sym typeface="Arial"/>
              </a:rPr>
            </a:br>
            <a:r>
              <a:rPr lang="en-US" sz="1600" dirty="0">
                <a:solidFill>
                  <a:prstClr val="white"/>
                </a:solidFill>
                <a:latin typeface="Arial"/>
                <a:sym typeface="Arial"/>
              </a:rPr>
              <a:t>300 mg orally twice daily</a:t>
            </a:r>
          </a:p>
          <a:p>
            <a:pPr algn="ctr" defTabSz="1219170">
              <a:buClr>
                <a:srgbClr val="000000"/>
              </a:buClr>
              <a:buSzPts val="1400"/>
            </a:pPr>
            <a:r>
              <a:rPr lang="en-US" sz="1600" b="1" dirty="0">
                <a:solidFill>
                  <a:prstClr val="white"/>
                </a:solidFill>
                <a:latin typeface="Arial"/>
                <a:cs typeface="Arial"/>
                <a:sym typeface="Arial"/>
              </a:rPr>
              <a:t>+ trastuzumab deruxtecan </a:t>
            </a:r>
            <a:br>
              <a:rPr lang="en-US" sz="1600" b="1" dirty="0">
                <a:solidFill>
                  <a:prstClr val="white"/>
                </a:solidFill>
                <a:latin typeface="Arial"/>
                <a:cs typeface="Arial"/>
                <a:sym typeface="Arial"/>
              </a:rPr>
            </a:br>
            <a:r>
              <a:rPr lang="en-US" sz="1600" dirty="0">
                <a:solidFill>
                  <a:prstClr val="white"/>
                </a:solidFill>
                <a:latin typeface="Arial"/>
                <a:cs typeface="Arial"/>
                <a:sym typeface="Arial"/>
              </a:rPr>
              <a:t>5.4 mg/kg </a:t>
            </a:r>
            <a:br>
              <a:rPr lang="en-US" sz="1600" dirty="0">
                <a:solidFill>
                  <a:prstClr val="white"/>
                </a:solidFill>
                <a:latin typeface="Arial"/>
                <a:cs typeface="Arial"/>
                <a:sym typeface="Arial"/>
              </a:rPr>
            </a:br>
            <a:r>
              <a:rPr lang="en-US" sz="1600" dirty="0">
                <a:solidFill>
                  <a:prstClr val="white"/>
                </a:solidFill>
                <a:latin typeface="Arial"/>
                <a:cs typeface="Arial"/>
                <a:sym typeface="Arial"/>
              </a:rPr>
              <a:t>on day 1 of each 21-day cycle</a:t>
            </a:r>
          </a:p>
        </p:txBody>
      </p:sp>
      <p:sp>
        <p:nvSpPr>
          <p:cNvPr id="15" name="Google Shape;1194;p17">
            <a:extLst>
              <a:ext uri="{FF2B5EF4-FFF2-40B4-BE49-F238E27FC236}">
                <a16:creationId xmlns:a16="http://schemas.microsoft.com/office/drawing/2014/main" id="{CAFA0C5F-D9F1-E3BA-FB01-D863D95DCD45}"/>
              </a:ext>
            </a:extLst>
          </p:cNvPr>
          <p:cNvSpPr/>
          <p:nvPr/>
        </p:nvSpPr>
        <p:spPr>
          <a:xfrm>
            <a:off x="5046067" y="3462249"/>
            <a:ext cx="680459" cy="556563"/>
          </a:xfrm>
          <a:prstGeom prst="roundRect">
            <a:avLst>
              <a:gd name="adj" fmla="val 16667"/>
            </a:avLst>
          </a:prstGeom>
          <a:noFill/>
          <a:ln>
            <a:noFill/>
          </a:ln>
        </p:spPr>
        <p:txBody>
          <a:bodyPr spcFirstLastPara="1" wrap="square" lIns="0" tIns="0" rIns="0" bIns="0" anchor="ctr" anchorCtr="0">
            <a:noAutofit/>
          </a:bodyPr>
          <a:lstStyle/>
          <a:p>
            <a:pPr algn="ctr" defTabSz="1219170"/>
            <a:r>
              <a:rPr lang="en-US" sz="1467" dirty="0">
                <a:solidFill>
                  <a:srgbClr val="000000"/>
                </a:solidFill>
                <a:latin typeface="Arial"/>
                <a:ea typeface="Arial"/>
                <a:cs typeface="Arial"/>
                <a:sym typeface="Arial"/>
              </a:rPr>
              <a:t>SMC review</a:t>
            </a:r>
            <a:r>
              <a:rPr lang="en-US" sz="1467" baseline="30000" dirty="0">
                <a:solidFill>
                  <a:srgbClr val="000000"/>
                </a:solidFill>
                <a:latin typeface="Arial"/>
                <a:ea typeface="Arial"/>
                <a:cs typeface="Arial"/>
                <a:sym typeface="Arial"/>
              </a:rPr>
              <a:t>a</a:t>
            </a:r>
            <a:endParaRPr sz="1467" dirty="0">
              <a:solidFill>
                <a:srgbClr val="000000"/>
              </a:solidFill>
              <a:latin typeface="Arial"/>
              <a:ea typeface="Arial"/>
              <a:cs typeface="Arial"/>
              <a:sym typeface="Arial"/>
            </a:endParaRPr>
          </a:p>
        </p:txBody>
      </p:sp>
      <p:cxnSp>
        <p:nvCxnSpPr>
          <p:cNvPr id="16" name="Straight Connector 15">
            <a:extLst>
              <a:ext uri="{FF2B5EF4-FFF2-40B4-BE49-F238E27FC236}">
                <a16:creationId xmlns:a16="http://schemas.microsoft.com/office/drawing/2014/main" id="{E019D78F-2D26-3925-45E0-84362EC41DA3}"/>
              </a:ext>
            </a:extLst>
          </p:cNvPr>
          <p:cNvCxnSpPr/>
          <p:nvPr/>
        </p:nvCxnSpPr>
        <p:spPr>
          <a:xfrm>
            <a:off x="5008778" y="4020343"/>
            <a:ext cx="7646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D81821D-1824-2D78-6AAD-DF01C95A307C}"/>
              </a:ext>
            </a:extLst>
          </p:cNvPr>
          <p:cNvCxnSpPr/>
          <p:nvPr/>
        </p:nvCxnSpPr>
        <p:spPr>
          <a:xfrm>
            <a:off x="5765175" y="2779573"/>
            <a:ext cx="372176"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FFE0210-6AB5-DC21-5524-AD6174962C30}"/>
              </a:ext>
            </a:extLst>
          </p:cNvPr>
          <p:cNvCxnSpPr/>
          <p:nvPr/>
        </p:nvCxnSpPr>
        <p:spPr>
          <a:xfrm>
            <a:off x="5759795" y="5256217"/>
            <a:ext cx="372176"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69B84FE-40EF-3EE5-D900-83876D683D2D}"/>
              </a:ext>
            </a:extLst>
          </p:cNvPr>
          <p:cNvSpPr txBox="1"/>
          <p:nvPr/>
        </p:nvSpPr>
        <p:spPr>
          <a:xfrm>
            <a:off x="2498544" y="2350501"/>
            <a:ext cx="2887752" cy="340519"/>
          </a:xfrm>
          <a:prstGeom prst="roundRect">
            <a:avLst/>
          </a:prstGeom>
          <a:noFill/>
        </p:spPr>
        <p:txBody>
          <a:bodyPr wrap="square" rtlCol="0">
            <a:spAutoFit/>
          </a:bodyPr>
          <a:lstStyle/>
          <a:p>
            <a:pPr algn="ctr" defTabSz="1219170"/>
            <a:r>
              <a:rPr lang="en-US" sz="1400" b="1" dirty="0">
                <a:solidFill>
                  <a:srgbClr val="000000"/>
                </a:solidFill>
                <a:latin typeface="Arial"/>
              </a:rPr>
              <a:t>Safety Lead-In (N=10)</a:t>
            </a:r>
          </a:p>
        </p:txBody>
      </p:sp>
      <p:cxnSp>
        <p:nvCxnSpPr>
          <p:cNvPr id="20" name="Straight Connector 19">
            <a:extLst>
              <a:ext uri="{FF2B5EF4-FFF2-40B4-BE49-F238E27FC236}">
                <a16:creationId xmlns:a16="http://schemas.microsoft.com/office/drawing/2014/main" id="{0ADEBBD6-D080-CEED-7C94-7AAB3FBF956C}"/>
              </a:ext>
            </a:extLst>
          </p:cNvPr>
          <p:cNvCxnSpPr/>
          <p:nvPr/>
        </p:nvCxnSpPr>
        <p:spPr>
          <a:xfrm flipH="1">
            <a:off x="5769278" y="2791644"/>
            <a:ext cx="2588" cy="24645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2A0B663-2141-087D-E532-C0881409FE5C}"/>
              </a:ext>
            </a:extLst>
          </p:cNvPr>
          <p:cNvSpPr txBox="1"/>
          <p:nvPr/>
        </p:nvSpPr>
        <p:spPr>
          <a:xfrm>
            <a:off x="4012670" y="1360785"/>
            <a:ext cx="4166663" cy="369332"/>
          </a:xfrm>
          <a:prstGeom prst="rect">
            <a:avLst/>
          </a:prstGeom>
          <a:noFill/>
        </p:spPr>
        <p:txBody>
          <a:bodyPr wrap="square" rtlCol="0">
            <a:spAutoFit/>
          </a:bodyPr>
          <a:lstStyle/>
          <a:p>
            <a:pPr algn="ctr" defTabSz="1219170"/>
            <a:r>
              <a:rPr lang="en-US" b="1" dirty="0">
                <a:latin typeface="Arial"/>
              </a:rPr>
              <a:t>HER2CLIMB-04 Study Design</a:t>
            </a:r>
          </a:p>
        </p:txBody>
      </p:sp>
      <p:sp>
        <p:nvSpPr>
          <p:cNvPr id="23" name="Rounded Rectangle 22">
            <a:extLst>
              <a:ext uri="{FF2B5EF4-FFF2-40B4-BE49-F238E27FC236}">
                <a16:creationId xmlns:a16="http://schemas.microsoft.com/office/drawing/2014/main" id="{DAA11DB8-68AC-AD18-BF2C-48949A9BBC70}"/>
              </a:ext>
            </a:extLst>
          </p:cNvPr>
          <p:cNvSpPr>
            <a:spLocks noChangeAspect="1"/>
          </p:cNvSpPr>
          <p:nvPr/>
        </p:nvSpPr>
        <p:spPr>
          <a:xfrm>
            <a:off x="332510" y="3091835"/>
            <a:ext cx="2036708" cy="1916557"/>
          </a:xfrm>
          <a:prstGeom prst="roundRect">
            <a:avLst>
              <a:gd name="adj" fmla="val 8360"/>
            </a:avLst>
          </a:prstGeom>
          <a:noFill/>
          <a:ln>
            <a:noFill/>
          </a:ln>
          <a:effectLst/>
        </p:spPr>
        <p:style>
          <a:lnRef idx="1">
            <a:schemeClr val="accent2"/>
          </a:lnRef>
          <a:fillRef idx="2">
            <a:schemeClr val="accent2"/>
          </a:fillRef>
          <a:effectRef idx="1">
            <a:schemeClr val="accent2"/>
          </a:effectRef>
          <a:fontRef idx="minor">
            <a:schemeClr val="dk1"/>
          </a:fontRef>
        </p:style>
        <p:txBody>
          <a:bodyPr rtlCol="0" anchor="ctr"/>
          <a:lstStyle/>
          <a:p>
            <a:pPr marL="228594" indent="-228594" defTabSz="1219170">
              <a:spcAft>
                <a:spcPts val="800"/>
              </a:spcAft>
              <a:buClr>
                <a:srgbClr val="000000"/>
              </a:buClr>
              <a:buSzPts val="1400"/>
              <a:buFont typeface="Arial"/>
              <a:buChar char="•"/>
            </a:pPr>
            <a:r>
              <a:rPr lang="en-US" sz="1600" b="1" dirty="0">
                <a:solidFill>
                  <a:schemeClr val="tx1"/>
                </a:solidFill>
                <a:latin typeface="Arial"/>
                <a:ea typeface="Arial"/>
                <a:cs typeface="Arial"/>
                <a:sym typeface="Arial"/>
              </a:rPr>
              <a:t>HER2+</a:t>
            </a:r>
          </a:p>
          <a:p>
            <a:pPr marL="228594" indent="-228594" defTabSz="1219170">
              <a:spcAft>
                <a:spcPts val="800"/>
              </a:spcAft>
              <a:buClr>
                <a:srgbClr val="000000"/>
              </a:buClr>
              <a:buSzPts val="1400"/>
              <a:buFont typeface="Arial"/>
              <a:buChar char="•"/>
            </a:pPr>
            <a:r>
              <a:rPr lang="en-US" sz="1600" dirty="0">
                <a:solidFill>
                  <a:schemeClr val="tx1"/>
                </a:solidFill>
                <a:latin typeface="Arial"/>
                <a:ea typeface="Arial"/>
                <a:cs typeface="Arial"/>
                <a:sym typeface="Arial"/>
              </a:rPr>
              <a:t>Unresectable LABC or mBC</a:t>
            </a:r>
            <a:endParaRPr lang="en-US" sz="1600" dirty="0">
              <a:solidFill>
                <a:schemeClr val="tx1"/>
              </a:solidFill>
              <a:latin typeface="Arial"/>
            </a:endParaRPr>
          </a:p>
        </p:txBody>
      </p:sp>
    </p:spTree>
    <p:extLst>
      <p:ext uri="{BB962C8B-B14F-4D97-AF65-F5344CB8AC3E}">
        <p14:creationId xmlns:p14="http://schemas.microsoft.com/office/powerpoint/2010/main" val="8991317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normAutofit/>
          </a:bodyPr>
          <a:lstStyle/>
          <a:p>
            <a:r>
              <a:rPr lang="en-US" sz="3600" dirty="0"/>
              <a:t>DESTINY-Breast06: Phase 3 </a:t>
            </a:r>
            <a:r>
              <a:rPr lang="en-GB" sz="3600" dirty="0"/>
              <a:t>T-DXd</a:t>
            </a:r>
            <a:r>
              <a:rPr lang="en-US" sz="3600" dirty="0"/>
              <a:t> vs TPC in Chemo-naïve MBC</a:t>
            </a:r>
          </a:p>
        </p:txBody>
      </p:sp>
      <p:sp>
        <p:nvSpPr>
          <p:cNvPr id="20" name="Text Placeholder 19">
            <a:extLst>
              <a:ext uri="{FF2B5EF4-FFF2-40B4-BE49-F238E27FC236}">
                <a16:creationId xmlns:a16="http://schemas.microsoft.com/office/drawing/2014/main" id="{60360508-0E76-EBFA-3232-696CF77906A9}"/>
              </a:ext>
            </a:extLst>
          </p:cNvPr>
          <p:cNvSpPr>
            <a:spLocks noGrp="1"/>
          </p:cNvSpPr>
          <p:nvPr>
            <p:ph type="body" sz="quarter" idx="12"/>
          </p:nvPr>
        </p:nvSpPr>
        <p:spPr>
          <a:xfrm>
            <a:off x="1523999" y="6303583"/>
            <a:ext cx="10515599" cy="523860"/>
          </a:xfrm>
        </p:spPr>
        <p:txBody>
          <a:bodyPr/>
          <a:lstStyle/>
          <a:p>
            <a:r>
              <a:rPr kumimoji="0" lang="en-US" sz="1000" b="0" i="0" u="none" strike="noStrike" kern="0" cap="none" spc="0" normalizeH="0" baseline="0" noProof="0" dirty="0">
                <a:ln>
                  <a:noFill/>
                </a:ln>
                <a:effectLst/>
                <a:uLnTx/>
                <a:uFillTx/>
                <a:latin typeface="Arial"/>
                <a:cs typeface="Arial"/>
              </a:rPr>
              <a:t>*Chemotherapy</a:t>
            </a:r>
            <a:r>
              <a:rPr kumimoji="0" lang="en-US" sz="1000" b="0" i="0" u="none" strike="noStrike" kern="0" cap="none" spc="-30" normalizeH="0" baseline="0" noProof="0" dirty="0">
                <a:ln>
                  <a:noFill/>
                </a:ln>
                <a:effectLst/>
                <a:uLnTx/>
                <a:uFillTx/>
                <a:latin typeface="Arial"/>
                <a:cs typeface="Arial"/>
              </a:rPr>
              <a:t> </a:t>
            </a:r>
            <a:r>
              <a:rPr kumimoji="0" lang="en-US" sz="1000" b="0" i="0" u="none" strike="noStrike" kern="0" cap="none" spc="0" normalizeH="0" baseline="0" noProof="0" dirty="0">
                <a:ln>
                  <a:noFill/>
                </a:ln>
                <a:effectLst/>
                <a:uLnTx/>
                <a:uFillTx/>
                <a:latin typeface="Arial"/>
                <a:cs typeface="Arial"/>
              </a:rPr>
              <a:t>options:</a:t>
            </a:r>
            <a:r>
              <a:rPr kumimoji="0" lang="en-US" sz="1000" b="0" i="0" u="none" strike="noStrike" kern="0" cap="none" spc="-35" normalizeH="0" baseline="0" noProof="0" dirty="0">
                <a:ln>
                  <a:noFill/>
                </a:ln>
                <a:effectLst/>
                <a:uLnTx/>
                <a:uFillTx/>
                <a:latin typeface="Arial"/>
                <a:cs typeface="Arial"/>
              </a:rPr>
              <a:t> </a:t>
            </a:r>
            <a:r>
              <a:rPr kumimoji="0" lang="en-US" sz="1000" b="0" i="0" u="none" strike="noStrike" kern="0" cap="none" spc="0" normalizeH="0" baseline="0" noProof="0" dirty="0">
                <a:ln>
                  <a:noFill/>
                </a:ln>
                <a:effectLst/>
                <a:uLnTx/>
                <a:uFillTx/>
                <a:latin typeface="Arial"/>
                <a:cs typeface="Arial"/>
              </a:rPr>
              <a:t>capecitabine, paclitaxel, </a:t>
            </a:r>
            <a:r>
              <a:rPr kumimoji="0" lang="en-US" sz="1000" b="0" i="0" u="none" strike="noStrike" kern="0" cap="none" spc="-10" normalizeH="0" baseline="0" noProof="0" dirty="0">
                <a:ln>
                  <a:noFill/>
                </a:ln>
                <a:effectLst/>
                <a:uLnTx/>
                <a:uFillTx/>
                <a:latin typeface="Arial"/>
                <a:cs typeface="Arial"/>
              </a:rPr>
              <a:t>nAb-paclitaxel.</a:t>
            </a:r>
            <a:br>
              <a:rPr lang="da-DK" sz="1000" dirty="0">
                <a:latin typeface="Arial" panose="020B0604020202020204" pitchFamily="34" charset="0"/>
                <a:cs typeface="Arial" panose="020B0604020202020204" pitchFamily="34" charset="0"/>
              </a:rPr>
            </a:br>
            <a:r>
              <a:rPr lang="da-DK" sz="1000" dirty="0">
                <a:latin typeface="Arial" panose="020B0604020202020204" pitchFamily="34" charset="0"/>
                <a:cs typeface="Arial" panose="020B0604020202020204" pitchFamily="34" charset="0"/>
              </a:rPr>
              <a:t>ClinicalTrials.gov. </a:t>
            </a:r>
            <a:r>
              <a:rPr lang="en-US" sz="1000" dirty="0">
                <a:latin typeface="Arial" panose="020B0604020202020204" pitchFamily="34" charset="0"/>
                <a:cs typeface="Arial" panose="020B0604020202020204" pitchFamily="34" charset="0"/>
              </a:rPr>
              <a:t>https://clinicaltrials.gov/ct2/show/NCT04494425.</a:t>
            </a:r>
          </a:p>
        </p:txBody>
      </p:sp>
      <p:sp>
        <p:nvSpPr>
          <p:cNvPr id="4" name="object 4"/>
          <p:cNvSpPr txBox="1"/>
          <p:nvPr/>
        </p:nvSpPr>
        <p:spPr>
          <a:xfrm>
            <a:off x="1523999" y="2148394"/>
            <a:ext cx="4642106" cy="3052118"/>
          </a:xfrm>
          <a:prstGeom prst="rect">
            <a:avLst/>
          </a:prstGeom>
          <a:ln w="6350">
            <a:noFill/>
          </a:ln>
        </p:spPr>
        <p:txBody>
          <a:bodyPr vert="horz" wrap="square" lIns="0" tIns="0" rIns="0" bIns="0" rtlCol="0">
            <a:spAutoFit/>
          </a:bodyPr>
          <a:lstStyle/>
          <a:p>
            <a:pPr marL="91440" marR="147955">
              <a:spcBef>
                <a:spcPts val="1000"/>
              </a:spcBef>
              <a:buClr>
                <a:schemeClr val="accent3"/>
              </a:buClr>
              <a:tabLst>
                <a:tab pos="304165" algn="l"/>
                <a:tab pos="304800" algn="l"/>
              </a:tabLst>
              <a:defRPr/>
            </a:pPr>
            <a:r>
              <a:rPr kumimoji="0" lang="en-US" b="1" i="0" u="none" strike="noStrike" kern="0" cap="none" spc="0" normalizeH="0" baseline="0" noProof="0" dirty="0">
                <a:ln>
                  <a:noFill/>
                </a:ln>
                <a:effectLst/>
                <a:uLnTx/>
                <a:uFillTx/>
                <a:latin typeface="Arial"/>
                <a:cs typeface="Arial"/>
              </a:rPr>
              <a:t>Patient</a:t>
            </a:r>
            <a:r>
              <a:rPr kumimoji="0" lang="en-US" b="1" i="0" u="none" strike="noStrike" kern="0" cap="none" spc="-25" normalizeH="0" baseline="0" noProof="0" dirty="0">
                <a:ln>
                  <a:noFill/>
                </a:ln>
                <a:effectLst/>
                <a:uLnTx/>
                <a:uFillTx/>
                <a:latin typeface="Arial"/>
                <a:cs typeface="Arial"/>
              </a:rPr>
              <a:t> </a:t>
            </a:r>
            <a:r>
              <a:rPr kumimoji="0" lang="en-US" b="1" i="0" u="none" strike="noStrike" kern="0" cap="none" spc="-10" normalizeH="0" baseline="0" noProof="0" dirty="0">
                <a:ln>
                  <a:noFill/>
                </a:ln>
                <a:effectLst/>
                <a:uLnTx/>
                <a:uFillTx/>
                <a:latin typeface="Arial"/>
                <a:cs typeface="Arial"/>
              </a:rPr>
              <a:t>Population</a:t>
            </a:r>
            <a:endParaRPr kumimoji="0" lang="en-US" b="0" i="0" u="none" strike="noStrike" kern="0" cap="none" spc="-10" normalizeH="0" baseline="0" noProof="0" dirty="0">
              <a:ln>
                <a:noFill/>
              </a:ln>
              <a:effectLst/>
              <a:uLnTx/>
              <a:uFillTx/>
              <a:latin typeface="Arial"/>
              <a:cs typeface="Arial"/>
            </a:endParaRPr>
          </a:p>
          <a:p>
            <a:pPr marL="304800" marR="147955" lvl="0" indent="-213360" defTabSz="914400" eaLnBrk="1" fontAlgn="auto" latinLnBrk="0" hangingPunct="1">
              <a:lnSpc>
                <a:spcPct val="100000"/>
              </a:lnSpc>
              <a:spcBef>
                <a:spcPts val="1000"/>
              </a:spcBef>
              <a:spcAft>
                <a:spcPts val="0"/>
              </a:spcAft>
              <a:buClr>
                <a:schemeClr val="accent3"/>
              </a:buClr>
              <a:buSzTx/>
              <a:buFontTx/>
              <a:buChar char="•"/>
              <a:tabLst>
                <a:tab pos="304165" algn="l"/>
                <a:tab pos="304800" algn="l"/>
              </a:tabLst>
              <a:defRPr/>
            </a:pPr>
            <a:r>
              <a:rPr kumimoji="0" b="0" i="0" u="none" strike="noStrike" kern="0" cap="none" spc="-10" normalizeH="0" baseline="0" noProof="0" dirty="0">
                <a:ln>
                  <a:noFill/>
                </a:ln>
                <a:effectLst/>
                <a:uLnTx/>
                <a:uFillTx/>
                <a:latin typeface="Arial"/>
                <a:cs typeface="Arial"/>
              </a:rPr>
              <a:t>Advanced/Metastatic</a:t>
            </a:r>
            <a:r>
              <a:rPr kumimoji="0" b="0" i="0" u="none" strike="noStrike" kern="0" cap="none" spc="-20" normalizeH="0" baseline="0" noProof="0" dirty="0">
                <a:ln>
                  <a:noFill/>
                </a:ln>
                <a:effectLst/>
                <a:uLnTx/>
                <a:uFillTx/>
                <a:latin typeface="Arial"/>
                <a:cs typeface="Arial"/>
              </a:rPr>
              <a:t> </a:t>
            </a:r>
            <a:r>
              <a:rPr kumimoji="0" b="0" i="0" u="none" strike="noStrike" kern="0" cap="none" spc="0" normalizeH="0" baseline="0" noProof="0" dirty="0">
                <a:ln>
                  <a:noFill/>
                </a:ln>
                <a:effectLst/>
                <a:uLnTx/>
                <a:uFillTx/>
                <a:latin typeface="Arial"/>
                <a:cs typeface="Arial"/>
              </a:rPr>
              <a:t>HR+</a:t>
            </a:r>
            <a:r>
              <a:rPr kumimoji="0" b="0" i="0" u="none" strike="noStrike" kern="0" cap="none" spc="30" normalizeH="0" baseline="0" noProof="0" dirty="0">
                <a:ln>
                  <a:noFill/>
                </a:ln>
                <a:effectLst/>
                <a:uLnTx/>
                <a:uFillTx/>
                <a:latin typeface="Arial"/>
                <a:cs typeface="Arial"/>
              </a:rPr>
              <a:t> </a:t>
            </a:r>
            <a:r>
              <a:rPr kumimoji="0" b="0" i="0" u="none" strike="noStrike" kern="0" cap="none" spc="-10" normalizeH="0" baseline="0" noProof="0" dirty="0">
                <a:ln>
                  <a:noFill/>
                </a:ln>
                <a:effectLst/>
                <a:uLnTx/>
                <a:uFillTx/>
                <a:latin typeface="Arial"/>
                <a:cs typeface="Arial"/>
              </a:rPr>
              <a:t>Breast </a:t>
            </a:r>
            <a:r>
              <a:rPr kumimoji="0" b="0" i="0" u="none" strike="noStrike" kern="0" cap="none" spc="0" normalizeH="0" baseline="0" noProof="0" dirty="0">
                <a:ln>
                  <a:noFill/>
                </a:ln>
                <a:effectLst/>
                <a:uLnTx/>
                <a:uFillTx/>
                <a:latin typeface="Arial"/>
                <a:cs typeface="Arial"/>
              </a:rPr>
              <a:t>cancer</a:t>
            </a:r>
            <a:r>
              <a:rPr kumimoji="0" b="0" i="0" u="none" strike="noStrike" kern="0" cap="none" spc="-40" normalizeH="0" baseline="0" noProof="0" dirty="0">
                <a:ln>
                  <a:noFill/>
                </a:ln>
                <a:effectLst/>
                <a:uLnTx/>
                <a:uFillTx/>
                <a:latin typeface="Arial"/>
                <a:cs typeface="Arial"/>
              </a:rPr>
              <a:t> </a:t>
            </a:r>
            <a:r>
              <a:rPr kumimoji="0" b="0" i="0" u="none" strike="noStrike" kern="0" cap="none" spc="0" normalizeH="0" baseline="0" noProof="0" dirty="0">
                <a:ln>
                  <a:noFill/>
                </a:ln>
                <a:effectLst/>
                <a:uLnTx/>
                <a:uFillTx/>
                <a:latin typeface="Arial"/>
                <a:cs typeface="Arial"/>
              </a:rPr>
              <a:t>after</a:t>
            </a:r>
            <a:r>
              <a:rPr kumimoji="0" b="0" i="0" u="none" strike="noStrike" kern="0" cap="none" spc="-25" normalizeH="0" baseline="0" noProof="0" dirty="0">
                <a:ln>
                  <a:noFill/>
                </a:ln>
                <a:effectLst/>
                <a:uLnTx/>
                <a:uFillTx/>
                <a:latin typeface="Arial"/>
                <a:cs typeface="Arial"/>
              </a:rPr>
              <a:t> </a:t>
            </a:r>
            <a:r>
              <a:rPr kumimoji="0" b="0" i="0" u="none" strike="noStrike" kern="0" cap="none" spc="-10" normalizeH="0" baseline="0" noProof="0" dirty="0">
                <a:ln>
                  <a:noFill/>
                </a:ln>
                <a:effectLst/>
                <a:uLnTx/>
                <a:uFillTx/>
                <a:latin typeface="Arial"/>
                <a:cs typeface="Arial"/>
              </a:rPr>
              <a:t>progression</a:t>
            </a:r>
            <a:r>
              <a:rPr kumimoji="0" b="0" i="0" u="none" strike="noStrike" kern="0" cap="none" spc="-50" normalizeH="0" baseline="0" noProof="0" dirty="0">
                <a:ln>
                  <a:noFill/>
                </a:ln>
                <a:effectLst/>
                <a:uLnTx/>
                <a:uFillTx/>
                <a:latin typeface="Arial"/>
                <a:cs typeface="Arial"/>
              </a:rPr>
              <a:t> </a:t>
            </a:r>
            <a:r>
              <a:rPr kumimoji="0" b="0" i="0" u="none" strike="noStrike" kern="0" cap="none" spc="0" normalizeH="0" baseline="0" noProof="0" dirty="0">
                <a:ln>
                  <a:noFill/>
                </a:ln>
                <a:effectLst/>
                <a:uLnTx/>
                <a:uFillTx/>
                <a:latin typeface="Arial"/>
                <a:cs typeface="Arial"/>
              </a:rPr>
              <a:t>on</a:t>
            </a:r>
            <a:r>
              <a:rPr kumimoji="0" b="0" i="0" u="none" strike="noStrike" kern="0" cap="none" spc="-5" normalizeH="0" baseline="0" noProof="0" dirty="0">
                <a:ln>
                  <a:noFill/>
                </a:ln>
                <a:effectLst/>
                <a:uLnTx/>
                <a:uFillTx/>
                <a:latin typeface="Arial"/>
                <a:cs typeface="Arial"/>
              </a:rPr>
              <a:t> </a:t>
            </a:r>
            <a:r>
              <a:rPr kumimoji="0" b="0" i="0" u="none" strike="noStrike" kern="0" cap="none" spc="0" normalizeH="0" baseline="0" noProof="0" dirty="0">
                <a:ln>
                  <a:noFill/>
                </a:ln>
                <a:effectLst/>
                <a:uLnTx/>
                <a:uFillTx/>
                <a:latin typeface="Arial"/>
                <a:cs typeface="Arial"/>
              </a:rPr>
              <a:t>≥</a:t>
            </a:r>
            <a:r>
              <a:rPr kumimoji="0" b="0" i="0" u="none" strike="noStrike" kern="0" cap="none" spc="-50" normalizeH="0" baseline="0" noProof="0" dirty="0">
                <a:ln>
                  <a:noFill/>
                </a:ln>
                <a:effectLst/>
                <a:uLnTx/>
                <a:uFillTx/>
                <a:latin typeface="Arial"/>
                <a:cs typeface="Arial"/>
              </a:rPr>
              <a:t>2 </a:t>
            </a:r>
            <a:r>
              <a:rPr kumimoji="0" b="0" i="0" u="none" strike="noStrike" kern="0" cap="none" spc="0" normalizeH="0" baseline="0" noProof="0" dirty="0">
                <a:ln>
                  <a:noFill/>
                </a:ln>
                <a:effectLst/>
                <a:uLnTx/>
                <a:uFillTx/>
                <a:latin typeface="Arial"/>
                <a:cs typeface="Arial"/>
              </a:rPr>
              <a:t>prior</a:t>
            </a:r>
            <a:r>
              <a:rPr kumimoji="0" b="0" i="0" u="none" strike="noStrike" kern="0" cap="none" spc="-40" normalizeH="0" baseline="0" noProof="0" dirty="0">
                <a:ln>
                  <a:noFill/>
                </a:ln>
                <a:effectLst/>
                <a:uLnTx/>
                <a:uFillTx/>
                <a:latin typeface="Arial"/>
                <a:cs typeface="Arial"/>
              </a:rPr>
              <a:t> </a:t>
            </a:r>
            <a:r>
              <a:rPr kumimoji="0" b="0" i="0" u="none" strike="noStrike" kern="0" cap="none" spc="-25" normalizeH="0" baseline="0" noProof="0" dirty="0">
                <a:ln>
                  <a:noFill/>
                </a:ln>
                <a:effectLst/>
                <a:uLnTx/>
                <a:uFillTx/>
                <a:latin typeface="Arial"/>
                <a:cs typeface="Arial"/>
              </a:rPr>
              <a:t>ETs</a:t>
            </a:r>
            <a:endParaRPr kumimoji="0" b="0" i="0" u="none" strike="noStrike" kern="0" cap="none" spc="0" normalizeH="0" baseline="0" noProof="0" dirty="0">
              <a:ln>
                <a:noFill/>
              </a:ln>
              <a:effectLst/>
              <a:uLnTx/>
              <a:uFillTx/>
              <a:latin typeface="Arial"/>
              <a:cs typeface="Arial"/>
            </a:endParaRPr>
          </a:p>
          <a:p>
            <a:pPr marL="304800" marR="480695" lvl="0" indent="-213360" defTabSz="914400" eaLnBrk="1" fontAlgn="auto" latinLnBrk="0" hangingPunct="1">
              <a:lnSpc>
                <a:spcPct val="100000"/>
              </a:lnSpc>
              <a:spcBef>
                <a:spcPts val="600"/>
              </a:spcBef>
              <a:spcAft>
                <a:spcPts val="0"/>
              </a:spcAft>
              <a:buClr>
                <a:schemeClr val="accent3"/>
              </a:buClr>
              <a:buSzTx/>
              <a:buFontTx/>
              <a:buChar char="•"/>
              <a:tabLst>
                <a:tab pos="304165" algn="l"/>
                <a:tab pos="304800" algn="l"/>
              </a:tabLst>
              <a:defRPr/>
            </a:pPr>
            <a:r>
              <a:rPr kumimoji="0" b="0" i="0" u="none" strike="noStrike" kern="0" cap="none" spc="0" normalizeH="0" baseline="0" noProof="0" dirty="0">
                <a:ln>
                  <a:noFill/>
                </a:ln>
                <a:solidFill>
                  <a:schemeClr val="accent3"/>
                </a:solidFill>
                <a:effectLst/>
                <a:uLnTx/>
                <a:uFillTx/>
                <a:latin typeface="Arial"/>
                <a:cs typeface="Arial"/>
              </a:rPr>
              <a:t>No</a:t>
            </a:r>
            <a:r>
              <a:rPr kumimoji="0" b="0" i="0" u="none" strike="noStrike" kern="0" cap="none" spc="-15" normalizeH="0" baseline="0" noProof="0" dirty="0">
                <a:ln>
                  <a:noFill/>
                </a:ln>
                <a:solidFill>
                  <a:schemeClr val="accent3"/>
                </a:solidFill>
                <a:effectLst/>
                <a:uLnTx/>
                <a:uFillTx/>
                <a:latin typeface="Arial"/>
                <a:cs typeface="Arial"/>
              </a:rPr>
              <a:t> </a:t>
            </a:r>
            <a:r>
              <a:rPr kumimoji="0" b="0" i="0" u="none" strike="noStrike" kern="0" cap="none" spc="0" normalizeH="0" baseline="0" noProof="0" dirty="0">
                <a:ln>
                  <a:noFill/>
                </a:ln>
                <a:solidFill>
                  <a:schemeClr val="accent3"/>
                </a:solidFill>
                <a:effectLst/>
                <a:uLnTx/>
                <a:uFillTx/>
                <a:latin typeface="Arial"/>
                <a:cs typeface="Arial"/>
              </a:rPr>
              <a:t>prior</a:t>
            </a:r>
            <a:r>
              <a:rPr kumimoji="0" b="0" i="0" u="none" strike="noStrike" kern="0" cap="none" spc="-15" normalizeH="0" baseline="0" noProof="0" dirty="0">
                <a:ln>
                  <a:noFill/>
                </a:ln>
                <a:solidFill>
                  <a:schemeClr val="accent3"/>
                </a:solidFill>
                <a:effectLst/>
                <a:uLnTx/>
                <a:uFillTx/>
                <a:latin typeface="Arial"/>
                <a:cs typeface="Arial"/>
              </a:rPr>
              <a:t> </a:t>
            </a:r>
            <a:r>
              <a:rPr kumimoji="0" b="0" i="0" u="none" strike="noStrike" kern="0" cap="none" spc="-10" normalizeH="0" baseline="0" noProof="0" dirty="0">
                <a:ln>
                  <a:noFill/>
                </a:ln>
                <a:solidFill>
                  <a:schemeClr val="accent3"/>
                </a:solidFill>
                <a:effectLst/>
                <a:uLnTx/>
                <a:uFillTx/>
                <a:latin typeface="Arial"/>
                <a:cs typeface="Arial"/>
              </a:rPr>
              <a:t>chemotherapy</a:t>
            </a:r>
            <a:r>
              <a:rPr kumimoji="0" b="0" i="0" u="none" strike="noStrike" kern="0" cap="none" spc="-40" normalizeH="0" baseline="0" noProof="0" dirty="0">
                <a:ln>
                  <a:noFill/>
                </a:ln>
                <a:solidFill>
                  <a:schemeClr val="accent3"/>
                </a:solidFill>
                <a:effectLst/>
                <a:uLnTx/>
                <a:uFillTx/>
                <a:latin typeface="Arial"/>
                <a:cs typeface="Arial"/>
              </a:rPr>
              <a:t> </a:t>
            </a:r>
            <a:r>
              <a:rPr kumimoji="0" b="0" i="0" u="none" strike="noStrike" kern="0" cap="none" spc="0" normalizeH="0" baseline="0" noProof="0" dirty="0">
                <a:ln>
                  <a:noFill/>
                </a:ln>
                <a:solidFill>
                  <a:schemeClr val="accent3"/>
                </a:solidFill>
                <a:effectLst/>
                <a:uLnTx/>
                <a:uFillTx/>
                <a:latin typeface="Arial"/>
                <a:cs typeface="Arial"/>
              </a:rPr>
              <a:t>in </a:t>
            </a:r>
            <a:r>
              <a:rPr kumimoji="0" b="0" i="0" u="none" strike="noStrike" kern="0" cap="none" spc="-25" normalizeH="0" baseline="0" noProof="0" dirty="0">
                <a:ln>
                  <a:noFill/>
                </a:ln>
                <a:solidFill>
                  <a:schemeClr val="accent3"/>
                </a:solidFill>
                <a:effectLst/>
                <a:uLnTx/>
                <a:uFillTx/>
                <a:latin typeface="Arial"/>
                <a:cs typeface="Arial"/>
              </a:rPr>
              <a:t>the </a:t>
            </a:r>
            <a:r>
              <a:rPr kumimoji="0" b="0" i="0" u="none" strike="noStrike" kern="0" cap="none" spc="0" normalizeH="0" baseline="0" noProof="0" dirty="0">
                <a:ln>
                  <a:noFill/>
                </a:ln>
                <a:solidFill>
                  <a:schemeClr val="accent3"/>
                </a:solidFill>
                <a:effectLst/>
                <a:uLnTx/>
                <a:uFillTx/>
                <a:latin typeface="Arial"/>
                <a:cs typeface="Arial"/>
              </a:rPr>
              <a:t>metastatic</a:t>
            </a:r>
            <a:r>
              <a:rPr kumimoji="0" b="0" i="0" u="none" strike="noStrike" kern="0" cap="none" spc="-90" normalizeH="0" baseline="0" noProof="0" dirty="0">
                <a:ln>
                  <a:noFill/>
                </a:ln>
                <a:solidFill>
                  <a:schemeClr val="accent3"/>
                </a:solidFill>
                <a:effectLst/>
                <a:uLnTx/>
                <a:uFillTx/>
                <a:latin typeface="Arial"/>
                <a:cs typeface="Arial"/>
              </a:rPr>
              <a:t> </a:t>
            </a:r>
            <a:r>
              <a:rPr kumimoji="0" b="0" i="0" u="none" strike="noStrike" kern="0" cap="none" spc="-10" normalizeH="0" baseline="0" noProof="0" dirty="0">
                <a:ln>
                  <a:noFill/>
                </a:ln>
                <a:solidFill>
                  <a:schemeClr val="accent3"/>
                </a:solidFill>
                <a:effectLst/>
                <a:uLnTx/>
                <a:uFillTx/>
                <a:latin typeface="Arial"/>
                <a:cs typeface="Arial"/>
              </a:rPr>
              <a:t>setting</a:t>
            </a:r>
            <a:endParaRPr kumimoji="0" b="0" i="0" u="none" strike="noStrike" kern="0" cap="none" spc="0" normalizeH="0" baseline="0" noProof="0" dirty="0">
              <a:ln>
                <a:noFill/>
              </a:ln>
              <a:solidFill>
                <a:schemeClr val="accent3"/>
              </a:solidFill>
              <a:effectLst/>
              <a:uLnTx/>
              <a:uFillTx/>
              <a:latin typeface="Arial"/>
              <a:cs typeface="Arial"/>
            </a:endParaRPr>
          </a:p>
          <a:p>
            <a:pPr marL="304800" marR="93345" lvl="0" indent="-213360" defTabSz="914400" eaLnBrk="1" fontAlgn="auto" latinLnBrk="0" hangingPunct="1">
              <a:lnSpc>
                <a:spcPct val="100000"/>
              </a:lnSpc>
              <a:spcBef>
                <a:spcPts val="605"/>
              </a:spcBef>
              <a:spcAft>
                <a:spcPts val="0"/>
              </a:spcAft>
              <a:buClr>
                <a:schemeClr val="accent3"/>
              </a:buClr>
              <a:buSzTx/>
              <a:buFontTx/>
              <a:buChar char="•"/>
              <a:tabLst>
                <a:tab pos="304165" algn="l"/>
                <a:tab pos="304800" algn="l"/>
              </a:tabLst>
              <a:defRPr/>
            </a:pPr>
            <a:r>
              <a:rPr kumimoji="0" b="0" i="0" u="none" strike="noStrike" kern="0" cap="none" spc="0" normalizeH="0" baseline="0" noProof="0" dirty="0">
                <a:ln>
                  <a:noFill/>
                </a:ln>
                <a:effectLst/>
                <a:uLnTx/>
                <a:uFillTx/>
                <a:latin typeface="Arial"/>
                <a:cs typeface="Arial"/>
              </a:rPr>
              <a:t>Low</a:t>
            </a:r>
            <a:r>
              <a:rPr kumimoji="0" b="0" i="0" u="none" strike="noStrike" kern="0" cap="none" spc="-20" normalizeH="0" baseline="0" noProof="0" dirty="0">
                <a:ln>
                  <a:noFill/>
                </a:ln>
                <a:effectLst/>
                <a:uLnTx/>
                <a:uFillTx/>
                <a:latin typeface="Arial"/>
                <a:cs typeface="Arial"/>
              </a:rPr>
              <a:t> </a:t>
            </a:r>
            <a:r>
              <a:rPr kumimoji="0" b="0" i="0" u="none" strike="noStrike" kern="0" cap="none" spc="0" normalizeH="0" baseline="0" noProof="0" dirty="0">
                <a:ln>
                  <a:noFill/>
                </a:ln>
                <a:effectLst/>
                <a:uLnTx/>
                <a:uFillTx/>
                <a:latin typeface="Arial"/>
                <a:cs typeface="Arial"/>
              </a:rPr>
              <a:t>HER2:</a:t>
            </a:r>
            <a:r>
              <a:rPr kumimoji="0" b="0" i="0" u="none" strike="noStrike" kern="0" cap="none" spc="-10" normalizeH="0" baseline="0" noProof="0" dirty="0">
                <a:ln>
                  <a:noFill/>
                </a:ln>
                <a:effectLst/>
                <a:uLnTx/>
                <a:uFillTx/>
                <a:latin typeface="Arial"/>
                <a:cs typeface="Arial"/>
              </a:rPr>
              <a:t> </a:t>
            </a:r>
            <a:r>
              <a:rPr kumimoji="0" b="0" i="0" u="none" strike="noStrike" kern="0" cap="none" spc="0" normalizeH="0" baseline="0" noProof="0" dirty="0">
                <a:ln>
                  <a:noFill/>
                </a:ln>
                <a:effectLst/>
                <a:uLnTx/>
                <a:uFillTx/>
                <a:latin typeface="Arial"/>
                <a:cs typeface="Arial"/>
              </a:rPr>
              <a:t>IHC</a:t>
            </a:r>
            <a:r>
              <a:rPr kumimoji="0" b="0" i="0" u="none" strike="noStrike" kern="0" cap="none" spc="-15" normalizeH="0" baseline="0" noProof="0" dirty="0">
                <a:ln>
                  <a:noFill/>
                </a:ln>
                <a:effectLst/>
                <a:uLnTx/>
                <a:uFillTx/>
                <a:latin typeface="Arial"/>
                <a:cs typeface="Arial"/>
              </a:rPr>
              <a:t> </a:t>
            </a:r>
            <a:r>
              <a:rPr kumimoji="0" b="0" i="0" u="none" strike="noStrike" kern="0" cap="none" spc="0" normalizeH="0" baseline="0" noProof="0" dirty="0">
                <a:ln>
                  <a:noFill/>
                </a:ln>
                <a:effectLst/>
                <a:uLnTx/>
                <a:uFillTx/>
                <a:latin typeface="Arial"/>
                <a:cs typeface="Arial"/>
              </a:rPr>
              <a:t>&gt;0</a:t>
            </a:r>
            <a:r>
              <a:rPr kumimoji="0" b="0" i="0" u="none" strike="noStrike" kern="0" cap="none" spc="-10" normalizeH="0" baseline="0" noProof="0" dirty="0">
                <a:ln>
                  <a:noFill/>
                </a:ln>
                <a:effectLst/>
                <a:uLnTx/>
                <a:uFillTx/>
                <a:latin typeface="Arial"/>
                <a:cs typeface="Arial"/>
              </a:rPr>
              <a:t> </a:t>
            </a:r>
            <a:r>
              <a:rPr kumimoji="0" b="0" i="0" u="none" strike="noStrike" kern="0" cap="none" spc="0" normalizeH="0" baseline="0" noProof="0" dirty="0">
                <a:ln>
                  <a:noFill/>
                </a:ln>
                <a:effectLst/>
                <a:uLnTx/>
                <a:uFillTx/>
                <a:latin typeface="Arial"/>
                <a:cs typeface="Arial"/>
              </a:rPr>
              <a:t>&lt;1+</a:t>
            </a:r>
            <a:r>
              <a:rPr kumimoji="0" b="0" i="0" u="none" strike="noStrike" kern="0" cap="none" spc="-15" normalizeH="0" baseline="0" noProof="0" dirty="0">
                <a:ln>
                  <a:noFill/>
                </a:ln>
                <a:effectLst/>
                <a:uLnTx/>
                <a:uFillTx/>
                <a:latin typeface="Arial"/>
                <a:cs typeface="Arial"/>
              </a:rPr>
              <a:t> </a:t>
            </a:r>
            <a:r>
              <a:rPr kumimoji="0" b="0" i="0" u="none" strike="noStrike" kern="0" cap="none" spc="0" normalizeH="0" baseline="0" noProof="0" dirty="0">
                <a:ln>
                  <a:noFill/>
                </a:ln>
                <a:effectLst/>
                <a:uLnTx/>
                <a:uFillTx/>
                <a:latin typeface="Arial"/>
                <a:cs typeface="Arial"/>
              </a:rPr>
              <a:t>or</a:t>
            </a:r>
            <a:r>
              <a:rPr kumimoji="0" b="0" i="0" u="none" strike="noStrike" kern="0" cap="none" spc="-25" normalizeH="0" baseline="0" noProof="0" dirty="0">
                <a:ln>
                  <a:noFill/>
                </a:ln>
                <a:effectLst/>
                <a:uLnTx/>
                <a:uFillTx/>
                <a:latin typeface="Arial"/>
                <a:cs typeface="Arial"/>
              </a:rPr>
              <a:t> </a:t>
            </a:r>
            <a:r>
              <a:rPr kumimoji="0" b="0" i="0" u="none" strike="noStrike" kern="0" cap="none" spc="0" normalizeH="0" baseline="0" noProof="0" dirty="0">
                <a:ln>
                  <a:noFill/>
                </a:ln>
                <a:effectLst/>
                <a:uLnTx/>
                <a:uFillTx/>
                <a:latin typeface="Arial"/>
                <a:cs typeface="Arial"/>
              </a:rPr>
              <a:t>1+</a:t>
            </a:r>
            <a:r>
              <a:rPr kumimoji="0" b="0" i="0" u="none" strike="noStrike" kern="0" cap="none" spc="-10" normalizeH="0" baseline="0" noProof="0" dirty="0">
                <a:ln>
                  <a:noFill/>
                </a:ln>
                <a:effectLst/>
                <a:uLnTx/>
                <a:uFillTx/>
                <a:latin typeface="Arial"/>
                <a:cs typeface="Arial"/>
              </a:rPr>
              <a:t> </a:t>
            </a:r>
            <a:r>
              <a:rPr kumimoji="0" b="0" i="0" u="none" strike="noStrike" kern="0" cap="none" spc="-25" normalizeH="0" baseline="0" noProof="0" dirty="0">
                <a:ln>
                  <a:noFill/>
                </a:ln>
                <a:effectLst/>
                <a:uLnTx/>
                <a:uFillTx/>
                <a:latin typeface="Arial"/>
                <a:cs typeface="Arial"/>
              </a:rPr>
              <a:t>or </a:t>
            </a:r>
            <a:r>
              <a:rPr kumimoji="0" b="0" i="0" u="none" strike="noStrike" kern="0" cap="none" spc="0" normalizeH="0" baseline="0" noProof="0" dirty="0">
                <a:ln>
                  <a:noFill/>
                </a:ln>
                <a:effectLst/>
                <a:uLnTx/>
                <a:uFillTx/>
                <a:latin typeface="Arial"/>
                <a:cs typeface="Arial"/>
              </a:rPr>
              <a:t>2+</a:t>
            </a:r>
            <a:r>
              <a:rPr kumimoji="0" b="0" i="0" u="none" strike="noStrike" kern="0" cap="none" spc="-40" normalizeH="0" baseline="0" noProof="0" dirty="0">
                <a:ln>
                  <a:noFill/>
                </a:ln>
                <a:effectLst/>
                <a:uLnTx/>
                <a:uFillTx/>
                <a:latin typeface="Arial"/>
                <a:cs typeface="Arial"/>
              </a:rPr>
              <a:t> </a:t>
            </a:r>
            <a:r>
              <a:rPr kumimoji="0" b="0" i="0" u="none" strike="noStrike" kern="0" cap="none" spc="0" normalizeH="0" baseline="0" noProof="0" dirty="0">
                <a:ln>
                  <a:noFill/>
                </a:ln>
                <a:effectLst/>
                <a:uLnTx/>
                <a:uFillTx/>
                <a:latin typeface="Arial"/>
                <a:cs typeface="Arial"/>
              </a:rPr>
              <a:t>(determined</a:t>
            </a:r>
            <a:r>
              <a:rPr kumimoji="0" b="0" i="0" u="none" strike="noStrike" kern="0" cap="none" spc="-60" normalizeH="0" baseline="0" noProof="0" dirty="0">
                <a:ln>
                  <a:noFill/>
                </a:ln>
                <a:effectLst/>
                <a:uLnTx/>
                <a:uFillTx/>
                <a:latin typeface="Arial"/>
                <a:cs typeface="Arial"/>
              </a:rPr>
              <a:t> </a:t>
            </a:r>
            <a:r>
              <a:rPr kumimoji="0" b="0" i="0" u="none" strike="noStrike" kern="0" cap="none" spc="0" normalizeH="0" baseline="0" noProof="0" dirty="0">
                <a:ln>
                  <a:noFill/>
                </a:ln>
                <a:effectLst/>
                <a:uLnTx/>
                <a:uFillTx/>
                <a:latin typeface="Arial"/>
                <a:cs typeface="Arial"/>
              </a:rPr>
              <a:t>based</a:t>
            </a:r>
            <a:r>
              <a:rPr kumimoji="0" b="0" i="0" u="none" strike="noStrike" kern="0" cap="none" spc="-45" normalizeH="0" baseline="0" noProof="0" dirty="0">
                <a:ln>
                  <a:noFill/>
                </a:ln>
                <a:effectLst/>
                <a:uLnTx/>
                <a:uFillTx/>
                <a:latin typeface="Arial"/>
                <a:cs typeface="Arial"/>
              </a:rPr>
              <a:t> </a:t>
            </a:r>
            <a:r>
              <a:rPr kumimoji="0" b="0" i="0" u="none" strike="noStrike" kern="0" cap="none" spc="0" normalizeH="0" baseline="0" noProof="0" dirty="0">
                <a:ln>
                  <a:noFill/>
                </a:ln>
                <a:effectLst/>
                <a:uLnTx/>
                <a:uFillTx/>
                <a:latin typeface="Arial"/>
                <a:cs typeface="Arial"/>
              </a:rPr>
              <a:t>on</a:t>
            </a:r>
            <a:r>
              <a:rPr kumimoji="0" b="0" i="0" u="none" strike="noStrike" kern="0" cap="none" spc="-35" normalizeH="0" baseline="0" noProof="0" dirty="0">
                <a:ln>
                  <a:noFill/>
                </a:ln>
                <a:effectLst/>
                <a:uLnTx/>
                <a:uFillTx/>
                <a:latin typeface="Arial"/>
                <a:cs typeface="Arial"/>
              </a:rPr>
              <a:t> </a:t>
            </a:r>
            <a:r>
              <a:rPr kumimoji="0" b="0" i="0" u="none" strike="noStrike" kern="0" cap="none" spc="-10" normalizeH="0" baseline="0" noProof="0" dirty="0">
                <a:ln>
                  <a:noFill/>
                </a:ln>
                <a:effectLst/>
                <a:uLnTx/>
                <a:uFillTx/>
                <a:latin typeface="Arial"/>
                <a:cs typeface="Arial"/>
              </a:rPr>
              <a:t>central </a:t>
            </a:r>
            <a:r>
              <a:rPr kumimoji="0" b="0" i="0" u="none" strike="noStrike" kern="0" cap="none" spc="0" normalizeH="0" baseline="0" noProof="0" dirty="0">
                <a:ln>
                  <a:noFill/>
                </a:ln>
                <a:effectLst/>
                <a:uLnTx/>
                <a:uFillTx/>
                <a:latin typeface="Arial"/>
                <a:cs typeface="Arial"/>
              </a:rPr>
              <a:t>IHC</a:t>
            </a:r>
            <a:r>
              <a:rPr kumimoji="0" b="0" i="0" u="none" strike="noStrike" kern="0" cap="none" spc="-40" normalizeH="0" baseline="0" noProof="0" dirty="0">
                <a:ln>
                  <a:noFill/>
                </a:ln>
                <a:effectLst/>
                <a:uLnTx/>
                <a:uFillTx/>
                <a:latin typeface="Arial"/>
                <a:cs typeface="Arial"/>
              </a:rPr>
              <a:t> </a:t>
            </a:r>
            <a:r>
              <a:rPr kumimoji="0" b="0" i="0" u="none" strike="noStrike" kern="0" cap="none" spc="0" normalizeH="0" baseline="0" noProof="0" dirty="0">
                <a:ln>
                  <a:noFill/>
                </a:ln>
                <a:effectLst/>
                <a:uLnTx/>
                <a:uFillTx/>
                <a:latin typeface="Arial"/>
                <a:cs typeface="Arial"/>
              </a:rPr>
              <a:t>assessment</a:t>
            </a:r>
            <a:r>
              <a:rPr kumimoji="0" b="0" i="0" u="none" strike="noStrike" kern="0" cap="none" spc="-70" normalizeH="0" baseline="0" noProof="0" dirty="0">
                <a:ln>
                  <a:noFill/>
                </a:ln>
                <a:effectLst/>
                <a:uLnTx/>
                <a:uFillTx/>
                <a:latin typeface="Arial"/>
                <a:cs typeface="Arial"/>
              </a:rPr>
              <a:t> </a:t>
            </a:r>
            <a:r>
              <a:rPr kumimoji="0" b="0" i="0" u="none" strike="noStrike" kern="0" cap="none" spc="0" normalizeH="0" baseline="0" noProof="0" dirty="0">
                <a:ln>
                  <a:noFill/>
                </a:ln>
                <a:effectLst/>
                <a:uLnTx/>
                <a:uFillTx/>
                <a:latin typeface="Arial"/>
                <a:cs typeface="Arial"/>
              </a:rPr>
              <a:t>of</a:t>
            </a:r>
            <a:r>
              <a:rPr kumimoji="0" b="0" i="0" u="none" strike="noStrike" kern="0" cap="none" spc="-30" normalizeH="0" baseline="0" noProof="0" dirty="0">
                <a:ln>
                  <a:noFill/>
                </a:ln>
                <a:effectLst/>
                <a:uLnTx/>
                <a:uFillTx/>
                <a:latin typeface="Arial"/>
                <a:cs typeface="Arial"/>
              </a:rPr>
              <a:t> </a:t>
            </a:r>
            <a:r>
              <a:rPr kumimoji="0" b="0" i="0" u="none" strike="noStrike" kern="0" cap="none" spc="0" normalizeH="0" baseline="0" noProof="0" dirty="0">
                <a:ln>
                  <a:noFill/>
                </a:ln>
                <a:effectLst/>
                <a:uLnTx/>
                <a:uFillTx/>
                <a:latin typeface="Arial"/>
                <a:cs typeface="Arial"/>
              </a:rPr>
              <a:t>archival</a:t>
            </a:r>
            <a:r>
              <a:rPr kumimoji="0" b="0" i="0" u="none" strike="noStrike" kern="0" cap="none" spc="-45" normalizeH="0" baseline="0" noProof="0" dirty="0">
                <a:ln>
                  <a:noFill/>
                </a:ln>
                <a:effectLst/>
                <a:uLnTx/>
                <a:uFillTx/>
                <a:latin typeface="Arial"/>
                <a:cs typeface="Arial"/>
              </a:rPr>
              <a:t> </a:t>
            </a:r>
            <a:r>
              <a:rPr kumimoji="0" b="0" i="0" u="none" strike="noStrike" kern="0" cap="none" spc="-10" normalizeH="0" baseline="0" noProof="0" dirty="0">
                <a:ln>
                  <a:noFill/>
                </a:ln>
                <a:effectLst/>
                <a:uLnTx/>
                <a:uFillTx/>
                <a:latin typeface="Arial"/>
                <a:cs typeface="Arial"/>
              </a:rPr>
              <a:t>tissue </a:t>
            </a:r>
            <a:r>
              <a:rPr kumimoji="0" b="0" i="0" u="none" strike="noStrike" kern="0" cap="none" spc="0" normalizeH="0" baseline="0" noProof="0" dirty="0">
                <a:ln>
                  <a:noFill/>
                </a:ln>
                <a:effectLst/>
                <a:uLnTx/>
                <a:uFillTx/>
                <a:latin typeface="Arial"/>
                <a:cs typeface="Arial"/>
              </a:rPr>
              <a:t>collected</a:t>
            </a:r>
            <a:r>
              <a:rPr kumimoji="0" b="0" i="0" u="none" strike="noStrike" kern="0" cap="none" spc="-75" normalizeH="0" baseline="0" noProof="0" dirty="0">
                <a:ln>
                  <a:noFill/>
                </a:ln>
                <a:effectLst/>
                <a:uLnTx/>
                <a:uFillTx/>
                <a:latin typeface="Arial"/>
                <a:cs typeface="Arial"/>
              </a:rPr>
              <a:t> </a:t>
            </a:r>
            <a:r>
              <a:rPr kumimoji="0" b="0" i="0" u="none" strike="noStrike" kern="0" cap="none" spc="0" normalizeH="0" baseline="0" noProof="0" dirty="0">
                <a:ln>
                  <a:noFill/>
                </a:ln>
                <a:effectLst/>
                <a:uLnTx/>
                <a:uFillTx/>
                <a:latin typeface="Arial"/>
                <a:cs typeface="Arial"/>
              </a:rPr>
              <a:t>at</a:t>
            </a:r>
            <a:r>
              <a:rPr kumimoji="0" b="0" i="0" u="none" strike="noStrike" kern="0" cap="none" spc="-35" normalizeH="0" baseline="0" noProof="0" dirty="0">
                <a:ln>
                  <a:noFill/>
                </a:ln>
                <a:effectLst/>
                <a:uLnTx/>
                <a:uFillTx/>
                <a:latin typeface="Arial"/>
                <a:cs typeface="Arial"/>
              </a:rPr>
              <a:t> </a:t>
            </a:r>
            <a:r>
              <a:rPr kumimoji="0" b="0" i="0" u="none" strike="noStrike" kern="0" cap="none" spc="0" normalizeH="0" baseline="0" noProof="0" dirty="0">
                <a:ln>
                  <a:noFill/>
                </a:ln>
                <a:effectLst/>
                <a:uLnTx/>
                <a:uFillTx/>
                <a:latin typeface="Arial"/>
                <a:cs typeface="Arial"/>
              </a:rPr>
              <a:t>time</a:t>
            </a:r>
            <a:r>
              <a:rPr kumimoji="0" b="0" i="0" u="none" strike="noStrike" kern="0" cap="none" spc="-35" normalizeH="0" baseline="0" noProof="0" dirty="0">
                <a:ln>
                  <a:noFill/>
                </a:ln>
                <a:effectLst/>
                <a:uLnTx/>
                <a:uFillTx/>
                <a:latin typeface="Arial"/>
                <a:cs typeface="Arial"/>
              </a:rPr>
              <a:t> </a:t>
            </a:r>
            <a:r>
              <a:rPr kumimoji="0" b="0" i="0" u="none" strike="noStrike" kern="0" cap="none" spc="0" normalizeH="0" baseline="0" noProof="0" dirty="0">
                <a:ln>
                  <a:noFill/>
                </a:ln>
                <a:effectLst/>
                <a:uLnTx/>
                <a:uFillTx/>
                <a:latin typeface="Arial"/>
                <a:cs typeface="Arial"/>
              </a:rPr>
              <a:t>of</a:t>
            </a:r>
            <a:r>
              <a:rPr kumimoji="0" b="0" i="0" u="none" strike="noStrike" kern="0" cap="none" spc="-35" normalizeH="0" baseline="0" noProof="0" dirty="0">
                <a:ln>
                  <a:noFill/>
                </a:ln>
                <a:effectLst/>
                <a:uLnTx/>
                <a:uFillTx/>
                <a:latin typeface="Arial"/>
                <a:cs typeface="Arial"/>
              </a:rPr>
              <a:t> </a:t>
            </a:r>
            <a:r>
              <a:rPr kumimoji="0" b="0" i="0" u="none" strike="noStrike" kern="0" cap="none" spc="0" normalizeH="0" baseline="0" noProof="0" dirty="0">
                <a:ln>
                  <a:noFill/>
                </a:ln>
                <a:effectLst/>
                <a:uLnTx/>
                <a:uFillTx/>
                <a:latin typeface="Arial"/>
                <a:cs typeface="Arial"/>
              </a:rPr>
              <a:t>diagnosis</a:t>
            </a:r>
            <a:r>
              <a:rPr kumimoji="0" b="0" i="0" u="none" strike="noStrike" kern="0" cap="none" spc="-50" normalizeH="0" baseline="0" noProof="0" dirty="0">
                <a:ln>
                  <a:noFill/>
                </a:ln>
                <a:effectLst/>
                <a:uLnTx/>
                <a:uFillTx/>
                <a:latin typeface="Arial"/>
                <a:cs typeface="Arial"/>
              </a:rPr>
              <a:t> </a:t>
            </a:r>
            <a:r>
              <a:rPr kumimoji="0" b="0" i="0" u="none" strike="noStrike" kern="0" cap="none" spc="-25" normalizeH="0" baseline="0" noProof="0" dirty="0">
                <a:ln>
                  <a:noFill/>
                </a:ln>
                <a:effectLst/>
                <a:uLnTx/>
                <a:uFillTx/>
                <a:latin typeface="Arial"/>
                <a:cs typeface="Arial"/>
              </a:rPr>
              <a:t>of </a:t>
            </a:r>
            <a:r>
              <a:rPr kumimoji="0" b="0" i="0" u="none" strike="noStrike" kern="0" cap="none" spc="0" normalizeH="0" baseline="0" noProof="0" dirty="0">
                <a:ln>
                  <a:noFill/>
                </a:ln>
                <a:effectLst/>
                <a:uLnTx/>
                <a:uFillTx/>
                <a:latin typeface="Arial"/>
                <a:cs typeface="Arial"/>
              </a:rPr>
              <a:t>metastatic</a:t>
            </a:r>
            <a:r>
              <a:rPr kumimoji="0" b="0" i="0" u="none" strike="noStrike" kern="0" cap="none" spc="-75" normalizeH="0" baseline="0" noProof="0" dirty="0">
                <a:ln>
                  <a:noFill/>
                </a:ln>
                <a:effectLst/>
                <a:uLnTx/>
                <a:uFillTx/>
                <a:latin typeface="Arial"/>
                <a:cs typeface="Arial"/>
              </a:rPr>
              <a:t> </a:t>
            </a:r>
            <a:r>
              <a:rPr kumimoji="0" b="0" i="0" u="none" strike="noStrike" kern="0" cap="none" spc="0" normalizeH="0" baseline="0" noProof="0" dirty="0">
                <a:ln>
                  <a:noFill/>
                </a:ln>
                <a:effectLst/>
                <a:uLnTx/>
                <a:uFillTx/>
                <a:latin typeface="Arial"/>
                <a:cs typeface="Arial"/>
              </a:rPr>
              <a:t>disease</a:t>
            </a:r>
            <a:r>
              <a:rPr kumimoji="0" b="0" i="0" u="none" strike="noStrike" kern="0" cap="none" spc="-50" normalizeH="0" baseline="0" noProof="0" dirty="0">
                <a:ln>
                  <a:noFill/>
                </a:ln>
                <a:effectLst/>
                <a:uLnTx/>
                <a:uFillTx/>
                <a:latin typeface="Arial"/>
                <a:cs typeface="Arial"/>
              </a:rPr>
              <a:t> </a:t>
            </a:r>
            <a:r>
              <a:rPr kumimoji="0" b="0" i="0" u="none" strike="noStrike" kern="0" cap="none" spc="0" normalizeH="0" baseline="0" noProof="0" dirty="0">
                <a:ln>
                  <a:noFill/>
                </a:ln>
                <a:effectLst/>
                <a:uLnTx/>
                <a:uFillTx/>
                <a:latin typeface="Arial"/>
                <a:cs typeface="Arial"/>
              </a:rPr>
              <a:t>or</a:t>
            </a:r>
            <a:r>
              <a:rPr kumimoji="0" b="0" i="0" u="none" strike="noStrike" kern="0" cap="none" spc="-40" normalizeH="0" baseline="0" noProof="0" dirty="0">
                <a:ln>
                  <a:noFill/>
                </a:ln>
                <a:effectLst/>
                <a:uLnTx/>
                <a:uFillTx/>
                <a:latin typeface="Arial"/>
                <a:cs typeface="Arial"/>
              </a:rPr>
              <a:t> </a:t>
            </a:r>
            <a:r>
              <a:rPr kumimoji="0" b="0" i="0" u="none" strike="noStrike" kern="0" cap="none" spc="-10" normalizeH="0" baseline="0" noProof="0" dirty="0">
                <a:ln>
                  <a:noFill/>
                </a:ln>
                <a:effectLst/>
                <a:uLnTx/>
                <a:uFillTx/>
                <a:latin typeface="Arial"/>
                <a:cs typeface="Arial"/>
              </a:rPr>
              <a:t>later)</a:t>
            </a:r>
            <a:endParaRPr kumimoji="0" b="0" i="0" u="none" strike="noStrike" kern="0" cap="none" spc="0" normalizeH="0" baseline="0" noProof="0" dirty="0">
              <a:ln>
                <a:noFill/>
              </a:ln>
              <a:effectLst/>
              <a:uLnTx/>
              <a:uFillTx/>
              <a:latin typeface="Arial"/>
              <a:cs typeface="Arial"/>
            </a:endParaRPr>
          </a:p>
        </p:txBody>
      </p:sp>
      <p:sp>
        <p:nvSpPr>
          <p:cNvPr id="6" name="object 6"/>
          <p:cNvSpPr/>
          <p:nvPr/>
        </p:nvSpPr>
        <p:spPr>
          <a:xfrm>
            <a:off x="6819139" y="2654934"/>
            <a:ext cx="1631441" cy="1423670"/>
          </a:xfrm>
          <a:custGeom>
            <a:avLst/>
            <a:gdLst/>
            <a:ahLst/>
            <a:cxnLst/>
            <a:rect l="l" t="t" r="r" b="b"/>
            <a:pathLst>
              <a:path w="1312545" h="1423670">
                <a:moveTo>
                  <a:pt x="1312164" y="1423416"/>
                </a:moveTo>
                <a:lnTo>
                  <a:pt x="1056792" y="1423416"/>
                </a:lnTo>
                <a:lnTo>
                  <a:pt x="848248" y="1423416"/>
                </a:lnTo>
                <a:lnTo>
                  <a:pt x="707642" y="1423416"/>
                </a:lnTo>
                <a:lnTo>
                  <a:pt x="656081" y="1423416"/>
                </a:lnTo>
                <a:lnTo>
                  <a:pt x="656081" y="711708"/>
                </a:lnTo>
                <a:lnTo>
                  <a:pt x="604521" y="711708"/>
                </a:lnTo>
                <a:lnTo>
                  <a:pt x="463915" y="711708"/>
                </a:lnTo>
                <a:lnTo>
                  <a:pt x="255371" y="711708"/>
                </a:lnTo>
                <a:lnTo>
                  <a:pt x="0" y="711708"/>
                </a:lnTo>
                <a:lnTo>
                  <a:pt x="255371" y="711708"/>
                </a:lnTo>
                <a:lnTo>
                  <a:pt x="463915" y="711708"/>
                </a:lnTo>
                <a:lnTo>
                  <a:pt x="604521" y="711708"/>
                </a:lnTo>
                <a:lnTo>
                  <a:pt x="656081" y="711708"/>
                </a:lnTo>
                <a:lnTo>
                  <a:pt x="656081" y="0"/>
                </a:lnTo>
                <a:lnTo>
                  <a:pt x="707642" y="0"/>
                </a:lnTo>
                <a:lnTo>
                  <a:pt x="848248" y="0"/>
                </a:lnTo>
                <a:lnTo>
                  <a:pt x="1056792" y="0"/>
                </a:lnTo>
                <a:lnTo>
                  <a:pt x="1312164" y="0"/>
                </a:lnTo>
              </a:path>
            </a:pathLst>
          </a:custGeom>
          <a:ln w="28575">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7" name="object 7"/>
          <p:cNvSpPr txBox="1"/>
          <p:nvPr/>
        </p:nvSpPr>
        <p:spPr>
          <a:xfrm>
            <a:off x="7587617" y="2385694"/>
            <a:ext cx="742950" cy="258404"/>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Arial"/>
                <a:cs typeface="Arial"/>
              </a:rPr>
              <a:t>N=</a:t>
            </a:r>
            <a:r>
              <a:rPr kumimoji="0" sz="1600" b="0" i="0" u="none" strike="noStrike" kern="0" cap="none" spc="-25" normalizeH="0" baseline="0" noProof="0" dirty="0">
                <a:ln>
                  <a:noFill/>
                </a:ln>
                <a:solidFill>
                  <a:sysClr val="windowText" lastClr="000000"/>
                </a:solidFill>
                <a:effectLst/>
                <a:uLnTx/>
                <a:uFillTx/>
                <a:latin typeface="Arial"/>
                <a:cs typeface="Arial"/>
              </a:rPr>
              <a:t>425</a:t>
            </a:r>
            <a:endParaRPr kumimoji="0" sz="1600" b="0" i="0" u="none" strike="noStrike" kern="0" cap="none" spc="0" normalizeH="0" baseline="0" noProof="0" dirty="0">
              <a:ln>
                <a:noFill/>
              </a:ln>
              <a:solidFill>
                <a:sysClr val="windowText" lastClr="000000"/>
              </a:solidFill>
              <a:effectLst/>
              <a:uLnTx/>
              <a:uFillTx/>
              <a:latin typeface="Arial"/>
              <a:cs typeface="Arial"/>
            </a:endParaRPr>
          </a:p>
        </p:txBody>
      </p:sp>
      <p:sp>
        <p:nvSpPr>
          <p:cNvPr id="8" name="object 8"/>
          <p:cNvSpPr txBox="1"/>
          <p:nvPr/>
        </p:nvSpPr>
        <p:spPr>
          <a:xfrm>
            <a:off x="7625719" y="4129208"/>
            <a:ext cx="742950" cy="258404"/>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Arial"/>
                <a:cs typeface="Arial"/>
              </a:rPr>
              <a:t>N=</a:t>
            </a:r>
            <a:r>
              <a:rPr kumimoji="0" sz="1600" b="0" i="0" u="none" strike="noStrike" kern="0" cap="none" spc="-25" normalizeH="0" baseline="0" noProof="0" dirty="0">
                <a:ln>
                  <a:noFill/>
                </a:ln>
                <a:solidFill>
                  <a:sysClr val="windowText" lastClr="000000"/>
                </a:solidFill>
                <a:effectLst/>
                <a:uLnTx/>
                <a:uFillTx/>
                <a:latin typeface="Arial"/>
                <a:cs typeface="Arial"/>
              </a:rPr>
              <a:t>425</a:t>
            </a:r>
            <a:endParaRPr kumimoji="0" sz="1600" b="0" i="0" u="none" strike="noStrike" kern="0" cap="none" spc="0" normalizeH="0" baseline="0" noProof="0" dirty="0">
              <a:ln>
                <a:noFill/>
              </a:ln>
              <a:solidFill>
                <a:sysClr val="windowText" lastClr="000000"/>
              </a:solidFill>
              <a:effectLst/>
              <a:uLnTx/>
              <a:uFillTx/>
              <a:latin typeface="Arial"/>
              <a:cs typeface="Arial"/>
            </a:endParaRPr>
          </a:p>
        </p:txBody>
      </p:sp>
      <p:sp>
        <p:nvSpPr>
          <p:cNvPr id="9" name="object 9"/>
          <p:cNvSpPr txBox="1"/>
          <p:nvPr/>
        </p:nvSpPr>
        <p:spPr>
          <a:xfrm>
            <a:off x="7154355" y="3065223"/>
            <a:ext cx="307975"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25" normalizeH="0" baseline="0" noProof="0" dirty="0">
                <a:ln>
                  <a:noFill/>
                </a:ln>
                <a:solidFill>
                  <a:sysClr val="windowText" lastClr="000000"/>
                </a:solidFill>
                <a:effectLst/>
                <a:uLnTx/>
                <a:uFillTx/>
                <a:latin typeface="Arial"/>
                <a:cs typeface="Arial"/>
              </a:rPr>
              <a:t>1:1</a:t>
            </a:r>
            <a:endParaRPr kumimoji="0" sz="1600" b="0" i="0" u="none" strike="noStrike" kern="0" cap="none" spc="0" normalizeH="0" baseline="0" noProof="0" dirty="0">
              <a:ln>
                <a:noFill/>
              </a:ln>
              <a:solidFill>
                <a:sysClr val="windowText" lastClr="000000"/>
              </a:solidFill>
              <a:effectLst/>
              <a:uLnTx/>
              <a:uFillTx/>
              <a:latin typeface="Arial"/>
              <a:cs typeface="Arial"/>
            </a:endParaRPr>
          </a:p>
        </p:txBody>
      </p:sp>
      <p:sp>
        <p:nvSpPr>
          <p:cNvPr id="10" name="object 10"/>
          <p:cNvSpPr/>
          <p:nvPr/>
        </p:nvSpPr>
        <p:spPr>
          <a:xfrm>
            <a:off x="6541009" y="3103751"/>
            <a:ext cx="556260" cy="558165"/>
          </a:xfrm>
          <a:custGeom>
            <a:avLst/>
            <a:gdLst/>
            <a:ahLst/>
            <a:cxnLst/>
            <a:rect l="l" t="t" r="r" b="b"/>
            <a:pathLst>
              <a:path w="556260" h="558164">
                <a:moveTo>
                  <a:pt x="278129" y="0"/>
                </a:moveTo>
                <a:lnTo>
                  <a:pt x="233000" y="3649"/>
                </a:lnTo>
                <a:lnTo>
                  <a:pt x="190195" y="14215"/>
                </a:lnTo>
                <a:lnTo>
                  <a:pt x="150285" y="31125"/>
                </a:lnTo>
                <a:lnTo>
                  <a:pt x="113842" y="53803"/>
                </a:lnTo>
                <a:lnTo>
                  <a:pt x="81438" y="81676"/>
                </a:lnTo>
                <a:lnTo>
                  <a:pt x="53644" y="114171"/>
                </a:lnTo>
                <a:lnTo>
                  <a:pt x="31032" y="150714"/>
                </a:lnTo>
                <a:lnTo>
                  <a:pt x="14173" y="190731"/>
                </a:lnTo>
                <a:lnTo>
                  <a:pt x="3638" y="233648"/>
                </a:lnTo>
                <a:lnTo>
                  <a:pt x="0" y="278892"/>
                </a:lnTo>
                <a:lnTo>
                  <a:pt x="3638" y="324135"/>
                </a:lnTo>
                <a:lnTo>
                  <a:pt x="14173" y="367052"/>
                </a:lnTo>
                <a:lnTo>
                  <a:pt x="31032" y="407069"/>
                </a:lnTo>
                <a:lnTo>
                  <a:pt x="53644" y="443612"/>
                </a:lnTo>
                <a:lnTo>
                  <a:pt x="81438" y="476107"/>
                </a:lnTo>
                <a:lnTo>
                  <a:pt x="113842" y="503980"/>
                </a:lnTo>
                <a:lnTo>
                  <a:pt x="150285" y="526658"/>
                </a:lnTo>
                <a:lnTo>
                  <a:pt x="190195" y="543568"/>
                </a:lnTo>
                <a:lnTo>
                  <a:pt x="233000" y="554134"/>
                </a:lnTo>
                <a:lnTo>
                  <a:pt x="278129" y="557784"/>
                </a:lnTo>
                <a:lnTo>
                  <a:pt x="323228" y="554134"/>
                </a:lnTo>
                <a:lnTo>
                  <a:pt x="366016" y="543568"/>
                </a:lnTo>
                <a:lnTo>
                  <a:pt x="405918" y="526658"/>
                </a:lnTo>
                <a:lnTo>
                  <a:pt x="442362" y="503980"/>
                </a:lnTo>
                <a:lnTo>
                  <a:pt x="474773" y="476107"/>
                </a:lnTo>
                <a:lnTo>
                  <a:pt x="502578" y="443612"/>
                </a:lnTo>
                <a:lnTo>
                  <a:pt x="525203" y="407069"/>
                </a:lnTo>
                <a:lnTo>
                  <a:pt x="542074" y="367052"/>
                </a:lnTo>
                <a:lnTo>
                  <a:pt x="552618" y="324135"/>
                </a:lnTo>
                <a:lnTo>
                  <a:pt x="556260" y="278892"/>
                </a:lnTo>
                <a:lnTo>
                  <a:pt x="552618" y="233648"/>
                </a:lnTo>
                <a:lnTo>
                  <a:pt x="542074" y="190731"/>
                </a:lnTo>
                <a:lnTo>
                  <a:pt x="525203" y="150714"/>
                </a:lnTo>
                <a:lnTo>
                  <a:pt x="502578" y="114171"/>
                </a:lnTo>
                <a:lnTo>
                  <a:pt x="474773" y="81676"/>
                </a:lnTo>
                <a:lnTo>
                  <a:pt x="442362" y="53803"/>
                </a:lnTo>
                <a:lnTo>
                  <a:pt x="405918" y="31125"/>
                </a:lnTo>
                <a:lnTo>
                  <a:pt x="366016" y="14215"/>
                </a:lnTo>
                <a:lnTo>
                  <a:pt x="323228" y="3649"/>
                </a:lnTo>
                <a:lnTo>
                  <a:pt x="278129" y="0"/>
                </a:lnTo>
                <a:close/>
              </a:path>
            </a:pathLst>
          </a:custGeom>
        </p:spPr>
        <p:style>
          <a:lnRef idx="1">
            <a:schemeClr val="dk1"/>
          </a:lnRef>
          <a:fillRef idx="2">
            <a:schemeClr val="dk1"/>
          </a:fillRef>
          <a:effectRef idx="1">
            <a:schemeClr val="dk1"/>
          </a:effectRef>
          <a:fontRef idx="minor">
            <a:schemeClr val="dk1"/>
          </a:fontRef>
        </p:style>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1" name="object 11"/>
          <p:cNvSpPr txBox="1"/>
          <p:nvPr/>
        </p:nvSpPr>
        <p:spPr>
          <a:xfrm>
            <a:off x="6708141" y="3200145"/>
            <a:ext cx="221615" cy="35115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2100" b="1" i="0" u="none" strike="noStrike" kern="0" cap="none" spc="25" normalizeH="0" baseline="0" noProof="0" dirty="0">
                <a:ln>
                  <a:noFill/>
                </a:ln>
                <a:solidFill>
                  <a:srgbClr val="FFFFFF"/>
                </a:solidFill>
                <a:effectLst/>
                <a:uLnTx/>
                <a:uFillTx/>
                <a:latin typeface="Arial"/>
                <a:cs typeface="Arial"/>
              </a:rPr>
              <a:t>R</a:t>
            </a:r>
            <a:endParaRPr kumimoji="0" sz="2100" b="0" i="0" u="none" strike="noStrike" kern="0" cap="none" spc="0" normalizeH="0" baseline="0" noProof="0" dirty="0">
              <a:ln>
                <a:noFill/>
              </a:ln>
              <a:solidFill>
                <a:sysClr val="windowText" lastClr="000000"/>
              </a:solidFill>
              <a:effectLst/>
              <a:uLnTx/>
              <a:uFillTx/>
              <a:latin typeface="Arial"/>
              <a:cs typeface="Arial"/>
            </a:endParaRPr>
          </a:p>
        </p:txBody>
      </p:sp>
      <p:sp>
        <p:nvSpPr>
          <p:cNvPr id="12" name="object 12"/>
          <p:cNvSpPr txBox="1"/>
          <p:nvPr/>
        </p:nvSpPr>
        <p:spPr>
          <a:xfrm>
            <a:off x="8450580" y="2443138"/>
            <a:ext cx="2537460" cy="52386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0" tIns="31114" rIns="0" bIns="0" rtlCol="0">
            <a:spAutoFit/>
          </a:bodyPr>
          <a:lstStyle/>
          <a:p>
            <a:pPr marL="635" marR="0" lvl="0" indent="0" algn="ctr" defTabSz="914400" eaLnBrk="1" fontAlgn="auto" latinLnBrk="0" hangingPunct="1">
              <a:lnSpc>
                <a:spcPct val="100000"/>
              </a:lnSpc>
              <a:spcBef>
                <a:spcPts val="244"/>
              </a:spcBef>
              <a:spcAft>
                <a:spcPts val="0"/>
              </a:spcAft>
              <a:buClrTx/>
              <a:buSzTx/>
              <a:buFontTx/>
              <a:buNone/>
              <a:tabLst/>
              <a:defRPr/>
            </a:pPr>
            <a:r>
              <a:rPr kumimoji="0" sz="1600" b="1" i="0" u="none" strike="noStrike" kern="0" cap="none" spc="-10" normalizeH="0" baseline="0" noProof="0" dirty="0">
                <a:ln>
                  <a:noFill/>
                </a:ln>
                <a:effectLst/>
                <a:uLnTx/>
                <a:uFillTx/>
                <a:latin typeface="Arial"/>
                <a:cs typeface="Arial"/>
              </a:rPr>
              <a:t>T-</a:t>
            </a:r>
            <a:r>
              <a:rPr kumimoji="0" sz="1600" b="1" i="0" u="none" strike="noStrike" kern="0" cap="none" spc="-25" normalizeH="0" baseline="0" noProof="0" dirty="0">
                <a:ln>
                  <a:noFill/>
                </a:ln>
                <a:effectLst/>
                <a:uLnTx/>
                <a:uFillTx/>
                <a:latin typeface="Arial"/>
                <a:cs typeface="Arial"/>
              </a:rPr>
              <a:t>DXd</a:t>
            </a:r>
            <a:endParaRPr kumimoji="0" sz="1600" b="0" i="0" u="none" strike="noStrike" kern="0" cap="none" spc="0" normalizeH="0" baseline="0" noProof="0" dirty="0">
              <a:ln>
                <a:noFill/>
              </a:ln>
              <a:effectLst/>
              <a:uLnTx/>
              <a:uFillTx/>
              <a:latin typeface="Arial"/>
              <a:cs typeface="Arial"/>
            </a:endParaRPr>
          </a:p>
          <a:p>
            <a:pPr marL="635" marR="0" lvl="0" indent="0" algn="ctr" defTabSz="914400" eaLnBrk="1" fontAlgn="auto" latinLnBrk="0" hangingPunct="1">
              <a:lnSpc>
                <a:spcPct val="100000"/>
              </a:lnSpc>
              <a:spcBef>
                <a:spcPts val="0"/>
              </a:spcBef>
              <a:spcAft>
                <a:spcPts val="0"/>
              </a:spcAft>
              <a:buClrTx/>
              <a:buSzTx/>
              <a:buFontTx/>
              <a:buNone/>
              <a:tabLst/>
              <a:defRPr/>
            </a:pPr>
            <a:r>
              <a:rPr kumimoji="0" sz="1600" b="1" i="0" u="none" strike="noStrike" kern="0" cap="none" spc="0" normalizeH="0" baseline="0" noProof="0" dirty="0">
                <a:ln>
                  <a:noFill/>
                </a:ln>
                <a:effectLst/>
                <a:uLnTx/>
                <a:uFillTx/>
                <a:latin typeface="Arial"/>
                <a:cs typeface="Arial"/>
              </a:rPr>
              <a:t>(5.4</a:t>
            </a:r>
            <a:r>
              <a:rPr kumimoji="0" sz="1600" b="1" i="0" u="none" strike="noStrike" kern="0" cap="none" spc="-40" normalizeH="0" baseline="0" noProof="0" dirty="0">
                <a:ln>
                  <a:noFill/>
                </a:ln>
                <a:effectLst/>
                <a:uLnTx/>
                <a:uFillTx/>
                <a:latin typeface="Arial"/>
                <a:cs typeface="Arial"/>
              </a:rPr>
              <a:t> </a:t>
            </a:r>
            <a:r>
              <a:rPr kumimoji="0" sz="1600" b="1" i="0" u="none" strike="noStrike" kern="0" cap="none" spc="0" normalizeH="0" baseline="0" noProof="0" dirty="0">
                <a:ln>
                  <a:noFill/>
                </a:ln>
                <a:effectLst/>
                <a:uLnTx/>
                <a:uFillTx/>
                <a:latin typeface="Arial"/>
                <a:cs typeface="Arial"/>
              </a:rPr>
              <a:t>mg/kg</a:t>
            </a:r>
            <a:r>
              <a:rPr kumimoji="0" sz="1600" b="1" i="0" u="none" strike="noStrike" kern="0" cap="none" spc="-30" normalizeH="0" baseline="0" noProof="0" dirty="0">
                <a:ln>
                  <a:noFill/>
                </a:ln>
                <a:effectLst/>
                <a:uLnTx/>
                <a:uFillTx/>
                <a:latin typeface="Arial"/>
                <a:cs typeface="Arial"/>
              </a:rPr>
              <a:t> </a:t>
            </a:r>
            <a:r>
              <a:rPr kumimoji="0" sz="1600" b="1" i="0" u="none" strike="noStrike" kern="0" cap="none" spc="-20" normalizeH="0" baseline="0" noProof="0" dirty="0">
                <a:ln>
                  <a:noFill/>
                </a:ln>
                <a:effectLst/>
                <a:uLnTx/>
                <a:uFillTx/>
                <a:latin typeface="Arial"/>
                <a:cs typeface="Arial"/>
              </a:rPr>
              <a:t>q3w)</a:t>
            </a:r>
            <a:endParaRPr kumimoji="0" sz="1600" b="0" i="0" u="none" strike="noStrike" kern="0" cap="none" spc="0" normalizeH="0" baseline="0" noProof="0" dirty="0">
              <a:ln>
                <a:noFill/>
              </a:ln>
              <a:effectLst/>
              <a:uLnTx/>
              <a:uFillTx/>
              <a:latin typeface="Arial"/>
              <a:cs typeface="Arial"/>
            </a:endParaRPr>
          </a:p>
        </p:txBody>
      </p:sp>
      <p:sp>
        <p:nvSpPr>
          <p:cNvPr id="13" name="object 13"/>
          <p:cNvSpPr txBox="1"/>
          <p:nvPr/>
        </p:nvSpPr>
        <p:spPr>
          <a:xfrm>
            <a:off x="8450580" y="3719448"/>
            <a:ext cx="2537460" cy="544380"/>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vert="horz" wrap="square" lIns="0" tIns="51435" rIns="0" bIns="0" rtlCol="0">
            <a:spAutoFit/>
          </a:bodyPr>
          <a:lstStyle/>
          <a:p>
            <a:pPr marL="1270" marR="0" lvl="0" indent="0" algn="ctr" defTabSz="914400" eaLnBrk="1" fontAlgn="auto" latinLnBrk="0" hangingPunct="1">
              <a:lnSpc>
                <a:spcPct val="100000"/>
              </a:lnSpc>
              <a:spcBef>
                <a:spcPts val="405"/>
              </a:spcBef>
              <a:spcAft>
                <a:spcPts val="0"/>
              </a:spcAft>
              <a:buClrTx/>
              <a:buSzTx/>
              <a:buFontTx/>
              <a:buNone/>
              <a:tabLst/>
              <a:defRPr/>
            </a:pPr>
            <a:r>
              <a:rPr kumimoji="0" sz="1600" b="1" i="0" u="none" strike="noStrike" kern="0" cap="none" spc="0" normalizeH="0" baseline="0" noProof="0" dirty="0">
                <a:ln>
                  <a:noFill/>
                </a:ln>
                <a:solidFill>
                  <a:schemeClr val="bg1"/>
                </a:solidFill>
                <a:effectLst/>
                <a:uLnTx/>
                <a:uFillTx/>
                <a:latin typeface="Arial"/>
                <a:cs typeface="Arial"/>
              </a:rPr>
              <a:t>Investigator’s</a:t>
            </a:r>
            <a:r>
              <a:rPr kumimoji="0" sz="1600" b="1" i="0" u="none" strike="noStrike" kern="0" cap="none" spc="-45" normalizeH="0" baseline="0" noProof="0" dirty="0">
                <a:ln>
                  <a:noFill/>
                </a:ln>
                <a:solidFill>
                  <a:schemeClr val="bg1"/>
                </a:solidFill>
                <a:effectLst/>
                <a:uLnTx/>
                <a:uFillTx/>
                <a:latin typeface="Arial"/>
                <a:cs typeface="Arial"/>
              </a:rPr>
              <a:t> </a:t>
            </a:r>
            <a:r>
              <a:rPr kumimoji="0" sz="1600" b="1" i="0" u="none" strike="noStrike" kern="0" cap="none" spc="-10" normalizeH="0" baseline="0" noProof="0" dirty="0">
                <a:ln>
                  <a:noFill/>
                </a:ln>
                <a:solidFill>
                  <a:schemeClr val="bg1"/>
                </a:solidFill>
                <a:effectLst/>
                <a:uLnTx/>
                <a:uFillTx/>
                <a:latin typeface="Arial"/>
                <a:cs typeface="Arial"/>
              </a:rPr>
              <a:t>choice</a:t>
            </a:r>
            <a:endParaRPr kumimoji="0" sz="1600" b="0" i="0" u="none" strike="noStrike" kern="0" cap="none" spc="0" normalizeH="0" baseline="0" noProof="0" dirty="0">
              <a:ln>
                <a:noFill/>
              </a:ln>
              <a:solidFill>
                <a:schemeClr val="bg1"/>
              </a:solidFill>
              <a:effectLst/>
              <a:uLnTx/>
              <a:uFillTx/>
              <a:latin typeface="Arial"/>
              <a:cs typeface="Arial"/>
            </a:endParaRPr>
          </a:p>
          <a:p>
            <a:pPr marL="635" marR="0" lvl="0" indent="0" algn="ctr" defTabSz="914400" eaLnBrk="1" fontAlgn="auto" latinLnBrk="0" hangingPunct="1">
              <a:lnSpc>
                <a:spcPct val="100000"/>
              </a:lnSpc>
              <a:spcBef>
                <a:spcPts val="0"/>
              </a:spcBef>
              <a:spcAft>
                <a:spcPts val="0"/>
              </a:spcAft>
              <a:buClrTx/>
              <a:buSzTx/>
              <a:buFontTx/>
              <a:buNone/>
              <a:tabLst/>
              <a:defRPr/>
            </a:pPr>
            <a:r>
              <a:rPr lang="en-US" sz="1600" b="1" kern="0" spc="-10" dirty="0">
                <a:solidFill>
                  <a:schemeClr val="bg1"/>
                </a:solidFill>
                <a:latin typeface="Arial"/>
                <a:cs typeface="Arial"/>
              </a:rPr>
              <a:t>c</a:t>
            </a:r>
            <a:r>
              <a:rPr kumimoji="0" sz="1600" b="1" i="0" u="none" strike="noStrike" kern="0" cap="none" spc="-10" normalizeH="0" baseline="0" noProof="0" dirty="0">
                <a:ln>
                  <a:noFill/>
                </a:ln>
                <a:solidFill>
                  <a:schemeClr val="bg1"/>
                </a:solidFill>
                <a:effectLst/>
                <a:uLnTx/>
                <a:uFillTx/>
                <a:latin typeface="Arial"/>
                <a:cs typeface="Arial"/>
              </a:rPr>
              <a:t>hemotherapy*</a:t>
            </a:r>
            <a:endParaRPr kumimoji="0" sz="1600" b="0" i="0" u="none" strike="noStrike" kern="0" cap="none" spc="0" normalizeH="0" baseline="0" noProof="0" dirty="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12808024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232C2-AA01-ED1B-16DE-E09187BFEB5F}"/>
              </a:ext>
            </a:extLst>
          </p:cNvPr>
          <p:cNvSpPr>
            <a:spLocks noGrp="1"/>
          </p:cNvSpPr>
          <p:nvPr>
            <p:ph type="ctrTitle"/>
          </p:nvPr>
        </p:nvSpPr>
        <p:spPr>
          <a:xfrm>
            <a:off x="1161826" y="1122363"/>
            <a:ext cx="10004612" cy="2239962"/>
          </a:xfrm>
        </p:spPr>
        <p:txBody>
          <a:bodyPr>
            <a:noAutofit/>
          </a:bodyPr>
          <a:lstStyle/>
          <a:p>
            <a:r>
              <a:rPr lang="en-US" dirty="0"/>
              <a:t>Adverse Event Management of Antibody-Drug Conjugates</a:t>
            </a:r>
          </a:p>
        </p:txBody>
      </p:sp>
    </p:spTree>
    <p:extLst>
      <p:ext uri="{BB962C8B-B14F-4D97-AF65-F5344CB8AC3E}">
        <p14:creationId xmlns:p14="http://schemas.microsoft.com/office/powerpoint/2010/main" val="23214341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6DF8E-A5E7-B945-BEFF-E6A7EF028F95}"/>
              </a:ext>
            </a:extLst>
          </p:cNvPr>
          <p:cNvSpPr>
            <a:spLocks noGrp="1"/>
          </p:cNvSpPr>
          <p:nvPr>
            <p:ph type="title"/>
          </p:nvPr>
        </p:nvSpPr>
        <p:spPr/>
        <p:txBody>
          <a:bodyPr>
            <a:normAutofit/>
          </a:bodyPr>
          <a:lstStyle/>
          <a:p>
            <a:r>
              <a:rPr lang="en-US" dirty="0"/>
              <a:t>Toxicities from Established Therapy</a:t>
            </a:r>
          </a:p>
        </p:txBody>
      </p:sp>
      <p:sp>
        <p:nvSpPr>
          <p:cNvPr id="3" name="Content Placeholder 2">
            <a:extLst>
              <a:ext uri="{FF2B5EF4-FFF2-40B4-BE49-F238E27FC236}">
                <a16:creationId xmlns:a16="http://schemas.microsoft.com/office/drawing/2014/main" id="{282393BB-7576-7D43-A0B5-4C4B37FE520B}"/>
              </a:ext>
            </a:extLst>
          </p:cNvPr>
          <p:cNvSpPr>
            <a:spLocks noGrp="1"/>
          </p:cNvSpPr>
          <p:nvPr>
            <p:ph idx="1"/>
          </p:nvPr>
        </p:nvSpPr>
        <p:spPr/>
        <p:txBody>
          <a:bodyPr/>
          <a:lstStyle/>
          <a:p>
            <a:pPr>
              <a:spcAft>
                <a:spcPts val="400"/>
              </a:spcAft>
            </a:pPr>
            <a:r>
              <a:rPr lang="en-US" dirty="0"/>
              <a:t>Trastuzumab and pertuzumab</a:t>
            </a:r>
          </a:p>
          <a:p>
            <a:pPr lvl="1">
              <a:spcAft>
                <a:spcPts val="400"/>
              </a:spcAft>
            </a:pPr>
            <a:r>
              <a:rPr lang="en-US" dirty="0"/>
              <a:t>Cardiac dysfunction</a:t>
            </a:r>
          </a:p>
          <a:p>
            <a:pPr lvl="2">
              <a:spcAft>
                <a:spcPts val="400"/>
              </a:spcAft>
            </a:pPr>
            <a:r>
              <a:rPr lang="en-US" dirty="0"/>
              <a:t>Generally predictable, risk factors understood, preventive strategies</a:t>
            </a:r>
          </a:p>
          <a:p>
            <a:pPr lvl="2">
              <a:spcAft>
                <a:spcPts val="400"/>
              </a:spcAft>
            </a:pPr>
            <a:r>
              <a:rPr lang="en-US" dirty="0"/>
              <a:t>Can occur with any HER2-targeted agent</a:t>
            </a:r>
          </a:p>
          <a:p>
            <a:pPr lvl="1">
              <a:spcAft>
                <a:spcPts val="400"/>
              </a:spcAft>
            </a:pPr>
            <a:r>
              <a:rPr lang="en-US" dirty="0"/>
              <a:t>Rare infusion-related reactions</a:t>
            </a:r>
          </a:p>
          <a:p>
            <a:pPr lvl="1">
              <a:spcAft>
                <a:spcPts val="400"/>
              </a:spcAft>
            </a:pPr>
            <a:r>
              <a:rPr lang="en-US" dirty="0"/>
              <a:t>Diarrhea: generally exacerbated by chemotherapy</a:t>
            </a:r>
          </a:p>
          <a:p>
            <a:pPr lvl="2">
              <a:spcAft>
                <a:spcPts val="400"/>
              </a:spcAft>
            </a:pPr>
            <a:r>
              <a:rPr lang="en-US" dirty="0"/>
              <a:t>Antidiarrheal therapy</a:t>
            </a:r>
          </a:p>
          <a:p>
            <a:pPr lvl="1">
              <a:spcAft>
                <a:spcPts val="400"/>
              </a:spcAft>
            </a:pPr>
            <a:r>
              <a:rPr lang="en-US" dirty="0"/>
              <a:t>Rash: uncommon</a:t>
            </a:r>
          </a:p>
          <a:p>
            <a:pPr lvl="2">
              <a:spcAft>
                <a:spcPts val="400"/>
              </a:spcAft>
            </a:pPr>
            <a:r>
              <a:rPr lang="en-US" dirty="0"/>
              <a:t>Topical immunosuppression, ultraviolet protection</a:t>
            </a:r>
          </a:p>
          <a:p>
            <a:pPr marL="0" indent="0">
              <a:spcAft>
                <a:spcPts val="400"/>
              </a:spcAft>
              <a:buNone/>
            </a:pPr>
            <a:endParaRPr lang="en-US" dirty="0"/>
          </a:p>
        </p:txBody>
      </p:sp>
    </p:spTree>
    <p:extLst>
      <p:ext uri="{BB962C8B-B14F-4D97-AF65-F5344CB8AC3E}">
        <p14:creationId xmlns:p14="http://schemas.microsoft.com/office/powerpoint/2010/main" val="15026677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76001DCB-0720-E98A-CB8A-E670107DFB71}"/>
              </a:ext>
            </a:extLst>
          </p:cNvPr>
          <p:cNvSpPr>
            <a:spLocks noGrp="1"/>
          </p:cNvSpPr>
          <p:nvPr>
            <p:ph type="title"/>
          </p:nvPr>
        </p:nvSpPr>
        <p:spPr>
          <a:xfrm>
            <a:off x="838200" y="365125"/>
            <a:ext cx="11013374" cy="1325563"/>
          </a:xfrm>
        </p:spPr>
        <p:txBody>
          <a:bodyPr>
            <a:noAutofit/>
          </a:bodyPr>
          <a:lstStyle/>
          <a:p>
            <a:r>
              <a:rPr lang="en-US" sz="3200" dirty="0"/>
              <a:t>ADCs Consist of Numerous Elements, Including the Monoclonal Antibody, Conjugated Drug, and Stable Linker</a:t>
            </a:r>
          </a:p>
        </p:txBody>
      </p:sp>
      <p:sp>
        <p:nvSpPr>
          <p:cNvPr id="4" name="Text Placeholder 3">
            <a:extLst>
              <a:ext uri="{FF2B5EF4-FFF2-40B4-BE49-F238E27FC236}">
                <a16:creationId xmlns:a16="http://schemas.microsoft.com/office/drawing/2014/main" id="{2720F593-EAC0-A6AC-5709-BF67EA0281EF}"/>
              </a:ext>
            </a:extLst>
          </p:cNvPr>
          <p:cNvSpPr>
            <a:spLocks noGrp="1"/>
          </p:cNvSpPr>
          <p:nvPr>
            <p:ph type="body" sz="quarter" idx="12"/>
          </p:nvPr>
        </p:nvSpPr>
        <p:spPr/>
        <p:txBody>
          <a:bodyPr/>
          <a:lstStyle/>
          <a:p>
            <a:pPr lvl="0"/>
            <a:r>
              <a:rPr lang="en-US" dirty="0"/>
              <a:t>ADC, antibody drug conjugate; </a:t>
            </a:r>
            <a:r>
              <a:rPr lang="en-US" dirty="0" err="1"/>
              <a:t>Cys</a:t>
            </a:r>
            <a:r>
              <a:rPr lang="en-US" dirty="0"/>
              <a:t>, cysteine; DAR, drug-to-antibody ratio: Lys, lysine; mAb, monoclonal antibody.</a:t>
            </a:r>
            <a:br>
              <a:rPr lang="en-US" dirty="0"/>
            </a:br>
            <a:r>
              <a:rPr lang="en-US" dirty="0"/>
              <a:t>Nakada T, et al. </a:t>
            </a:r>
            <a:r>
              <a:rPr lang="en-US" i="1" dirty="0"/>
              <a:t>Chem Pharm Bull</a:t>
            </a:r>
            <a:r>
              <a:rPr lang="en-US" dirty="0"/>
              <a:t>. 2019;67(3):173-185. </a:t>
            </a:r>
            <a:r>
              <a:rPr lang="en-US" i="1" dirty="0"/>
              <a:t>Permission requested from Chem Pharm Bull.</a:t>
            </a:r>
            <a:endParaRPr lang="en-US" dirty="0"/>
          </a:p>
        </p:txBody>
      </p:sp>
      <p:grpSp>
        <p:nvGrpSpPr>
          <p:cNvPr id="33" name="object 25">
            <a:extLst>
              <a:ext uri="{FF2B5EF4-FFF2-40B4-BE49-F238E27FC236}">
                <a16:creationId xmlns:a16="http://schemas.microsoft.com/office/drawing/2014/main" id="{DECDC242-17D8-F9B8-1EC6-E5B8153F68A3}"/>
              </a:ext>
            </a:extLst>
          </p:cNvPr>
          <p:cNvGrpSpPr/>
          <p:nvPr/>
        </p:nvGrpSpPr>
        <p:grpSpPr>
          <a:xfrm>
            <a:off x="1898211" y="1905867"/>
            <a:ext cx="9371473" cy="4139775"/>
            <a:chOff x="900683" y="1085088"/>
            <a:chExt cx="10861675" cy="4798060"/>
          </a:xfrm>
        </p:grpSpPr>
        <p:pic>
          <p:nvPicPr>
            <p:cNvPr id="34" name="object 26">
              <a:extLst>
                <a:ext uri="{FF2B5EF4-FFF2-40B4-BE49-F238E27FC236}">
                  <a16:creationId xmlns:a16="http://schemas.microsoft.com/office/drawing/2014/main" id="{E79B9515-7358-8866-3779-6F1DBEBDB3F3}"/>
                </a:ext>
              </a:extLst>
            </p:cNvPr>
            <p:cNvPicPr/>
            <p:nvPr/>
          </p:nvPicPr>
          <p:blipFill>
            <a:blip r:embed="rId3" cstate="print"/>
            <a:stretch>
              <a:fillRect/>
            </a:stretch>
          </p:blipFill>
          <p:spPr>
            <a:xfrm>
              <a:off x="3565550" y="5301488"/>
              <a:ext cx="317182" cy="317500"/>
            </a:xfrm>
            <a:prstGeom prst="rect">
              <a:avLst/>
            </a:prstGeom>
          </p:spPr>
        </p:pic>
        <p:pic>
          <p:nvPicPr>
            <p:cNvPr id="35" name="object 27">
              <a:extLst>
                <a:ext uri="{FF2B5EF4-FFF2-40B4-BE49-F238E27FC236}">
                  <a16:creationId xmlns:a16="http://schemas.microsoft.com/office/drawing/2014/main" id="{15ABC990-E4F9-3F72-8373-86EED4FC031A}"/>
                </a:ext>
              </a:extLst>
            </p:cNvPr>
            <p:cNvPicPr/>
            <p:nvPr/>
          </p:nvPicPr>
          <p:blipFill>
            <a:blip r:embed="rId4" cstate="print"/>
            <a:stretch>
              <a:fillRect/>
            </a:stretch>
          </p:blipFill>
          <p:spPr>
            <a:xfrm>
              <a:off x="900683" y="1085088"/>
              <a:ext cx="10390632" cy="4797552"/>
            </a:xfrm>
            <a:prstGeom prst="rect">
              <a:avLst/>
            </a:prstGeom>
          </p:spPr>
        </p:pic>
        <p:sp>
          <p:nvSpPr>
            <p:cNvPr id="36" name="object 28">
              <a:extLst>
                <a:ext uri="{FF2B5EF4-FFF2-40B4-BE49-F238E27FC236}">
                  <a16:creationId xmlns:a16="http://schemas.microsoft.com/office/drawing/2014/main" id="{078AC7F0-FC38-E5B5-CA3B-722F0E8C9304}"/>
                </a:ext>
              </a:extLst>
            </p:cNvPr>
            <p:cNvSpPr/>
            <p:nvPr/>
          </p:nvSpPr>
          <p:spPr>
            <a:xfrm>
              <a:off x="2667761" y="5467350"/>
              <a:ext cx="240029" cy="0"/>
            </a:xfrm>
            <a:custGeom>
              <a:avLst/>
              <a:gdLst/>
              <a:ahLst/>
              <a:cxnLst/>
              <a:rect l="l" t="t" r="r" b="b"/>
              <a:pathLst>
                <a:path w="240030">
                  <a:moveTo>
                    <a:pt x="0" y="0"/>
                  </a:moveTo>
                  <a:lnTo>
                    <a:pt x="239902" y="0"/>
                  </a:lnTo>
                </a:path>
              </a:pathLst>
            </a:custGeom>
            <a:ln w="28575">
              <a:solidFill>
                <a:srgbClr val="C0504D"/>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7" name="object 29">
              <a:extLst>
                <a:ext uri="{FF2B5EF4-FFF2-40B4-BE49-F238E27FC236}">
                  <a16:creationId xmlns:a16="http://schemas.microsoft.com/office/drawing/2014/main" id="{BB716C10-030B-4A92-45EB-587F64F68240}"/>
                </a:ext>
              </a:extLst>
            </p:cNvPr>
            <p:cNvSpPr/>
            <p:nvPr/>
          </p:nvSpPr>
          <p:spPr>
            <a:xfrm>
              <a:off x="4680204" y="5466588"/>
              <a:ext cx="240029" cy="0"/>
            </a:xfrm>
            <a:custGeom>
              <a:avLst/>
              <a:gdLst/>
              <a:ahLst/>
              <a:cxnLst/>
              <a:rect l="l" t="t" r="r" b="b"/>
              <a:pathLst>
                <a:path w="240029">
                  <a:moveTo>
                    <a:pt x="0" y="0"/>
                  </a:moveTo>
                  <a:lnTo>
                    <a:pt x="239903" y="0"/>
                  </a:lnTo>
                </a:path>
              </a:pathLst>
            </a:custGeom>
            <a:ln w="57150">
              <a:solidFill>
                <a:srgbClr val="9BBA5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pic>
          <p:nvPicPr>
            <p:cNvPr id="38" name="object 30">
              <a:extLst>
                <a:ext uri="{FF2B5EF4-FFF2-40B4-BE49-F238E27FC236}">
                  <a16:creationId xmlns:a16="http://schemas.microsoft.com/office/drawing/2014/main" id="{A8E7477A-8C03-D01D-97EA-A595C534929C}"/>
                </a:ext>
              </a:extLst>
            </p:cNvPr>
            <p:cNvPicPr/>
            <p:nvPr/>
          </p:nvPicPr>
          <p:blipFill>
            <a:blip r:embed="rId5" cstate="print"/>
            <a:stretch>
              <a:fillRect/>
            </a:stretch>
          </p:blipFill>
          <p:spPr>
            <a:xfrm>
              <a:off x="2969641" y="5377307"/>
              <a:ext cx="432054" cy="153924"/>
            </a:xfrm>
            <a:prstGeom prst="rect">
              <a:avLst/>
            </a:prstGeom>
          </p:spPr>
        </p:pic>
        <p:pic>
          <p:nvPicPr>
            <p:cNvPr id="39" name="object 31">
              <a:extLst>
                <a:ext uri="{FF2B5EF4-FFF2-40B4-BE49-F238E27FC236}">
                  <a16:creationId xmlns:a16="http://schemas.microsoft.com/office/drawing/2014/main" id="{0BB7E442-215D-4C8F-40DD-7750CF20B7E0}"/>
                </a:ext>
              </a:extLst>
            </p:cNvPr>
            <p:cNvPicPr/>
            <p:nvPr/>
          </p:nvPicPr>
          <p:blipFill>
            <a:blip r:embed="rId6" cstate="print"/>
            <a:stretch>
              <a:fillRect/>
            </a:stretch>
          </p:blipFill>
          <p:spPr>
            <a:xfrm>
              <a:off x="3913377" y="5377307"/>
              <a:ext cx="546900" cy="153924"/>
            </a:xfrm>
            <a:prstGeom prst="rect">
              <a:avLst/>
            </a:prstGeom>
          </p:spPr>
        </p:pic>
        <p:pic>
          <p:nvPicPr>
            <p:cNvPr id="40" name="object 32">
              <a:extLst>
                <a:ext uri="{FF2B5EF4-FFF2-40B4-BE49-F238E27FC236}">
                  <a16:creationId xmlns:a16="http://schemas.microsoft.com/office/drawing/2014/main" id="{E2668986-F407-4CEB-BCD2-B2C1F9A1E807}"/>
                </a:ext>
              </a:extLst>
            </p:cNvPr>
            <p:cNvPicPr/>
            <p:nvPr/>
          </p:nvPicPr>
          <p:blipFill>
            <a:blip r:embed="rId7" cstate="print"/>
            <a:stretch>
              <a:fillRect/>
            </a:stretch>
          </p:blipFill>
          <p:spPr>
            <a:xfrm>
              <a:off x="5036185" y="5377307"/>
              <a:ext cx="1112748" cy="153924"/>
            </a:xfrm>
            <a:prstGeom prst="rect">
              <a:avLst/>
            </a:prstGeom>
          </p:spPr>
        </p:pic>
        <p:sp>
          <p:nvSpPr>
            <p:cNvPr id="41" name="object 33">
              <a:extLst>
                <a:ext uri="{FF2B5EF4-FFF2-40B4-BE49-F238E27FC236}">
                  <a16:creationId xmlns:a16="http://schemas.microsoft.com/office/drawing/2014/main" id="{6097D563-95F0-557F-01AC-8615F69BB137}"/>
                </a:ext>
              </a:extLst>
            </p:cNvPr>
            <p:cNvSpPr/>
            <p:nvPr/>
          </p:nvSpPr>
          <p:spPr>
            <a:xfrm>
              <a:off x="7226807" y="1152144"/>
              <a:ext cx="4535805" cy="1323340"/>
            </a:xfrm>
            <a:custGeom>
              <a:avLst/>
              <a:gdLst/>
              <a:ahLst/>
              <a:cxnLst/>
              <a:rect l="l" t="t" r="r" b="b"/>
              <a:pathLst>
                <a:path w="4535805" h="1323339">
                  <a:moveTo>
                    <a:pt x="4535424" y="0"/>
                  </a:moveTo>
                  <a:lnTo>
                    <a:pt x="0" y="0"/>
                  </a:lnTo>
                  <a:lnTo>
                    <a:pt x="0" y="1322831"/>
                  </a:lnTo>
                  <a:lnTo>
                    <a:pt x="4535424" y="1322831"/>
                  </a:lnTo>
                  <a:lnTo>
                    <a:pt x="453542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pic>
          <p:nvPicPr>
            <p:cNvPr id="42" name="object 34">
              <a:extLst>
                <a:ext uri="{FF2B5EF4-FFF2-40B4-BE49-F238E27FC236}">
                  <a16:creationId xmlns:a16="http://schemas.microsoft.com/office/drawing/2014/main" id="{C4556D18-ADA5-F692-30CC-06CE5DD090F9}"/>
                </a:ext>
              </a:extLst>
            </p:cNvPr>
            <p:cNvPicPr/>
            <p:nvPr/>
          </p:nvPicPr>
          <p:blipFill>
            <a:blip r:embed="rId8" cstate="print"/>
            <a:stretch>
              <a:fillRect/>
            </a:stretch>
          </p:blipFill>
          <p:spPr>
            <a:xfrm>
              <a:off x="7319137" y="1195781"/>
              <a:ext cx="2026157" cy="247192"/>
            </a:xfrm>
            <a:prstGeom prst="rect">
              <a:avLst/>
            </a:prstGeom>
          </p:spPr>
        </p:pic>
      </p:grpSp>
    </p:spTree>
    <p:extLst>
      <p:ext uri="{BB962C8B-B14F-4D97-AF65-F5344CB8AC3E}">
        <p14:creationId xmlns:p14="http://schemas.microsoft.com/office/powerpoint/2010/main" val="1261872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7C5009-3A98-D1A8-E1CE-98B00BBC76E3}"/>
              </a:ext>
            </a:extLst>
          </p:cNvPr>
          <p:cNvSpPr>
            <a:spLocks noGrp="1"/>
          </p:cNvSpPr>
          <p:nvPr>
            <p:ph type="title"/>
          </p:nvPr>
        </p:nvSpPr>
        <p:spPr>
          <a:xfrm>
            <a:off x="838200" y="365125"/>
            <a:ext cx="11120252" cy="1325563"/>
          </a:xfrm>
        </p:spPr>
        <p:txBody>
          <a:bodyPr>
            <a:normAutofit/>
          </a:bodyPr>
          <a:lstStyle/>
          <a:p>
            <a:r>
              <a:rPr lang="en-US" sz="3600" dirty="0"/>
              <a:t>ADC Technology Enables Tumor-specific Targeting</a:t>
            </a:r>
          </a:p>
        </p:txBody>
      </p:sp>
      <p:grpSp>
        <p:nvGrpSpPr>
          <p:cNvPr id="17" name="object 9">
            <a:extLst>
              <a:ext uri="{FF2B5EF4-FFF2-40B4-BE49-F238E27FC236}">
                <a16:creationId xmlns:a16="http://schemas.microsoft.com/office/drawing/2014/main" id="{08DAF80C-E53A-BB3A-34D2-55334F611B51}"/>
              </a:ext>
            </a:extLst>
          </p:cNvPr>
          <p:cNvGrpSpPr/>
          <p:nvPr/>
        </p:nvGrpSpPr>
        <p:grpSpPr>
          <a:xfrm>
            <a:off x="1622150" y="1690688"/>
            <a:ext cx="9350627" cy="4065464"/>
            <a:chOff x="1040282" y="1343306"/>
            <a:chExt cx="9965055" cy="4332605"/>
          </a:xfrm>
        </p:grpSpPr>
        <p:pic>
          <p:nvPicPr>
            <p:cNvPr id="18" name="object 10">
              <a:extLst>
                <a:ext uri="{FF2B5EF4-FFF2-40B4-BE49-F238E27FC236}">
                  <a16:creationId xmlns:a16="http://schemas.microsoft.com/office/drawing/2014/main" id="{8058DF01-9972-5489-A09C-6E6289E634D4}"/>
                </a:ext>
              </a:extLst>
            </p:cNvPr>
            <p:cNvPicPr/>
            <p:nvPr/>
          </p:nvPicPr>
          <p:blipFill>
            <a:blip r:embed="rId3" cstate="print"/>
            <a:stretch>
              <a:fillRect/>
            </a:stretch>
          </p:blipFill>
          <p:spPr>
            <a:xfrm>
              <a:off x="2962655" y="1343306"/>
              <a:ext cx="8042148" cy="4332069"/>
            </a:xfrm>
            <a:prstGeom prst="rect">
              <a:avLst/>
            </a:prstGeom>
          </p:spPr>
        </p:pic>
        <p:pic>
          <p:nvPicPr>
            <p:cNvPr id="19" name="object 11">
              <a:extLst>
                <a:ext uri="{FF2B5EF4-FFF2-40B4-BE49-F238E27FC236}">
                  <a16:creationId xmlns:a16="http://schemas.microsoft.com/office/drawing/2014/main" id="{BF8040C7-07B5-34C8-2AA5-0C4DA033200E}"/>
                </a:ext>
              </a:extLst>
            </p:cNvPr>
            <p:cNvPicPr/>
            <p:nvPr/>
          </p:nvPicPr>
          <p:blipFill>
            <a:blip r:embed="rId4" cstate="print"/>
            <a:stretch>
              <a:fillRect/>
            </a:stretch>
          </p:blipFill>
          <p:spPr>
            <a:xfrm>
              <a:off x="3072130" y="1553209"/>
              <a:ext cx="599846" cy="205739"/>
            </a:xfrm>
            <a:prstGeom prst="rect">
              <a:avLst/>
            </a:prstGeom>
          </p:spPr>
        </p:pic>
        <p:pic>
          <p:nvPicPr>
            <p:cNvPr id="20" name="object 12">
              <a:extLst>
                <a:ext uri="{FF2B5EF4-FFF2-40B4-BE49-F238E27FC236}">
                  <a16:creationId xmlns:a16="http://schemas.microsoft.com/office/drawing/2014/main" id="{8447C1D9-BB07-0887-4B9B-89EB36AF697F}"/>
                </a:ext>
              </a:extLst>
            </p:cNvPr>
            <p:cNvPicPr/>
            <p:nvPr/>
          </p:nvPicPr>
          <p:blipFill>
            <a:blip r:embed="rId5" cstate="print"/>
            <a:stretch>
              <a:fillRect/>
            </a:stretch>
          </p:blipFill>
          <p:spPr>
            <a:xfrm>
              <a:off x="3572002" y="1553209"/>
              <a:ext cx="100584" cy="205739"/>
            </a:xfrm>
            <a:prstGeom prst="rect">
              <a:avLst/>
            </a:prstGeom>
          </p:spPr>
        </p:pic>
        <p:pic>
          <p:nvPicPr>
            <p:cNvPr id="21" name="object 13">
              <a:extLst>
                <a:ext uri="{FF2B5EF4-FFF2-40B4-BE49-F238E27FC236}">
                  <a16:creationId xmlns:a16="http://schemas.microsoft.com/office/drawing/2014/main" id="{26794B41-0C04-C80C-3C0F-53367C7B5A1E}"/>
                </a:ext>
              </a:extLst>
            </p:cNvPr>
            <p:cNvPicPr/>
            <p:nvPr/>
          </p:nvPicPr>
          <p:blipFill>
            <a:blip r:embed="rId6" cstate="print"/>
            <a:stretch>
              <a:fillRect/>
            </a:stretch>
          </p:blipFill>
          <p:spPr>
            <a:xfrm>
              <a:off x="3622294" y="1553209"/>
              <a:ext cx="1398270" cy="205739"/>
            </a:xfrm>
            <a:prstGeom prst="rect">
              <a:avLst/>
            </a:prstGeom>
          </p:spPr>
        </p:pic>
        <p:pic>
          <p:nvPicPr>
            <p:cNvPr id="22" name="object 14">
              <a:extLst>
                <a:ext uri="{FF2B5EF4-FFF2-40B4-BE49-F238E27FC236}">
                  <a16:creationId xmlns:a16="http://schemas.microsoft.com/office/drawing/2014/main" id="{E4923832-A1ED-1FA6-5AB7-E384EA92B377}"/>
                </a:ext>
              </a:extLst>
            </p:cNvPr>
            <p:cNvPicPr/>
            <p:nvPr/>
          </p:nvPicPr>
          <p:blipFill>
            <a:blip r:embed="rId7" cstate="print"/>
            <a:stretch>
              <a:fillRect/>
            </a:stretch>
          </p:blipFill>
          <p:spPr>
            <a:xfrm>
              <a:off x="3072130" y="1768093"/>
              <a:ext cx="1347723" cy="190500"/>
            </a:xfrm>
            <a:prstGeom prst="rect">
              <a:avLst/>
            </a:prstGeom>
          </p:spPr>
        </p:pic>
        <p:pic>
          <p:nvPicPr>
            <p:cNvPr id="23" name="object 15">
              <a:extLst>
                <a:ext uri="{FF2B5EF4-FFF2-40B4-BE49-F238E27FC236}">
                  <a16:creationId xmlns:a16="http://schemas.microsoft.com/office/drawing/2014/main" id="{15BB32E2-093F-D7CA-6BD8-4CAB6B4A9244}"/>
                </a:ext>
              </a:extLst>
            </p:cNvPr>
            <p:cNvPicPr/>
            <p:nvPr/>
          </p:nvPicPr>
          <p:blipFill>
            <a:blip r:embed="rId8" cstate="print"/>
            <a:stretch>
              <a:fillRect/>
            </a:stretch>
          </p:blipFill>
          <p:spPr>
            <a:xfrm>
              <a:off x="4344924" y="1768093"/>
              <a:ext cx="526694" cy="190500"/>
            </a:xfrm>
            <a:prstGeom prst="rect">
              <a:avLst/>
            </a:prstGeom>
          </p:spPr>
        </p:pic>
        <p:pic>
          <p:nvPicPr>
            <p:cNvPr id="24" name="object 16">
              <a:extLst>
                <a:ext uri="{FF2B5EF4-FFF2-40B4-BE49-F238E27FC236}">
                  <a16:creationId xmlns:a16="http://schemas.microsoft.com/office/drawing/2014/main" id="{B07E4644-A2DF-B4C6-377E-930E44226520}"/>
                </a:ext>
              </a:extLst>
            </p:cNvPr>
            <p:cNvPicPr/>
            <p:nvPr/>
          </p:nvPicPr>
          <p:blipFill>
            <a:blip r:embed="rId9" cstate="print"/>
            <a:stretch>
              <a:fillRect/>
            </a:stretch>
          </p:blipFill>
          <p:spPr>
            <a:xfrm>
              <a:off x="4829556" y="1768093"/>
              <a:ext cx="1636522" cy="190500"/>
            </a:xfrm>
            <a:prstGeom prst="rect">
              <a:avLst/>
            </a:prstGeom>
          </p:spPr>
        </p:pic>
        <p:pic>
          <p:nvPicPr>
            <p:cNvPr id="25" name="object 17">
              <a:extLst>
                <a:ext uri="{FF2B5EF4-FFF2-40B4-BE49-F238E27FC236}">
                  <a16:creationId xmlns:a16="http://schemas.microsoft.com/office/drawing/2014/main" id="{254A643B-03CA-CD7E-51DE-F4BEA4C37D3A}"/>
                </a:ext>
              </a:extLst>
            </p:cNvPr>
            <p:cNvPicPr/>
            <p:nvPr/>
          </p:nvPicPr>
          <p:blipFill>
            <a:blip r:embed="rId10" cstate="print"/>
            <a:stretch>
              <a:fillRect/>
            </a:stretch>
          </p:blipFill>
          <p:spPr>
            <a:xfrm>
              <a:off x="3072130" y="1970786"/>
              <a:ext cx="1605280" cy="190500"/>
            </a:xfrm>
            <a:prstGeom prst="rect">
              <a:avLst/>
            </a:prstGeom>
          </p:spPr>
        </p:pic>
        <p:pic>
          <p:nvPicPr>
            <p:cNvPr id="26" name="object 18">
              <a:extLst>
                <a:ext uri="{FF2B5EF4-FFF2-40B4-BE49-F238E27FC236}">
                  <a16:creationId xmlns:a16="http://schemas.microsoft.com/office/drawing/2014/main" id="{6672333E-560B-C488-6CC6-2A385B1E1B50}"/>
                </a:ext>
              </a:extLst>
            </p:cNvPr>
            <p:cNvPicPr/>
            <p:nvPr/>
          </p:nvPicPr>
          <p:blipFill>
            <a:blip r:embed="rId8" cstate="print"/>
            <a:stretch>
              <a:fillRect/>
            </a:stretch>
          </p:blipFill>
          <p:spPr>
            <a:xfrm>
              <a:off x="4600956" y="1970786"/>
              <a:ext cx="526694" cy="190500"/>
            </a:xfrm>
            <a:prstGeom prst="rect">
              <a:avLst/>
            </a:prstGeom>
          </p:spPr>
        </p:pic>
        <p:pic>
          <p:nvPicPr>
            <p:cNvPr id="27" name="object 19">
              <a:extLst>
                <a:ext uri="{FF2B5EF4-FFF2-40B4-BE49-F238E27FC236}">
                  <a16:creationId xmlns:a16="http://schemas.microsoft.com/office/drawing/2014/main" id="{337DDA6D-B51C-A9BC-449C-FE9C5C76B357}"/>
                </a:ext>
              </a:extLst>
            </p:cNvPr>
            <p:cNvPicPr/>
            <p:nvPr/>
          </p:nvPicPr>
          <p:blipFill>
            <a:blip r:embed="rId11" cstate="print"/>
            <a:stretch>
              <a:fillRect/>
            </a:stretch>
          </p:blipFill>
          <p:spPr>
            <a:xfrm>
              <a:off x="5085588" y="1970786"/>
              <a:ext cx="924560" cy="190500"/>
            </a:xfrm>
            <a:prstGeom prst="rect">
              <a:avLst/>
            </a:prstGeom>
          </p:spPr>
        </p:pic>
        <p:sp>
          <p:nvSpPr>
            <p:cNvPr id="28" name="object 20">
              <a:extLst>
                <a:ext uri="{FF2B5EF4-FFF2-40B4-BE49-F238E27FC236}">
                  <a16:creationId xmlns:a16="http://schemas.microsoft.com/office/drawing/2014/main" id="{B1A0A50D-FFB2-7771-D2A0-D9B516500E2F}"/>
                </a:ext>
              </a:extLst>
            </p:cNvPr>
            <p:cNvSpPr/>
            <p:nvPr/>
          </p:nvSpPr>
          <p:spPr>
            <a:xfrm>
              <a:off x="2606040" y="1540763"/>
              <a:ext cx="372110" cy="365760"/>
            </a:xfrm>
            <a:custGeom>
              <a:avLst/>
              <a:gdLst/>
              <a:ahLst/>
              <a:cxnLst/>
              <a:rect l="l" t="t" r="r" b="b"/>
              <a:pathLst>
                <a:path w="372110" h="365760">
                  <a:moveTo>
                    <a:pt x="185928" y="0"/>
                  </a:moveTo>
                  <a:lnTo>
                    <a:pt x="136480" y="6535"/>
                  </a:lnTo>
                  <a:lnTo>
                    <a:pt x="92060" y="24976"/>
                  </a:lnTo>
                  <a:lnTo>
                    <a:pt x="54435" y="53578"/>
                  </a:lnTo>
                  <a:lnTo>
                    <a:pt x="25371" y="90593"/>
                  </a:lnTo>
                  <a:lnTo>
                    <a:pt x="6637" y="134276"/>
                  </a:lnTo>
                  <a:lnTo>
                    <a:pt x="0" y="182880"/>
                  </a:lnTo>
                  <a:lnTo>
                    <a:pt x="6637" y="231483"/>
                  </a:lnTo>
                  <a:lnTo>
                    <a:pt x="25371" y="275166"/>
                  </a:lnTo>
                  <a:lnTo>
                    <a:pt x="54435" y="312181"/>
                  </a:lnTo>
                  <a:lnTo>
                    <a:pt x="92060" y="340783"/>
                  </a:lnTo>
                  <a:lnTo>
                    <a:pt x="136480" y="359224"/>
                  </a:lnTo>
                  <a:lnTo>
                    <a:pt x="185928" y="365760"/>
                  </a:lnTo>
                  <a:lnTo>
                    <a:pt x="235375" y="359224"/>
                  </a:lnTo>
                  <a:lnTo>
                    <a:pt x="279795" y="340783"/>
                  </a:lnTo>
                  <a:lnTo>
                    <a:pt x="317420" y="312181"/>
                  </a:lnTo>
                  <a:lnTo>
                    <a:pt x="346484" y="275166"/>
                  </a:lnTo>
                  <a:lnTo>
                    <a:pt x="365218" y="231483"/>
                  </a:lnTo>
                  <a:lnTo>
                    <a:pt x="371856" y="182880"/>
                  </a:lnTo>
                  <a:lnTo>
                    <a:pt x="365218" y="134276"/>
                  </a:lnTo>
                  <a:lnTo>
                    <a:pt x="346484" y="90593"/>
                  </a:lnTo>
                  <a:lnTo>
                    <a:pt x="317420" y="53578"/>
                  </a:lnTo>
                  <a:lnTo>
                    <a:pt x="279795" y="24976"/>
                  </a:lnTo>
                  <a:lnTo>
                    <a:pt x="235375" y="6535"/>
                  </a:lnTo>
                  <a:lnTo>
                    <a:pt x="185928" y="0"/>
                  </a:lnTo>
                  <a:close/>
                </a:path>
              </a:pathLst>
            </a:custGeom>
            <a:solidFill>
              <a:srgbClr val="830051"/>
            </a:solidFill>
          </p:spPr>
          <p:txBody>
            <a:bodyPr wrap="square" lIns="0" tIns="0" rIns="0" bIns="0" rtlCol="0"/>
            <a:lstStyle/>
            <a:p>
              <a:endParaRPr dirty="0"/>
            </a:p>
          </p:txBody>
        </p:sp>
        <p:pic>
          <p:nvPicPr>
            <p:cNvPr id="29" name="object 21">
              <a:extLst>
                <a:ext uri="{FF2B5EF4-FFF2-40B4-BE49-F238E27FC236}">
                  <a16:creationId xmlns:a16="http://schemas.microsoft.com/office/drawing/2014/main" id="{E49A8A6A-47C1-7F7B-3373-96D19B4FF9EB}"/>
                </a:ext>
              </a:extLst>
            </p:cNvPr>
            <p:cNvPicPr/>
            <p:nvPr/>
          </p:nvPicPr>
          <p:blipFill>
            <a:blip r:embed="rId12" cstate="print"/>
            <a:stretch>
              <a:fillRect/>
            </a:stretch>
          </p:blipFill>
          <p:spPr>
            <a:xfrm>
              <a:off x="2755645" y="1613915"/>
              <a:ext cx="146304" cy="228600"/>
            </a:xfrm>
            <a:prstGeom prst="rect">
              <a:avLst/>
            </a:prstGeom>
          </p:spPr>
        </p:pic>
        <p:pic>
          <p:nvPicPr>
            <p:cNvPr id="30" name="object 22">
              <a:extLst>
                <a:ext uri="{FF2B5EF4-FFF2-40B4-BE49-F238E27FC236}">
                  <a16:creationId xmlns:a16="http://schemas.microsoft.com/office/drawing/2014/main" id="{4522B577-7E6D-2EE4-C3A1-CAD5FA5DCF4A}"/>
                </a:ext>
              </a:extLst>
            </p:cNvPr>
            <p:cNvPicPr/>
            <p:nvPr/>
          </p:nvPicPr>
          <p:blipFill>
            <a:blip r:embed="rId13" cstate="print"/>
            <a:stretch>
              <a:fillRect/>
            </a:stretch>
          </p:blipFill>
          <p:spPr>
            <a:xfrm>
              <a:off x="1040282" y="2991358"/>
              <a:ext cx="1170432" cy="205739"/>
            </a:xfrm>
            <a:prstGeom prst="rect">
              <a:avLst/>
            </a:prstGeom>
          </p:spPr>
        </p:pic>
        <p:pic>
          <p:nvPicPr>
            <p:cNvPr id="31" name="object 23">
              <a:extLst>
                <a:ext uri="{FF2B5EF4-FFF2-40B4-BE49-F238E27FC236}">
                  <a16:creationId xmlns:a16="http://schemas.microsoft.com/office/drawing/2014/main" id="{9C552333-3B3B-AB12-D7A7-D77398825EC0}"/>
                </a:ext>
              </a:extLst>
            </p:cNvPr>
            <p:cNvPicPr/>
            <p:nvPr/>
          </p:nvPicPr>
          <p:blipFill>
            <a:blip r:embed="rId14" cstate="print"/>
            <a:stretch>
              <a:fillRect/>
            </a:stretch>
          </p:blipFill>
          <p:spPr>
            <a:xfrm>
              <a:off x="1040282" y="3206241"/>
              <a:ext cx="1748536" cy="190500"/>
            </a:xfrm>
            <a:prstGeom prst="rect">
              <a:avLst/>
            </a:prstGeom>
          </p:spPr>
        </p:pic>
        <p:pic>
          <p:nvPicPr>
            <p:cNvPr id="32" name="object 24">
              <a:extLst>
                <a:ext uri="{FF2B5EF4-FFF2-40B4-BE49-F238E27FC236}">
                  <a16:creationId xmlns:a16="http://schemas.microsoft.com/office/drawing/2014/main" id="{52FBF275-4166-F5A2-0F93-AC107EA90DD9}"/>
                </a:ext>
              </a:extLst>
            </p:cNvPr>
            <p:cNvPicPr/>
            <p:nvPr/>
          </p:nvPicPr>
          <p:blipFill>
            <a:blip r:embed="rId15" cstate="print"/>
            <a:stretch>
              <a:fillRect/>
            </a:stretch>
          </p:blipFill>
          <p:spPr>
            <a:xfrm>
              <a:off x="1040282" y="3408629"/>
              <a:ext cx="1676781" cy="190804"/>
            </a:xfrm>
            <a:prstGeom prst="rect">
              <a:avLst/>
            </a:prstGeom>
          </p:spPr>
        </p:pic>
        <p:pic>
          <p:nvPicPr>
            <p:cNvPr id="33" name="object 25">
              <a:extLst>
                <a:ext uri="{FF2B5EF4-FFF2-40B4-BE49-F238E27FC236}">
                  <a16:creationId xmlns:a16="http://schemas.microsoft.com/office/drawing/2014/main" id="{923FC320-68B7-0D0E-B40E-FAB319BC89C7}"/>
                </a:ext>
              </a:extLst>
            </p:cNvPr>
            <p:cNvPicPr/>
            <p:nvPr/>
          </p:nvPicPr>
          <p:blipFill>
            <a:blip r:embed="rId16" cstate="print"/>
            <a:stretch>
              <a:fillRect/>
            </a:stretch>
          </p:blipFill>
          <p:spPr>
            <a:xfrm>
              <a:off x="1493266" y="4025772"/>
              <a:ext cx="1058291" cy="205739"/>
            </a:xfrm>
            <a:prstGeom prst="rect">
              <a:avLst/>
            </a:prstGeom>
          </p:spPr>
        </p:pic>
        <p:pic>
          <p:nvPicPr>
            <p:cNvPr id="34" name="object 26">
              <a:extLst>
                <a:ext uri="{FF2B5EF4-FFF2-40B4-BE49-F238E27FC236}">
                  <a16:creationId xmlns:a16="http://schemas.microsoft.com/office/drawing/2014/main" id="{33948DCA-895A-2B7F-FE7D-1C4117CAB1D9}"/>
                </a:ext>
              </a:extLst>
            </p:cNvPr>
            <p:cNvPicPr/>
            <p:nvPr/>
          </p:nvPicPr>
          <p:blipFill>
            <a:blip r:embed="rId17" cstate="print"/>
            <a:stretch>
              <a:fillRect/>
            </a:stretch>
          </p:blipFill>
          <p:spPr>
            <a:xfrm>
              <a:off x="1493266" y="4240656"/>
              <a:ext cx="1689227" cy="190500"/>
            </a:xfrm>
            <a:prstGeom prst="rect">
              <a:avLst/>
            </a:prstGeom>
          </p:spPr>
        </p:pic>
        <p:pic>
          <p:nvPicPr>
            <p:cNvPr id="35" name="object 27">
              <a:extLst>
                <a:ext uri="{FF2B5EF4-FFF2-40B4-BE49-F238E27FC236}">
                  <a16:creationId xmlns:a16="http://schemas.microsoft.com/office/drawing/2014/main" id="{25472B12-342B-2F06-14A1-534CFF752018}"/>
                </a:ext>
              </a:extLst>
            </p:cNvPr>
            <p:cNvPicPr/>
            <p:nvPr/>
          </p:nvPicPr>
          <p:blipFill>
            <a:blip r:embed="rId18" cstate="print"/>
            <a:stretch>
              <a:fillRect/>
            </a:stretch>
          </p:blipFill>
          <p:spPr>
            <a:xfrm>
              <a:off x="1493266" y="4443349"/>
              <a:ext cx="2136902" cy="190500"/>
            </a:xfrm>
            <a:prstGeom prst="rect">
              <a:avLst/>
            </a:prstGeom>
          </p:spPr>
        </p:pic>
        <p:sp>
          <p:nvSpPr>
            <p:cNvPr id="36" name="object 28">
              <a:extLst>
                <a:ext uri="{FF2B5EF4-FFF2-40B4-BE49-F238E27FC236}">
                  <a16:creationId xmlns:a16="http://schemas.microsoft.com/office/drawing/2014/main" id="{7650F747-CD5B-2A68-8831-FD4933EFF028}"/>
                </a:ext>
              </a:extLst>
            </p:cNvPr>
            <p:cNvSpPr/>
            <p:nvPr/>
          </p:nvSpPr>
          <p:spPr>
            <a:xfrm>
              <a:off x="1043940" y="4014215"/>
              <a:ext cx="370840" cy="365760"/>
            </a:xfrm>
            <a:custGeom>
              <a:avLst/>
              <a:gdLst/>
              <a:ahLst/>
              <a:cxnLst/>
              <a:rect l="l" t="t" r="r" b="b"/>
              <a:pathLst>
                <a:path w="370840" h="365760">
                  <a:moveTo>
                    <a:pt x="185165" y="0"/>
                  </a:moveTo>
                  <a:lnTo>
                    <a:pt x="135942" y="6535"/>
                  </a:lnTo>
                  <a:lnTo>
                    <a:pt x="91710" y="24976"/>
                  </a:lnTo>
                  <a:lnTo>
                    <a:pt x="54235" y="53578"/>
                  </a:lnTo>
                  <a:lnTo>
                    <a:pt x="25281" y="90593"/>
                  </a:lnTo>
                  <a:lnTo>
                    <a:pt x="6614" y="134276"/>
                  </a:lnTo>
                  <a:lnTo>
                    <a:pt x="0" y="182879"/>
                  </a:lnTo>
                  <a:lnTo>
                    <a:pt x="6614" y="231483"/>
                  </a:lnTo>
                  <a:lnTo>
                    <a:pt x="25281" y="275166"/>
                  </a:lnTo>
                  <a:lnTo>
                    <a:pt x="54235" y="312181"/>
                  </a:lnTo>
                  <a:lnTo>
                    <a:pt x="91710" y="340783"/>
                  </a:lnTo>
                  <a:lnTo>
                    <a:pt x="135942" y="359224"/>
                  </a:lnTo>
                  <a:lnTo>
                    <a:pt x="185165" y="365759"/>
                  </a:lnTo>
                  <a:lnTo>
                    <a:pt x="234380" y="359224"/>
                  </a:lnTo>
                  <a:lnTo>
                    <a:pt x="278609" y="340783"/>
                  </a:lnTo>
                  <a:lnTo>
                    <a:pt x="316087" y="312181"/>
                  </a:lnTo>
                  <a:lnTo>
                    <a:pt x="345044" y="275166"/>
                  </a:lnTo>
                  <a:lnTo>
                    <a:pt x="363715" y="231483"/>
                  </a:lnTo>
                  <a:lnTo>
                    <a:pt x="370331" y="182879"/>
                  </a:lnTo>
                  <a:lnTo>
                    <a:pt x="363715" y="134276"/>
                  </a:lnTo>
                  <a:lnTo>
                    <a:pt x="345044" y="90593"/>
                  </a:lnTo>
                  <a:lnTo>
                    <a:pt x="316087" y="53578"/>
                  </a:lnTo>
                  <a:lnTo>
                    <a:pt x="278609" y="24976"/>
                  </a:lnTo>
                  <a:lnTo>
                    <a:pt x="234380" y="6535"/>
                  </a:lnTo>
                  <a:lnTo>
                    <a:pt x="185165" y="0"/>
                  </a:lnTo>
                  <a:close/>
                </a:path>
              </a:pathLst>
            </a:custGeom>
            <a:solidFill>
              <a:srgbClr val="830051"/>
            </a:solidFill>
          </p:spPr>
          <p:txBody>
            <a:bodyPr wrap="square" lIns="0" tIns="0" rIns="0" bIns="0" rtlCol="0"/>
            <a:lstStyle/>
            <a:p>
              <a:endParaRPr dirty="0"/>
            </a:p>
          </p:txBody>
        </p:sp>
        <p:pic>
          <p:nvPicPr>
            <p:cNvPr id="37" name="object 29">
              <a:extLst>
                <a:ext uri="{FF2B5EF4-FFF2-40B4-BE49-F238E27FC236}">
                  <a16:creationId xmlns:a16="http://schemas.microsoft.com/office/drawing/2014/main" id="{C471A5B1-E8A8-40A7-3483-DCD0A21438EB}"/>
                </a:ext>
              </a:extLst>
            </p:cNvPr>
            <p:cNvPicPr/>
            <p:nvPr/>
          </p:nvPicPr>
          <p:blipFill>
            <a:blip r:embed="rId19" cstate="print"/>
            <a:stretch>
              <a:fillRect/>
            </a:stretch>
          </p:blipFill>
          <p:spPr>
            <a:xfrm>
              <a:off x="1171346" y="4088891"/>
              <a:ext cx="228600" cy="228600"/>
            </a:xfrm>
            <a:prstGeom prst="rect">
              <a:avLst/>
            </a:prstGeom>
          </p:spPr>
        </p:pic>
        <p:pic>
          <p:nvPicPr>
            <p:cNvPr id="38" name="object 30">
              <a:extLst>
                <a:ext uri="{FF2B5EF4-FFF2-40B4-BE49-F238E27FC236}">
                  <a16:creationId xmlns:a16="http://schemas.microsoft.com/office/drawing/2014/main" id="{7B4BC871-744B-2699-4FD2-8A86C722AD30}"/>
                </a:ext>
              </a:extLst>
            </p:cNvPr>
            <p:cNvPicPr/>
            <p:nvPr/>
          </p:nvPicPr>
          <p:blipFill>
            <a:blip r:embed="rId20" cstate="print"/>
            <a:stretch>
              <a:fillRect/>
            </a:stretch>
          </p:blipFill>
          <p:spPr>
            <a:xfrm>
              <a:off x="3535045" y="4718304"/>
              <a:ext cx="1200150" cy="205739"/>
            </a:xfrm>
            <a:prstGeom prst="rect">
              <a:avLst/>
            </a:prstGeom>
          </p:spPr>
        </p:pic>
        <p:pic>
          <p:nvPicPr>
            <p:cNvPr id="39" name="object 31">
              <a:extLst>
                <a:ext uri="{FF2B5EF4-FFF2-40B4-BE49-F238E27FC236}">
                  <a16:creationId xmlns:a16="http://schemas.microsoft.com/office/drawing/2014/main" id="{422B5D36-32CB-35F2-597F-C6BE976FB510}"/>
                </a:ext>
              </a:extLst>
            </p:cNvPr>
            <p:cNvPicPr/>
            <p:nvPr/>
          </p:nvPicPr>
          <p:blipFill>
            <a:blip r:embed="rId21" cstate="print"/>
            <a:stretch>
              <a:fillRect/>
            </a:stretch>
          </p:blipFill>
          <p:spPr>
            <a:xfrm>
              <a:off x="3535045" y="4930140"/>
              <a:ext cx="1536827" cy="190500"/>
            </a:xfrm>
            <a:prstGeom prst="rect">
              <a:avLst/>
            </a:prstGeom>
          </p:spPr>
        </p:pic>
        <p:pic>
          <p:nvPicPr>
            <p:cNvPr id="40" name="object 32">
              <a:extLst>
                <a:ext uri="{FF2B5EF4-FFF2-40B4-BE49-F238E27FC236}">
                  <a16:creationId xmlns:a16="http://schemas.microsoft.com/office/drawing/2014/main" id="{A3B1EBD6-45DF-D7F7-D735-50A35A80317C}"/>
                </a:ext>
              </a:extLst>
            </p:cNvPr>
            <p:cNvPicPr/>
            <p:nvPr/>
          </p:nvPicPr>
          <p:blipFill>
            <a:blip r:embed="rId22" cstate="print"/>
            <a:stretch>
              <a:fillRect/>
            </a:stretch>
          </p:blipFill>
          <p:spPr>
            <a:xfrm>
              <a:off x="3535045" y="5132831"/>
              <a:ext cx="1116876" cy="190500"/>
            </a:xfrm>
            <a:prstGeom prst="rect">
              <a:avLst/>
            </a:prstGeom>
          </p:spPr>
        </p:pic>
        <p:pic>
          <p:nvPicPr>
            <p:cNvPr id="41" name="object 33">
              <a:extLst>
                <a:ext uri="{FF2B5EF4-FFF2-40B4-BE49-F238E27FC236}">
                  <a16:creationId xmlns:a16="http://schemas.microsoft.com/office/drawing/2014/main" id="{41791AE9-932E-C6A2-54F9-1FDA403CD11E}"/>
                </a:ext>
              </a:extLst>
            </p:cNvPr>
            <p:cNvPicPr/>
            <p:nvPr/>
          </p:nvPicPr>
          <p:blipFill>
            <a:blip r:embed="rId23" cstate="print"/>
            <a:stretch>
              <a:fillRect/>
            </a:stretch>
          </p:blipFill>
          <p:spPr>
            <a:xfrm>
              <a:off x="3535045" y="5335219"/>
              <a:ext cx="1432178" cy="190804"/>
            </a:xfrm>
            <a:prstGeom prst="rect">
              <a:avLst/>
            </a:prstGeom>
          </p:spPr>
        </p:pic>
        <p:sp>
          <p:nvSpPr>
            <p:cNvPr id="42" name="object 34">
              <a:extLst>
                <a:ext uri="{FF2B5EF4-FFF2-40B4-BE49-F238E27FC236}">
                  <a16:creationId xmlns:a16="http://schemas.microsoft.com/office/drawing/2014/main" id="{B73C2C4A-4111-A073-B03C-D3051B24FC19}"/>
                </a:ext>
              </a:extLst>
            </p:cNvPr>
            <p:cNvSpPr/>
            <p:nvPr/>
          </p:nvSpPr>
          <p:spPr>
            <a:xfrm>
              <a:off x="3124200" y="4669535"/>
              <a:ext cx="370840" cy="365760"/>
            </a:xfrm>
            <a:custGeom>
              <a:avLst/>
              <a:gdLst/>
              <a:ahLst/>
              <a:cxnLst/>
              <a:rect l="l" t="t" r="r" b="b"/>
              <a:pathLst>
                <a:path w="370839" h="365760">
                  <a:moveTo>
                    <a:pt x="185165" y="0"/>
                  </a:moveTo>
                  <a:lnTo>
                    <a:pt x="135951" y="6535"/>
                  </a:lnTo>
                  <a:lnTo>
                    <a:pt x="91722" y="24976"/>
                  </a:lnTo>
                  <a:lnTo>
                    <a:pt x="54244" y="53578"/>
                  </a:lnTo>
                  <a:lnTo>
                    <a:pt x="25287" y="90593"/>
                  </a:lnTo>
                  <a:lnTo>
                    <a:pt x="6616" y="134276"/>
                  </a:lnTo>
                  <a:lnTo>
                    <a:pt x="0" y="182880"/>
                  </a:lnTo>
                  <a:lnTo>
                    <a:pt x="6616" y="231483"/>
                  </a:lnTo>
                  <a:lnTo>
                    <a:pt x="25287" y="275166"/>
                  </a:lnTo>
                  <a:lnTo>
                    <a:pt x="54244" y="312181"/>
                  </a:lnTo>
                  <a:lnTo>
                    <a:pt x="91722" y="340783"/>
                  </a:lnTo>
                  <a:lnTo>
                    <a:pt x="135951" y="359224"/>
                  </a:lnTo>
                  <a:lnTo>
                    <a:pt x="185165" y="365759"/>
                  </a:lnTo>
                  <a:lnTo>
                    <a:pt x="234380" y="359224"/>
                  </a:lnTo>
                  <a:lnTo>
                    <a:pt x="278609" y="340783"/>
                  </a:lnTo>
                  <a:lnTo>
                    <a:pt x="316087" y="312181"/>
                  </a:lnTo>
                  <a:lnTo>
                    <a:pt x="345044" y="275166"/>
                  </a:lnTo>
                  <a:lnTo>
                    <a:pt x="363715" y="231483"/>
                  </a:lnTo>
                  <a:lnTo>
                    <a:pt x="370332" y="182880"/>
                  </a:lnTo>
                  <a:lnTo>
                    <a:pt x="363715" y="134276"/>
                  </a:lnTo>
                  <a:lnTo>
                    <a:pt x="345044" y="90593"/>
                  </a:lnTo>
                  <a:lnTo>
                    <a:pt x="316087" y="53578"/>
                  </a:lnTo>
                  <a:lnTo>
                    <a:pt x="278609" y="24976"/>
                  </a:lnTo>
                  <a:lnTo>
                    <a:pt x="234380" y="6535"/>
                  </a:lnTo>
                  <a:lnTo>
                    <a:pt x="185165" y="0"/>
                  </a:lnTo>
                  <a:close/>
                </a:path>
              </a:pathLst>
            </a:custGeom>
            <a:solidFill>
              <a:srgbClr val="830051"/>
            </a:solidFill>
          </p:spPr>
          <p:txBody>
            <a:bodyPr wrap="square" lIns="0" tIns="0" rIns="0" bIns="0" rtlCol="0"/>
            <a:lstStyle/>
            <a:p>
              <a:endParaRPr dirty="0"/>
            </a:p>
          </p:txBody>
        </p:sp>
        <p:pic>
          <p:nvPicPr>
            <p:cNvPr id="43" name="object 35">
              <a:extLst>
                <a:ext uri="{FF2B5EF4-FFF2-40B4-BE49-F238E27FC236}">
                  <a16:creationId xmlns:a16="http://schemas.microsoft.com/office/drawing/2014/main" id="{BBC056CE-EC34-9907-746D-22BF1C0EE153}"/>
                </a:ext>
              </a:extLst>
            </p:cNvPr>
            <p:cNvPicPr/>
            <p:nvPr/>
          </p:nvPicPr>
          <p:blipFill>
            <a:blip r:embed="rId24" cstate="print"/>
            <a:stretch>
              <a:fillRect/>
            </a:stretch>
          </p:blipFill>
          <p:spPr>
            <a:xfrm>
              <a:off x="3251961" y="4743323"/>
              <a:ext cx="231648" cy="228600"/>
            </a:xfrm>
            <a:prstGeom prst="rect">
              <a:avLst/>
            </a:prstGeom>
          </p:spPr>
        </p:pic>
        <p:pic>
          <p:nvPicPr>
            <p:cNvPr id="44" name="object 36">
              <a:extLst>
                <a:ext uri="{FF2B5EF4-FFF2-40B4-BE49-F238E27FC236}">
                  <a16:creationId xmlns:a16="http://schemas.microsoft.com/office/drawing/2014/main" id="{5E4CE6A8-C3ED-EFB9-155B-404EB76126F7}"/>
                </a:ext>
              </a:extLst>
            </p:cNvPr>
            <p:cNvPicPr/>
            <p:nvPr/>
          </p:nvPicPr>
          <p:blipFill>
            <a:blip r:embed="rId25" cstate="print"/>
            <a:stretch>
              <a:fillRect/>
            </a:stretch>
          </p:blipFill>
          <p:spPr>
            <a:xfrm>
              <a:off x="5175757" y="4485131"/>
              <a:ext cx="1410589" cy="205739"/>
            </a:xfrm>
            <a:prstGeom prst="rect">
              <a:avLst/>
            </a:prstGeom>
          </p:spPr>
        </p:pic>
        <p:pic>
          <p:nvPicPr>
            <p:cNvPr id="45" name="object 37">
              <a:extLst>
                <a:ext uri="{FF2B5EF4-FFF2-40B4-BE49-F238E27FC236}">
                  <a16:creationId xmlns:a16="http://schemas.microsoft.com/office/drawing/2014/main" id="{C8287C26-A5A6-4FF3-A191-3DF5E565C692}"/>
                </a:ext>
              </a:extLst>
            </p:cNvPr>
            <p:cNvPicPr/>
            <p:nvPr/>
          </p:nvPicPr>
          <p:blipFill>
            <a:blip r:embed="rId26" cstate="print"/>
            <a:stretch>
              <a:fillRect/>
            </a:stretch>
          </p:blipFill>
          <p:spPr>
            <a:xfrm>
              <a:off x="5175757" y="4696967"/>
              <a:ext cx="461263" cy="190500"/>
            </a:xfrm>
            <a:prstGeom prst="rect">
              <a:avLst/>
            </a:prstGeom>
          </p:spPr>
        </p:pic>
        <p:pic>
          <p:nvPicPr>
            <p:cNvPr id="46" name="object 38">
              <a:extLst>
                <a:ext uri="{FF2B5EF4-FFF2-40B4-BE49-F238E27FC236}">
                  <a16:creationId xmlns:a16="http://schemas.microsoft.com/office/drawing/2014/main" id="{35CF3779-F5B1-A5CE-ED32-F7F0E3DC8FFE}"/>
                </a:ext>
              </a:extLst>
            </p:cNvPr>
            <p:cNvPicPr/>
            <p:nvPr/>
          </p:nvPicPr>
          <p:blipFill>
            <a:blip r:embed="rId27" cstate="print"/>
            <a:stretch>
              <a:fillRect/>
            </a:stretch>
          </p:blipFill>
          <p:spPr>
            <a:xfrm>
              <a:off x="5521706" y="4696967"/>
              <a:ext cx="100584" cy="190500"/>
            </a:xfrm>
            <a:prstGeom prst="rect">
              <a:avLst/>
            </a:prstGeom>
          </p:spPr>
        </p:pic>
        <p:pic>
          <p:nvPicPr>
            <p:cNvPr id="47" name="object 39">
              <a:extLst>
                <a:ext uri="{FF2B5EF4-FFF2-40B4-BE49-F238E27FC236}">
                  <a16:creationId xmlns:a16="http://schemas.microsoft.com/office/drawing/2014/main" id="{EEE82B13-A5D4-75A1-24BC-DBC60F205B1C}"/>
                </a:ext>
              </a:extLst>
            </p:cNvPr>
            <p:cNvPicPr/>
            <p:nvPr/>
          </p:nvPicPr>
          <p:blipFill>
            <a:blip r:embed="rId28" cstate="print"/>
            <a:stretch>
              <a:fillRect/>
            </a:stretch>
          </p:blipFill>
          <p:spPr>
            <a:xfrm>
              <a:off x="5571998" y="4696967"/>
              <a:ext cx="1312163" cy="190500"/>
            </a:xfrm>
            <a:prstGeom prst="rect">
              <a:avLst/>
            </a:prstGeom>
          </p:spPr>
        </p:pic>
        <p:pic>
          <p:nvPicPr>
            <p:cNvPr id="48" name="object 40">
              <a:extLst>
                <a:ext uri="{FF2B5EF4-FFF2-40B4-BE49-F238E27FC236}">
                  <a16:creationId xmlns:a16="http://schemas.microsoft.com/office/drawing/2014/main" id="{F04AEC43-347D-9361-98A1-293B8A84A11D}"/>
                </a:ext>
              </a:extLst>
            </p:cNvPr>
            <p:cNvPicPr/>
            <p:nvPr/>
          </p:nvPicPr>
          <p:blipFill>
            <a:blip r:embed="rId29" cstate="print"/>
            <a:stretch>
              <a:fillRect/>
            </a:stretch>
          </p:blipFill>
          <p:spPr>
            <a:xfrm>
              <a:off x="5175757" y="4899660"/>
              <a:ext cx="830148" cy="190500"/>
            </a:xfrm>
            <a:prstGeom prst="rect">
              <a:avLst/>
            </a:prstGeom>
          </p:spPr>
        </p:pic>
        <p:pic>
          <p:nvPicPr>
            <p:cNvPr id="49" name="object 41">
              <a:extLst>
                <a:ext uri="{FF2B5EF4-FFF2-40B4-BE49-F238E27FC236}">
                  <a16:creationId xmlns:a16="http://schemas.microsoft.com/office/drawing/2014/main" id="{D3E60B17-8229-E491-37E9-80C49202C287}"/>
                </a:ext>
              </a:extLst>
            </p:cNvPr>
            <p:cNvPicPr/>
            <p:nvPr/>
          </p:nvPicPr>
          <p:blipFill>
            <a:blip r:embed="rId27" cstate="print"/>
            <a:stretch>
              <a:fillRect/>
            </a:stretch>
          </p:blipFill>
          <p:spPr>
            <a:xfrm>
              <a:off x="5930519" y="4899660"/>
              <a:ext cx="100584" cy="190500"/>
            </a:xfrm>
            <a:prstGeom prst="rect">
              <a:avLst/>
            </a:prstGeom>
          </p:spPr>
        </p:pic>
        <p:pic>
          <p:nvPicPr>
            <p:cNvPr id="50" name="object 42">
              <a:extLst>
                <a:ext uri="{FF2B5EF4-FFF2-40B4-BE49-F238E27FC236}">
                  <a16:creationId xmlns:a16="http://schemas.microsoft.com/office/drawing/2014/main" id="{F48AB4F1-B3EA-7510-1C5F-75C802E44300}"/>
                </a:ext>
              </a:extLst>
            </p:cNvPr>
            <p:cNvPicPr/>
            <p:nvPr/>
          </p:nvPicPr>
          <p:blipFill>
            <a:blip r:embed="rId30" cstate="print"/>
            <a:stretch>
              <a:fillRect/>
            </a:stretch>
          </p:blipFill>
          <p:spPr>
            <a:xfrm>
              <a:off x="5980811" y="4899660"/>
              <a:ext cx="949312" cy="190500"/>
            </a:xfrm>
            <a:prstGeom prst="rect">
              <a:avLst/>
            </a:prstGeom>
          </p:spPr>
        </p:pic>
        <p:pic>
          <p:nvPicPr>
            <p:cNvPr id="51" name="object 43">
              <a:extLst>
                <a:ext uri="{FF2B5EF4-FFF2-40B4-BE49-F238E27FC236}">
                  <a16:creationId xmlns:a16="http://schemas.microsoft.com/office/drawing/2014/main" id="{ACCB05D4-3C12-20F6-4D52-DA6ADE647629}"/>
                </a:ext>
              </a:extLst>
            </p:cNvPr>
            <p:cNvPicPr/>
            <p:nvPr/>
          </p:nvPicPr>
          <p:blipFill>
            <a:blip r:embed="rId31" cstate="print"/>
            <a:stretch>
              <a:fillRect/>
            </a:stretch>
          </p:blipFill>
          <p:spPr>
            <a:xfrm>
              <a:off x="5175757" y="5102047"/>
              <a:ext cx="881481" cy="190804"/>
            </a:xfrm>
            <a:prstGeom prst="rect">
              <a:avLst/>
            </a:prstGeom>
          </p:spPr>
        </p:pic>
        <p:sp>
          <p:nvSpPr>
            <p:cNvPr id="52" name="object 44">
              <a:extLst>
                <a:ext uri="{FF2B5EF4-FFF2-40B4-BE49-F238E27FC236}">
                  <a16:creationId xmlns:a16="http://schemas.microsoft.com/office/drawing/2014/main" id="{64D7AD31-0339-560A-8990-48E6768E5DED}"/>
                </a:ext>
              </a:extLst>
            </p:cNvPr>
            <p:cNvSpPr/>
            <p:nvPr/>
          </p:nvSpPr>
          <p:spPr>
            <a:xfrm>
              <a:off x="4760975" y="4468368"/>
              <a:ext cx="370840" cy="365760"/>
            </a:xfrm>
            <a:custGeom>
              <a:avLst/>
              <a:gdLst/>
              <a:ahLst/>
              <a:cxnLst/>
              <a:rect l="l" t="t" r="r" b="b"/>
              <a:pathLst>
                <a:path w="370839" h="365760">
                  <a:moveTo>
                    <a:pt x="185165" y="0"/>
                  </a:moveTo>
                  <a:lnTo>
                    <a:pt x="135951" y="6535"/>
                  </a:lnTo>
                  <a:lnTo>
                    <a:pt x="91722" y="24976"/>
                  </a:lnTo>
                  <a:lnTo>
                    <a:pt x="54244" y="53578"/>
                  </a:lnTo>
                  <a:lnTo>
                    <a:pt x="25287" y="90593"/>
                  </a:lnTo>
                  <a:lnTo>
                    <a:pt x="6616" y="134276"/>
                  </a:lnTo>
                  <a:lnTo>
                    <a:pt x="0" y="182879"/>
                  </a:lnTo>
                  <a:lnTo>
                    <a:pt x="6616" y="231483"/>
                  </a:lnTo>
                  <a:lnTo>
                    <a:pt x="25287" y="275166"/>
                  </a:lnTo>
                  <a:lnTo>
                    <a:pt x="54244" y="312181"/>
                  </a:lnTo>
                  <a:lnTo>
                    <a:pt x="91722" y="340783"/>
                  </a:lnTo>
                  <a:lnTo>
                    <a:pt x="135951" y="359224"/>
                  </a:lnTo>
                  <a:lnTo>
                    <a:pt x="185165" y="365759"/>
                  </a:lnTo>
                  <a:lnTo>
                    <a:pt x="234380" y="359224"/>
                  </a:lnTo>
                  <a:lnTo>
                    <a:pt x="278609" y="340783"/>
                  </a:lnTo>
                  <a:lnTo>
                    <a:pt x="316087" y="312181"/>
                  </a:lnTo>
                  <a:lnTo>
                    <a:pt x="345044" y="275166"/>
                  </a:lnTo>
                  <a:lnTo>
                    <a:pt x="363715" y="231483"/>
                  </a:lnTo>
                  <a:lnTo>
                    <a:pt x="370332" y="182879"/>
                  </a:lnTo>
                  <a:lnTo>
                    <a:pt x="363715" y="134276"/>
                  </a:lnTo>
                  <a:lnTo>
                    <a:pt x="345044" y="90593"/>
                  </a:lnTo>
                  <a:lnTo>
                    <a:pt x="316087" y="53578"/>
                  </a:lnTo>
                  <a:lnTo>
                    <a:pt x="278609" y="24976"/>
                  </a:lnTo>
                  <a:lnTo>
                    <a:pt x="234380" y="6535"/>
                  </a:lnTo>
                  <a:lnTo>
                    <a:pt x="185165" y="0"/>
                  </a:lnTo>
                  <a:close/>
                </a:path>
              </a:pathLst>
            </a:custGeom>
            <a:solidFill>
              <a:srgbClr val="830051"/>
            </a:solidFill>
          </p:spPr>
          <p:txBody>
            <a:bodyPr wrap="square" lIns="0" tIns="0" rIns="0" bIns="0" rtlCol="0"/>
            <a:lstStyle/>
            <a:p>
              <a:endParaRPr dirty="0"/>
            </a:p>
          </p:txBody>
        </p:sp>
        <p:pic>
          <p:nvPicPr>
            <p:cNvPr id="53" name="object 45">
              <a:extLst>
                <a:ext uri="{FF2B5EF4-FFF2-40B4-BE49-F238E27FC236}">
                  <a16:creationId xmlns:a16="http://schemas.microsoft.com/office/drawing/2014/main" id="{ED065B95-FAB8-3FAE-788B-C3DA84B145E4}"/>
                </a:ext>
              </a:extLst>
            </p:cNvPr>
            <p:cNvPicPr/>
            <p:nvPr/>
          </p:nvPicPr>
          <p:blipFill>
            <a:blip r:embed="rId32" cstate="print"/>
            <a:stretch>
              <a:fillRect/>
            </a:stretch>
          </p:blipFill>
          <p:spPr>
            <a:xfrm>
              <a:off x="4886198" y="4543374"/>
              <a:ext cx="240791" cy="228904"/>
            </a:xfrm>
            <a:prstGeom prst="rect">
              <a:avLst/>
            </a:prstGeom>
          </p:spPr>
        </p:pic>
        <p:pic>
          <p:nvPicPr>
            <p:cNvPr id="54" name="object 46">
              <a:extLst>
                <a:ext uri="{FF2B5EF4-FFF2-40B4-BE49-F238E27FC236}">
                  <a16:creationId xmlns:a16="http://schemas.microsoft.com/office/drawing/2014/main" id="{57B2EDD4-D7CF-A37F-96FF-ADD1A1F894DF}"/>
                </a:ext>
              </a:extLst>
            </p:cNvPr>
            <p:cNvPicPr/>
            <p:nvPr/>
          </p:nvPicPr>
          <p:blipFill>
            <a:blip r:embed="rId33" cstate="print"/>
            <a:stretch>
              <a:fillRect/>
            </a:stretch>
          </p:blipFill>
          <p:spPr>
            <a:xfrm>
              <a:off x="7855585" y="2847720"/>
              <a:ext cx="1340738" cy="205739"/>
            </a:xfrm>
            <a:prstGeom prst="rect">
              <a:avLst/>
            </a:prstGeom>
          </p:spPr>
        </p:pic>
        <p:pic>
          <p:nvPicPr>
            <p:cNvPr id="55" name="object 47">
              <a:extLst>
                <a:ext uri="{FF2B5EF4-FFF2-40B4-BE49-F238E27FC236}">
                  <a16:creationId xmlns:a16="http://schemas.microsoft.com/office/drawing/2014/main" id="{DE5A43D8-E0DE-2508-A0A3-CDE492E27BFD}"/>
                </a:ext>
              </a:extLst>
            </p:cNvPr>
            <p:cNvPicPr/>
            <p:nvPr/>
          </p:nvPicPr>
          <p:blipFill>
            <a:blip r:embed="rId34" cstate="print"/>
            <a:stretch>
              <a:fillRect/>
            </a:stretch>
          </p:blipFill>
          <p:spPr>
            <a:xfrm>
              <a:off x="7855585" y="3062605"/>
              <a:ext cx="906970" cy="190500"/>
            </a:xfrm>
            <a:prstGeom prst="rect">
              <a:avLst/>
            </a:prstGeom>
          </p:spPr>
        </p:pic>
        <p:pic>
          <p:nvPicPr>
            <p:cNvPr id="56" name="object 48">
              <a:extLst>
                <a:ext uri="{FF2B5EF4-FFF2-40B4-BE49-F238E27FC236}">
                  <a16:creationId xmlns:a16="http://schemas.microsoft.com/office/drawing/2014/main" id="{24E32376-78E8-4C3B-0137-9F736FC13F4F}"/>
                </a:ext>
              </a:extLst>
            </p:cNvPr>
            <p:cNvPicPr/>
            <p:nvPr/>
          </p:nvPicPr>
          <p:blipFill>
            <a:blip r:embed="rId27" cstate="print"/>
            <a:stretch>
              <a:fillRect/>
            </a:stretch>
          </p:blipFill>
          <p:spPr>
            <a:xfrm>
              <a:off x="8661780" y="3062605"/>
              <a:ext cx="100583" cy="190500"/>
            </a:xfrm>
            <a:prstGeom prst="rect">
              <a:avLst/>
            </a:prstGeom>
          </p:spPr>
        </p:pic>
        <p:pic>
          <p:nvPicPr>
            <p:cNvPr id="57" name="object 49">
              <a:extLst>
                <a:ext uri="{FF2B5EF4-FFF2-40B4-BE49-F238E27FC236}">
                  <a16:creationId xmlns:a16="http://schemas.microsoft.com/office/drawing/2014/main" id="{7D3910B1-1FAE-031A-D72D-46E85E70721E}"/>
                </a:ext>
              </a:extLst>
            </p:cNvPr>
            <p:cNvPicPr/>
            <p:nvPr/>
          </p:nvPicPr>
          <p:blipFill>
            <a:blip r:embed="rId35" cstate="print"/>
            <a:stretch>
              <a:fillRect/>
            </a:stretch>
          </p:blipFill>
          <p:spPr>
            <a:xfrm>
              <a:off x="8712073" y="3062605"/>
              <a:ext cx="942136" cy="190500"/>
            </a:xfrm>
            <a:prstGeom prst="rect">
              <a:avLst/>
            </a:prstGeom>
          </p:spPr>
        </p:pic>
        <p:pic>
          <p:nvPicPr>
            <p:cNvPr id="58" name="object 50">
              <a:extLst>
                <a:ext uri="{FF2B5EF4-FFF2-40B4-BE49-F238E27FC236}">
                  <a16:creationId xmlns:a16="http://schemas.microsoft.com/office/drawing/2014/main" id="{48535E1A-EC99-820C-1AD5-D93B87FB6D56}"/>
                </a:ext>
              </a:extLst>
            </p:cNvPr>
            <p:cNvPicPr/>
            <p:nvPr/>
          </p:nvPicPr>
          <p:blipFill>
            <a:blip r:embed="rId36" cstate="print"/>
            <a:stretch>
              <a:fillRect/>
            </a:stretch>
          </p:blipFill>
          <p:spPr>
            <a:xfrm>
              <a:off x="7855585" y="3265296"/>
              <a:ext cx="1960626" cy="190500"/>
            </a:xfrm>
            <a:prstGeom prst="rect">
              <a:avLst/>
            </a:prstGeom>
          </p:spPr>
        </p:pic>
        <p:pic>
          <p:nvPicPr>
            <p:cNvPr id="59" name="object 51">
              <a:extLst>
                <a:ext uri="{FF2B5EF4-FFF2-40B4-BE49-F238E27FC236}">
                  <a16:creationId xmlns:a16="http://schemas.microsoft.com/office/drawing/2014/main" id="{8A8EAB92-0E8C-0F8E-B266-1DC6FE6D5F8C}"/>
                </a:ext>
              </a:extLst>
            </p:cNvPr>
            <p:cNvPicPr/>
            <p:nvPr/>
          </p:nvPicPr>
          <p:blipFill>
            <a:blip r:embed="rId37" cstate="print"/>
            <a:stretch>
              <a:fillRect/>
            </a:stretch>
          </p:blipFill>
          <p:spPr>
            <a:xfrm>
              <a:off x="7855585" y="3467988"/>
              <a:ext cx="1594611" cy="190500"/>
            </a:xfrm>
            <a:prstGeom prst="rect">
              <a:avLst/>
            </a:prstGeom>
          </p:spPr>
        </p:pic>
        <p:pic>
          <p:nvPicPr>
            <p:cNvPr id="60" name="object 52">
              <a:extLst>
                <a:ext uri="{FF2B5EF4-FFF2-40B4-BE49-F238E27FC236}">
                  <a16:creationId xmlns:a16="http://schemas.microsoft.com/office/drawing/2014/main" id="{DA8EFDFF-61EA-02D3-E6F8-D30656AC2408}"/>
                </a:ext>
              </a:extLst>
            </p:cNvPr>
            <p:cNvPicPr/>
            <p:nvPr/>
          </p:nvPicPr>
          <p:blipFill>
            <a:blip r:embed="rId38" cstate="print"/>
            <a:stretch>
              <a:fillRect/>
            </a:stretch>
          </p:blipFill>
          <p:spPr>
            <a:xfrm>
              <a:off x="7855585" y="3672205"/>
              <a:ext cx="404164" cy="190500"/>
            </a:xfrm>
            <a:prstGeom prst="rect">
              <a:avLst/>
            </a:prstGeom>
          </p:spPr>
        </p:pic>
      </p:grpSp>
      <p:grpSp>
        <p:nvGrpSpPr>
          <p:cNvPr id="2" name="object 56">
            <a:extLst>
              <a:ext uri="{FF2B5EF4-FFF2-40B4-BE49-F238E27FC236}">
                <a16:creationId xmlns:a16="http://schemas.microsoft.com/office/drawing/2014/main" id="{3ACC8844-2061-E8A0-1E55-A02E65C1F8EF}"/>
              </a:ext>
            </a:extLst>
          </p:cNvPr>
          <p:cNvGrpSpPr/>
          <p:nvPr/>
        </p:nvGrpSpPr>
        <p:grpSpPr>
          <a:xfrm>
            <a:off x="8089138" y="5765291"/>
            <a:ext cx="2369820" cy="205740"/>
            <a:chOff x="8089138" y="5765291"/>
            <a:chExt cx="2369820" cy="205740"/>
          </a:xfrm>
        </p:grpSpPr>
        <p:pic>
          <p:nvPicPr>
            <p:cNvPr id="3" name="object 57">
              <a:extLst>
                <a:ext uri="{FF2B5EF4-FFF2-40B4-BE49-F238E27FC236}">
                  <a16:creationId xmlns:a16="http://schemas.microsoft.com/office/drawing/2014/main" id="{DBDC6857-2385-3028-9417-A6C328DBC1BE}"/>
                </a:ext>
              </a:extLst>
            </p:cNvPr>
            <p:cNvPicPr/>
            <p:nvPr/>
          </p:nvPicPr>
          <p:blipFill>
            <a:blip r:embed="rId39" cstate="print"/>
            <a:stretch>
              <a:fillRect/>
            </a:stretch>
          </p:blipFill>
          <p:spPr>
            <a:xfrm>
              <a:off x="8089138" y="5765291"/>
              <a:ext cx="927887" cy="205740"/>
            </a:xfrm>
            <a:prstGeom prst="rect">
              <a:avLst/>
            </a:prstGeom>
          </p:spPr>
        </p:pic>
        <p:pic>
          <p:nvPicPr>
            <p:cNvPr id="5" name="object 58">
              <a:extLst>
                <a:ext uri="{FF2B5EF4-FFF2-40B4-BE49-F238E27FC236}">
                  <a16:creationId xmlns:a16="http://schemas.microsoft.com/office/drawing/2014/main" id="{CF1415D6-09BB-0AD6-C943-93438FF144EF}"/>
                </a:ext>
              </a:extLst>
            </p:cNvPr>
            <p:cNvPicPr/>
            <p:nvPr/>
          </p:nvPicPr>
          <p:blipFill>
            <a:blip r:embed="rId5" cstate="print"/>
            <a:stretch>
              <a:fillRect/>
            </a:stretch>
          </p:blipFill>
          <p:spPr>
            <a:xfrm>
              <a:off x="8913876" y="5765291"/>
              <a:ext cx="100583" cy="205740"/>
            </a:xfrm>
            <a:prstGeom prst="rect">
              <a:avLst/>
            </a:prstGeom>
          </p:spPr>
        </p:pic>
        <p:pic>
          <p:nvPicPr>
            <p:cNvPr id="7" name="object 59">
              <a:extLst>
                <a:ext uri="{FF2B5EF4-FFF2-40B4-BE49-F238E27FC236}">
                  <a16:creationId xmlns:a16="http://schemas.microsoft.com/office/drawing/2014/main" id="{C1CDC750-9AB1-216A-385B-E6E0FAC6A896}"/>
                </a:ext>
              </a:extLst>
            </p:cNvPr>
            <p:cNvPicPr/>
            <p:nvPr/>
          </p:nvPicPr>
          <p:blipFill>
            <a:blip r:embed="rId40" cstate="print"/>
            <a:stretch>
              <a:fillRect/>
            </a:stretch>
          </p:blipFill>
          <p:spPr>
            <a:xfrm>
              <a:off x="8964168" y="5765291"/>
              <a:ext cx="1494535" cy="205740"/>
            </a:xfrm>
            <a:prstGeom prst="rect">
              <a:avLst/>
            </a:prstGeom>
          </p:spPr>
        </p:pic>
      </p:grpSp>
      <p:grpSp>
        <p:nvGrpSpPr>
          <p:cNvPr id="8" name="object 61">
            <a:extLst>
              <a:ext uri="{FF2B5EF4-FFF2-40B4-BE49-F238E27FC236}">
                <a16:creationId xmlns:a16="http://schemas.microsoft.com/office/drawing/2014/main" id="{ED9E161D-3C6C-12D5-A56E-492AA2474F5F}"/>
              </a:ext>
            </a:extLst>
          </p:cNvPr>
          <p:cNvGrpSpPr/>
          <p:nvPr/>
        </p:nvGrpSpPr>
        <p:grpSpPr>
          <a:xfrm>
            <a:off x="1355171" y="1959336"/>
            <a:ext cx="6615286" cy="3450059"/>
            <a:chOff x="729741" y="1716023"/>
            <a:chExt cx="7033895" cy="3545204"/>
          </a:xfrm>
        </p:grpSpPr>
        <p:sp>
          <p:nvSpPr>
            <p:cNvPr id="9" name="object 62">
              <a:extLst>
                <a:ext uri="{FF2B5EF4-FFF2-40B4-BE49-F238E27FC236}">
                  <a16:creationId xmlns:a16="http://schemas.microsoft.com/office/drawing/2014/main" id="{A2F70DF3-BD7C-EAEC-6FC9-ED5417F5DFF1}"/>
                </a:ext>
              </a:extLst>
            </p:cNvPr>
            <p:cNvSpPr/>
            <p:nvPr/>
          </p:nvSpPr>
          <p:spPr>
            <a:xfrm>
              <a:off x="729742" y="1716023"/>
              <a:ext cx="3926204" cy="3545204"/>
            </a:xfrm>
            <a:custGeom>
              <a:avLst/>
              <a:gdLst/>
              <a:ahLst/>
              <a:cxnLst/>
              <a:rect l="l" t="t" r="r" b="b"/>
              <a:pathLst>
                <a:path w="3926204" h="3545204">
                  <a:moveTo>
                    <a:pt x="12827" y="1711071"/>
                  </a:moveTo>
                  <a:lnTo>
                    <a:pt x="12700" y="1706753"/>
                  </a:lnTo>
                  <a:lnTo>
                    <a:pt x="0" y="1707007"/>
                  </a:lnTo>
                  <a:lnTo>
                    <a:pt x="127" y="1711452"/>
                  </a:lnTo>
                  <a:lnTo>
                    <a:pt x="12827" y="1711071"/>
                  </a:lnTo>
                  <a:close/>
                </a:path>
                <a:path w="3926204" h="3545204">
                  <a:moveTo>
                    <a:pt x="15671" y="1761236"/>
                  </a:moveTo>
                  <a:lnTo>
                    <a:pt x="15328" y="1758061"/>
                  </a:lnTo>
                  <a:lnTo>
                    <a:pt x="13449" y="1732280"/>
                  </a:lnTo>
                  <a:lnTo>
                    <a:pt x="13195" y="1723771"/>
                  </a:lnTo>
                  <a:lnTo>
                    <a:pt x="508" y="1724025"/>
                  </a:lnTo>
                  <a:lnTo>
                    <a:pt x="774" y="1733169"/>
                  </a:lnTo>
                  <a:lnTo>
                    <a:pt x="2705" y="1759331"/>
                  </a:lnTo>
                  <a:lnTo>
                    <a:pt x="3048" y="1762633"/>
                  </a:lnTo>
                  <a:lnTo>
                    <a:pt x="15671" y="1761236"/>
                  </a:lnTo>
                  <a:close/>
                </a:path>
                <a:path w="3926204" h="3545204">
                  <a:moveTo>
                    <a:pt x="22021" y="1811147"/>
                  </a:moveTo>
                  <a:lnTo>
                    <a:pt x="21755" y="1809623"/>
                  </a:lnTo>
                  <a:lnTo>
                    <a:pt x="18059" y="1783842"/>
                  </a:lnTo>
                  <a:lnTo>
                    <a:pt x="17018" y="1773809"/>
                  </a:lnTo>
                  <a:lnTo>
                    <a:pt x="4381" y="1775206"/>
                  </a:lnTo>
                  <a:lnTo>
                    <a:pt x="5486" y="1785620"/>
                  </a:lnTo>
                  <a:lnTo>
                    <a:pt x="9232" y="1811782"/>
                  </a:lnTo>
                  <a:lnTo>
                    <a:pt x="9512" y="1813445"/>
                  </a:lnTo>
                  <a:lnTo>
                    <a:pt x="22021" y="1811147"/>
                  </a:lnTo>
                  <a:close/>
                </a:path>
                <a:path w="3926204" h="3545204">
                  <a:moveTo>
                    <a:pt x="31508" y="1860931"/>
                  </a:moveTo>
                  <a:lnTo>
                    <a:pt x="26187" y="1835277"/>
                  </a:lnTo>
                  <a:lnTo>
                    <a:pt x="24193" y="1823732"/>
                  </a:lnTo>
                  <a:lnTo>
                    <a:pt x="11671" y="1825879"/>
                  </a:lnTo>
                  <a:lnTo>
                    <a:pt x="13754" y="1837944"/>
                  </a:lnTo>
                  <a:lnTo>
                    <a:pt x="19075" y="1863483"/>
                  </a:lnTo>
                  <a:lnTo>
                    <a:pt x="31508" y="1860931"/>
                  </a:lnTo>
                  <a:close/>
                </a:path>
                <a:path w="3926204" h="3545204">
                  <a:moveTo>
                    <a:pt x="43802" y="1909826"/>
                  </a:moveTo>
                  <a:lnTo>
                    <a:pt x="37439" y="1885950"/>
                  </a:lnTo>
                  <a:lnTo>
                    <a:pt x="34404" y="1873123"/>
                  </a:lnTo>
                  <a:lnTo>
                    <a:pt x="22034" y="1876044"/>
                  </a:lnTo>
                  <a:lnTo>
                    <a:pt x="25171" y="1889252"/>
                  </a:lnTo>
                  <a:lnTo>
                    <a:pt x="31521" y="1913128"/>
                  </a:lnTo>
                  <a:lnTo>
                    <a:pt x="43802" y="1909826"/>
                  </a:lnTo>
                  <a:close/>
                </a:path>
                <a:path w="3926204" h="3545204">
                  <a:moveTo>
                    <a:pt x="58648" y="1958086"/>
                  </a:moveTo>
                  <a:lnTo>
                    <a:pt x="51358" y="1935226"/>
                  </a:lnTo>
                  <a:lnTo>
                    <a:pt x="47345" y="1921764"/>
                  </a:lnTo>
                  <a:lnTo>
                    <a:pt x="35179" y="1925447"/>
                  </a:lnTo>
                  <a:lnTo>
                    <a:pt x="39255" y="1939163"/>
                  </a:lnTo>
                  <a:lnTo>
                    <a:pt x="46558" y="1961896"/>
                  </a:lnTo>
                  <a:lnTo>
                    <a:pt x="58648" y="1958086"/>
                  </a:lnTo>
                  <a:close/>
                </a:path>
                <a:path w="3926204" h="3545204">
                  <a:moveTo>
                    <a:pt x="75857" y="2005330"/>
                  </a:moveTo>
                  <a:lnTo>
                    <a:pt x="67246" y="1982470"/>
                  </a:lnTo>
                  <a:lnTo>
                    <a:pt x="62788" y="1969897"/>
                  </a:lnTo>
                  <a:lnTo>
                    <a:pt x="50812" y="1974088"/>
                  </a:lnTo>
                  <a:lnTo>
                    <a:pt x="55372" y="1986915"/>
                  </a:lnTo>
                  <a:lnTo>
                    <a:pt x="64096" y="2010156"/>
                  </a:lnTo>
                  <a:lnTo>
                    <a:pt x="75857" y="2005330"/>
                  </a:lnTo>
                  <a:close/>
                </a:path>
                <a:path w="3926204" h="3545204">
                  <a:moveTo>
                    <a:pt x="95618" y="2051812"/>
                  </a:moveTo>
                  <a:lnTo>
                    <a:pt x="93827" y="2048002"/>
                  </a:lnTo>
                  <a:lnTo>
                    <a:pt x="84658" y="2026920"/>
                  </a:lnTo>
                  <a:lnTo>
                    <a:pt x="80645" y="2017141"/>
                  </a:lnTo>
                  <a:lnTo>
                    <a:pt x="68884" y="2021840"/>
                  </a:lnTo>
                  <a:lnTo>
                    <a:pt x="73012" y="2032000"/>
                  </a:lnTo>
                  <a:lnTo>
                    <a:pt x="82321" y="2053336"/>
                  </a:lnTo>
                  <a:lnTo>
                    <a:pt x="84086" y="2057146"/>
                  </a:lnTo>
                  <a:lnTo>
                    <a:pt x="95618" y="2051812"/>
                  </a:lnTo>
                  <a:close/>
                </a:path>
                <a:path w="3926204" h="3545204">
                  <a:moveTo>
                    <a:pt x="117983" y="2097024"/>
                  </a:moveTo>
                  <a:lnTo>
                    <a:pt x="112725" y="2087118"/>
                  </a:lnTo>
                  <a:lnTo>
                    <a:pt x="103187" y="2068068"/>
                  </a:lnTo>
                  <a:lnTo>
                    <a:pt x="100965" y="2063369"/>
                  </a:lnTo>
                  <a:lnTo>
                    <a:pt x="89446" y="2068703"/>
                  </a:lnTo>
                  <a:lnTo>
                    <a:pt x="91821" y="2073783"/>
                  </a:lnTo>
                  <a:lnTo>
                    <a:pt x="101511" y="2093214"/>
                  </a:lnTo>
                  <a:lnTo>
                    <a:pt x="106794" y="2102993"/>
                  </a:lnTo>
                  <a:lnTo>
                    <a:pt x="117983" y="2097024"/>
                  </a:lnTo>
                  <a:close/>
                </a:path>
                <a:path w="3926204" h="3545204">
                  <a:moveTo>
                    <a:pt x="143687" y="2139950"/>
                  </a:moveTo>
                  <a:lnTo>
                    <a:pt x="143129" y="2139188"/>
                  </a:lnTo>
                  <a:lnTo>
                    <a:pt x="132575" y="2122551"/>
                  </a:lnTo>
                  <a:lnTo>
                    <a:pt x="123977" y="2107946"/>
                  </a:lnTo>
                  <a:lnTo>
                    <a:pt x="113017" y="2114296"/>
                  </a:lnTo>
                  <a:lnTo>
                    <a:pt x="121869" y="2129409"/>
                  </a:lnTo>
                  <a:lnTo>
                    <a:pt x="133223" y="2147189"/>
                  </a:lnTo>
                  <a:lnTo>
                    <a:pt x="143687" y="2139950"/>
                  </a:lnTo>
                  <a:close/>
                </a:path>
                <a:path w="3926204" h="3545204">
                  <a:moveTo>
                    <a:pt x="173647" y="2180336"/>
                  </a:moveTo>
                  <a:lnTo>
                    <a:pt x="165392" y="2170176"/>
                  </a:lnTo>
                  <a:lnTo>
                    <a:pt x="154012" y="2155063"/>
                  </a:lnTo>
                  <a:lnTo>
                    <a:pt x="150876" y="2150491"/>
                  </a:lnTo>
                  <a:lnTo>
                    <a:pt x="140411" y="2157603"/>
                  </a:lnTo>
                  <a:lnTo>
                    <a:pt x="143865" y="2162683"/>
                  </a:lnTo>
                  <a:lnTo>
                    <a:pt x="155536" y="2178177"/>
                  </a:lnTo>
                  <a:lnTo>
                    <a:pt x="163779" y="2188337"/>
                  </a:lnTo>
                  <a:lnTo>
                    <a:pt x="173647" y="2180336"/>
                  </a:lnTo>
                  <a:close/>
                </a:path>
                <a:path w="3926204" h="3545204">
                  <a:moveTo>
                    <a:pt x="186182" y="1068070"/>
                  </a:moveTo>
                  <a:lnTo>
                    <a:pt x="181444" y="1065784"/>
                  </a:lnTo>
                  <a:lnTo>
                    <a:pt x="157594" y="1054265"/>
                  </a:lnTo>
                  <a:lnTo>
                    <a:pt x="162852" y="1043305"/>
                  </a:lnTo>
                  <a:lnTo>
                    <a:pt x="168833" y="1031621"/>
                  </a:lnTo>
                  <a:lnTo>
                    <a:pt x="157518" y="1025906"/>
                  </a:lnTo>
                  <a:lnTo>
                    <a:pt x="151409" y="1037844"/>
                  </a:lnTo>
                  <a:lnTo>
                    <a:pt x="146151" y="1048740"/>
                  </a:lnTo>
                  <a:lnTo>
                    <a:pt x="117551" y="1034923"/>
                  </a:lnTo>
                  <a:lnTo>
                    <a:pt x="129794" y="1097280"/>
                  </a:lnTo>
                  <a:lnTo>
                    <a:pt x="186182" y="1068070"/>
                  </a:lnTo>
                  <a:close/>
                </a:path>
                <a:path w="3926204" h="3545204">
                  <a:moveTo>
                    <a:pt x="191922" y="986663"/>
                  </a:moveTo>
                  <a:lnTo>
                    <a:pt x="180771" y="980567"/>
                  </a:lnTo>
                  <a:lnTo>
                    <a:pt x="179768" y="982345"/>
                  </a:lnTo>
                  <a:lnTo>
                    <a:pt x="163296" y="1014603"/>
                  </a:lnTo>
                  <a:lnTo>
                    <a:pt x="174612" y="1020318"/>
                  </a:lnTo>
                  <a:lnTo>
                    <a:pt x="191071" y="988187"/>
                  </a:lnTo>
                  <a:lnTo>
                    <a:pt x="191922" y="986663"/>
                  </a:lnTo>
                  <a:close/>
                </a:path>
                <a:path w="3926204" h="3545204">
                  <a:moveTo>
                    <a:pt x="207467" y="2217166"/>
                  </a:moveTo>
                  <a:lnTo>
                    <a:pt x="201955" y="2211832"/>
                  </a:lnTo>
                  <a:lnTo>
                    <a:pt x="189357" y="2198624"/>
                  </a:lnTo>
                  <a:lnTo>
                    <a:pt x="181698" y="2189861"/>
                  </a:lnTo>
                  <a:lnTo>
                    <a:pt x="172148" y="2198243"/>
                  </a:lnTo>
                  <a:lnTo>
                    <a:pt x="180149" y="2207260"/>
                  </a:lnTo>
                  <a:lnTo>
                    <a:pt x="193078" y="2220849"/>
                  </a:lnTo>
                  <a:lnTo>
                    <a:pt x="198589" y="2226310"/>
                  </a:lnTo>
                  <a:lnTo>
                    <a:pt x="207467" y="2217166"/>
                  </a:lnTo>
                  <a:close/>
                </a:path>
                <a:path w="3926204" h="3545204">
                  <a:moveTo>
                    <a:pt x="216255" y="942086"/>
                  </a:moveTo>
                  <a:lnTo>
                    <a:pt x="205117" y="935990"/>
                  </a:lnTo>
                  <a:lnTo>
                    <a:pt x="186855" y="969391"/>
                  </a:lnTo>
                  <a:lnTo>
                    <a:pt x="198005" y="975487"/>
                  </a:lnTo>
                  <a:lnTo>
                    <a:pt x="216255" y="942086"/>
                  </a:lnTo>
                  <a:close/>
                </a:path>
                <a:path w="3926204" h="3545204">
                  <a:moveTo>
                    <a:pt x="241554" y="898144"/>
                  </a:moveTo>
                  <a:lnTo>
                    <a:pt x="230593" y="891794"/>
                  </a:lnTo>
                  <a:lnTo>
                    <a:pt x="211391" y="924687"/>
                  </a:lnTo>
                  <a:lnTo>
                    <a:pt x="222351" y="931037"/>
                  </a:lnTo>
                  <a:lnTo>
                    <a:pt x="241554" y="898144"/>
                  </a:lnTo>
                  <a:close/>
                </a:path>
                <a:path w="3926204" h="3545204">
                  <a:moveTo>
                    <a:pt x="245084" y="2250440"/>
                  </a:moveTo>
                  <a:lnTo>
                    <a:pt x="228193" y="2236724"/>
                  </a:lnTo>
                  <a:lnTo>
                    <a:pt x="216433" y="2225929"/>
                  </a:lnTo>
                  <a:lnTo>
                    <a:pt x="207860" y="2235327"/>
                  </a:lnTo>
                  <a:lnTo>
                    <a:pt x="220167" y="2246503"/>
                  </a:lnTo>
                  <a:lnTo>
                    <a:pt x="237058" y="2260346"/>
                  </a:lnTo>
                  <a:lnTo>
                    <a:pt x="245084" y="2250440"/>
                  </a:lnTo>
                  <a:close/>
                </a:path>
                <a:path w="3926204" h="3545204">
                  <a:moveTo>
                    <a:pt x="267906" y="854964"/>
                  </a:moveTo>
                  <a:lnTo>
                    <a:pt x="257136" y="848233"/>
                  </a:lnTo>
                  <a:lnTo>
                    <a:pt x="239941" y="875792"/>
                  </a:lnTo>
                  <a:lnTo>
                    <a:pt x="236994" y="880872"/>
                  </a:lnTo>
                  <a:lnTo>
                    <a:pt x="247967" y="887222"/>
                  </a:lnTo>
                  <a:lnTo>
                    <a:pt x="250913" y="882142"/>
                  </a:lnTo>
                  <a:lnTo>
                    <a:pt x="267906" y="854964"/>
                  </a:lnTo>
                  <a:close/>
                </a:path>
                <a:path w="3926204" h="3545204">
                  <a:moveTo>
                    <a:pt x="295363" y="812546"/>
                  </a:moveTo>
                  <a:lnTo>
                    <a:pt x="284822" y="805434"/>
                  </a:lnTo>
                  <a:lnTo>
                    <a:pt x="271945" y="824484"/>
                  </a:lnTo>
                  <a:lnTo>
                    <a:pt x="263867" y="837438"/>
                  </a:lnTo>
                  <a:lnTo>
                    <a:pt x="274637" y="844169"/>
                  </a:lnTo>
                  <a:lnTo>
                    <a:pt x="282714" y="831215"/>
                  </a:lnTo>
                  <a:lnTo>
                    <a:pt x="295363" y="812546"/>
                  </a:lnTo>
                  <a:close/>
                </a:path>
                <a:path w="3926204" h="3545204">
                  <a:moveTo>
                    <a:pt x="314198" y="2305812"/>
                  </a:moveTo>
                  <a:lnTo>
                    <a:pt x="308470" y="2290318"/>
                  </a:lnTo>
                  <a:lnTo>
                    <a:pt x="292214" y="2246249"/>
                  </a:lnTo>
                  <a:lnTo>
                    <a:pt x="275170" y="2272627"/>
                  </a:lnTo>
                  <a:lnTo>
                    <a:pt x="256171" y="2259584"/>
                  </a:lnTo>
                  <a:lnTo>
                    <a:pt x="254927" y="2258441"/>
                  </a:lnTo>
                  <a:lnTo>
                    <a:pt x="246900" y="2268347"/>
                  </a:lnTo>
                  <a:lnTo>
                    <a:pt x="248970" y="2269998"/>
                  </a:lnTo>
                  <a:lnTo>
                    <a:pt x="268300" y="2283256"/>
                  </a:lnTo>
                  <a:lnTo>
                    <a:pt x="250850" y="2310257"/>
                  </a:lnTo>
                  <a:lnTo>
                    <a:pt x="314198" y="2305812"/>
                  </a:lnTo>
                  <a:close/>
                </a:path>
                <a:path w="3926204" h="3545204">
                  <a:moveTo>
                    <a:pt x="323964" y="770763"/>
                  </a:moveTo>
                  <a:lnTo>
                    <a:pt x="313651" y="763397"/>
                  </a:lnTo>
                  <a:lnTo>
                    <a:pt x="305409" y="774827"/>
                  </a:lnTo>
                  <a:lnTo>
                    <a:pt x="291909" y="794893"/>
                  </a:lnTo>
                  <a:lnTo>
                    <a:pt x="302450" y="802005"/>
                  </a:lnTo>
                  <a:lnTo>
                    <a:pt x="315937" y="781939"/>
                  </a:lnTo>
                  <a:lnTo>
                    <a:pt x="323964" y="770763"/>
                  </a:lnTo>
                  <a:close/>
                </a:path>
                <a:path w="3926204" h="3545204">
                  <a:moveTo>
                    <a:pt x="353656" y="729869"/>
                  </a:moveTo>
                  <a:lnTo>
                    <a:pt x="343623" y="721995"/>
                  </a:lnTo>
                  <a:lnTo>
                    <a:pt x="340194" y="726440"/>
                  </a:lnTo>
                  <a:lnTo>
                    <a:pt x="321068" y="753110"/>
                  </a:lnTo>
                  <a:lnTo>
                    <a:pt x="331381" y="760476"/>
                  </a:lnTo>
                  <a:lnTo>
                    <a:pt x="350494" y="733933"/>
                  </a:lnTo>
                  <a:lnTo>
                    <a:pt x="353656" y="729869"/>
                  </a:lnTo>
                  <a:close/>
                </a:path>
                <a:path w="3926204" h="3545204">
                  <a:moveTo>
                    <a:pt x="384835" y="689737"/>
                  </a:moveTo>
                  <a:lnTo>
                    <a:pt x="374802" y="681990"/>
                  </a:lnTo>
                  <a:lnTo>
                    <a:pt x="351421" y="712089"/>
                  </a:lnTo>
                  <a:lnTo>
                    <a:pt x="361442" y="719836"/>
                  </a:lnTo>
                  <a:lnTo>
                    <a:pt x="384835" y="689737"/>
                  </a:lnTo>
                  <a:close/>
                </a:path>
                <a:path w="3926204" h="3545204">
                  <a:moveTo>
                    <a:pt x="417195" y="650875"/>
                  </a:moveTo>
                  <a:lnTo>
                    <a:pt x="407441" y="642747"/>
                  </a:lnTo>
                  <a:lnTo>
                    <a:pt x="383006" y="671957"/>
                  </a:lnTo>
                  <a:lnTo>
                    <a:pt x="392760" y="680085"/>
                  </a:lnTo>
                  <a:lnTo>
                    <a:pt x="417195" y="650875"/>
                  </a:lnTo>
                  <a:close/>
                </a:path>
                <a:path w="3926204" h="3545204">
                  <a:moveTo>
                    <a:pt x="450773" y="613156"/>
                  </a:moveTo>
                  <a:lnTo>
                    <a:pt x="441350" y="604520"/>
                  </a:lnTo>
                  <a:lnTo>
                    <a:pt x="415798" y="632841"/>
                  </a:lnTo>
                  <a:lnTo>
                    <a:pt x="425221" y="641350"/>
                  </a:lnTo>
                  <a:lnTo>
                    <a:pt x="450773" y="613156"/>
                  </a:lnTo>
                  <a:close/>
                </a:path>
                <a:path w="3926204" h="3545204">
                  <a:moveTo>
                    <a:pt x="466204" y="2783205"/>
                  </a:moveTo>
                  <a:lnTo>
                    <a:pt x="465632" y="2779395"/>
                  </a:lnTo>
                  <a:lnTo>
                    <a:pt x="464146" y="2765425"/>
                  </a:lnTo>
                  <a:lnTo>
                    <a:pt x="463410" y="2751963"/>
                  </a:lnTo>
                  <a:lnTo>
                    <a:pt x="450735" y="2752598"/>
                  </a:lnTo>
                  <a:lnTo>
                    <a:pt x="451523" y="2766822"/>
                  </a:lnTo>
                  <a:lnTo>
                    <a:pt x="453085" y="2781300"/>
                  </a:lnTo>
                  <a:lnTo>
                    <a:pt x="453656" y="2785110"/>
                  </a:lnTo>
                  <a:lnTo>
                    <a:pt x="466204" y="2783205"/>
                  </a:lnTo>
                  <a:close/>
                </a:path>
                <a:path w="3926204" h="3545204">
                  <a:moveTo>
                    <a:pt x="476783" y="2831973"/>
                  </a:moveTo>
                  <a:lnTo>
                    <a:pt x="474141" y="2822575"/>
                  </a:lnTo>
                  <a:lnTo>
                    <a:pt x="470573" y="2807843"/>
                  </a:lnTo>
                  <a:lnTo>
                    <a:pt x="468160" y="2795397"/>
                  </a:lnTo>
                  <a:lnTo>
                    <a:pt x="455688" y="2797810"/>
                  </a:lnTo>
                  <a:lnTo>
                    <a:pt x="458241" y="2810891"/>
                  </a:lnTo>
                  <a:lnTo>
                    <a:pt x="461911" y="2826004"/>
                  </a:lnTo>
                  <a:lnTo>
                    <a:pt x="464566" y="2835402"/>
                  </a:lnTo>
                  <a:lnTo>
                    <a:pt x="476783" y="2831973"/>
                  </a:lnTo>
                  <a:close/>
                </a:path>
                <a:path w="3926204" h="3545204">
                  <a:moveTo>
                    <a:pt x="485559" y="576453"/>
                  </a:moveTo>
                  <a:lnTo>
                    <a:pt x="476478" y="567563"/>
                  </a:lnTo>
                  <a:lnTo>
                    <a:pt x="454266" y="590296"/>
                  </a:lnTo>
                  <a:lnTo>
                    <a:pt x="449872" y="595122"/>
                  </a:lnTo>
                  <a:lnTo>
                    <a:pt x="459282" y="603631"/>
                  </a:lnTo>
                  <a:lnTo>
                    <a:pt x="463689" y="598805"/>
                  </a:lnTo>
                  <a:lnTo>
                    <a:pt x="485559" y="576453"/>
                  </a:lnTo>
                  <a:close/>
                </a:path>
                <a:path w="3926204" h="3545204">
                  <a:moveTo>
                    <a:pt x="493407" y="2879217"/>
                  </a:moveTo>
                  <a:lnTo>
                    <a:pt x="488683" y="2867406"/>
                  </a:lnTo>
                  <a:lnTo>
                    <a:pt x="483133" y="2852293"/>
                  </a:lnTo>
                  <a:lnTo>
                    <a:pt x="480415" y="2843911"/>
                  </a:lnTo>
                  <a:lnTo>
                    <a:pt x="468337" y="2847848"/>
                  </a:lnTo>
                  <a:lnTo>
                    <a:pt x="471208" y="2856611"/>
                  </a:lnTo>
                  <a:lnTo>
                    <a:pt x="476897" y="2872105"/>
                  </a:lnTo>
                  <a:lnTo>
                    <a:pt x="481609" y="2883916"/>
                  </a:lnTo>
                  <a:lnTo>
                    <a:pt x="493407" y="2879217"/>
                  </a:lnTo>
                  <a:close/>
                </a:path>
                <a:path w="3926204" h="3545204">
                  <a:moveTo>
                    <a:pt x="514400" y="2924937"/>
                  </a:moveTo>
                  <a:lnTo>
                    <a:pt x="508838" y="2913888"/>
                  </a:lnTo>
                  <a:lnTo>
                    <a:pt x="501484" y="2898267"/>
                  </a:lnTo>
                  <a:lnTo>
                    <a:pt x="498271" y="2890774"/>
                  </a:lnTo>
                  <a:lnTo>
                    <a:pt x="486613" y="2895854"/>
                  </a:lnTo>
                  <a:lnTo>
                    <a:pt x="489991" y="2903601"/>
                  </a:lnTo>
                  <a:lnTo>
                    <a:pt x="497509" y="2919603"/>
                  </a:lnTo>
                  <a:lnTo>
                    <a:pt x="503072" y="2930652"/>
                  </a:lnTo>
                  <a:lnTo>
                    <a:pt x="514400" y="2924937"/>
                  </a:lnTo>
                  <a:close/>
                </a:path>
                <a:path w="3926204" h="3545204">
                  <a:moveTo>
                    <a:pt x="521538" y="540893"/>
                  </a:moveTo>
                  <a:lnTo>
                    <a:pt x="512813" y="531749"/>
                  </a:lnTo>
                  <a:lnTo>
                    <a:pt x="495769" y="547878"/>
                  </a:lnTo>
                  <a:lnTo>
                    <a:pt x="485355" y="558419"/>
                  </a:lnTo>
                  <a:lnTo>
                    <a:pt x="494436" y="567309"/>
                  </a:lnTo>
                  <a:lnTo>
                    <a:pt x="504863" y="556641"/>
                  </a:lnTo>
                  <a:lnTo>
                    <a:pt x="521538" y="540893"/>
                  </a:lnTo>
                  <a:close/>
                </a:path>
                <a:path w="3926204" h="3545204">
                  <a:moveTo>
                    <a:pt x="539051" y="2968625"/>
                  </a:moveTo>
                  <a:lnTo>
                    <a:pt x="534377" y="2961132"/>
                  </a:lnTo>
                  <a:lnTo>
                    <a:pt x="525360" y="2945257"/>
                  </a:lnTo>
                  <a:lnTo>
                    <a:pt x="520242" y="2935986"/>
                  </a:lnTo>
                  <a:lnTo>
                    <a:pt x="509092" y="2941955"/>
                  </a:lnTo>
                  <a:lnTo>
                    <a:pt x="514324" y="2951607"/>
                  </a:lnTo>
                  <a:lnTo>
                    <a:pt x="523595" y="2967863"/>
                  </a:lnTo>
                  <a:lnTo>
                    <a:pt x="528269" y="2975356"/>
                  </a:lnTo>
                  <a:lnTo>
                    <a:pt x="539051" y="2968625"/>
                  </a:lnTo>
                  <a:close/>
                </a:path>
                <a:path w="3926204" h="3545204">
                  <a:moveTo>
                    <a:pt x="558673" y="506603"/>
                  </a:moveTo>
                  <a:lnTo>
                    <a:pt x="550291" y="497078"/>
                  </a:lnTo>
                  <a:lnTo>
                    <a:pt x="539203" y="506730"/>
                  </a:lnTo>
                  <a:lnTo>
                    <a:pt x="522046" y="522986"/>
                  </a:lnTo>
                  <a:lnTo>
                    <a:pt x="530771" y="532257"/>
                  </a:lnTo>
                  <a:lnTo>
                    <a:pt x="547878" y="516001"/>
                  </a:lnTo>
                  <a:lnTo>
                    <a:pt x="558673" y="506603"/>
                  </a:lnTo>
                  <a:close/>
                </a:path>
                <a:path w="3926204" h="3545204">
                  <a:moveTo>
                    <a:pt x="566547" y="3011043"/>
                  </a:moveTo>
                  <a:lnTo>
                    <a:pt x="554228" y="2993136"/>
                  </a:lnTo>
                  <a:lnTo>
                    <a:pt x="545719" y="2979420"/>
                  </a:lnTo>
                  <a:lnTo>
                    <a:pt x="534962" y="2986151"/>
                  </a:lnTo>
                  <a:lnTo>
                    <a:pt x="543687" y="3000248"/>
                  </a:lnTo>
                  <a:lnTo>
                    <a:pt x="556006" y="3018155"/>
                  </a:lnTo>
                  <a:lnTo>
                    <a:pt x="566547" y="3011043"/>
                  </a:lnTo>
                  <a:close/>
                </a:path>
                <a:path w="3926204" h="3545204">
                  <a:moveTo>
                    <a:pt x="596138" y="3051937"/>
                  </a:moveTo>
                  <a:lnTo>
                    <a:pt x="576199" y="3025267"/>
                  </a:lnTo>
                  <a:lnTo>
                    <a:pt x="573659" y="3021584"/>
                  </a:lnTo>
                  <a:lnTo>
                    <a:pt x="563118" y="3028696"/>
                  </a:lnTo>
                  <a:lnTo>
                    <a:pt x="566039" y="3032887"/>
                  </a:lnTo>
                  <a:lnTo>
                    <a:pt x="585978" y="3059557"/>
                  </a:lnTo>
                  <a:lnTo>
                    <a:pt x="596138" y="3051937"/>
                  </a:lnTo>
                  <a:close/>
                </a:path>
                <a:path w="3926204" h="3545204">
                  <a:moveTo>
                    <a:pt x="596900" y="473583"/>
                  </a:moveTo>
                  <a:lnTo>
                    <a:pt x="589026" y="463677"/>
                  </a:lnTo>
                  <a:lnTo>
                    <a:pt x="584581" y="467233"/>
                  </a:lnTo>
                  <a:lnTo>
                    <a:pt x="559943" y="488696"/>
                  </a:lnTo>
                  <a:lnTo>
                    <a:pt x="568198" y="498348"/>
                  </a:lnTo>
                  <a:lnTo>
                    <a:pt x="592836" y="476885"/>
                  </a:lnTo>
                  <a:lnTo>
                    <a:pt x="596900" y="473583"/>
                  </a:lnTo>
                  <a:close/>
                </a:path>
                <a:path w="3926204" h="3545204">
                  <a:moveTo>
                    <a:pt x="627634" y="3091180"/>
                  </a:moveTo>
                  <a:lnTo>
                    <a:pt x="625983" y="3089402"/>
                  </a:lnTo>
                  <a:lnTo>
                    <a:pt x="603758" y="3061843"/>
                  </a:lnTo>
                  <a:lnTo>
                    <a:pt x="593852" y="3069844"/>
                  </a:lnTo>
                  <a:lnTo>
                    <a:pt x="616331" y="3097657"/>
                  </a:lnTo>
                  <a:lnTo>
                    <a:pt x="617982" y="3099562"/>
                  </a:lnTo>
                  <a:lnTo>
                    <a:pt x="627634" y="3091180"/>
                  </a:lnTo>
                  <a:close/>
                </a:path>
                <a:path w="3926204" h="3545204">
                  <a:moveTo>
                    <a:pt x="636524" y="441833"/>
                  </a:moveTo>
                  <a:lnTo>
                    <a:pt x="628650" y="431927"/>
                  </a:lnTo>
                  <a:lnTo>
                    <a:pt x="598932" y="455803"/>
                  </a:lnTo>
                  <a:lnTo>
                    <a:pt x="606806" y="465709"/>
                  </a:lnTo>
                  <a:lnTo>
                    <a:pt x="636524" y="441833"/>
                  </a:lnTo>
                  <a:close/>
                </a:path>
                <a:path w="3926204" h="3545204">
                  <a:moveTo>
                    <a:pt x="661035" y="3129153"/>
                  </a:moveTo>
                  <a:lnTo>
                    <a:pt x="653542" y="3121152"/>
                  </a:lnTo>
                  <a:lnTo>
                    <a:pt x="635889" y="3100832"/>
                  </a:lnTo>
                  <a:lnTo>
                    <a:pt x="626364" y="3109087"/>
                  </a:lnTo>
                  <a:lnTo>
                    <a:pt x="644271" y="3129788"/>
                  </a:lnTo>
                  <a:lnTo>
                    <a:pt x="651764" y="3137789"/>
                  </a:lnTo>
                  <a:lnTo>
                    <a:pt x="661035" y="3129153"/>
                  </a:lnTo>
                  <a:close/>
                </a:path>
                <a:path w="3926204" h="3545204">
                  <a:moveTo>
                    <a:pt x="677164" y="411734"/>
                  </a:moveTo>
                  <a:lnTo>
                    <a:pt x="669671" y="401574"/>
                  </a:lnTo>
                  <a:lnTo>
                    <a:pt x="638937" y="424180"/>
                  </a:lnTo>
                  <a:lnTo>
                    <a:pt x="646430" y="434340"/>
                  </a:lnTo>
                  <a:lnTo>
                    <a:pt x="677164" y="411734"/>
                  </a:lnTo>
                  <a:close/>
                </a:path>
                <a:path w="3926204" h="3545204">
                  <a:moveTo>
                    <a:pt x="695960" y="3165729"/>
                  </a:moveTo>
                  <a:lnTo>
                    <a:pt x="682879" y="3152521"/>
                  </a:lnTo>
                  <a:lnTo>
                    <a:pt x="669671" y="3138424"/>
                  </a:lnTo>
                  <a:lnTo>
                    <a:pt x="660400" y="3147060"/>
                  </a:lnTo>
                  <a:lnTo>
                    <a:pt x="673989" y="3161538"/>
                  </a:lnTo>
                  <a:lnTo>
                    <a:pt x="687070" y="3174619"/>
                  </a:lnTo>
                  <a:lnTo>
                    <a:pt x="695960" y="3165729"/>
                  </a:lnTo>
                  <a:close/>
                </a:path>
                <a:path w="3926204" h="3545204">
                  <a:moveTo>
                    <a:pt x="718439" y="382778"/>
                  </a:moveTo>
                  <a:lnTo>
                    <a:pt x="711454" y="372237"/>
                  </a:lnTo>
                  <a:lnTo>
                    <a:pt x="707263" y="375031"/>
                  </a:lnTo>
                  <a:lnTo>
                    <a:pt x="679831" y="393954"/>
                  </a:lnTo>
                  <a:lnTo>
                    <a:pt x="687324" y="404241"/>
                  </a:lnTo>
                  <a:lnTo>
                    <a:pt x="689102" y="402971"/>
                  </a:lnTo>
                  <a:lnTo>
                    <a:pt x="714375" y="385445"/>
                  </a:lnTo>
                  <a:lnTo>
                    <a:pt x="718439" y="382778"/>
                  </a:lnTo>
                  <a:close/>
                </a:path>
                <a:path w="3926204" h="3545204">
                  <a:moveTo>
                    <a:pt x="732282" y="3200908"/>
                  </a:moveTo>
                  <a:lnTo>
                    <a:pt x="713867" y="3183636"/>
                  </a:lnTo>
                  <a:lnTo>
                    <a:pt x="704977" y="3174746"/>
                  </a:lnTo>
                  <a:lnTo>
                    <a:pt x="695960" y="3183636"/>
                  </a:lnTo>
                  <a:lnTo>
                    <a:pt x="705104" y="3192780"/>
                  </a:lnTo>
                  <a:lnTo>
                    <a:pt x="723646" y="3210179"/>
                  </a:lnTo>
                  <a:lnTo>
                    <a:pt x="732282" y="3200908"/>
                  </a:lnTo>
                  <a:close/>
                </a:path>
                <a:path w="3926204" h="3545204">
                  <a:moveTo>
                    <a:pt x="760984" y="355092"/>
                  </a:moveTo>
                  <a:lnTo>
                    <a:pt x="754126" y="344424"/>
                  </a:lnTo>
                  <a:lnTo>
                    <a:pt x="733298" y="357759"/>
                  </a:lnTo>
                  <a:lnTo>
                    <a:pt x="721995" y="365125"/>
                  </a:lnTo>
                  <a:lnTo>
                    <a:pt x="729107" y="375793"/>
                  </a:lnTo>
                  <a:lnTo>
                    <a:pt x="740283" y="368300"/>
                  </a:lnTo>
                  <a:lnTo>
                    <a:pt x="760984" y="355092"/>
                  </a:lnTo>
                  <a:close/>
                </a:path>
                <a:path w="3926204" h="3545204">
                  <a:moveTo>
                    <a:pt x="769874" y="3234944"/>
                  </a:moveTo>
                  <a:lnTo>
                    <a:pt x="746125" y="3213989"/>
                  </a:lnTo>
                  <a:lnTo>
                    <a:pt x="741553" y="3209671"/>
                  </a:lnTo>
                  <a:lnTo>
                    <a:pt x="732790" y="3218942"/>
                  </a:lnTo>
                  <a:lnTo>
                    <a:pt x="737743" y="3223514"/>
                  </a:lnTo>
                  <a:lnTo>
                    <a:pt x="761492" y="3244469"/>
                  </a:lnTo>
                  <a:lnTo>
                    <a:pt x="769874" y="3234944"/>
                  </a:lnTo>
                  <a:close/>
                </a:path>
                <a:path w="3926204" h="3545204">
                  <a:moveTo>
                    <a:pt x="804164" y="328676"/>
                  </a:moveTo>
                  <a:lnTo>
                    <a:pt x="797560" y="317754"/>
                  </a:lnTo>
                  <a:lnTo>
                    <a:pt x="764921" y="337566"/>
                  </a:lnTo>
                  <a:lnTo>
                    <a:pt x="771652" y="348361"/>
                  </a:lnTo>
                  <a:lnTo>
                    <a:pt x="794385" y="334518"/>
                  </a:lnTo>
                  <a:lnTo>
                    <a:pt x="804164" y="328676"/>
                  </a:lnTo>
                  <a:close/>
                </a:path>
                <a:path w="3926204" h="3545204">
                  <a:moveTo>
                    <a:pt x="808609" y="3267456"/>
                  </a:moveTo>
                  <a:lnTo>
                    <a:pt x="779780" y="3243707"/>
                  </a:lnTo>
                  <a:lnTo>
                    <a:pt x="779399" y="3243326"/>
                  </a:lnTo>
                  <a:lnTo>
                    <a:pt x="771017" y="3252851"/>
                  </a:lnTo>
                  <a:lnTo>
                    <a:pt x="800481" y="3277235"/>
                  </a:lnTo>
                  <a:lnTo>
                    <a:pt x="808609" y="3267456"/>
                  </a:lnTo>
                  <a:close/>
                </a:path>
                <a:path w="3926204" h="3545204">
                  <a:moveTo>
                    <a:pt x="847852" y="303022"/>
                  </a:moveTo>
                  <a:lnTo>
                    <a:pt x="841502" y="292100"/>
                  </a:lnTo>
                  <a:lnTo>
                    <a:pt x="815848" y="306832"/>
                  </a:lnTo>
                  <a:lnTo>
                    <a:pt x="808482" y="311277"/>
                  </a:lnTo>
                  <a:lnTo>
                    <a:pt x="814959" y="322199"/>
                  </a:lnTo>
                  <a:lnTo>
                    <a:pt x="822325" y="317754"/>
                  </a:lnTo>
                  <a:lnTo>
                    <a:pt x="847852" y="303022"/>
                  </a:lnTo>
                  <a:close/>
                </a:path>
                <a:path w="3926204" h="3545204">
                  <a:moveTo>
                    <a:pt x="848360" y="3298571"/>
                  </a:moveTo>
                  <a:lnTo>
                    <a:pt x="818261" y="3275330"/>
                  </a:lnTo>
                  <a:lnTo>
                    <a:pt x="810514" y="3285363"/>
                  </a:lnTo>
                  <a:lnTo>
                    <a:pt x="840613" y="3308731"/>
                  </a:lnTo>
                  <a:lnTo>
                    <a:pt x="848360" y="3298571"/>
                  </a:lnTo>
                  <a:close/>
                </a:path>
                <a:path w="3926204" h="3545204">
                  <a:moveTo>
                    <a:pt x="889127" y="3328289"/>
                  </a:moveTo>
                  <a:lnTo>
                    <a:pt x="887984" y="3327527"/>
                  </a:lnTo>
                  <a:lnTo>
                    <a:pt x="858393" y="3306064"/>
                  </a:lnTo>
                  <a:lnTo>
                    <a:pt x="851027" y="3316351"/>
                  </a:lnTo>
                  <a:lnTo>
                    <a:pt x="880872" y="3338068"/>
                  </a:lnTo>
                  <a:lnTo>
                    <a:pt x="882015" y="3338830"/>
                  </a:lnTo>
                  <a:lnTo>
                    <a:pt x="889127" y="3328289"/>
                  </a:lnTo>
                  <a:close/>
                </a:path>
                <a:path w="3926204" h="3545204">
                  <a:moveTo>
                    <a:pt x="892048" y="278511"/>
                  </a:moveTo>
                  <a:lnTo>
                    <a:pt x="886079" y="267335"/>
                  </a:lnTo>
                  <a:lnTo>
                    <a:pt x="874268" y="273685"/>
                  </a:lnTo>
                  <a:lnTo>
                    <a:pt x="852678" y="285750"/>
                  </a:lnTo>
                  <a:lnTo>
                    <a:pt x="858901" y="296799"/>
                  </a:lnTo>
                  <a:lnTo>
                    <a:pt x="880491" y="284734"/>
                  </a:lnTo>
                  <a:lnTo>
                    <a:pt x="892048" y="278511"/>
                  </a:lnTo>
                  <a:close/>
                </a:path>
                <a:path w="3926204" h="3545204">
                  <a:moveTo>
                    <a:pt x="931164" y="3356483"/>
                  </a:moveTo>
                  <a:lnTo>
                    <a:pt x="926084" y="3353308"/>
                  </a:lnTo>
                  <a:lnTo>
                    <a:pt x="899668" y="3335401"/>
                  </a:lnTo>
                  <a:lnTo>
                    <a:pt x="892556" y="3345942"/>
                  </a:lnTo>
                  <a:lnTo>
                    <a:pt x="919353" y="3364103"/>
                  </a:lnTo>
                  <a:lnTo>
                    <a:pt x="924433" y="3367278"/>
                  </a:lnTo>
                  <a:lnTo>
                    <a:pt x="931164" y="3356483"/>
                  </a:lnTo>
                  <a:close/>
                </a:path>
                <a:path w="3926204" h="3545204">
                  <a:moveTo>
                    <a:pt x="937006" y="254762"/>
                  </a:moveTo>
                  <a:lnTo>
                    <a:pt x="931037" y="243586"/>
                  </a:lnTo>
                  <a:lnTo>
                    <a:pt x="897255" y="261239"/>
                  </a:lnTo>
                  <a:lnTo>
                    <a:pt x="903351" y="272415"/>
                  </a:lnTo>
                  <a:lnTo>
                    <a:pt x="910463" y="268605"/>
                  </a:lnTo>
                  <a:lnTo>
                    <a:pt x="937006" y="254762"/>
                  </a:lnTo>
                  <a:close/>
                </a:path>
                <a:path w="3926204" h="3545204">
                  <a:moveTo>
                    <a:pt x="974090" y="3383153"/>
                  </a:moveTo>
                  <a:lnTo>
                    <a:pt x="964946" y="3377819"/>
                  </a:lnTo>
                  <a:lnTo>
                    <a:pt x="941832" y="3363214"/>
                  </a:lnTo>
                  <a:lnTo>
                    <a:pt x="935101" y="3374009"/>
                  </a:lnTo>
                  <a:lnTo>
                    <a:pt x="958596" y="3388741"/>
                  </a:lnTo>
                  <a:lnTo>
                    <a:pt x="967740" y="3394075"/>
                  </a:lnTo>
                  <a:lnTo>
                    <a:pt x="974090" y="3383153"/>
                  </a:lnTo>
                  <a:close/>
                </a:path>
                <a:path w="3926204" h="3545204">
                  <a:moveTo>
                    <a:pt x="982218" y="232156"/>
                  </a:moveTo>
                  <a:lnTo>
                    <a:pt x="976757" y="220726"/>
                  </a:lnTo>
                  <a:lnTo>
                    <a:pt x="966597" y="225552"/>
                  </a:lnTo>
                  <a:lnTo>
                    <a:pt x="942467" y="237744"/>
                  </a:lnTo>
                  <a:lnTo>
                    <a:pt x="948182" y="249047"/>
                  </a:lnTo>
                  <a:lnTo>
                    <a:pt x="972312" y="236855"/>
                  </a:lnTo>
                  <a:lnTo>
                    <a:pt x="982218" y="232156"/>
                  </a:lnTo>
                  <a:close/>
                </a:path>
                <a:path w="3926204" h="3545204">
                  <a:moveTo>
                    <a:pt x="1018032" y="3408172"/>
                  </a:moveTo>
                  <a:lnTo>
                    <a:pt x="1004570" y="3400933"/>
                  </a:lnTo>
                  <a:lnTo>
                    <a:pt x="985139" y="3389503"/>
                  </a:lnTo>
                  <a:lnTo>
                    <a:pt x="978662" y="3400552"/>
                  </a:lnTo>
                  <a:lnTo>
                    <a:pt x="998474" y="3412109"/>
                  </a:lnTo>
                  <a:lnTo>
                    <a:pt x="1012063" y="3419348"/>
                  </a:lnTo>
                  <a:lnTo>
                    <a:pt x="1018032" y="3408172"/>
                  </a:lnTo>
                  <a:close/>
                </a:path>
                <a:path w="3926204" h="3545204">
                  <a:moveTo>
                    <a:pt x="1028065" y="210312"/>
                  </a:moveTo>
                  <a:lnTo>
                    <a:pt x="1022604" y="198755"/>
                  </a:lnTo>
                  <a:lnTo>
                    <a:pt x="988187" y="215138"/>
                  </a:lnTo>
                  <a:lnTo>
                    <a:pt x="993648" y="226695"/>
                  </a:lnTo>
                  <a:lnTo>
                    <a:pt x="1028065" y="210312"/>
                  </a:lnTo>
                  <a:close/>
                </a:path>
                <a:path w="3926204" h="3545204">
                  <a:moveTo>
                    <a:pt x="1062990" y="3431413"/>
                  </a:moveTo>
                  <a:lnTo>
                    <a:pt x="1044702" y="3422523"/>
                  </a:lnTo>
                  <a:lnTo>
                    <a:pt x="1029208" y="3414268"/>
                  </a:lnTo>
                  <a:lnTo>
                    <a:pt x="1023239" y="3425444"/>
                  </a:lnTo>
                  <a:lnTo>
                    <a:pt x="1039114" y="3433953"/>
                  </a:lnTo>
                  <a:lnTo>
                    <a:pt x="1057402" y="3442843"/>
                  </a:lnTo>
                  <a:lnTo>
                    <a:pt x="1062990" y="3431413"/>
                  </a:lnTo>
                  <a:close/>
                </a:path>
                <a:path w="3926204" h="3545204">
                  <a:moveTo>
                    <a:pt x="1074166" y="189611"/>
                  </a:moveTo>
                  <a:lnTo>
                    <a:pt x="1069086" y="177927"/>
                  </a:lnTo>
                  <a:lnTo>
                    <a:pt x="1034161" y="193294"/>
                  </a:lnTo>
                  <a:lnTo>
                    <a:pt x="1039368" y="204978"/>
                  </a:lnTo>
                  <a:lnTo>
                    <a:pt x="1074166" y="189611"/>
                  </a:lnTo>
                  <a:close/>
                </a:path>
                <a:path w="3926204" h="3545204">
                  <a:moveTo>
                    <a:pt x="1108710" y="3452876"/>
                  </a:moveTo>
                  <a:lnTo>
                    <a:pt x="1085342" y="3442462"/>
                  </a:lnTo>
                  <a:lnTo>
                    <a:pt x="1074293" y="3437001"/>
                  </a:lnTo>
                  <a:lnTo>
                    <a:pt x="1068705" y="3448431"/>
                  </a:lnTo>
                  <a:lnTo>
                    <a:pt x="1080135" y="3454019"/>
                  </a:lnTo>
                  <a:lnTo>
                    <a:pt x="1103630" y="3464433"/>
                  </a:lnTo>
                  <a:lnTo>
                    <a:pt x="1108710" y="3452876"/>
                  </a:lnTo>
                  <a:close/>
                </a:path>
                <a:path w="3926204" h="3545204">
                  <a:moveTo>
                    <a:pt x="1120775" y="169672"/>
                  </a:moveTo>
                  <a:lnTo>
                    <a:pt x="1115949" y="157861"/>
                  </a:lnTo>
                  <a:lnTo>
                    <a:pt x="1097026" y="165608"/>
                  </a:lnTo>
                  <a:lnTo>
                    <a:pt x="1080643" y="172847"/>
                  </a:lnTo>
                  <a:lnTo>
                    <a:pt x="1085850" y="184404"/>
                  </a:lnTo>
                  <a:lnTo>
                    <a:pt x="1102106" y="177292"/>
                  </a:lnTo>
                  <a:lnTo>
                    <a:pt x="1120775" y="169672"/>
                  </a:lnTo>
                  <a:close/>
                </a:path>
                <a:path w="3926204" h="3545204">
                  <a:moveTo>
                    <a:pt x="1155446" y="3472180"/>
                  </a:moveTo>
                  <a:lnTo>
                    <a:pt x="1126490" y="3460750"/>
                  </a:lnTo>
                  <a:lnTo>
                    <a:pt x="1120394" y="3457956"/>
                  </a:lnTo>
                  <a:lnTo>
                    <a:pt x="1115187" y="3469640"/>
                  </a:lnTo>
                  <a:lnTo>
                    <a:pt x="1121791" y="3472561"/>
                  </a:lnTo>
                  <a:lnTo>
                    <a:pt x="1150747" y="3483991"/>
                  </a:lnTo>
                  <a:lnTo>
                    <a:pt x="1155446" y="3472180"/>
                  </a:lnTo>
                  <a:close/>
                </a:path>
                <a:path w="3926204" h="3545204">
                  <a:moveTo>
                    <a:pt x="1167765" y="150495"/>
                  </a:moveTo>
                  <a:lnTo>
                    <a:pt x="1163066" y="138811"/>
                  </a:lnTo>
                  <a:lnTo>
                    <a:pt x="1127760" y="153162"/>
                  </a:lnTo>
                  <a:lnTo>
                    <a:pt x="1132459" y="164846"/>
                  </a:lnTo>
                  <a:lnTo>
                    <a:pt x="1167765" y="150495"/>
                  </a:lnTo>
                  <a:close/>
                </a:path>
                <a:path w="3926204" h="3545204">
                  <a:moveTo>
                    <a:pt x="1202944" y="3489210"/>
                  </a:moveTo>
                  <a:lnTo>
                    <a:pt x="1167765" y="3477006"/>
                  </a:lnTo>
                  <a:lnTo>
                    <a:pt x="1167257" y="3476752"/>
                  </a:lnTo>
                  <a:lnTo>
                    <a:pt x="1162558" y="3488690"/>
                  </a:lnTo>
                  <a:lnTo>
                    <a:pt x="1163574" y="3489071"/>
                  </a:lnTo>
                  <a:lnTo>
                    <a:pt x="1198880" y="3501263"/>
                  </a:lnTo>
                  <a:lnTo>
                    <a:pt x="1202944" y="3489210"/>
                  </a:lnTo>
                  <a:close/>
                </a:path>
                <a:path w="3926204" h="3545204">
                  <a:moveTo>
                    <a:pt x="1215263" y="132842"/>
                  </a:moveTo>
                  <a:lnTo>
                    <a:pt x="1210818" y="120904"/>
                  </a:lnTo>
                  <a:lnTo>
                    <a:pt x="1175131" y="134239"/>
                  </a:lnTo>
                  <a:lnTo>
                    <a:pt x="1179449" y="146177"/>
                  </a:lnTo>
                  <a:lnTo>
                    <a:pt x="1215263" y="132842"/>
                  </a:lnTo>
                  <a:close/>
                </a:path>
                <a:path w="3926204" h="3545204">
                  <a:moveTo>
                    <a:pt x="1251077" y="3503803"/>
                  </a:moveTo>
                  <a:lnTo>
                    <a:pt x="1250823" y="3503676"/>
                  </a:lnTo>
                  <a:lnTo>
                    <a:pt x="1214755" y="3493008"/>
                  </a:lnTo>
                  <a:lnTo>
                    <a:pt x="1211199" y="3505200"/>
                  </a:lnTo>
                  <a:lnTo>
                    <a:pt x="1247648" y="3515995"/>
                  </a:lnTo>
                  <a:lnTo>
                    <a:pt x="1247902" y="3516122"/>
                  </a:lnTo>
                  <a:lnTo>
                    <a:pt x="1251077" y="3503803"/>
                  </a:lnTo>
                  <a:close/>
                </a:path>
                <a:path w="3926204" h="3545204">
                  <a:moveTo>
                    <a:pt x="1262888" y="115824"/>
                  </a:moveTo>
                  <a:lnTo>
                    <a:pt x="1258697" y="103759"/>
                  </a:lnTo>
                  <a:lnTo>
                    <a:pt x="1234186" y="112268"/>
                  </a:lnTo>
                  <a:lnTo>
                    <a:pt x="1222629" y="116586"/>
                  </a:lnTo>
                  <a:lnTo>
                    <a:pt x="1227074" y="128397"/>
                  </a:lnTo>
                  <a:lnTo>
                    <a:pt x="1238631" y="124206"/>
                  </a:lnTo>
                  <a:lnTo>
                    <a:pt x="1262888" y="115824"/>
                  </a:lnTo>
                  <a:close/>
                </a:path>
                <a:path w="3926204" h="3545204">
                  <a:moveTo>
                    <a:pt x="1300226" y="3515360"/>
                  </a:moveTo>
                  <a:lnTo>
                    <a:pt x="1292352" y="3513709"/>
                  </a:lnTo>
                  <a:lnTo>
                    <a:pt x="1271651" y="3509010"/>
                  </a:lnTo>
                  <a:lnTo>
                    <a:pt x="1263396" y="3506851"/>
                  </a:lnTo>
                  <a:lnTo>
                    <a:pt x="1260221" y="3519170"/>
                  </a:lnTo>
                  <a:lnTo>
                    <a:pt x="1268857" y="3521456"/>
                  </a:lnTo>
                  <a:lnTo>
                    <a:pt x="1289812" y="3526155"/>
                  </a:lnTo>
                  <a:lnTo>
                    <a:pt x="1297686" y="3527806"/>
                  </a:lnTo>
                  <a:lnTo>
                    <a:pt x="1300226" y="3515360"/>
                  </a:lnTo>
                  <a:close/>
                </a:path>
                <a:path w="3926204" h="3545204">
                  <a:moveTo>
                    <a:pt x="1310894" y="99949"/>
                  </a:moveTo>
                  <a:lnTo>
                    <a:pt x="1307211" y="87757"/>
                  </a:lnTo>
                  <a:lnTo>
                    <a:pt x="1304798" y="88519"/>
                  </a:lnTo>
                  <a:lnTo>
                    <a:pt x="1270889" y="99568"/>
                  </a:lnTo>
                  <a:lnTo>
                    <a:pt x="1274826" y="111760"/>
                  </a:lnTo>
                  <a:lnTo>
                    <a:pt x="1308735" y="100584"/>
                  </a:lnTo>
                  <a:lnTo>
                    <a:pt x="1310894" y="99949"/>
                  </a:lnTo>
                  <a:close/>
                </a:path>
                <a:path w="3926204" h="3545204">
                  <a:moveTo>
                    <a:pt x="1349883" y="3523869"/>
                  </a:moveTo>
                  <a:lnTo>
                    <a:pt x="1333754" y="3521456"/>
                  </a:lnTo>
                  <a:lnTo>
                    <a:pt x="1313053" y="3517900"/>
                  </a:lnTo>
                  <a:lnTo>
                    <a:pt x="1312672" y="3517773"/>
                  </a:lnTo>
                  <a:lnTo>
                    <a:pt x="1310132" y="3530219"/>
                  </a:lnTo>
                  <a:lnTo>
                    <a:pt x="1310894" y="3530473"/>
                  </a:lnTo>
                  <a:lnTo>
                    <a:pt x="1331849" y="3534029"/>
                  </a:lnTo>
                  <a:lnTo>
                    <a:pt x="1348105" y="3536442"/>
                  </a:lnTo>
                  <a:lnTo>
                    <a:pt x="1349883" y="3523869"/>
                  </a:lnTo>
                  <a:close/>
                </a:path>
                <a:path w="3926204" h="3545204">
                  <a:moveTo>
                    <a:pt x="1359408" y="85217"/>
                  </a:moveTo>
                  <a:lnTo>
                    <a:pt x="1355979" y="73025"/>
                  </a:lnTo>
                  <a:lnTo>
                    <a:pt x="1340485" y="77470"/>
                  </a:lnTo>
                  <a:lnTo>
                    <a:pt x="1319276" y="84074"/>
                  </a:lnTo>
                  <a:lnTo>
                    <a:pt x="1323086" y="96139"/>
                  </a:lnTo>
                  <a:lnTo>
                    <a:pt x="1344295" y="89662"/>
                  </a:lnTo>
                  <a:lnTo>
                    <a:pt x="1359408" y="85217"/>
                  </a:lnTo>
                  <a:close/>
                </a:path>
                <a:path w="3926204" h="3545204">
                  <a:moveTo>
                    <a:pt x="1399921" y="3528822"/>
                  </a:moveTo>
                  <a:lnTo>
                    <a:pt x="1395095" y="3528568"/>
                  </a:lnTo>
                  <a:lnTo>
                    <a:pt x="1374775" y="3526917"/>
                  </a:lnTo>
                  <a:lnTo>
                    <a:pt x="1362329" y="3525393"/>
                  </a:lnTo>
                  <a:lnTo>
                    <a:pt x="1360932" y="3538093"/>
                  </a:lnTo>
                  <a:lnTo>
                    <a:pt x="1373759" y="3539490"/>
                  </a:lnTo>
                  <a:lnTo>
                    <a:pt x="1394460" y="3541268"/>
                  </a:lnTo>
                  <a:lnTo>
                    <a:pt x="1399286" y="3541522"/>
                  </a:lnTo>
                  <a:lnTo>
                    <a:pt x="1399921" y="3528822"/>
                  </a:lnTo>
                  <a:close/>
                </a:path>
                <a:path w="3926204" h="3545204">
                  <a:moveTo>
                    <a:pt x="1408303" y="71628"/>
                  </a:moveTo>
                  <a:lnTo>
                    <a:pt x="1405001" y="59436"/>
                  </a:lnTo>
                  <a:lnTo>
                    <a:pt x="1376426" y="67183"/>
                  </a:lnTo>
                  <a:lnTo>
                    <a:pt x="1368171" y="69596"/>
                  </a:lnTo>
                  <a:lnTo>
                    <a:pt x="1371600" y="81788"/>
                  </a:lnTo>
                  <a:lnTo>
                    <a:pt x="1379982" y="79375"/>
                  </a:lnTo>
                  <a:lnTo>
                    <a:pt x="1408303" y="71628"/>
                  </a:lnTo>
                  <a:close/>
                </a:path>
                <a:path w="3926204" h="3545204">
                  <a:moveTo>
                    <a:pt x="1450594" y="3530854"/>
                  </a:moveTo>
                  <a:lnTo>
                    <a:pt x="1412621" y="3529457"/>
                  </a:lnTo>
                  <a:lnTo>
                    <a:pt x="1411859" y="3542157"/>
                  </a:lnTo>
                  <a:lnTo>
                    <a:pt x="1450086" y="3543554"/>
                  </a:lnTo>
                  <a:lnTo>
                    <a:pt x="1450594" y="3530854"/>
                  </a:lnTo>
                  <a:close/>
                </a:path>
                <a:path w="3926204" h="3545204">
                  <a:moveTo>
                    <a:pt x="1457325" y="59309"/>
                  </a:moveTo>
                  <a:lnTo>
                    <a:pt x="1454404" y="46990"/>
                  </a:lnTo>
                  <a:lnTo>
                    <a:pt x="1448943" y="48260"/>
                  </a:lnTo>
                  <a:lnTo>
                    <a:pt x="1417320" y="56134"/>
                  </a:lnTo>
                  <a:lnTo>
                    <a:pt x="1420495" y="68453"/>
                  </a:lnTo>
                  <a:lnTo>
                    <a:pt x="1451991" y="60579"/>
                  </a:lnTo>
                  <a:lnTo>
                    <a:pt x="1457325" y="59309"/>
                  </a:lnTo>
                  <a:close/>
                </a:path>
                <a:path w="3926204" h="3545204">
                  <a:moveTo>
                    <a:pt x="1501140" y="3531997"/>
                  </a:moveTo>
                  <a:lnTo>
                    <a:pt x="1476502" y="3531870"/>
                  </a:lnTo>
                  <a:lnTo>
                    <a:pt x="1463167" y="3531362"/>
                  </a:lnTo>
                  <a:lnTo>
                    <a:pt x="1462786" y="3544062"/>
                  </a:lnTo>
                  <a:lnTo>
                    <a:pt x="1476375" y="3544570"/>
                  </a:lnTo>
                  <a:lnTo>
                    <a:pt x="1501013" y="3544697"/>
                  </a:lnTo>
                  <a:lnTo>
                    <a:pt x="1501140" y="3531997"/>
                  </a:lnTo>
                  <a:close/>
                </a:path>
                <a:path w="3926204" h="3545204">
                  <a:moveTo>
                    <a:pt x="1506728" y="48260"/>
                  </a:moveTo>
                  <a:lnTo>
                    <a:pt x="1504188" y="35814"/>
                  </a:lnTo>
                  <a:lnTo>
                    <a:pt x="1485265" y="39878"/>
                  </a:lnTo>
                  <a:lnTo>
                    <a:pt x="1466850" y="44069"/>
                  </a:lnTo>
                  <a:lnTo>
                    <a:pt x="1469644" y="56515"/>
                  </a:lnTo>
                  <a:lnTo>
                    <a:pt x="1488186" y="52197"/>
                  </a:lnTo>
                  <a:lnTo>
                    <a:pt x="1506728" y="48260"/>
                  </a:lnTo>
                  <a:close/>
                </a:path>
                <a:path w="3926204" h="3545204">
                  <a:moveTo>
                    <a:pt x="1552067" y="3544824"/>
                  </a:moveTo>
                  <a:lnTo>
                    <a:pt x="1551813" y="3532378"/>
                  </a:lnTo>
                  <a:lnTo>
                    <a:pt x="1551813" y="3532124"/>
                  </a:lnTo>
                  <a:lnTo>
                    <a:pt x="1536827" y="3532378"/>
                  </a:lnTo>
                  <a:lnTo>
                    <a:pt x="1513840" y="3532124"/>
                  </a:lnTo>
                  <a:lnTo>
                    <a:pt x="1513713" y="3544824"/>
                  </a:lnTo>
                  <a:lnTo>
                    <a:pt x="1537208" y="3545078"/>
                  </a:lnTo>
                  <a:lnTo>
                    <a:pt x="1552067" y="3544824"/>
                  </a:lnTo>
                  <a:close/>
                </a:path>
                <a:path w="3926204" h="3545204">
                  <a:moveTo>
                    <a:pt x="1556512" y="38481"/>
                  </a:moveTo>
                  <a:lnTo>
                    <a:pt x="1554099" y="26035"/>
                  </a:lnTo>
                  <a:lnTo>
                    <a:pt x="1521968" y="32131"/>
                  </a:lnTo>
                  <a:lnTo>
                    <a:pt x="1516634" y="33274"/>
                  </a:lnTo>
                  <a:lnTo>
                    <a:pt x="1519174" y="45720"/>
                  </a:lnTo>
                  <a:lnTo>
                    <a:pt x="1524508" y="44577"/>
                  </a:lnTo>
                  <a:lnTo>
                    <a:pt x="1556512" y="38481"/>
                  </a:lnTo>
                  <a:close/>
                </a:path>
                <a:path w="3926204" h="3545204">
                  <a:moveTo>
                    <a:pt x="1602994" y="3543554"/>
                  </a:moveTo>
                  <a:lnTo>
                    <a:pt x="1602359" y="3530854"/>
                  </a:lnTo>
                  <a:lnTo>
                    <a:pt x="1596644" y="3531108"/>
                  </a:lnTo>
                  <a:lnTo>
                    <a:pt x="1564513" y="3531870"/>
                  </a:lnTo>
                  <a:lnTo>
                    <a:pt x="1564767" y="3544570"/>
                  </a:lnTo>
                  <a:lnTo>
                    <a:pt x="1597279" y="3543808"/>
                  </a:lnTo>
                  <a:lnTo>
                    <a:pt x="1602994" y="3543554"/>
                  </a:lnTo>
                  <a:close/>
                </a:path>
                <a:path w="3926204" h="3545204">
                  <a:moveTo>
                    <a:pt x="1606296" y="30226"/>
                  </a:moveTo>
                  <a:lnTo>
                    <a:pt x="1604518" y="17653"/>
                  </a:lnTo>
                  <a:lnTo>
                    <a:pt x="1595247" y="18923"/>
                  </a:lnTo>
                  <a:lnTo>
                    <a:pt x="1566799" y="23749"/>
                  </a:lnTo>
                  <a:lnTo>
                    <a:pt x="1568831" y="36322"/>
                  </a:lnTo>
                  <a:lnTo>
                    <a:pt x="1597279" y="31496"/>
                  </a:lnTo>
                  <a:lnTo>
                    <a:pt x="1606296" y="30226"/>
                  </a:lnTo>
                  <a:close/>
                </a:path>
                <a:path w="3926204" h="3545204">
                  <a:moveTo>
                    <a:pt x="1653794" y="3540633"/>
                  </a:moveTo>
                  <a:lnTo>
                    <a:pt x="1652905" y="3527933"/>
                  </a:lnTo>
                  <a:lnTo>
                    <a:pt x="1626362" y="3529711"/>
                  </a:lnTo>
                  <a:lnTo>
                    <a:pt x="1615059" y="3530219"/>
                  </a:lnTo>
                  <a:lnTo>
                    <a:pt x="1615694" y="3542919"/>
                  </a:lnTo>
                  <a:lnTo>
                    <a:pt x="1627124" y="3542411"/>
                  </a:lnTo>
                  <a:lnTo>
                    <a:pt x="1653794" y="3540633"/>
                  </a:lnTo>
                  <a:close/>
                </a:path>
                <a:path w="3926204" h="3545204">
                  <a:moveTo>
                    <a:pt x="1656588" y="23368"/>
                  </a:moveTo>
                  <a:lnTo>
                    <a:pt x="1654937" y="10795"/>
                  </a:lnTo>
                  <a:lnTo>
                    <a:pt x="1631950" y="13589"/>
                  </a:lnTo>
                  <a:lnTo>
                    <a:pt x="1617091" y="15748"/>
                  </a:lnTo>
                  <a:lnTo>
                    <a:pt x="1618869" y="28321"/>
                  </a:lnTo>
                  <a:lnTo>
                    <a:pt x="1633728" y="26162"/>
                  </a:lnTo>
                  <a:lnTo>
                    <a:pt x="1656588" y="23368"/>
                  </a:lnTo>
                  <a:close/>
                </a:path>
                <a:path w="3926204" h="3545204">
                  <a:moveTo>
                    <a:pt x="1704594" y="3535807"/>
                  </a:moveTo>
                  <a:lnTo>
                    <a:pt x="1703324" y="3523234"/>
                  </a:lnTo>
                  <a:lnTo>
                    <a:pt x="1685417" y="3525139"/>
                  </a:lnTo>
                  <a:lnTo>
                    <a:pt x="1665478" y="3526917"/>
                  </a:lnTo>
                  <a:lnTo>
                    <a:pt x="1666621" y="3539490"/>
                  </a:lnTo>
                  <a:lnTo>
                    <a:pt x="1686814" y="3537712"/>
                  </a:lnTo>
                  <a:lnTo>
                    <a:pt x="1704594" y="3535807"/>
                  </a:lnTo>
                  <a:close/>
                </a:path>
                <a:path w="3926204" h="3545204">
                  <a:moveTo>
                    <a:pt x="1706753" y="18034"/>
                  </a:moveTo>
                  <a:lnTo>
                    <a:pt x="1705737" y="5334"/>
                  </a:lnTo>
                  <a:lnTo>
                    <a:pt x="1705483" y="5334"/>
                  </a:lnTo>
                  <a:lnTo>
                    <a:pt x="1667510" y="9144"/>
                  </a:lnTo>
                  <a:lnTo>
                    <a:pt x="1669161" y="21844"/>
                  </a:lnTo>
                  <a:lnTo>
                    <a:pt x="1670304" y="21590"/>
                  </a:lnTo>
                  <a:lnTo>
                    <a:pt x="1706753" y="18034"/>
                  </a:lnTo>
                  <a:close/>
                </a:path>
                <a:path w="3926204" h="3545204">
                  <a:moveTo>
                    <a:pt x="1755267" y="3529203"/>
                  </a:moveTo>
                  <a:lnTo>
                    <a:pt x="1753362" y="3516630"/>
                  </a:lnTo>
                  <a:lnTo>
                    <a:pt x="1744218" y="3518027"/>
                  </a:lnTo>
                  <a:lnTo>
                    <a:pt x="1715770" y="3521837"/>
                  </a:lnTo>
                  <a:lnTo>
                    <a:pt x="1717421" y="3534410"/>
                  </a:lnTo>
                  <a:lnTo>
                    <a:pt x="1746250" y="3530600"/>
                  </a:lnTo>
                  <a:lnTo>
                    <a:pt x="1755267" y="3529203"/>
                  </a:lnTo>
                  <a:close/>
                </a:path>
                <a:path w="3926204" h="3545204">
                  <a:moveTo>
                    <a:pt x="1757299" y="14478"/>
                  </a:moveTo>
                  <a:lnTo>
                    <a:pt x="1756664" y="1778"/>
                  </a:lnTo>
                  <a:lnTo>
                    <a:pt x="1742059" y="2540"/>
                  </a:lnTo>
                  <a:lnTo>
                    <a:pt x="1718437" y="4318"/>
                  </a:lnTo>
                  <a:lnTo>
                    <a:pt x="1719453" y="17018"/>
                  </a:lnTo>
                  <a:lnTo>
                    <a:pt x="1743075" y="15240"/>
                  </a:lnTo>
                  <a:lnTo>
                    <a:pt x="1757299" y="14478"/>
                  </a:lnTo>
                  <a:close/>
                </a:path>
                <a:path w="3926204" h="3545204">
                  <a:moveTo>
                    <a:pt x="1805686" y="3520694"/>
                  </a:moveTo>
                  <a:lnTo>
                    <a:pt x="1803146" y="3508260"/>
                  </a:lnTo>
                  <a:lnTo>
                    <a:pt x="1802892" y="3508375"/>
                  </a:lnTo>
                  <a:lnTo>
                    <a:pt x="1773555" y="3513582"/>
                  </a:lnTo>
                  <a:lnTo>
                    <a:pt x="1765935" y="3514725"/>
                  </a:lnTo>
                  <a:lnTo>
                    <a:pt x="1767840" y="3527298"/>
                  </a:lnTo>
                  <a:lnTo>
                    <a:pt x="1775714" y="3526028"/>
                  </a:lnTo>
                  <a:lnTo>
                    <a:pt x="1805432" y="3520694"/>
                  </a:lnTo>
                  <a:lnTo>
                    <a:pt x="1805686" y="3520694"/>
                  </a:lnTo>
                  <a:close/>
                </a:path>
                <a:path w="3926204" h="3545204">
                  <a:moveTo>
                    <a:pt x="1807845" y="12700"/>
                  </a:moveTo>
                  <a:lnTo>
                    <a:pt x="1807464" y="0"/>
                  </a:lnTo>
                  <a:lnTo>
                    <a:pt x="1778635" y="762"/>
                  </a:lnTo>
                  <a:lnTo>
                    <a:pt x="1769237" y="1143"/>
                  </a:lnTo>
                  <a:lnTo>
                    <a:pt x="1769872" y="13843"/>
                  </a:lnTo>
                  <a:lnTo>
                    <a:pt x="1779270" y="13335"/>
                  </a:lnTo>
                  <a:lnTo>
                    <a:pt x="1807845" y="12700"/>
                  </a:lnTo>
                  <a:close/>
                </a:path>
                <a:path w="3926204" h="3545204">
                  <a:moveTo>
                    <a:pt x="1855470" y="3509911"/>
                  </a:moveTo>
                  <a:lnTo>
                    <a:pt x="1852676" y="3497592"/>
                  </a:lnTo>
                  <a:lnTo>
                    <a:pt x="1832229" y="3502279"/>
                  </a:lnTo>
                  <a:lnTo>
                    <a:pt x="1815592" y="3505708"/>
                  </a:lnTo>
                  <a:lnTo>
                    <a:pt x="1818132" y="3518154"/>
                  </a:lnTo>
                  <a:lnTo>
                    <a:pt x="1835023" y="3514610"/>
                  </a:lnTo>
                  <a:lnTo>
                    <a:pt x="1855470" y="3509911"/>
                  </a:lnTo>
                  <a:close/>
                </a:path>
                <a:path w="3926204" h="3545204">
                  <a:moveTo>
                    <a:pt x="1905000" y="3497211"/>
                  </a:moveTo>
                  <a:lnTo>
                    <a:pt x="1901444" y="3484892"/>
                  </a:lnTo>
                  <a:lnTo>
                    <a:pt x="1890903" y="3487928"/>
                  </a:lnTo>
                  <a:lnTo>
                    <a:pt x="1864868" y="3494659"/>
                  </a:lnTo>
                  <a:lnTo>
                    <a:pt x="1868043" y="3506978"/>
                  </a:lnTo>
                  <a:lnTo>
                    <a:pt x="1894459" y="3500120"/>
                  </a:lnTo>
                  <a:lnTo>
                    <a:pt x="1905000" y="3497211"/>
                  </a:lnTo>
                  <a:close/>
                </a:path>
                <a:path w="3926204" h="3545204">
                  <a:moveTo>
                    <a:pt x="1953768" y="3482340"/>
                  </a:moveTo>
                  <a:lnTo>
                    <a:pt x="1949958" y="3470275"/>
                  </a:lnTo>
                  <a:lnTo>
                    <a:pt x="1920367" y="3479546"/>
                  </a:lnTo>
                  <a:lnTo>
                    <a:pt x="1913763" y="3481451"/>
                  </a:lnTo>
                  <a:lnTo>
                    <a:pt x="1917192" y="3493655"/>
                  </a:lnTo>
                  <a:lnTo>
                    <a:pt x="1924177" y="3491623"/>
                  </a:lnTo>
                  <a:lnTo>
                    <a:pt x="1953768" y="3482340"/>
                  </a:lnTo>
                  <a:close/>
                </a:path>
                <a:path w="3926204" h="3545204">
                  <a:moveTo>
                    <a:pt x="2001901" y="3465195"/>
                  </a:moveTo>
                  <a:lnTo>
                    <a:pt x="1997456" y="3453257"/>
                  </a:lnTo>
                  <a:lnTo>
                    <a:pt x="1979422" y="3460115"/>
                  </a:lnTo>
                  <a:lnTo>
                    <a:pt x="1961769" y="3466211"/>
                  </a:lnTo>
                  <a:lnTo>
                    <a:pt x="1965960" y="3478161"/>
                  </a:lnTo>
                  <a:lnTo>
                    <a:pt x="1983867" y="3472053"/>
                  </a:lnTo>
                  <a:lnTo>
                    <a:pt x="2001901" y="3465195"/>
                  </a:lnTo>
                  <a:close/>
                </a:path>
                <a:path w="3926204" h="3545204">
                  <a:moveTo>
                    <a:pt x="2049399" y="3446145"/>
                  </a:moveTo>
                  <a:lnTo>
                    <a:pt x="2044319" y="3434461"/>
                  </a:lnTo>
                  <a:lnTo>
                    <a:pt x="2038858" y="3436874"/>
                  </a:lnTo>
                  <a:lnTo>
                    <a:pt x="2009140" y="3448939"/>
                  </a:lnTo>
                  <a:lnTo>
                    <a:pt x="2013966" y="3460623"/>
                  </a:lnTo>
                  <a:lnTo>
                    <a:pt x="2043938" y="3448558"/>
                  </a:lnTo>
                  <a:lnTo>
                    <a:pt x="2049399" y="3446145"/>
                  </a:lnTo>
                  <a:close/>
                </a:path>
                <a:path w="3926204" h="3545204">
                  <a:moveTo>
                    <a:pt x="2095881" y="3425190"/>
                  </a:moveTo>
                  <a:lnTo>
                    <a:pt x="2090420" y="3413633"/>
                  </a:lnTo>
                  <a:lnTo>
                    <a:pt x="2068703" y="3423793"/>
                  </a:lnTo>
                  <a:lnTo>
                    <a:pt x="2055876" y="3429381"/>
                  </a:lnTo>
                  <a:lnTo>
                    <a:pt x="2060956" y="3441065"/>
                  </a:lnTo>
                  <a:lnTo>
                    <a:pt x="2074164" y="3435350"/>
                  </a:lnTo>
                  <a:lnTo>
                    <a:pt x="2095881" y="3425190"/>
                  </a:lnTo>
                  <a:close/>
                </a:path>
                <a:path w="3926204" h="3545204">
                  <a:moveTo>
                    <a:pt x="2141474" y="3402203"/>
                  </a:moveTo>
                  <a:lnTo>
                    <a:pt x="2135505" y="3391027"/>
                  </a:lnTo>
                  <a:lnTo>
                    <a:pt x="2128901" y="3394583"/>
                  </a:lnTo>
                  <a:lnTo>
                    <a:pt x="2101723" y="3408299"/>
                  </a:lnTo>
                  <a:lnTo>
                    <a:pt x="2107438" y="3419602"/>
                  </a:lnTo>
                  <a:lnTo>
                    <a:pt x="2134870" y="3405759"/>
                  </a:lnTo>
                  <a:lnTo>
                    <a:pt x="2141474" y="3402203"/>
                  </a:lnTo>
                  <a:close/>
                </a:path>
                <a:path w="3926204" h="3545204">
                  <a:moveTo>
                    <a:pt x="2186178" y="3377692"/>
                  </a:moveTo>
                  <a:lnTo>
                    <a:pt x="2179955" y="3366643"/>
                  </a:lnTo>
                  <a:lnTo>
                    <a:pt x="2159381" y="3378327"/>
                  </a:lnTo>
                  <a:lnTo>
                    <a:pt x="2146808" y="3385058"/>
                  </a:lnTo>
                  <a:lnTo>
                    <a:pt x="2152777" y="3396234"/>
                  </a:lnTo>
                  <a:lnTo>
                    <a:pt x="2165604" y="3389376"/>
                  </a:lnTo>
                  <a:lnTo>
                    <a:pt x="2186178" y="3377692"/>
                  </a:lnTo>
                  <a:close/>
                </a:path>
                <a:path w="3926204" h="3545204">
                  <a:moveTo>
                    <a:pt x="2230120" y="3351530"/>
                  </a:moveTo>
                  <a:lnTo>
                    <a:pt x="2223262" y="3340735"/>
                  </a:lnTo>
                  <a:lnTo>
                    <a:pt x="2220722" y="3342386"/>
                  </a:lnTo>
                  <a:lnTo>
                    <a:pt x="2190750" y="3360420"/>
                  </a:lnTo>
                  <a:lnTo>
                    <a:pt x="2197354" y="3371342"/>
                  </a:lnTo>
                  <a:lnTo>
                    <a:pt x="2230120" y="3351530"/>
                  </a:lnTo>
                  <a:close/>
                </a:path>
                <a:path w="3926204" h="3545204">
                  <a:moveTo>
                    <a:pt x="2272919" y="3323844"/>
                  </a:moveTo>
                  <a:lnTo>
                    <a:pt x="2265807" y="3313303"/>
                  </a:lnTo>
                  <a:lnTo>
                    <a:pt x="2251710" y="3322701"/>
                  </a:lnTo>
                  <a:lnTo>
                    <a:pt x="2233930" y="3334004"/>
                  </a:lnTo>
                  <a:lnTo>
                    <a:pt x="2240788" y="3344672"/>
                  </a:lnTo>
                  <a:lnTo>
                    <a:pt x="2258695" y="3333369"/>
                  </a:lnTo>
                  <a:lnTo>
                    <a:pt x="2272919" y="3323844"/>
                  </a:lnTo>
                  <a:close/>
                </a:path>
                <a:path w="3926204" h="3545204">
                  <a:moveTo>
                    <a:pt x="2314829" y="3295015"/>
                  </a:moveTo>
                  <a:lnTo>
                    <a:pt x="2307463" y="3284601"/>
                  </a:lnTo>
                  <a:lnTo>
                    <a:pt x="2282952" y="3301746"/>
                  </a:lnTo>
                  <a:lnTo>
                    <a:pt x="2276348" y="3306191"/>
                  </a:lnTo>
                  <a:lnTo>
                    <a:pt x="2283460" y="3316732"/>
                  </a:lnTo>
                  <a:lnTo>
                    <a:pt x="2290318" y="3312160"/>
                  </a:lnTo>
                  <a:lnTo>
                    <a:pt x="2314829" y="3295015"/>
                  </a:lnTo>
                  <a:close/>
                </a:path>
                <a:path w="3926204" h="3545204">
                  <a:moveTo>
                    <a:pt x="2382266" y="3236468"/>
                  </a:moveTo>
                  <a:lnTo>
                    <a:pt x="2318766" y="3236976"/>
                  </a:lnTo>
                  <a:lnTo>
                    <a:pt x="2338006" y="3262134"/>
                  </a:lnTo>
                  <a:lnTo>
                    <a:pt x="2317750" y="3277235"/>
                  </a:lnTo>
                  <a:lnTo>
                    <a:pt x="2325243" y="3287522"/>
                  </a:lnTo>
                  <a:lnTo>
                    <a:pt x="2345728" y="3272218"/>
                  </a:lnTo>
                  <a:lnTo>
                    <a:pt x="2365121" y="3297555"/>
                  </a:lnTo>
                  <a:lnTo>
                    <a:pt x="2377198" y="3254502"/>
                  </a:lnTo>
                  <a:lnTo>
                    <a:pt x="2382266" y="3236468"/>
                  </a:lnTo>
                  <a:close/>
                </a:path>
                <a:path w="3926204" h="3545204">
                  <a:moveTo>
                    <a:pt x="2838069" y="2959100"/>
                  </a:moveTo>
                  <a:lnTo>
                    <a:pt x="2834894" y="2946908"/>
                  </a:lnTo>
                  <a:lnTo>
                    <a:pt x="2798064" y="2956560"/>
                  </a:lnTo>
                  <a:lnTo>
                    <a:pt x="2801239" y="2968752"/>
                  </a:lnTo>
                  <a:lnTo>
                    <a:pt x="2838069" y="2959100"/>
                  </a:lnTo>
                  <a:close/>
                </a:path>
                <a:path w="3926204" h="3545204">
                  <a:moveTo>
                    <a:pt x="2887218" y="2946654"/>
                  </a:moveTo>
                  <a:lnTo>
                    <a:pt x="2884170" y="2934335"/>
                  </a:lnTo>
                  <a:lnTo>
                    <a:pt x="2847213" y="2943733"/>
                  </a:lnTo>
                  <a:lnTo>
                    <a:pt x="2850388" y="2956052"/>
                  </a:lnTo>
                  <a:lnTo>
                    <a:pt x="2887218" y="2946654"/>
                  </a:lnTo>
                  <a:close/>
                </a:path>
                <a:path w="3926204" h="3545204">
                  <a:moveTo>
                    <a:pt x="2936494" y="2934589"/>
                  </a:moveTo>
                  <a:lnTo>
                    <a:pt x="2933573" y="2922270"/>
                  </a:lnTo>
                  <a:lnTo>
                    <a:pt x="2917444" y="2926080"/>
                  </a:lnTo>
                  <a:lnTo>
                    <a:pt x="2896489" y="2931287"/>
                  </a:lnTo>
                  <a:lnTo>
                    <a:pt x="2899537" y="2943606"/>
                  </a:lnTo>
                  <a:lnTo>
                    <a:pt x="2920492" y="2938399"/>
                  </a:lnTo>
                  <a:lnTo>
                    <a:pt x="2936494" y="2934589"/>
                  </a:lnTo>
                  <a:close/>
                </a:path>
                <a:path w="3926204" h="3545204">
                  <a:moveTo>
                    <a:pt x="2985897" y="2922905"/>
                  </a:moveTo>
                  <a:lnTo>
                    <a:pt x="2983103" y="2910586"/>
                  </a:lnTo>
                  <a:lnTo>
                    <a:pt x="2955290" y="2916936"/>
                  </a:lnTo>
                  <a:lnTo>
                    <a:pt x="2945892" y="2919222"/>
                  </a:lnTo>
                  <a:lnTo>
                    <a:pt x="2948940" y="2931541"/>
                  </a:lnTo>
                  <a:lnTo>
                    <a:pt x="2958084" y="2929255"/>
                  </a:lnTo>
                  <a:lnTo>
                    <a:pt x="2985897" y="2922905"/>
                  </a:lnTo>
                  <a:close/>
                </a:path>
                <a:path w="3926204" h="3545204">
                  <a:moveTo>
                    <a:pt x="3035427" y="2911983"/>
                  </a:moveTo>
                  <a:lnTo>
                    <a:pt x="3032760" y="2899664"/>
                  </a:lnTo>
                  <a:lnTo>
                    <a:pt x="3027045" y="2900807"/>
                  </a:lnTo>
                  <a:lnTo>
                    <a:pt x="2995549" y="2907665"/>
                  </a:lnTo>
                  <a:lnTo>
                    <a:pt x="2998216" y="2920111"/>
                  </a:lnTo>
                  <a:lnTo>
                    <a:pt x="3035427" y="2911983"/>
                  </a:lnTo>
                  <a:close/>
                </a:path>
                <a:path w="3926204" h="3545204">
                  <a:moveTo>
                    <a:pt x="3085084" y="2902077"/>
                  </a:moveTo>
                  <a:lnTo>
                    <a:pt x="3082671" y="2889631"/>
                  </a:lnTo>
                  <a:lnTo>
                    <a:pt x="3061462" y="2893695"/>
                  </a:lnTo>
                  <a:lnTo>
                    <a:pt x="3045206" y="2896997"/>
                  </a:lnTo>
                  <a:lnTo>
                    <a:pt x="3047873" y="2909443"/>
                  </a:lnTo>
                  <a:lnTo>
                    <a:pt x="3063875" y="2906141"/>
                  </a:lnTo>
                  <a:lnTo>
                    <a:pt x="3085084" y="2902077"/>
                  </a:lnTo>
                  <a:close/>
                </a:path>
                <a:path w="3926204" h="3545204">
                  <a:moveTo>
                    <a:pt x="3134868" y="2893187"/>
                  </a:moveTo>
                  <a:lnTo>
                    <a:pt x="3132963" y="2880614"/>
                  </a:lnTo>
                  <a:lnTo>
                    <a:pt x="3128137" y="2881376"/>
                  </a:lnTo>
                  <a:lnTo>
                    <a:pt x="3095244" y="2887218"/>
                  </a:lnTo>
                  <a:lnTo>
                    <a:pt x="3097530" y="2899664"/>
                  </a:lnTo>
                  <a:lnTo>
                    <a:pt x="3130169" y="2893949"/>
                  </a:lnTo>
                  <a:lnTo>
                    <a:pt x="3134868" y="2893187"/>
                  </a:lnTo>
                  <a:close/>
                </a:path>
                <a:path w="3926204" h="3545204">
                  <a:moveTo>
                    <a:pt x="3185033" y="2885567"/>
                  </a:moveTo>
                  <a:lnTo>
                    <a:pt x="3183255" y="2872994"/>
                  </a:lnTo>
                  <a:lnTo>
                    <a:pt x="3160776" y="2876169"/>
                  </a:lnTo>
                  <a:lnTo>
                    <a:pt x="3145409" y="2878582"/>
                  </a:lnTo>
                  <a:lnTo>
                    <a:pt x="3147441" y="2891155"/>
                  </a:lnTo>
                  <a:lnTo>
                    <a:pt x="3162554" y="2888742"/>
                  </a:lnTo>
                  <a:lnTo>
                    <a:pt x="3185033" y="2885567"/>
                  </a:lnTo>
                  <a:close/>
                </a:path>
                <a:path w="3926204" h="3545204">
                  <a:moveTo>
                    <a:pt x="3235198" y="2879344"/>
                  </a:moveTo>
                  <a:lnTo>
                    <a:pt x="3233928" y="2866644"/>
                  </a:lnTo>
                  <a:lnTo>
                    <a:pt x="3226054" y="2867406"/>
                  </a:lnTo>
                  <a:lnTo>
                    <a:pt x="3195955" y="2871216"/>
                  </a:lnTo>
                  <a:lnTo>
                    <a:pt x="3197479" y="2883916"/>
                  </a:lnTo>
                  <a:lnTo>
                    <a:pt x="3227451" y="2880106"/>
                  </a:lnTo>
                  <a:lnTo>
                    <a:pt x="3235198" y="2879344"/>
                  </a:lnTo>
                  <a:close/>
                </a:path>
                <a:path w="3926204" h="3545204">
                  <a:moveTo>
                    <a:pt x="3285617" y="2874518"/>
                  </a:moveTo>
                  <a:lnTo>
                    <a:pt x="3284601" y="2861818"/>
                  </a:lnTo>
                  <a:lnTo>
                    <a:pt x="3258947" y="2863977"/>
                  </a:lnTo>
                  <a:lnTo>
                    <a:pt x="3246501" y="2865374"/>
                  </a:lnTo>
                  <a:lnTo>
                    <a:pt x="3247771" y="2877947"/>
                  </a:lnTo>
                  <a:lnTo>
                    <a:pt x="3260090" y="2876677"/>
                  </a:lnTo>
                  <a:lnTo>
                    <a:pt x="3285617" y="2874518"/>
                  </a:lnTo>
                  <a:close/>
                </a:path>
                <a:path w="3926204" h="3545204">
                  <a:moveTo>
                    <a:pt x="3336163" y="2871089"/>
                  </a:moveTo>
                  <a:lnTo>
                    <a:pt x="3335401" y="2858389"/>
                  </a:lnTo>
                  <a:lnTo>
                    <a:pt x="3297301" y="2860802"/>
                  </a:lnTo>
                  <a:lnTo>
                    <a:pt x="3298190" y="2873502"/>
                  </a:lnTo>
                  <a:lnTo>
                    <a:pt x="3336163" y="2871089"/>
                  </a:lnTo>
                  <a:close/>
                </a:path>
                <a:path w="3926204" h="3545204">
                  <a:moveTo>
                    <a:pt x="3386836" y="2868803"/>
                  </a:moveTo>
                  <a:lnTo>
                    <a:pt x="3386328" y="2856103"/>
                  </a:lnTo>
                  <a:lnTo>
                    <a:pt x="3348101" y="2857754"/>
                  </a:lnTo>
                  <a:lnTo>
                    <a:pt x="3348863" y="2870454"/>
                  </a:lnTo>
                  <a:lnTo>
                    <a:pt x="3361817" y="2869692"/>
                  </a:lnTo>
                  <a:lnTo>
                    <a:pt x="3386836" y="2868803"/>
                  </a:lnTo>
                  <a:close/>
                </a:path>
                <a:path w="3926204" h="3545204">
                  <a:moveTo>
                    <a:pt x="3437509" y="2867152"/>
                  </a:moveTo>
                  <a:lnTo>
                    <a:pt x="3437128" y="2854452"/>
                  </a:lnTo>
                  <a:lnTo>
                    <a:pt x="3435223" y="2854452"/>
                  </a:lnTo>
                  <a:lnTo>
                    <a:pt x="3399028" y="2855595"/>
                  </a:lnTo>
                  <a:lnTo>
                    <a:pt x="3399409" y="2868295"/>
                  </a:lnTo>
                  <a:lnTo>
                    <a:pt x="3435477" y="2867152"/>
                  </a:lnTo>
                  <a:lnTo>
                    <a:pt x="3437509" y="2867152"/>
                  </a:lnTo>
                  <a:close/>
                </a:path>
                <a:path w="3926204" h="3545204">
                  <a:moveTo>
                    <a:pt x="3488182" y="2866136"/>
                  </a:moveTo>
                  <a:lnTo>
                    <a:pt x="3488055" y="2853436"/>
                  </a:lnTo>
                  <a:lnTo>
                    <a:pt x="3474212" y="2853563"/>
                  </a:lnTo>
                  <a:lnTo>
                    <a:pt x="3449828" y="2854198"/>
                  </a:lnTo>
                  <a:lnTo>
                    <a:pt x="3450209" y="2866898"/>
                  </a:lnTo>
                  <a:lnTo>
                    <a:pt x="3474212" y="2866263"/>
                  </a:lnTo>
                  <a:lnTo>
                    <a:pt x="3488182" y="2866136"/>
                  </a:lnTo>
                  <a:close/>
                </a:path>
                <a:path w="3926204" h="3545204">
                  <a:moveTo>
                    <a:pt x="3538855" y="2853309"/>
                  </a:moveTo>
                  <a:lnTo>
                    <a:pt x="3513836" y="2853182"/>
                  </a:lnTo>
                  <a:lnTo>
                    <a:pt x="3500755" y="2853309"/>
                  </a:lnTo>
                  <a:lnTo>
                    <a:pt x="3500882" y="2866009"/>
                  </a:lnTo>
                  <a:lnTo>
                    <a:pt x="3523767" y="2865932"/>
                  </a:lnTo>
                  <a:lnTo>
                    <a:pt x="3538855" y="2866009"/>
                  </a:lnTo>
                  <a:lnTo>
                    <a:pt x="3538855" y="2865882"/>
                  </a:lnTo>
                  <a:lnTo>
                    <a:pt x="3538855" y="2853309"/>
                  </a:lnTo>
                  <a:close/>
                </a:path>
                <a:path w="3926204" h="3545204">
                  <a:moveTo>
                    <a:pt x="3589782" y="2853944"/>
                  </a:moveTo>
                  <a:lnTo>
                    <a:pt x="3553968" y="2853309"/>
                  </a:lnTo>
                  <a:lnTo>
                    <a:pt x="3551555" y="2853309"/>
                  </a:lnTo>
                  <a:lnTo>
                    <a:pt x="3551555" y="2866009"/>
                  </a:lnTo>
                  <a:lnTo>
                    <a:pt x="3553714" y="2866009"/>
                  </a:lnTo>
                  <a:lnTo>
                    <a:pt x="3589528" y="2866644"/>
                  </a:lnTo>
                  <a:lnTo>
                    <a:pt x="3589782" y="2853944"/>
                  </a:lnTo>
                  <a:close/>
                </a:path>
                <a:path w="3926204" h="3545204">
                  <a:moveTo>
                    <a:pt x="3640836" y="2855595"/>
                  </a:moveTo>
                  <a:lnTo>
                    <a:pt x="3634232" y="2855214"/>
                  </a:lnTo>
                  <a:lnTo>
                    <a:pt x="3602609" y="2854325"/>
                  </a:lnTo>
                  <a:lnTo>
                    <a:pt x="3602228" y="2866898"/>
                  </a:lnTo>
                  <a:lnTo>
                    <a:pt x="3633597" y="2867914"/>
                  </a:lnTo>
                  <a:lnTo>
                    <a:pt x="3640074" y="2868295"/>
                  </a:lnTo>
                  <a:lnTo>
                    <a:pt x="3640836" y="2855595"/>
                  </a:lnTo>
                  <a:close/>
                </a:path>
                <a:path w="3926204" h="3545204">
                  <a:moveTo>
                    <a:pt x="3691636" y="2858643"/>
                  </a:moveTo>
                  <a:lnTo>
                    <a:pt x="3673729" y="2857373"/>
                  </a:lnTo>
                  <a:lnTo>
                    <a:pt x="3653536" y="2856230"/>
                  </a:lnTo>
                  <a:lnTo>
                    <a:pt x="3652774" y="2868930"/>
                  </a:lnTo>
                  <a:lnTo>
                    <a:pt x="3672840" y="2870073"/>
                  </a:lnTo>
                  <a:lnTo>
                    <a:pt x="3690747" y="2871343"/>
                  </a:lnTo>
                  <a:lnTo>
                    <a:pt x="3691636" y="2858643"/>
                  </a:lnTo>
                  <a:close/>
                </a:path>
                <a:path w="3926204" h="3545204">
                  <a:moveTo>
                    <a:pt x="3742436" y="2863088"/>
                  </a:moveTo>
                  <a:lnTo>
                    <a:pt x="3712337" y="2860167"/>
                  </a:lnTo>
                  <a:lnTo>
                    <a:pt x="3704336" y="2859532"/>
                  </a:lnTo>
                  <a:lnTo>
                    <a:pt x="3703447" y="2872232"/>
                  </a:lnTo>
                  <a:lnTo>
                    <a:pt x="3711194" y="2872740"/>
                  </a:lnTo>
                  <a:lnTo>
                    <a:pt x="3741166" y="2875788"/>
                  </a:lnTo>
                  <a:lnTo>
                    <a:pt x="3742436" y="2863088"/>
                  </a:lnTo>
                  <a:close/>
                </a:path>
                <a:path w="3926204" h="3545204">
                  <a:moveTo>
                    <a:pt x="3793109" y="2869819"/>
                  </a:moveTo>
                  <a:lnTo>
                    <a:pt x="3785362" y="2868549"/>
                  </a:lnTo>
                  <a:lnTo>
                    <a:pt x="3755263" y="2864612"/>
                  </a:lnTo>
                  <a:lnTo>
                    <a:pt x="3753612" y="2877185"/>
                  </a:lnTo>
                  <a:lnTo>
                    <a:pt x="3783457" y="2881122"/>
                  </a:lnTo>
                  <a:lnTo>
                    <a:pt x="3791204" y="2882265"/>
                  </a:lnTo>
                  <a:lnTo>
                    <a:pt x="3793109" y="2869819"/>
                  </a:lnTo>
                  <a:close/>
                </a:path>
                <a:path w="3926204" h="3545204">
                  <a:moveTo>
                    <a:pt x="3843401" y="2879471"/>
                  </a:moveTo>
                  <a:lnTo>
                    <a:pt x="3835400" y="2877566"/>
                  </a:lnTo>
                  <a:lnTo>
                    <a:pt x="3819271" y="2874264"/>
                  </a:lnTo>
                  <a:lnTo>
                    <a:pt x="3805809" y="2871851"/>
                  </a:lnTo>
                  <a:lnTo>
                    <a:pt x="3803523" y="2884297"/>
                  </a:lnTo>
                  <a:lnTo>
                    <a:pt x="3816731" y="2886710"/>
                  </a:lnTo>
                  <a:lnTo>
                    <a:pt x="3840607" y="2891790"/>
                  </a:lnTo>
                  <a:lnTo>
                    <a:pt x="3843401" y="2879471"/>
                  </a:lnTo>
                  <a:close/>
                </a:path>
                <a:path w="3926204" h="3545204">
                  <a:moveTo>
                    <a:pt x="3925697" y="2915031"/>
                  </a:moveTo>
                  <a:lnTo>
                    <a:pt x="3920528" y="2906268"/>
                  </a:lnTo>
                  <a:lnTo>
                    <a:pt x="3893439" y="2860294"/>
                  </a:lnTo>
                  <a:lnTo>
                    <a:pt x="3881145" y="2889758"/>
                  </a:lnTo>
                  <a:lnTo>
                    <a:pt x="3880231" y="2889377"/>
                  </a:lnTo>
                  <a:lnTo>
                    <a:pt x="3865626" y="2885059"/>
                  </a:lnTo>
                  <a:lnTo>
                    <a:pt x="3855974" y="2882519"/>
                  </a:lnTo>
                  <a:lnTo>
                    <a:pt x="3852799" y="2894838"/>
                  </a:lnTo>
                  <a:lnTo>
                    <a:pt x="3862070" y="2897251"/>
                  </a:lnTo>
                  <a:lnTo>
                    <a:pt x="3875532" y="2901061"/>
                  </a:lnTo>
                  <a:lnTo>
                    <a:pt x="3876306" y="2901391"/>
                  </a:lnTo>
                  <a:lnTo>
                    <a:pt x="3864102" y="2930652"/>
                  </a:lnTo>
                  <a:lnTo>
                    <a:pt x="3925697" y="2915031"/>
                  </a:lnTo>
                  <a:close/>
                </a:path>
              </a:pathLst>
            </a:custGeom>
            <a:solidFill>
              <a:srgbClr val="BEBEBE"/>
            </a:solidFill>
          </p:spPr>
          <p:txBody>
            <a:bodyPr wrap="square" lIns="0" tIns="0" rIns="0" bIns="0" rtlCol="0"/>
            <a:lstStyle/>
            <a:p>
              <a:endParaRPr dirty="0"/>
            </a:p>
          </p:txBody>
        </p:sp>
        <p:sp>
          <p:nvSpPr>
            <p:cNvPr id="10" name="object 63">
              <a:extLst>
                <a:ext uri="{FF2B5EF4-FFF2-40B4-BE49-F238E27FC236}">
                  <a16:creationId xmlns:a16="http://schemas.microsoft.com/office/drawing/2014/main" id="{C4DD12CB-E738-653B-1B77-53C3ABACFFA2}"/>
                </a:ext>
              </a:extLst>
            </p:cNvPr>
            <p:cNvSpPr/>
            <p:nvPr/>
          </p:nvSpPr>
          <p:spPr>
            <a:xfrm>
              <a:off x="7392923" y="2758439"/>
              <a:ext cx="370840" cy="364490"/>
            </a:xfrm>
            <a:custGeom>
              <a:avLst/>
              <a:gdLst/>
              <a:ahLst/>
              <a:cxnLst/>
              <a:rect l="l" t="t" r="r" b="b"/>
              <a:pathLst>
                <a:path w="370840" h="364489">
                  <a:moveTo>
                    <a:pt x="185166" y="0"/>
                  </a:moveTo>
                  <a:lnTo>
                    <a:pt x="135951" y="6505"/>
                  </a:lnTo>
                  <a:lnTo>
                    <a:pt x="91722" y="24863"/>
                  </a:lnTo>
                  <a:lnTo>
                    <a:pt x="54244" y="53340"/>
                  </a:lnTo>
                  <a:lnTo>
                    <a:pt x="25287" y="90198"/>
                  </a:lnTo>
                  <a:lnTo>
                    <a:pt x="6616" y="133702"/>
                  </a:lnTo>
                  <a:lnTo>
                    <a:pt x="0" y="182118"/>
                  </a:lnTo>
                  <a:lnTo>
                    <a:pt x="6616" y="230533"/>
                  </a:lnTo>
                  <a:lnTo>
                    <a:pt x="25287" y="274037"/>
                  </a:lnTo>
                  <a:lnTo>
                    <a:pt x="54244" y="310896"/>
                  </a:lnTo>
                  <a:lnTo>
                    <a:pt x="91722" y="339372"/>
                  </a:lnTo>
                  <a:lnTo>
                    <a:pt x="135951" y="357730"/>
                  </a:lnTo>
                  <a:lnTo>
                    <a:pt x="185166" y="364236"/>
                  </a:lnTo>
                  <a:lnTo>
                    <a:pt x="234380" y="357730"/>
                  </a:lnTo>
                  <a:lnTo>
                    <a:pt x="278609" y="339372"/>
                  </a:lnTo>
                  <a:lnTo>
                    <a:pt x="316087" y="310896"/>
                  </a:lnTo>
                  <a:lnTo>
                    <a:pt x="345044" y="274037"/>
                  </a:lnTo>
                  <a:lnTo>
                    <a:pt x="363715" y="230533"/>
                  </a:lnTo>
                  <a:lnTo>
                    <a:pt x="370331" y="182118"/>
                  </a:lnTo>
                  <a:lnTo>
                    <a:pt x="363715" y="133702"/>
                  </a:lnTo>
                  <a:lnTo>
                    <a:pt x="345044" y="90198"/>
                  </a:lnTo>
                  <a:lnTo>
                    <a:pt x="316087" y="53340"/>
                  </a:lnTo>
                  <a:lnTo>
                    <a:pt x="278609" y="24863"/>
                  </a:lnTo>
                  <a:lnTo>
                    <a:pt x="234380" y="6505"/>
                  </a:lnTo>
                  <a:lnTo>
                    <a:pt x="185166" y="0"/>
                  </a:lnTo>
                  <a:close/>
                </a:path>
              </a:pathLst>
            </a:custGeom>
            <a:solidFill>
              <a:srgbClr val="830051"/>
            </a:solidFill>
          </p:spPr>
          <p:txBody>
            <a:bodyPr wrap="square" lIns="0" tIns="0" rIns="0" bIns="0" rtlCol="0"/>
            <a:lstStyle/>
            <a:p>
              <a:endParaRPr dirty="0"/>
            </a:p>
          </p:txBody>
        </p:sp>
        <p:pic>
          <p:nvPicPr>
            <p:cNvPr id="11" name="object 64">
              <a:extLst>
                <a:ext uri="{FF2B5EF4-FFF2-40B4-BE49-F238E27FC236}">
                  <a16:creationId xmlns:a16="http://schemas.microsoft.com/office/drawing/2014/main" id="{DF16F272-418C-3B89-4F37-49EB81BD2532}"/>
                </a:ext>
              </a:extLst>
            </p:cNvPr>
            <p:cNvPicPr/>
            <p:nvPr/>
          </p:nvPicPr>
          <p:blipFill>
            <a:blip r:embed="rId41" cstate="print"/>
            <a:stretch>
              <a:fillRect/>
            </a:stretch>
          </p:blipFill>
          <p:spPr>
            <a:xfrm>
              <a:off x="7517637" y="2831591"/>
              <a:ext cx="241401" cy="228600"/>
            </a:xfrm>
            <a:prstGeom prst="rect">
              <a:avLst/>
            </a:prstGeom>
          </p:spPr>
        </p:pic>
      </p:grpSp>
      <p:grpSp>
        <p:nvGrpSpPr>
          <p:cNvPr id="12" name="object 53">
            <a:extLst>
              <a:ext uri="{FF2B5EF4-FFF2-40B4-BE49-F238E27FC236}">
                <a16:creationId xmlns:a16="http://schemas.microsoft.com/office/drawing/2014/main" id="{00A87C45-910F-B030-72E8-7F97B1F2B375}"/>
              </a:ext>
            </a:extLst>
          </p:cNvPr>
          <p:cNvGrpSpPr/>
          <p:nvPr/>
        </p:nvGrpSpPr>
        <p:grpSpPr>
          <a:xfrm>
            <a:off x="1169751" y="3133054"/>
            <a:ext cx="370840" cy="365760"/>
            <a:chOff x="551687" y="2999232"/>
            <a:chExt cx="370840" cy="365760"/>
          </a:xfrm>
        </p:grpSpPr>
        <p:sp>
          <p:nvSpPr>
            <p:cNvPr id="13" name="object 54">
              <a:extLst>
                <a:ext uri="{FF2B5EF4-FFF2-40B4-BE49-F238E27FC236}">
                  <a16:creationId xmlns:a16="http://schemas.microsoft.com/office/drawing/2014/main" id="{80A401CF-0C8A-2650-E6BB-1CEA8EE839B7}"/>
                </a:ext>
              </a:extLst>
            </p:cNvPr>
            <p:cNvSpPr/>
            <p:nvPr/>
          </p:nvSpPr>
          <p:spPr>
            <a:xfrm>
              <a:off x="551687" y="2999232"/>
              <a:ext cx="370840" cy="365760"/>
            </a:xfrm>
            <a:custGeom>
              <a:avLst/>
              <a:gdLst/>
              <a:ahLst/>
              <a:cxnLst/>
              <a:rect l="l" t="t" r="r" b="b"/>
              <a:pathLst>
                <a:path w="370840" h="365760">
                  <a:moveTo>
                    <a:pt x="185166" y="0"/>
                  </a:moveTo>
                  <a:lnTo>
                    <a:pt x="135942" y="6535"/>
                  </a:lnTo>
                  <a:lnTo>
                    <a:pt x="91710" y="24976"/>
                  </a:lnTo>
                  <a:lnTo>
                    <a:pt x="54235" y="53578"/>
                  </a:lnTo>
                  <a:lnTo>
                    <a:pt x="25281" y="90593"/>
                  </a:lnTo>
                  <a:lnTo>
                    <a:pt x="6614" y="134276"/>
                  </a:lnTo>
                  <a:lnTo>
                    <a:pt x="0" y="182879"/>
                  </a:lnTo>
                  <a:lnTo>
                    <a:pt x="6614" y="231483"/>
                  </a:lnTo>
                  <a:lnTo>
                    <a:pt x="25281" y="275166"/>
                  </a:lnTo>
                  <a:lnTo>
                    <a:pt x="54235" y="312181"/>
                  </a:lnTo>
                  <a:lnTo>
                    <a:pt x="91710" y="340783"/>
                  </a:lnTo>
                  <a:lnTo>
                    <a:pt x="135942" y="359224"/>
                  </a:lnTo>
                  <a:lnTo>
                    <a:pt x="185166" y="365759"/>
                  </a:lnTo>
                  <a:lnTo>
                    <a:pt x="234389" y="359224"/>
                  </a:lnTo>
                  <a:lnTo>
                    <a:pt x="278621" y="340783"/>
                  </a:lnTo>
                  <a:lnTo>
                    <a:pt x="316096" y="312181"/>
                  </a:lnTo>
                  <a:lnTo>
                    <a:pt x="345050" y="275166"/>
                  </a:lnTo>
                  <a:lnTo>
                    <a:pt x="363717" y="231483"/>
                  </a:lnTo>
                  <a:lnTo>
                    <a:pt x="370331" y="182879"/>
                  </a:lnTo>
                  <a:lnTo>
                    <a:pt x="363717" y="134276"/>
                  </a:lnTo>
                  <a:lnTo>
                    <a:pt x="345050" y="90593"/>
                  </a:lnTo>
                  <a:lnTo>
                    <a:pt x="316096" y="53578"/>
                  </a:lnTo>
                  <a:lnTo>
                    <a:pt x="278621" y="24976"/>
                  </a:lnTo>
                  <a:lnTo>
                    <a:pt x="234389" y="6535"/>
                  </a:lnTo>
                  <a:lnTo>
                    <a:pt x="185166" y="0"/>
                  </a:lnTo>
                  <a:close/>
                </a:path>
              </a:pathLst>
            </a:custGeom>
            <a:solidFill>
              <a:srgbClr val="830051"/>
            </a:solidFill>
          </p:spPr>
          <p:txBody>
            <a:bodyPr wrap="square" lIns="0" tIns="0" rIns="0" bIns="0" rtlCol="0"/>
            <a:lstStyle/>
            <a:p>
              <a:endParaRPr dirty="0"/>
            </a:p>
          </p:txBody>
        </p:sp>
        <p:pic>
          <p:nvPicPr>
            <p:cNvPr id="14" name="object 55">
              <a:extLst>
                <a:ext uri="{FF2B5EF4-FFF2-40B4-BE49-F238E27FC236}">
                  <a16:creationId xmlns:a16="http://schemas.microsoft.com/office/drawing/2014/main" id="{6B1967C3-F948-3B5B-CC12-783A095FDDB0}"/>
                </a:ext>
              </a:extLst>
            </p:cNvPr>
            <p:cNvPicPr/>
            <p:nvPr/>
          </p:nvPicPr>
          <p:blipFill>
            <a:blip r:embed="rId42" cstate="print"/>
            <a:stretch>
              <a:fillRect/>
            </a:stretch>
          </p:blipFill>
          <p:spPr>
            <a:xfrm>
              <a:off x="675741" y="3073019"/>
              <a:ext cx="240792" cy="228600"/>
            </a:xfrm>
            <a:prstGeom prst="rect">
              <a:avLst/>
            </a:prstGeom>
          </p:spPr>
        </p:pic>
      </p:grpSp>
      <p:sp>
        <p:nvSpPr>
          <p:cNvPr id="61" name="Text Placeholder 3">
            <a:extLst>
              <a:ext uri="{FF2B5EF4-FFF2-40B4-BE49-F238E27FC236}">
                <a16:creationId xmlns:a16="http://schemas.microsoft.com/office/drawing/2014/main" id="{9988CBFF-9875-4C4D-113B-569577155472}"/>
              </a:ext>
            </a:extLst>
          </p:cNvPr>
          <p:cNvSpPr txBox="1">
            <a:spLocks/>
          </p:cNvSpPr>
          <p:nvPr/>
        </p:nvSpPr>
        <p:spPr>
          <a:xfrm>
            <a:off x="1534596" y="6341438"/>
            <a:ext cx="10423855" cy="447675"/>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Clr>
                <a:schemeClr val="accent3"/>
              </a:buClr>
              <a:buFont typeface="Arial" panose="020B0604020202020204" pitchFamily="34" charset="0"/>
              <a:buNone/>
              <a:defRPr sz="10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3"/>
              </a:buClr>
              <a:buFont typeface="System Font Regular"/>
              <a:buNone/>
              <a:defRPr sz="1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3"/>
              </a:buClr>
              <a:buFont typeface="System Font Regular"/>
              <a:buNone/>
              <a:defRPr sz="1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3"/>
              </a:buClr>
              <a:buFont typeface="Wingdings" pitchFamily="2" charset="2"/>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3"/>
              </a:buClr>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ADC, antibody-drug conjugate.</a:t>
            </a:r>
            <a:br>
              <a:rPr lang="en-US" dirty="0"/>
            </a:br>
            <a:r>
              <a:rPr lang="en-US" dirty="0"/>
              <a:t>Adapted from: Trail PA, et al. </a:t>
            </a:r>
            <a:r>
              <a:rPr lang="en-US" i="1" dirty="0" err="1"/>
              <a:t>Pharmacol</a:t>
            </a:r>
            <a:r>
              <a:rPr lang="en-US" i="1" dirty="0"/>
              <a:t> </a:t>
            </a:r>
            <a:r>
              <a:rPr lang="en-US" i="1" dirty="0" err="1"/>
              <a:t>Ther</a:t>
            </a:r>
            <a:r>
              <a:rPr lang="en-US" dirty="0"/>
              <a:t>. 2018;181:126-142. </a:t>
            </a:r>
            <a:r>
              <a:rPr lang="en-US" b="0" i="1" dirty="0">
                <a:effectLst/>
                <a:latin typeface="Arial" panose="020B0604020202020204" pitchFamily="34" charset="0"/>
              </a:rPr>
              <a:t>Reproduced with permission of </a:t>
            </a:r>
            <a:r>
              <a:rPr lang="en-US" dirty="0"/>
              <a:t>Trail PA, et al</a:t>
            </a:r>
            <a:r>
              <a:rPr lang="en-US" i="1" dirty="0"/>
              <a:t> </a:t>
            </a:r>
            <a:r>
              <a:rPr lang="en-US" b="0" i="1" dirty="0">
                <a:effectLst/>
                <a:latin typeface="Arial" panose="020B0604020202020204" pitchFamily="34" charset="0"/>
              </a:rPr>
              <a:t> in the format of electronic publication via Copyright Clearance Center.</a:t>
            </a:r>
            <a:endParaRPr lang="en-US" dirty="0"/>
          </a:p>
        </p:txBody>
      </p:sp>
    </p:spTree>
    <p:extLst>
      <p:ext uri="{BB962C8B-B14F-4D97-AF65-F5344CB8AC3E}">
        <p14:creationId xmlns:p14="http://schemas.microsoft.com/office/powerpoint/2010/main" val="34067718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23F76-9780-4B09-9BEF-7DAD66BDEC8E}"/>
              </a:ext>
            </a:extLst>
          </p:cNvPr>
          <p:cNvSpPr>
            <a:spLocks noGrp="1"/>
          </p:cNvSpPr>
          <p:nvPr>
            <p:ph type="title"/>
          </p:nvPr>
        </p:nvSpPr>
        <p:spPr/>
        <p:txBody>
          <a:bodyPr>
            <a:normAutofit/>
          </a:bodyPr>
          <a:lstStyle/>
          <a:p>
            <a:r>
              <a:rPr lang="en-US" sz="4000" dirty="0"/>
              <a:t>On-Target and Off-Target Toxicities of ADCs</a:t>
            </a:r>
          </a:p>
        </p:txBody>
      </p:sp>
      <p:sp>
        <p:nvSpPr>
          <p:cNvPr id="5" name="Text Placeholder 4">
            <a:extLst>
              <a:ext uri="{FF2B5EF4-FFF2-40B4-BE49-F238E27FC236}">
                <a16:creationId xmlns:a16="http://schemas.microsoft.com/office/drawing/2014/main" id="{B6F2E343-B3C7-5BE8-EC5D-2EF91AFE3AA1}"/>
              </a:ext>
            </a:extLst>
          </p:cNvPr>
          <p:cNvSpPr>
            <a:spLocks noGrp="1"/>
          </p:cNvSpPr>
          <p:nvPr>
            <p:ph type="body" idx="1"/>
          </p:nvPr>
        </p:nvSpPr>
        <p:spPr>
          <a:xfrm>
            <a:off x="839788" y="1681163"/>
            <a:ext cx="5157787" cy="639925"/>
          </a:xfrm>
        </p:spPr>
        <p:txBody>
          <a:bodyPr>
            <a:normAutofit/>
          </a:bodyPr>
          <a:lstStyle/>
          <a:p>
            <a:r>
              <a:rPr lang="en-US" dirty="0"/>
              <a:t>On-Target</a:t>
            </a:r>
          </a:p>
        </p:txBody>
      </p:sp>
      <p:sp>
        <p:nvSpPr>
          <p:cNvPr id="3" name="Content Placeholder 2">
            <a:extLst>
              <a:ext uri="{FF2B5EF4-FFF2-40B4-BE49-F238E27FC236}">
                <a16:creationId xmlns:a16="http://schemas.microsoft.com/office/drawing/2014/main" id="{C3EA0CB6-5355-4D28-8B50-DF65A50DED99}"/>
              </a:ext>
            </a:extLst>
          </p:cNvPr>
          <p:cNvSpPr>
            <a:spLocks noGrp="1"/>
          </p:cNvSpPr>
          <p:nvPr>
            <p:ph sz="half" idx="2"/>
          </p:nvPr>
        </p:nvSpPr>
        <p:spPr/>
        <p:txBody>
          <a:bodyPr/>
          <a:lstStyle/>
          <a:p>
            <a:r>
              <a:rPr lang="en-US" sz="2400" dirty="0"/>
              <a:t>Cytotoxic effect on (noncancer) cells that </a:t>
            </a:r>
            <a:r>
              <a:rPr lang="en-US" sz="2400" b="1" dirty="0"/>
              <a:t>express the target antigen</a:t>
            </a:r>
          </a:p>
          <a:p>
            <a:r>
              <a:rPr lang="en-US" sz="2400" dirty="0"/>
              <a:t>Mechanism of action is likely </a:t>
            </a:r>
            <a:r>
              <a:rPr lang="en-US" sz="2400" b="1" dirty="0"/>
              <a:t>related to/may be the same </a:t>
            </a:r>
            <a:r>
              <a:rPr lang="en-US" sz="2400" dirty="0"/>
              <a:t>as effect on cancer cells</a:t>
            </a:r>
          </a:p>
          <a:p>
            <a:endParaRPr lang="en-US" sz="2400" dirty="0"/>
          </a:p>
          <a:p>
            <a:endParaRPr lang="en-US" sz="2400" dirty="0"/>
          </a:p>
        </p:txBody>
      </p:sp>
      <p:sp>
        <p:nvSpPr>
          <p:cNvPr id="6" name="Text Placeholder 5">
            <a:extLst>
              <a:ext uri="{FF2B5EF4-FFF2-40B4-BE49-F238E27FC236}">
                <a16:creationId xmlns:a16="http://schemas.microsoft.com/office/drawing/2014/main" id="{9A01B381-98B1-B702-A216-26ED89D3603A}"/>
              </a:ext>
            </a:extLst>
          </p:cNvPr>
          <p:cNvSpPr>
            <a:spLocks noGrp="1"/>
          </p:cNvSpPr>
          <p:nvPr>
            <p:ph type="body" sz="quarter" idx="3"/>
          </p:nvPr>
        </p:nvSpPr>
        <p:spPr>
          <a:xfrm>
            <a:off x="6172200" y="1681163"/>
            <a:ext cx="5183188" cy="639925"/>
          </a:xfrm>
        </p:spPr>
        <p:txBody>
          <a:bodyPr>
            <a:normAutofit/>
          </a:bodyPr>
          <a:lstStyle/>
          <a:p>
            <a:r>
              <a:rPr lang="en-US" dirty="0"/>
              <a:t>Off-Target</a:t>
            </a:r>
          </a:p>
        </p:txBody>
      </p:sp>
      <p:sp>
        <p:nvSpPr>
          <p:cNvPr id="7" name="Content Placeholder 6">
            <a:extLst>
              <a:ext uri="{FF2B5EF4-FFF2-40B4-BE49-F238E27FC236}">
                <a16:creationId xmlns:a16="http://schemas.microsoft.com/office/drawing/2014/main" id="{44F06CD9-53FE-5408-6044-F57FAA445EF8}"/>
              </a:ext>
            </a:extLst>
          </p:cNvPr>
          <p:cNvSpPr>
            <a:spLocks noGrp="1"/>
          </p:cNvSpPr>
          <p:nvPr>
            <p:ph sz="quarter" idx="4"/>
          </p:nvPr>
        </p:nvSpPr>
        <p:spPr/>
        <p:txBody>
          <a:bodyPr>
            <a:normAutofit/>
          </a:bodyPr>
          <a:lstStyle/>
          <a:p>
            <a:pPr lvl="0"/>
            <a:r>
              <a:rPr lang="en-US" sz="2400" noProof="0" dirty="0"/>
              <a:t>Cytotoxic effect on (noncancer) cells that </a:t>
            </a:r>
            <a:r>
              <a:rPr lang="en-US" sz="2400" b="1" noProof="0" dirty="0"/>
              <a:t>do NOT express the target antigen </a:t>
            </a:r>
            <a:r>
              <a:rPr lang="en-US" sz="2400" noProof="0" dirty="0"/>
              <a:t>(or have minimal expression)</a:t>
            </a:r>
          </a:p>
          <a:p>
            <a:pPr lvl="0"/>
            <a:r>
              <a:rPr lang="en-US" sz="2400" noProof="0" dirty="0"/>
              <a:t>A few potential mechanisms of off-target toxicity have been described</a:t>
            </a:r>
          </a:p>
          <a:p>
            <a:endParaRPr lang="en-US" sz="2400" dirty="0"/>
          </a:p>
        </p:txBody>
      </p:sp>
      <p:sp>
        <p:nvSpPr>
          <p:cNvPr id="4" name="TextBox 3">
            <a:extLst>
              <a:ext uri="{FF2B5EF4-FFF2-40B4-BE49-F238E27FC236}">
                <a16:creationId xmlns:a16="http://schemas.microsoft.com/office/drawing/2014/main" id="{4B5A4AB8-8163-52CF-8AC3-76DF8A9B6275}"/>
              </a:ext>
            </a:extLst>
          </p:cNvPr>
          <p:cNvSpPr txBox="1"/>
          <p:nvPr/>
        </p:nvSpPr>
        <p:spPr>
          <a:xfrm>
            <a:off x="1491550" y="6492875"/>
            <a:ext cx="1927131" cy="246221"/>
          </a:xfrm>
          <a:prstGeom prst="rect">
            <a:avLst/>
          </a:prstGeom>
          <a:noFill/>
        </p:spPr>
        <p:txBody>
          <a:bodyPr wrap="none" rtlCol="0">
            <a:spAutoFit/>
          </a:bodyPr>
          <a:lstStyle/>
          <a:p>
            <a:r>
              <a:rPr lang="en-US" sz="1000" dirty="0">
                <a:solidFill>
                  <a:schemeClr val="bg1"/>
                </a:solidFill>
                <a:latin typeface="Arial" panose="020B0604020202020204" pitchFamily="34" charset="0"/>
                <a:cs typeface="Arial" panose="020B0604020202020204" pitchFamily="34" charset="0"/>
              </a:rPr>
              <a:t>ADC, antibody-drug conjugate.</a:t>
            </a:r>
          </a:p>
        </p:txBody>
      </p:sp>
    </p:spTree>
    <p:extLst>
      <p:ext uri="{BB962C8B-B14F-4D97-AF65-F5344CB8AC3E}">
        <p14:creationId xmlns:p14="http://schemas.microsoft.com/office/powerpoint/2010/main" val="42014085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04B2A-1F05-D5B4-5CD5-DF2EDC6CED28}"/>
              </a:ext>
            </a:extLst>
          </p:cNvPr>
          <p:cNvSpPr>
            <a:spLocks noGrp="1"/>
          </p:cNvSpPr>
          <p:nvPr>
            <p:ph type="title"/>
          </p:nvPr>
        </p:nvSpPr>
        <p:spPr/>
        <p:txBody>
          <a:bodyPr>
            <a:normAutofit/>
          </a:bodyPr>
          <a:lstStyle/>
          <a:p>
            <a:r>
              <a:rPr lang="en-US" sz="4000" dirty="0"/>
              <a:t>Established ADCs for HER2+ Breast Cancer</a:t>
            </a:r>
          </a:p>
        </p:txBody>
      </p:sp>
      <p:graphicFrame>
        <p:nvGraphicFramePr>
          <p:cNvPr id="39" name="object 26">
            <a:extLst>
              <a:ext uri="{FF2B5EF4-FFF2-40B4-BE49-F238E27FC236}">
                <a16:creationId xmlns:a16="http://schemas.microsoft.com/office/drawing/2014/main" id="{32C0D608-7567-66DC-A9CD-5FDEC16FE645}"/>
              </a:ext>
            </a:extLst>
          </p:cNvPr>
          <p:cNvGraphicFramePr>
            <a:graphicFrameLocks noGrp="1"/>
          </p:cNvGraphicFramePr>
          <p:nvPr>
            <p:extLst>
              <p:ext uri="{D42A27DB-BD31-4B8C-83A1-F6EECF244321}">
                <p14:modId xmlns:p14="http://schemas.microsoft.com/office/powerpoint/2010/main" val="3170772183"/>
              </p:ext>
            </p:extLst>
          </p:nvPr>
        </p:nvGraphicFramePr>
        <p:xfrm>
          <a:off x="939113" y="2179272"/>
          <a:ext cx="10515600" cy="2748988"/>
        </p:xfrm>
        <a:graphic>
          <a:graphicData uri="http://schemas.openxmlformats.org/drawingml/2006/table">
            <a:tbl>
              <a:tblPr firstRow="1" firstCol="1" bandRow="1">
                <a:tableStyleId>{5C22544A-7EE6-4342-B048-85BDC9FD1C3A}</a:tableStyleId>
              </a:tblPr>
              <a:tblGrid>
                <a:gridCol w="3963122">
                  <a:extLst>
                    <a:ext uri="{9D8B030D-6E8A-4147-A177-3AD203B41FA5}">
                      <a16:colId xmlns:a16="http://schemas.microsoft.com/office/drawing/2014/main" val="20000"/>
                    </a:ext>
                  </a:extLst>
                </a:gridCol>
                <a:gridCol w="3024168">
                  <a:extLst>
                    <a:ext uri="{9D8B030D-6E8A-4147-A177-3AD203B41FA5}">
                      <a16:colId xmlns:a16="http://schemas.microsoft.com/office/drawing/2014/main" val="20001"/>
                    </a:ext>
                  </a:extLst>
                </a:gridCol>
                <a:gridCol w="3528310">
                  <a:extLst>
                    <a:ext uri="{9D8B030D-6E8A-4147-A177-3AD203B41FA5}">
                      <a16:colId xmlns:a16="http://schemas.microsoft.com/office/drawing/2014/main" val="20002"/>
                    </a:ext>
                  </a:extLst>
                </a:gridCol>
              </a:tblGrid>
              <a:tr h="408425">
                <a:tc>
                  <a:txBody>
                    <a:bodyPr/>
                    <a:lstStyle/>
                    <a:p>
                      <a:pPr algn="ctr">
                        <a:lnSpc>
                          <a:spcPct val="100000"/>
                        </a:lnSpc>
                      </a:pPr>
                      <a:r>
                        <a:rPr lang="en-US" sz="1800" dirty="0">
                          <a:solidFill>
                            <a:schemeClr val="bg1"/>
                          </a:solidFill>
                          <a:latin typeface="Arial" panose="020B0604020202020204" pitchFamily="34" charset="0"/>
                          <a:cs typeface="Arial" panose="020B0604020202020204" pitchFamily="34" charset="0"/>
                        </a:rPr>
                        <a:t>ADC Attributes</a:t>
                      </a:r>
                      <a:endParaRPr sz="1800" dirty="0">
                        <a:solidFill>
                          <a:schemeClr val="bg1"/>
                        </a:solidFill>
                        <a:latin typeface="Arial" panose="020B0604020202020204" pitchFamily="34" charset="0"/>
                        <a:cs typeface="Arial" panose="020B0604020202020204" pitchFamily="34" charset="0"/>
                      </a:endParaRPr>
                    </a:p>
                  </a:txBody>
                  <a:tcPr marL="0" marR="0" marT="0" marB="0" anchor="ctr"/>
                </a:tc>
                <a:tc>
                  <a:txBody>
                    <a:bodyPr/>
                    <a:lstStyle/>
                    <a:p>
                      <a:pPr algn="ctr">
                        <a:lnSpc>
                          <a:spcPct val="100000"/>
                        </a:lnSpc>
                      </a:pPr>
                      <a:r>
                        <a:rPr lang="en-US" sz="1800" dirty="0">
                          <a:solidFill>
                            <a:schemeClr val="bg1"/>
                          </a:solidFill>
                          <a:latin typeface="Arial" panose="020B0604020202020204" pitchFamily="34" charset="0"/>
                          <a:cs typeface="Arial" panose="020B0604020202020204" pitchFamily="34" charset="0"/>
                        </a:rPr>
                        <a:t>T-DM1</a:t>
                      </a:r>
                      <a:endParaRPr sz="1800" baseline="30000" dirty="0">
                        <a:solidFill>
                          <a:schemeClr val="bg1"/>
                        </a:solidFill>
                        <a:latin typeface="Arial" panose="020B0604020202020204" pitchFamily="34" charset="0"/>
                        <a:cs typeface="Arial" panose="020B0604020202020204" pitchFamily="34" charset="0"/>
                      </a:endParaRPr>
                    </a:p>
                  </a:txBody>
                  <a:tcPr marL="0" marR="0" marT="0" marB="0" anchor="ctr"/>
                </a:tc>
                <a:tc>
                  <a:txBody>
                    <a:bodyPr/>
                    <a:lstStyle/>
                    <a:p>
                      <a:pPr algn="ctr">
                        <a:lnSpc>
                          <a:spcPct val="100000"/>
                        </a:lnSpc>
                      </a:pPr>
                      <a:r>
                        <a:rPr lang="en-US" sz="1800" dirty="0">
                          <a:solidFill>
                            <a:schemeClr val="bg1"/>
                          </a:solidFill>
                          <a:latin typeface="Arial" panose="020B0604020202020204" pitchFamily="34" charset="0"/>
                          <a:cs typeface="Arial" panose="020B0604020202020204" pitchFamily="34" charset="0"/>
                        </a:rPr>
                        <a:t>T-DXd</a:t>
                      </a:r>
                      <a:endParaRPr sz="1800" baseline="30000" dirty="0">
                        <a:solidFill>
                          <a:schemeClr val="bg1"/>
                        </a:solidFill>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0000"/>
                  </a:ext>
                </a:extLst>
              </a:tr>
              <a:tr h="706162">
                <a:tc>
                  <a:txBody>
                    <a:bodyPr/>
                    <a:lstStyle/>
                    <a:p>
                      <a:pPr>
                        <a:lnSpc>
                          <a:spcPct val="100000"/>
                        </a:lnSpc>
                      </a:pPr>
                      <a:r>
                        <a:rPr lang="en-US" sz="1800" dirty="0">
                          <a:solidFill>
                            <a:schemeClr val="bg1"/>
                          </a:solidFill>
                          <a:latin typeface="Arial" panose="020B0604020202020204" pitchFamily="34" charset="0"/>
                          <a:cs typeface="Arial" panose="020B0604020202020204" pitchFamily="34" charset="0"/>
                        </a:rPr>
                        <a:t>Approval</a:t>
                      </a:r>
                      <a:endParaRPr sz="1800" dirty="0">
                        <a:solidFill>
                          <a:schemeClr val="bg1"/>
                        </a:solidFill>
                        <a:latin typeface="Arial" panose="020B0604020202020204" pitchFamily="34" charset="0"/>
                        <a:cs typeface="Arial" panose="020B0604020202020204" pitchFamily="34" charset="0"/>
                      </a:endParaRPr>
                    </a:p>
                  </a:txBody>
                  <a:tcPr marL="182880" marR="0" marT="0" marB="0" anchor="ctr"/>
                </a:tc>
                <a:tc>
                  <a:txBody>
                    <a:bodyPr/>
                    <a:lstStyle/>
                    <a:p>
                      <a:pPr algn="ctr">
                        <a:lnSpc>
                          <a:spcPct val="100000"/>
                        </a:lnSpc>
                      </a:pPr>
                      <a:r>
                        <a:rPr lang="en-US" sz="1800" dirty="0">
                          <a:solidFill>
                            <a:schemeClr val="tx1"/>
                          </a:solidFill>
                          <a:latin typeface="Arial" panose="020B0604020202020204" pitchFamily="34" charset="0"/>
                          <a:cs typeface="Arial" panose="020B0604020202020204" pitchFamily="34" charset="0"/>
                        </a:rPr>
                        <a:t>2013: second-line MBC</a:t>
                      </a:r>
                      <a:br>
                        <a:rPr lang="en-US" sz="1800" dirty="0">
                          <a:solidFill>
                            <a:schemeClr val="tx1"/>
                          </a:solidFill>
                          <a:latin typeface="Arial" panose="020B0604020202020204" pitchFamily="34" charset="0"/>
                          <a:cs typeface="Arial" panose="020B0604020202020204" pitchFamily="34" charset="0"/>
                        </a:rPr>
                      </a:br>
                      <a:r>
                        <a:rPr lang="en-US" sz="1800" dirty="0">
                          <a:solidFill>
                            <a:schemeClr val="tx1"/>
                          </a:solidFill>
                          <a:latin typeface="Arial" panose="020B0604020202020204" pitchFamily="34" charset="0"/>
                          <a:cs typeface="Arial" panose="020B0604020202020204" pitchFamily="34" charset="0"/>
                        </a:rPr>
                        <a:t>2019: post-neoadjuvant</a:t>
                      </a:r>
                      <a:endParaRPr sz="1800" dirty="0">
                        <a:solidFill>
                          <a:schemeClr val="tx1"/>
                        </a:solidFill>
                        <a:latin typeface="Arial" panose="020B0604020202020204" pitchFamily="34" charset="0"/>
                        <a:cs typeface="Arial" panose="020B0604020202020204" pitchFamily="34" charset="0"/>
                      </a:endParaRPr>
                    </a:p>
                  </a:txBody>
                  <a:tcPr marL="0" marR="0" marT="0" marB="0" anchor="ctr"/>
                </a:tc>
                <a:tc>
                  <a:txBody>
                    <a:bodyPr/>
                    <a:lstStyle/>
                    <a:p>
                      <a:pPr algn="ctr">
                        <a:lnSpc>
                          <a:spcPct val="100000"/>
                        </a:lnSpc>
                      </a:pPr>
                      <a:r>
                        <a:rPr lang="en-US" sz="1800" dirty="0">
                          <a:solidFill>
                            <a:schemeClr val="tx1"/>
                          </a:solidFill>
                          <a:latin typeface="Arial" panose="020B0604020202020204" pitchFamily="34" charset="0"/>
                          <a:cs typeface="Arial" panose="020B0604020202020204" pitchFamily="34" charset="0"/>
                        </a:rPr>
                        <a:t>2019: third-line and later MBC</a:t>
                      </a:r>
                      <a:br>
                        <a:rPr lang="en-US" sz="1800" dirty="0">
                          <a:solidFill>
                            <a:schemeClr val="tx1"/>
                          </a:solidFill>
                          <a:latin typeface="Arial" panose="020B0604020202020204" pitchFamily="34" charset="0"/>
                          <a:cs typeface="Arial" panose="020B0604020202020204" pitchFamily="34" charset="0"/>
                        </a:rPr>
                      </a:br>
                      <a:r>
                        <a:rPr lang="en-US" sz="1800" dirty="0">
                          <a:solidFill>
                            <a:schemeClr val="tx1"/>
                          </a:solidFill>
                          <a:latin typeface="Arial" panose="020B0604020202020204" pitchFamily="34" charset="0"/>
                          <a:cs typeface="Arial" panose="020B0604020202020204" pitchFamily="34" charset="0"/>
                        </a:rPr>
                        <a:t>2022: second-</a:t>
                      </a:r>
                      <a:r>
                        <a:rPr lang="en-US" sz="1800" baseline="0" dirty="0">
                          <a:solidFill>
                            <a:schemeClr val="tx1"/>
                          </a:solidFill>
                          <a:latin typeface="Arial" panose="020B0604020202020204" pitchFamily="34" charset="0"/>
                          <a:cs typeface="Arial" panose="020B0604020202020204" pitchFamily="34" charset="0"/>
                        </a:rPr>
                        <a:t>line MBC</a:t>
                      </a:r>
                      <a:endParaRPr sz="1800" dirty="0">
                        <a:solidFill>
                          <a:schemeClr val="tx1"/>
                        </a:solidFill>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0001"/>
                  </a:ext>
                </a:extLst>
              </a:tr>
              <a:tr h="408425">
                <a:tc>
                  <a:txBody>
                    <a:bodyPr/>
                    <a:lstStyle/>
                    <a:p>
                      <a:pPr>
                        <a:lnSpc>
                          <a:spcPct val="100000"/>
                        </a:lnSpc>
                      </a:pPr>
                      <a:r>
                        <a:rPr lang="en-US" sz="1800" dirty="0">
                          <a:solidFill>
                            <a:schemeClr val="bg1"/>
                          </a:solidFill>
                          <a:latin typeface="Arial" panose="020B0604020202020204" pitchFamily="34" charset="0"/>
                          <a:cs typeface="Arial" panose="020B0604020202020204" pitchFamily="34" charset="0"/>
                        </a:rPr>
                        <a:t>Payload MoA</a:t>
                      </a:r>
                      <a:endParaRPr sz="1800" dirty="0">
                        <a:solidFill>
                          <a:schemeClr val="bg1"/>
                        </a:solidFill>
                        <a:latin typeface="Arial" panose="020B0604020202020204" pitchFamily="34" charset="0"/>
                        <a:cs typeface="Arial" panose="020B0604020202020204" pitchFamily="34" charset="0"/>
                      </a:endParaRPr>
                    </a:p>
                  </a:txBody>
                  <a:tcPr marL="182880" marR="0" marT="0" marB="0" anchor="ctr"/>
                </a:tc>
                <a:tc>
                  <a:txBody>
                    <a:bodyPr/>
                    <a:lstStyle/>
                    <a:p>
                      <a:pPr algn="ctr">
                        <a:lnSpc>
                          <a:spcPct val="100000"/>
                        </a:lnSpc>
                      </a:pPr>
                      <a:r>
                        <a:rPr lang="en-US" sz="1800" dirty="0">
                          <a:solidFill>
                            <a:schemeClr val="tx1"/>
                          </a:solidFill>
                          <a:latin typeface="Arial" panose="020B0604020202020204" pitchFamily="34" charset="0"/>
                          <a:cs typeface="Arial" panose="020B0604020202020204" pitchFamily="34" charset="0"/>
                        </a:rPr>
                        <a:t>Anti-microtubule</a:t>
                      </a:r>
                      <a:endParaRPr sz="1800" dirty="0">
                        <a:solidFill>
                          <a:schemeClr val="tx1"/>
                        </a:solidFill>
                        <a:latin typeface="Arial" panose="020B0604020202020204" pitchFamily="34" charset="0"/>
                        <a:cs typeface="Arial" panose="020B0604020202020204" pitchFamily="34" charset="0"/>
                      </a:endParaRPr>
                    </a:p>
                  </a:txBody>
                  <a:tcPr marL="0" marR="0" marT="0" marB="0" anchor="ctr"/>
                </a:tc>
                <a:tc>
                  <a:txBody>
                    <a:bodyPr/>
                    <a:lstStyle/>
                    <a:p>
                      <a:pPr algn="ctr">
                        <a:lnSpc>
                          <a:spcPct val="100000"/>
                        </a:lnSpc>
                      </a:pPr>
                      <a:r>
                        <a:rPr lang="en-US" sz="1800" dirty="0">
                          <a:solidFill>
                            <a:schemeClr val="tx1"/>
                          </a:solidFill>
                          <a:latin typeface="Arial" panose="020B0604020202020204" pitchFamily="34" charset="0"/>
                          <a:cs typeface="Arial" panose="020B0604020202020204" pitchFamily="34" charset="0"/>
                        </a:rPr>
                        <a:t>Topoisomerase 1 inhibitor</a:t>
                      </a:r>
                      <a:endParaRPr sz="1800" dirty="0">
                        <a:solidFill>
                          <a:schemeClr val="tx1"/>
                        </a:solidFill>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0002"/>
                  </a:ext>
                </a:extLst>
              </a:tr>
              <a:tr h="408425">
                <a:tc>
                  <a:txBody>
                    <a:bodyPr/>
                    <a:lstStyle/>
                    <a:p>
                      <a:pPr>
                        <a:lnSpc>
                          <a:spcPct val="100000"/>
                        </a:lnSpc>
                      </a:pPr>
                      <a:r>
                        <a:rPr lang="en-US" sz="1800" dirty="0">
                          <a:solidFill>
                            <a:schemeClr val="bg1"/>
                          </a:solidFill>
                          <a:latin typeface="Arial" panose="020B0604020202020204" pitchFamily="34" charset="0"/>
                          <a:cs typeface="Arial" panose="020B0604020202020204" pitchFamily="34" charset="0"/>
                        </a:rPr>
                        <a:t>Drug-to-antibody ratio</a:t>
                      </a:r>
                      <a:endParaRPr sz="1800" dirty="0">
                        <a:solidFill>
                          <a:schemeClr val="bg1"/>
                        </a:solidFill>
                        <a:latin typeface="Arial" panose="020B0604020202020204" pitchFamily="34" charset="0"/>
                        <a:cs typeface="Arial" panose="020B0604020202020204" pitchFamily="34" charset="0"/>
                      </a:endParaRPr>
                    </a:p>
                  </a:txBody>
                  <a:tcPr marL="182880" marR="0" marT="0" marB="0" anchor="ctr"/>
                </a:tc>
                <a:tc>
                  <a:txBody>
                    <a:bodyPr/>
                    <a:lstStyle/>
                    <a:p>
                      <a:pPr algn="ctr">
                        <a:lnSpc>
                          <a:spcPct val="100000"/>
                        </a:lnSpc>
                      </a:pPr>
                      <a:r>
                        <a:rPr lang="en-US" sz="1800" dirty="0">
                          <a:solidFill>
                            <a:schemeClr val="tx1"/>
                          </a:solidFill>
                          <a:latin typeface="Arial" panose="020B0604020202020204" pitchFamily="34" charset="0"/>
                          <a:cs typeface="Arial" panose="020B0604020202020204" pitchFamily="34" charset="0"/>
                        </a:rPr>
                        <a:t>~ 3.5:1</a:t>
                      </a:r>
                      <a:endParaRPr sz="1800" dirty="0">
                        <a:solidFill>
                          <a:schemeClr val="tx1"/>
                        </a:solidFill>
                        <a:latin typeface="Arial" panose="020B0604020202020204" pitchFamily="34" charset="0"/>
                        <a:cs typeface="Arial" panose="020B0604020202020204" pitchFamily="34" charset="0"/>
                      </a:endParaRPr>
                    </a:p>
                  </a:txBody>
                  <a:tcPr marL="0" marR="0" marT="0" marB="0" anchor="ctr"/>
                </a:tc>
                <a:tc>
                  <a:txBody>
                    <a:bodyPr/>
                    <a:lstStyle/>
                    <a:p>
                      <a:pPr algn="ctr">
                        <a:lnSpc>
                          <a:spcPct val="100000"/>
                        </a:lnSpc>
                      </a:pPr>
                      <a:r>
                        <a:rPr lang="en-US" sz="1800" dirty="0">
                          <a:solidFill>
                            <a:schemeClr val="tx1"/>
                          </a:solidFill>
                          <a:latin typeface="Arial" panose="020B0604020202020204" pitchFamily="34" charset="0"/>
                          <a:cs typeface="Arial" panose="020B0604020202020204" pitchFamily="34" charset="0"/>
                        </a:rPr>
                        <a:t>~8:1</a:t>
                      </a:r>
                      <a:endParaRPr sz="1800" dirty="0">
                        <a:solidFill>
                          <a:schemeClr val="tx1"/>
                        </a:solidFill>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0003"/>
                  </a:ext>
                </a:extLst>
              </a:tr>
              <a:tr h="409126">
                <a:tc>
                  <a:txBody>
                    <a:bodyPr/>
                    <a:lstStyle/>
                    <a:p>
                      <a:pPr>
                        <a:lnSpc>
                          <a:spcPct val="100000"/>
                        </a:lnSpc>
                      </a:pPr>
                      <a:r>
                        <a:rPr lang="en-US" sz="1800" dirty="0">
                          <a:solidFill>
                            <a:schemeClr val="bg1"/>
                          </a:solidFill>
                          <a:latin typeface="Arial" panose="020B0604020202020204" pitchFamily="34" charset="0"/>
                          <a:cs typeface="Arial" panose="020B0604020202020204" pitchFamily="34" charset="0"/>
                        </a:rPr>
                        <a:t>Tumor-selective cleavable linker?</a:t>
                      </a:r>
                      <a:endParaRPr sz="1800" dirty="0">
                        <a:solidFill>
                          <a:schemeClr val="bg1"/>
                        </a:solidFill>
                        <a:latin typeface="Arial" panose="020B0604020202020204" pitchFamily="34" charset="0"/>
                        <a:cs typeface="Arial" panose="020B0604020202020204" pitchFamily="34" charset="0"/>
                      </a:endParaRPr>
                    </a:p>
                  </a:txBody>
                  <a:tcPr marL="182880" marR="0" marT="0" marB="0" anchor="ctr"/>
                </a:tc>
                <a:tc>
                  <a:txBody>
                    <a:bodyPr/>
                    <a:lstStyle/>
                    <a:p>
                      <a:pPr algn="ctr">
                        <a:lnSpc>
                          <a:spcPct val="100000"/>
                        </a:lnSpc>
                      </a:pPr>
                      <a:r>
                        <a:rPr lang="en-US" sz="1800" dirty="0">
                          <a:solidFill>
                            <a:schemeClr val="tx1"/>
                          </a:solidFill>
                          <a:latin typeface="Arial" panose="020B0604020202020204" pitchFamily="34" charset="0"/>
                          <a:cs typeface="Arial" panose="020B0604020202020204" pitchFamily="34" charset="0"/>
                        </a:rPr>
                        <a:t>No</a:t>
                      </a:r>
                      <a:endParaRPr sz="1800" dirty="0">
                        <a:solidFill>
                          <a:schemeClr val="tx1"/>
                        </a:solidFill>
                        <a:latin typeface="Arial" panose="020B0604020202020204" pitchFamily="34" charset="0"/>
                        <a:cs typeface="Arial" panose="020B0604020202020204" pitchFamily="34" charset="0"/>
                      </a:endParaRPr>
                    </a:p>
                  </a:txBody>
                  <a:tcPr marL="0" marR="0" marT="0" marB="0" anchor="ctr"/>
                </a:tc>
                <a:tc>
                  <a:txBody>
                    <a:bodyPr/>
                    <a:lstStyle/>
                    <a:p>
                      <a:pPr algn="ctr">
                        <a:lnSpc>
                          <a:spcPct val="100000"/>
                        </a:lnSpc>
                      </a:pPr>
                      <a:r>
                        <a:rPr lang="en-US" sz="1800" dirty="0">
                          <a:solidFill>
                            <a:schemeClr val="tx1"/>
                          </a:solidFill>
                          <a:latin typeface="Arial" panose="020B0604020202020204" pitchFamily="34" charset="0"/>
                          <a:cs typeface="Arial" panose="020B0604020202020204" pitchFamily="34" charset="0"/>
                        </a:rPr>
                        <a:t>Yes</a:t>
                      </a:r>
                      <a:endParaRPr sz="1800" dirty="0">
                        <a:solidFill>
                          <a:schemeClr val="tx1"/>
                        </a:solidFill>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0004"/>
                  </a:ext>
                </a:extLst>
              </a:tr>
              <a:tr h="408425">
                <a:tc>
                  <a:txBody>
                    <a:bodyPr/>
                    <a:lstStyle/>
                    <a:p>
                      <a:pPr>
                        <a:lnSpc>
                          <a:spcPct val="100000"/>
                        </a:lnSpc>
                      </a:pPr>
                      <a:r>
                        <a:rPr lang="en-US" sz="1800" dirty="0">
                          <a:solidFill>
                            <a:schemeClr val="bg1"/>
                          </a:solidFill>
                          <a:latin typeface="Arial" panose="020B0604020202020204" pitchFamily="34" charset="0"/>
                          <a:cs typeface="Arial" panose="020B0604020202020204" pitchFamily="34" charset="0"/>
                        </a:rPr>
                        <a:t>Bystander antitumor effect</a:t>
                      </a:r>
                      <a:endParaRPr sz="1800" dirty="0">
                        <a:solidFill>
                          <a:schemeClr val="bg1"/>
                        </a:solidFill>
                        <a:latin typeface="Arial" panose="020B0604020202020204" pitchFamily="34" charset="0"/>
                        <a:cs typeface="Arial" panose="020B0604020202020204" pitchFamily="34" charset="0"/>
                      </a:endParaRPr>
                    </a:p>
                  </a:txBody>
                  <a:tcPr marL="182880" marR="0" marT="0" marB="0" anchor="ctr"/>
                </a:tc>
                <a:tc>
                  <a:txBody>
                    <a:bodyPr/>
                    <a:lstStyle/>
                    <a:p>
                      <a:pPr algn="ctr">
                        <a:lnSpc>
                          <a:spcPct val="100000"/>
                        </a:lnSpc>
                      </a:pPr>
                      <a:r>
                        <a:rPr lang="en-US" sz="1800" dirty="0">
                          <a:solidFill>
                            <a:schemeClr val="tx1"/>
                          </a:solidFill>
                          <a:latin typeface="Arial" panose="020B0604020202020204" pitchFamily="34" charset="0"/>
                          <a:cs typeface="Arial" panose="020B0604020202020204" pitchFamily="34" charset="0"/>
                        </a:rPr>
                        <a:t>No</a:t>
                      </a:r>
                      <a:endParaRPr sz="1800" dirty="0">
                        <a:solidFill>
                          <a:schemeClr val="tx1"/>
                        </a:solidFill>
                        <a:latin typeface="Arial" panose="020B0604020202020204" pitchFamily="34" charset="0"/>
                        <a:cs typeface="Arial" panose="020B0604020202020204" pitchFamily="34" charset="0"/>
                      </a:endParaRPr>
                    </a:p>
                  </a:txBody>
                  <a:tcPr marL="0" marR="0" marT="0" marB="0" anchor="ctr"/>
                </a:tc>
                <a:tc>
                  <a:txBody>
                    <a:bodyPr/>
                    <a:lstStyle/>
                    <a:p>
                      <a:pPr algn="ctr">
                        <a:lnSpc>
                          <a:spcPct val="100000"/>
                        </a:lnSpc>
                      </a:pPr>
                      <a:r>
                        <a:rPr lang="en-US" sz="1800" dirty="0">
                          <a:solidFill>
                            <a:schemeClr val="tx1"/>
                          </a:solidFill>
                          <a:latin typeface="Arial" panose="020B0604020202020204" pitchFamily="34" charset="0"/>
                          <a:cs typeface="Arial" panose="020B0604020202020204" pitchFamily="34" charset="0"/>
                        </a:rPr>
                        <a:t>Yes</a:t>
                      </a:r>
                      <a:endParaRPr sz="1800" dirty="0">
                        <a:solidFill>
                          <a:schemeClr val="tx1"/>
                        </a:solidFill>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0005"/>
                  </a:ext>
                </a:extLst>
              </a:tr>
            </a:tbl>
          </a:graphicData>
        </a:graphic>
      </p:graphicFrame>
      <p:sp>
        <p:nvSpPr>
          <p:cNvPr id="5" name="Text Placeholder 37">
            <a:extLst>
              <a:ext uri="{FF2B5EF4-FFF2-40B4-BE49-F238E27FC236}">
                <a16:creationId xmlns:a16="http://schemas.microsoft.com/office/drawing/2014/main" id="{6D2B7C1C-546D-122A-64D1-9537C5FDC004}"/>
              </a:ext>
            </a:extLst>
          </p:cNvPr>
          <p:cNvSpPr txBox="1">
            <a:spLocks/>
          </p:cNvSpPr>
          <p:nvPr/>
        </p:nvSpPr>
        <p:spPr>
          <a:xfrm>
            <a:off x="1535876" y="6410325"/>
            <a:ext cx="9555678" cy="447675"/>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Clr>
                <a:schemeClr val="accent3"/>
              </a:buClr>
              <a:buFont typeface="Arial" panose="020B0604020202020204" pitchFamily="34" charset="0"/>
              <a:buNone/>
              <a:defRPr sz="10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3"/>
              </a:buClr>
              <a:buFont typeface="System Font Regular"/>
              <a:buNone/>
              <a:defRPr sz="1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3"/>
              </a:buClr>
              <a:buFont typeface="System Font Regular"/>
              <a:buNone/>
              <a:defRPr sz="1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3"/>
              </a:buClr>
              <a:buFont typeface="Wingdings" pitchFamily="2" charset="2"/>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3"/>
              </a:buClr>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ADC, antibody-drug conjugate; MBC, metastatic breast cancer;  MoA, mechanism of action; T-DM1, trastuzumab emtansine; T-DXd, trastuzumab deruxtecan.</a:t>
            </a:r>
            <a:br>
              <a:rPr lang="en-US"/>
            </a:br>
            <a:r>
              <a:rPr lang="en-US"/>
              <a:t>Nakada T et al. </a:t>
            </a:r>
            <a:r>
              <a:rPr lang="en-US" i="1"/>
              <a:t>Chem Pharm Bull (</a:t>
            </a:r>
            <a:r>
              <a:rPr lang="en-US"/>
              <a:t>Tokyo). 2019;67:173-85; Ogitani Y, et al. </a:t>
            </a:r>
            <a:r>
              <a:rPr lang="en-US" i="1"/>
              <a:t>Clin Cancer Res</a:t>
            </a:r>
            <a:r>
              <a:rPr lang="en-US"/>
              <a:t>. 2016;22:5097-108; Trial PA et al. </a:t>
            </a:r>
            <a:r>
              <a:rPr lang="en-US" i="1"/>
              <a:t>Pharmacol Ther</a:t>
            </a:r>
            <a:r>
              <a:rPr lang="en-US"/>
              <a:t>. 2018;181:126-42; Ogitani Y. et al. </a:t>
            </a:r>
            <a:r>
              <a:rPr lang="en-US" i="1"/>
              <a:t>Cancer Sci</a:t>
            </a:r>
            <a:r>
              <a:rPr lang="en-US"/>
              <a:t>. 2016;107:1039-46; LoRusso PM, et al. </a:t>
            </a:r>
            <a:r>
              <a:rPr lang="en-US" i="1"/>
              <a:t>Clin Cancer Res</a:t>
            </a:r>
            <a:r>
              <a:rPr lang="en-US"/>
              <a:t>. 2011;17:6437-47.</a:t>
            </a:r>
            <a:endParaRPr lang="en-US" dirty="0"/>
          </a:p>
        </p:txBody>
      </p:sp>
    </p:spTree>
    <p:extLst>
      <p:ext uri="{BB962C8B-B14F-4D97-AF65-F5344CB8AC3E}">
        <p14:creationId xmlns:p14="http://schemas.microsoft.com/office/powerpoint/2010/main" val="13101683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A3EA-8DFD-1FB4-FDED-598FABAA635B}"/>
              </a:ext>
            </a:extLst>
          </p:cNvPr>
          <p:cNvSpPr>
            <a:spLocks noGrp="1"/>
          </p:cNvSpPr>
          <p:nvPr>
            <p:ph type="title"/>
          </p:nvPr>
        </p:nvSpPr>
        <p:spPr>
          <a:xfrm>
            <a:off x="838200" y="175120"/>
            <a:ext cx="11227130" cy="1325563"/>
          </a:xfrm>
        </p:spPr>
        <p:txBody>
          <a:bodyPr>
            <a:normAutofit/>
          </a:bodyPr>
          <a:lstStyle/>
          <a:p>
            <a:r>
              <a:rPr lang="en-US" noProof="0" dirty="0"/>
              <a:t>EMILIA: Adverse Events with T-DM1 vs</a:t>
            </a:r>
            <a:br>
              <a:rPr lang="en-US" noProof="0" dirty="0"/>
            </a:br>
            <a:r>
              <a:rPr lang="en-US" noProof="0" dirty="0"/>
              <a:t>Lapatinib + Capecitabine</a:t>
            </a:r>
            <a:endParaRPr lang="en-US" dirty="0"/>
          </a:p>
        </p:txBody>
      </p:sp>
      <p:sp>
        <p:nvSpPr>
          <p:cNvPr id="7" name="Text Placeholder 6">
            <a:extLst>
              <a:ext uri="{FF2B5EF4-FFF2-40B4-BE49-F238E27FC236}">
                <a16:creationId xmlns:a16="http://schemas.microsoft.com/office/drawing/2014/main" id="{2CF94463-A934-5B8A-2A1E-412BAA5ECAD8}"/>
              </a:ext>
            </a:extLst>
          </p:cNvPr>
          <p:cNvSpPr>
            <a:spLocks noGrp="1"/>
          </p:cNvSpPr>
          <p:nvPr>
            <p:ph type="body" sz="quarter" idx="12"/>
          </p:nvPr>
        </p:nvSpPr>
        <p:spPr>
          <a:xfrm>
            <a:off x="1524000" y="6367600"/>
            <a:ext cx="8597900" cy="447675"/>
          </a:xfrm>
        </p:spPr>
        <p:txBody>
          <a:bodyPr/>
          <a:lstStyle/>
          <a:p>
            <a:r>
              <a:rPr lang="en-US" dirty="0"/>
              <a:t>Adverse events of grade ≥3 with an incidence of ≥ 2% in either group. </a:t>
            </a:r>
            <a:br>
              <a:rPr lang="en-US" dirty="0"/>
            </a:br>
            <a:r>
              <a:rPr lang="en-US" dirty="0"/>
              <a:t>ALT, alanine aminotransferase; AST, aspartate aminotransferase</a:t>
            </a:r>
            <a:r>
              <a:rPr lang="en-US" sz="1000" dirty="0">
                <a:latin typeface="Arial" panose="020B0604020202020204" pitchFamily="34" charset="0"/>
                <a:cs typeface="Arial" panose="020B0604020202020204" pitchFamily="34" charset="0"/>
              </a:rPr>
              <a:t>.</a:t>
            </a:r>
            <a:br>
              <a:rPr lang="en-US" sz="1000" dirty="0">
                <a:latin typeface="Arial" panose="020B0604020202020204" pitchFamily="34" charset="0"/>
                <a:cs typeface="Arial" panose="020B0604020202020204" pitchFamily="34" charset="0"/>
              </a:rPr>
            </a:br>
            <a:r>
              <a:rPr lang="en-US" dirty="0"/>
              <a:t>Verma et al. </a:t>
            </a:r>
            <a:r>
              <a:rPr lang="en-US" i="1" dirty="0"/>
              <a:t>N </a:t>
            </a:r>
            <a:r>
              <a:rPr lang="en-US" i="1" dirty="0" err="1"/>
              <a:t>Engl</a:t>
            </a:r>
            <a:r>
              <a:rPr lang="en-US" i="1" dirty="0"/>
              <a:t> J Med</a:t>
            </a:r>
            <a:r>
              <a:rPr lang="en-US" dirty="0"/>
              <a:t>. 2012;367:1783-1791.</a:t>
            </a:r>
          </a:p>
        </p:txBody>
      </p:sp>
      <p:graphicFrame>
        <p:nvGraphicFramePr>
          <p:cNvPr id="8" name="Content Placeholder 3">
            <a:extLst>
              <a:ext uri="{FF2B5EF4-FFF2-40B4-BE49-F238E27FC236}">
                <a16:creationId xmlns:a16="http://schemas.microsoft.com/office/drawing/2014/main" id="{4A51605A-7311-AA37-1376-9D4203F968C6}"/>
              </a:ext>
            </a:extLst>
          </p:cNvPr>
          <p:cNvGraphicFramePr>
            <a:graphicFrameLocks/>
          </p:cNvGraphicFramePr>
          <p:nvPr/>
        </p:nvGraphicFramePr>
        <p:xfrm>
          <a:off x="717021" y="1500683"/>
          <a:ext cx="10757957" cy="4511040"/>
        </p:xfrm>
        <a:graphic>
          <a:graphicData uri="http://schemas.openxmlformats.org/drawingml/2006/table">
            <a:tbl>
              <a:tblPr firstRow="1" firstCol="1" bandRow="1">
                <a:tableStyleId>{5C22544A-7EE6-4342-B048-85BDC9FD1C3A}</a:tableStyleId>
              </a:tblPr>
              <a:tblGrid>
                <a:gridCol w="3114146">
                  <a:extLst>
                    <a:ext uri="{9D8B030D-6E8A-4147-A177-3AD203B41FA5}">
                      <a16:colId xmlns:a16="http://schemas.microsoft.com/office/drawing/2014/main" val="20000"/>
                    </a:ext>
                  </a:extLst>
                </a:gridCol>
                <a:gridCol w="1688513">
                  <a:extLst>
                    <a:ext uri="{9D8B030D-6E8A-4147-A177-3AD203B41FA5}">
                      <a16:colId xmlns:a16="http://schemas.microsoft.com/office/drawing/2014/main" val="20001"/>
                    </a:ext>
                  </a:extLst>
                </a:gridCol>
                <a:gridCol w="1921064">
                  <a:extLst>
                    <a:ext uri="{9D8B030D-6E8A-4147-A177-3AD203B41FA5}">
                      <a16:colId xmlns:a16="http://schemas.microsoft.com/office/drawing/2014/main" val="20002"/>
                    </a:ext>
                  </a:extLst>
                </a:gridCol>
                <a:gridCol w="2017117">
                  <a:extLst>
                    <a:ext uri="{9D8B030D-6E8A-4147-A177-3AD203B41FA5}">
                      <a16:colId xmlns:a16="http://schemas.microsoft.com/office/drawing/2014/main" val="20003"/>
                    </a:ext>
                  </a:extLst>
                </a:gridCol>
                <a:gridCol w="2017117">
                  <a:extLst>
                    <a:ext uri="{9D8B030D-6E8A-4147-A177-3AD203B41FA5}">
                      <a16:colId xmlns:a16="http://schemas.microsoft.com/office/drawing/2014/main" val="20004"/>
                    </a:ext>
                  </a:extLst>
                </a:gridCol>
              </a:tblGrid>
              <a:tr h="276159">
                <a:tc rowSpan="2">
                  <a:txBody>
                    <a:body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u="none" strike="noStrike" cap="none" normalizeH="0" baseline="0" dirty="0">
                          <a:ln>
                            <a:noFill/>
                          </a:ln>
                          <a:solidFill>
                            <a:schemeClr val="bg1"/>
                          </a:solidFill>
                          <a:effectLst/>
                          <a:latin typeface="Arial" panose="020B0604020202020204" pitchFamily="34" charset="0"/>
                          <a:cs typeface="Arial" panose="020B0604020202020204" pitchFamily="34" charset="0"/>
                        </a:rPr>
                        <a:t>Adverse Event, %</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36576" marB="36576" anchor="ctr"/>
                </a:tc>
                <a:tc gridSpan="2">
                  <a:txBody>
                    <a:bodyPr/>
                    <a:lstStyle/>
                    <a:p>
                      <a:pPr algn="ctr">
                        <a:spcBef>
                          <a:spcPts val="0"/>
                        </a:spcBef>
                        <a:spcAft>
                          <a:spcPts val="0"/>
                        </a:spcAft>
                      </a:pPr>
                      <a:r>
                        <a:rPr lang="en-US" sz="1400" dirty="0">
                          <a:solidFill>
                            <a:schemeClr val="bg1"/>
                          </a:solidFill>
                          <a:latin typeface="Arial" panose="020B0604020202020204" pitchFamily="34" charset="0"/>
                          <a:cs typeface="Arial" panose="020B0604020202020204" pitchFamily="34" charset="0"/>
                        </a:rPr>
                        <a:t>Lapatinib + Capecitabine</a:t>
                      </a:r>
                    </a:p>
                    <a:p>
                      <a:pPr algn="ctr">
                        <a:spcBef>
                          <a:spcPts val="0"/>
                        </a:spcBef>
                        <a:spcAft>
                          <a:spcPts val="0"/>
                        </a:spcAft>
                      </a:pPr>
                      <a:r>
                        <a:rPr lang="en-US" sz="1400" dirty="0">
                          <a:solidFill>
                            <a:schemeClr val="bg1"/>
                          </a:solidFill>
                          <a:latin typeface="Arial" panose="020B0604020202020204" pitchFamily="34" charset="0"/>
                          <a:cs typeface="Arial" panose="020B0604020202020204" pitchFamily="34" charset="0"/>
                        </a:rPr>
                        <a:t>(n = 488)</a:t>
                      </a:r>
                    </a:p>
                  </a:txBody>
                  <a:tcPr marT="36576" marB="36576" anchor="ctr"/>
                </a:tc>
                <a:tc hMerge="1">
                  <a:txBody>
                    <a:bodyPr/>
                    <a:lstStyle/>
                    <a:p>
                      <a:endParaRPr lang="en-US" dirty="0"/>
                    </a:p>
                  </a:txBody>
                  <a:tcPr/>
                </a:tc>
                <a:tc gridSpan="2">
                  <a:txBody>
                    <a:bodyPr/>
                    <a:lstStyle/>
                    <a:p>
                      <a:pPr algn="ctr">
                        <a:spcBef>
                          <a:spcPts val="0"/>
                        </a:spcBef>
                        <a:spcAft>
                          <a:spcPts val="0"/>
                        </a:spcAft>
                      </a:pPr>
                      <a:r>
                        <a:rPr lang="en-US" sz="1400" dirty="0">
                          <a:solidFill>
                            <a:schemeClr val="bg1"/>
                          </a:solidFill>
                          <a:latin typeface="Arial" panose="020B0604020202020204" pitchFamily="34" charset="0"/>
                          <a:cs typeface="Arial" panose="020B0604020202020204" pitchFamily="34" charset="0"/>
                        </a:rPr>
                        <a:t>T-DM1 </a:t>
                      </a:r>
                    </a:p>
                    <a:p>
                      <a:pPr algn="ctr">
                        <a:spcBef>
                          <a:spcPts val="0"/>
                        </a:spcBef>
                        <a:spcAft>
                          <a:spcPts val="0"/>
                        </a:spcAft>
                      </a:pPr>
                      <a:r>
                        <a:rPr lang="en-US" sz="1400" dirty="0">
                          <a:solidFill>
                            <a:schemeClr val="bg1"/>
                          </a:solidFill>
                          <a:latin typeface="Arial" panose="020B0604020202020204" pitchFamily="34" charset="0"/>
                          <a:cs typeface="Arial" panose="020B0604020202020204" pitchFamily="34" charset="0"/>
                        </a:rPr>
                        <a:t>(n = 490)</a:t>
                      </a:r>
                    </a:p>
                  </a:txBody>
                  <a:tcPr marT="36576" marB="36576" anchor="ctr"/>
                </a:tc>
                <a:tc hMerge="1">
                  <a:txBody>
                    <a:bodyPr/>
                    <a:lstStyle/>
                    <a:p>
                      <a:endParaRPr lang="en-US" dirty="0"/>
                    </a:p>
                  </a:txBody>
                  <a:tcPr/>
                </a:tc>
                <a:extLst>
                  <a:ext uri="{0D108BD9-81ED-4DB2-BD59-A6C34878D82A}">
                    <a16:rowId xmlns:a16="http://schemas.microsoft.com/office/drawing/2014/main" val="10000"/>
                  </a:ext>
                </a:extLst>
              </a:tr>
              <a:tr h="155117">
                <a:tc vMerge="1">
                  <a:txBody>
                    <a:bodyPr/>
                    <a:lstStyle/>
                    <a:p>
                      <a:pPr algn="ctr"/>
                      <a:endParaRPr lang="en-US" sz="14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spcBef>
                          <a:spcPts val="0"/>
                        </a:spcBef>
                        <a:spcAft>
                          <a:spcPts val="0"/>
                        </a:spcAft>
                      </a:pPr>
                      <a:r>
                        <a:rPr lang="en-US" sz="1400" dirty="0">
                          <a:solidFill>
                            <a:schemeClr val="bg1"/>
                          </a:solidFill>
                          <a:latin typeface="Arial" panose="020B0604020202020204" pitchFamily="34" charset="0"/>
                          <a:cs typeface="Arial" panose="020B0604020202020204" pitchFamily="34" charset="0"/>
                        </a:rPr>
                        <a:t>All Grades</a:t>
                      </a:r>
                      <a:endParaRPr lang="en-US" sz="1400" b="1" dirty="0">
                        <a:solidFill>
                          <a:schemeClr val="bg1"/>
                        </a:solidFill>
                        <a:latin typeface="Arial" panose="020B0604020202020204" pitchFamily="34" charset="0"/>
                        <a:cs typeface="Arial" panose="020B0604020202020204" pitchFamily="34" charset="0"/>
                      </a:endParaRPr>
                    </a:p>
                  </a:txBody>
                  <a:tcPr marT="36576" marB="36576" anchor="ctr">
                    <a:solidFill>
                      <a:schemeClr val="accent1"/>
                    </a:solidFill>
                  </a:tcPr>
                </a:tc>
                <a:tc>
                  <a:txBody>
                    <a:bodyPr/>
                    <a:lstStyle/>
                    <a:p>
                      <a:pPr algn="ctr">
                        <a:spcBef>
                          <a:spcPts val="0"/>
                        </a:spcBef>
                        <a:spcAft>
                          <a:spcPts val="0"/>
                        </a:spcAft>
                      </a:pPr>
                      <a:r>
                        <a:rPr lang="en-US" sz="1400" dirty="0">
                          <a:solidFill>
                            <a:schemeClr val="bg1"/>
                          </a:solidFill>
                          <a:latin typeface="Arial" panose="020B0604020202020204" pitchFamily="34" charset="0"/>
                          <a:cs typeface="Arial" panose="020B0604020202020204" pitchFamily="34" charset="0"/>
                        </a:rPr>
                        <a:t>Grade ≥ 3</a:t>
                      </a:r>
                      <a:endParaRPr lang="en-US" sz="1400" b="1" dirty="0">
                        <a:solidFill>
                          <a:schemeClr val="bg1"/>
                        </a:solidFill>
                        <a:latin typeface="Arial" panose="020B0604020202020204" pitchFamily="34" charset="0"/>
                        <a:cs typeface="Arial" panose="020B0604020202020204" pitchFamily="34" charset="0"/>
                      </a:endParaRPr>
                    </a:p>
                  </a:txBody>
                  <a:tcPr marT="36576" marB="36576" anchor="ctr">
                    <a:solidFill>
                      <a:schemeClr val="accent1"/>
                    </a:solidFill>
                  </a:tcPr>
                </a:tc>
                <a:tc>
                  <a:txBody>
                    <a:bodyPr/>
                    <a:lstStyle/>
                    <a:p>
                      <a:pPr algn="ctr">
                        <a:spcBef>
                          <a:spcPts val="0"/>
                        </a:spcBef>
                        <a:spcAft>
                          <a:spcPts val="0"/>
                        </a:spcAft>
                      </a:pPr>
                      <a:r>
                        <a:rPr lang="en-US" sz="1400" dirty="0">
                          <a:solidFill>
                            <a:schemeClr val="bg1"/>
                          </a:solidFill>
                          <a:latin typeface="Arial" panose="020B0604020202020204" pitchFamily="34" charset="0"/>
                          <a:cs typeface="Arial" panose="020B0604020202020204" pitchFamily="34" charset="0"/>
                        </a:rPr>
                        <a:t>All Grades</a:t>
                      </a:r>
                      <a:endParaRPr lang="en-US" sz="1400" b="1" baseline="0" dirty="0">
                        <a:solidFill>
                          <a:schemeClr val="bg1"/>
                        </a:solidFill>
                        <a:latin typeface="Arial" panose="020B0604020202020204" pitchFamily="34" charset="0"/>
                        <a:cs typeface="Arial" panose="020B0604020202020204" pitchFamily="34" charset="0"/>
                      </a:endParaRPr>
                    </a:p>
                  </a:txBody>
                  <a:tcPr marT="36576" marB="36576" anchor="ctr">
                    <a:solidFill>
                      <a:schemeClr val="accent1"/>
                    </a:solidFill>
                  </a:tcPr>
                </a:tc>
                <a:tc>
                  <a:txBody>
                    <a:bodyPr/>
                    <a:lstStyle/>
                    <a:p>
                      <a:pPr algn="ctr">
                        <a:spcBef>
                          <a:spcPts val="0"/>
                        </a:spcBef>
                        <a:spcAft>
                          <a:spcPts val="0"/>
                        </a:spcAft>
                      </a:pPr>
                      <a:r>
                        <a:rPr lang="en-US" sz="1400" dirty="0">
                          <a:solidFill>
                            <a:schemeClr val="bg1"/>
                          </a:solidFill>
                          <a:latin typeface="Arial" panose="020B0604020202020204" pitchFamily="34" charset="0"/>
                          <a:cs typeface="Arial" panose="020B0604020202020204" pitchFamily="34" charset="0"/>
                        </a:rPr>
                        <a:t>Grade</a:t>
                      </a:r>
                      <a:r>
                        <a:rPr lang="en-US" sz="1400" baseline="0" dirty="0">
                          <a:solidFill>
                            <a:schemeClr val="bg1"/>
                          </a:solidFill>
                          <a:latin typeface="Arial" panose="020B0604020202020204" pitchFamily="34" charset="0"/>
                          <a:cs typeface="Arial" panose="020B0604020202020204" pitchFamily="34" charset="0"/>
                        </a:rPr>
                        <a:t> ≥ 3</a:t>
                      </a:r>
                      <a:endParaRPr lang="en-US" sz="1400" b="1" baseline="0" dirty="0">
                        <a:solidFill>
                          <a:schemeClr val="bg1"/>
                        </a:solidFill>
                        <a:latin typeface="Arial" panose="020B0604020202020204" pitchFamily="34" charset="0"/>
                        <a:cs typeface="Arial" panose="020B0604020202020204" pitchFamily="34" charset="0"/>
                      </a:endParaRPr>
                    </a:p>
                  </a:txBody>
                  <a:tcPr marT="36576" marB="36576" anchor="ctr">
                    <a:solidFill>
                      <a:schemeClr val="accent1"/>
                    </a:solidFill>
                  </a:tcPr>
                </a:tc>
                <a:extLst>
                  <a:ext uri="{0D108BD9-81ED-4DB2-BD59-A6C34878D82A}">
                    <a16:rowId xmlns:a16="http://schemas.microsoft.com/office/drawing/2014/main" val="10001"/>
                  </a:ext>
                </a:extLst>
              </a:tr>
              <a:tr h="155117">
                <a:tc>
                  <a:txBody>
                    <a:bodyPr/>
                    <a:lstStyle/>
                    <a:p>
                      <a:pPr algn="l">
                        <a:spcBef>
                          <a:spcPts val="0"/>
                        </a:spcBef>
                        <a:spcAft>
                          <a:spcPts val="0"/>
                        </a:spcAft>
                      </a:pPr>
                      <a:r>
                        <a:rPr lang="en-US" sz="1400" dirty="0">
                          <a:latin typeface="Arial" panose="020B0604020202020204" pitchFamily="34" charset="0"/>
                          <a:cs typeface="Arial" panose="020B0604020202020204" pitchFamily="34" charset="0"/>
                        </a:rPr>
                        <a:t>Any</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98</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57</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96</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41</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extLst>
                  <a:ext uri="{0D108BD9-81ED-4DB2-BD59-A6C34878D82A}">
                    <a16:rowId xmlns:a16="http://schemas.microsoft.com/office/drawing/2014/main" val="372010131"/>
                  </a:ext>
                </a:extLst>
              </a:tr>
              <a:tr h="155117">
                <a:tc>
                  <a:txBody>
                    <a:bodyPr/>
                    <a:lstStyle/>
                    <a:p>
                      <a:pPr algn="l">
                        <a:spcBef>
                          <a:spcPts val="0"/>
                        </a:spcBef>
                        <a:spcAft>
                          <a:spcPts val="0"/>
                        </a:spcAft>
                      </a:pPr>
                      <a:r>
                        <a:rPr lang="en-US" sz="1400" dirty="0">
                          <a:latin typeface="Arial" panose="020B0604020202020204" pitchFamily="34" charset="0"/>
                          <a:cs typeface="Arial" panose="020B0604020202020204" pitchFamily="34" charset="0"/>
                        </a:rPr>
                        <a:t>Diarrhea</a:t>
                      </a:r>
                      <a:endParaRPr lang="en-US" sz="1400" b="1"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80</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21</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23</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2</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extLst>
                  <a:ext uri="{0D108BD9-81ED-4DB2-BD59-A6C34878D82A}">
                    <a16:rowId xmlns:a16="http://schemas.microsoft.com/office/drawing/2014/main" val="10002"/>
                  </a:ext>
                </a:extLst>
              </a:tr>
              <a:tr h="155117">
                <a:tc>
                  <a:txBody>
                    <a:bodyPr/>
                    <a:lstStyle/>
                    <a:p>
                      <a:pPr algn="l">
                        <a:spcBef>
                          <a:spcPts val="0"/>
                        </a:spcBef>
                        <a:spcAft>
                          <a:spcPts val="0"/>
                        </a:spcAft>
                      </a:pPr>
                      <a:r>
                        <a:rPr lang="en-US" sz="1400" dirty="0">
                          <a:latin typeface="Arial" panose="020B0604020202020204" pitchFamily="34" charset="0"/>
                          <a:cs typeface="Arial" panose="020B0604020202020204" pitchFamily="34" charset="0"/>
                        </a:rPr>
                        <a:t>Hand-foot</a:t>
                      </a:r>
                      <a:r>
                        <a:rPr lang="en-US" sz="1400" baseline="0" dirty="0">
                          <a:latin typeface="Arial" panose="020B0604020202020204" pitchFamily="34" charset="0"/>
                          <a:cs typeface="Arial" panose="020B0604020202020204" pitchFamily="34" charset="0"/>
                        </a:rPr>
                        <a:t> syndrome</a:t>
                      </a:r>
                      <a:endParaRPr lang="en-US" sz="1400" b="1"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58</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16</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1</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0</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extLst>
                  <a:ext uri="{0D108BD9-81ED-4DB2-BD59-A6C34878D82A}">
                    <a16:rowId xmlns:a16="http://schemas.microsoft.com/office/drawing/2014/main" val="10003"/>
                  </a:ext>
                </a:extLst>
              </a:tr>
              <a:tr h="155117">
                <a:tc>
                  <a:txBody>
                    <a:bodyPr/>
                    <a:lstStyle/>
                    <a:p>
                      <a:pPr algn="l">
                        <a:spcBef>
                          <a:spcPts val="0"/>
                        </a:spcBef>
                        <a:spcAft>
                          <a:spcPts val="0"/>
                        </a:spcAft>
                      </a:pPr>
                      <a:r>
                        <a:rPr lang="en-US" sz="1400" dirty="0">
                          <a:latin typeface="Arial" panose="020B0604020202020204" pitchFamily="34" charset="0"/>
                          <a:cs typeface="Arial" panose="020B0604020202020204" pitchFamily="34" charset="0"/>
                        </a:rPr>
                        <a:t>Vomiting</a:t>
                      </a:r>
                      <a:endParaRPr lang="en-US" sz="1400" b="1"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29</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5</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19</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1</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extLst>
                  <a:ext uri="{0D108BD9-81ED-4DB2-BD59-A6C34878D82A}">
                    <a16:rowId xmlns:a16="http://schemas.microsoft.com/office/drawing/2014/main" val="10004"/>
                  </a:ext>
                </a:extLst>
              </a:tr>
              <a:tr h="155117">
                <a:tc>
                  <a:txBody>
                    <a:bodyPr/>
                    <a:lstStyle/>
                    <a:p>
                      <a:pPr algn="l">
                        <a:spcBef>
                          <a:spcPts val="0"/>
                        </a:spcBef>
                        <a:spcAft>
                          <a:spcPts val="0"/>
                        </a:spcAft>
                      </a:pPr>
                      <a:r>
                        <a:rPr lang="en-US" sz="1400" dirty="0">
                          <a:latin typeface="Arial" panose="020B0604020202020204" pitchFamily="34" charset="0"/>
                          <a:cs typeface="Arial" panose="020B0604020202020204" pitchFamily="34" charset="0"/>
                        </a:rPr>
                        <a:t>Neutropenia</a:t>
                      </a:r>
                      <a:endParaRPr lang="en-US" sz="1400" b="0" dirty="0">
                        <a:solidFill>
                          <a:schemeClr val="tx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9</a:t>
                      </a:r>
                      <a:endParaRPr lang="en-US" sz="1400" b="0" dirty="0">
                        <a:solidFill>
                          <a:schemeClr val="tx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4</a:t>
                      </a:r>
                      <a:endParaRPr lang="en-US" sz="1400" b="0" dirty="0">
                        <a:solidFill>
                          <a:schemeClr val="tx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6</a:t>
                      </a:r>
                      <a:endParaRPr lang="en-US" sz="1400" b="0" dirty="0">
                        <a:solidFill>
                          <a:schemeClr val="tx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2</a:t>
                      </a:r>
                      <a:endParaRPr lang="en-US" sz="1400" b="0" dirty="0">
                        <a:solidFill>
                          <a:schemeClr val="tx1"/>
                        </a:solidFill>
                        <a:latin typeface="Arial" panose="020B0604020202020204" pitchFamily="34" charset="0"/>
                        <a:cs typeface="Arial" panose="020B0604020202020204" pitchFamily="34" charset="0"/>
                      </a:endParaRPr>
                    </a:p>
                  </a:txBody>
                  <a:tcPr marT="36576" marB="36576" anchor="ctr"/>
                </a:tc>
                <a:extLst>
                  <a:ext uri="{0D108BD9-81ED-4DB2-BD59-A6C34878D82A}">
                    <a16:rowId xmlns:a16="http://schemas.microsoft.com/office/drawing/2014/main" val="10012"/>
                  </a:ext>
                </a:extLst>
              </a:tr>
              <a:tr h="155117">
                <a:tc>
                  <a:txBody>
                    <a:bodyPr/>
                    <a:lstStyle/>
                    <a:p>
                      <a:pPr algn="l">
                        <a:spcBef>
                          <a:spcPts val="0"/>
                        </a:spcBef>
                        <a:spcAft>
                          <a:spcPts val="0"/>
                        </a:spcAft>
                      </a:pPr>
                      <a:r>
                        <a:rPr lang="en-US" sz="1400" dirty="0">
                          <a:latin typeface="Arial" panose="020B0604020202020204" pitchFamily="34" charset="0"/>
                          <a:cs typeface="Arial" panose="020B0604020202020204" pitchFamily="34" charset="0"/>
                        </a:rPr>
                        <a:t>Hypokalemia</a:t>
                      </a:r>
                      <a:endParaRPr lang="en-US" sz="1400" b="1"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9</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4</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9</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2</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extLst>
                  <a:ext uri="{0D108BD9-81ED-4DB2-BD59-A6C34878D82A}">
                    <a16:rowId xmlns:a16="http://schemas.microsoft.com/office/drawing/2014/main" val="10005"/>
                  </a:ext>
                </a:extLst>
              </a:tr>
              <a:tr h="155117">
                <a:tc>
                  <a:txBody>
                    <a:bodyPr/>
                    <a:lstStyle/>
                    <a:p>
                      <a:pPr algn="l">
                        <a:spcBef>
                          <a:spcPts val="0"/>
                        </a:spcBef>
                        <a:spcAft>
                          <a:spcPts val="0"/>
                        </a:spcAft>
                      </a:pPr>
                      <a:r>
                        <a:rPr lang="en-US" sz="1400" dirty="0">
                          <a:latin typeface="Arial" panose="020B0604020202020204" pitchFamily="34" charset="0"/>
                          <a:cs typeface="Arial" panose="020B0604020202020204" pitchFamily="34" charset="0"/>
                        </a:rPr>
                        <a:t>Fatigue</a:t>
                      </a:r>
                      <a:endParaRPr lang="en-US" sz="1400" b="1"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28</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4</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35</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2</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extLst>
                  <a:ext uri="{0D108BD9-81ED-4DB2-BD59-A6C34878D82A}">
                    <a16:rowId xmlns:a16="http://schemas.microsoft.com/office/drawing/2014/main" val="10006"/>
                  </a:ext>
                </a:extLst>
              </a:tr>
              <a:tr h="155117">
                <a:tc>
                  <a:txBody>
                    <a:bodyPr/>
                    <a:lstStyle/>
                    <a:p>
                      <a:pPr algn="l">
                        <a:spcBef>
                          <a:spcPts val="0"/>
                        </a:spcBef>
                        <a:spcAft>
                          <a:spcPts val="0"/>
                        </a:spcAft>
                      </a:pPr>
                      <a:r>
                        <a:rPr lang="en-US" sz="1400" dirty="0">
                          <a:latin typeface="Arial" panose="020B0604020202020204" pitchFamily="34" charset="0"/>
                          <a:cs typeface="Arial" panose="020B0604020202020204" pitchFamily="34" charset="0"/>
                        </a:rPr>
                        <a:t>Nausea</a:t>
                      </a:r>
                      <a:endParaRPr lang="en-US" sz="1400" b="1"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45</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3</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39</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1</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extLst>
                  <a:ext uri="{0D108BD9-81ED-4DB2-BD59-A6C34878D82A}">
                    <a16:rowId xmlns:a16="http://schemas.microsoft.com/office/drawing/2014/main" val="10007"/>
                  </a:ext>
                </a:extLst>
              </a:tr>
              <a:tr h="155117">
                <a:tc>
                  <a:txBody>
                    <a:bodyPr/>
                    <a:lstStyle/>
                    <a:p>
                      <a:pPr algn="l">
                        <a:spcBef>
                          <a:spcPts val="0"/>
                        </a:spcBef>
                        <a:spcAft>
                          <a:spcPts val="0"/>
                        </a:spcAft>
                      </a:pPr>
                      <a:r>
                        <a:rPr lang="en-US" sz="1400" dirty="0">
                          <a:latin typeface="Arial" panose="020B0604020202020204" pitchFamily="34" charset="0"/>
                          <a:cs typeface="Arial" panose="020B0604020202020204" pitchFamily="34" charset="0"/>
                        </a:rPr>
                        <a:t>Mucosal inflammation</a:t>
                      </a:r>
                      <a:endParaRPr lang="en-US" sz="1400" b="1"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19</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2</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7</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&lt;1</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extLst>
                  <a:ext uri="{0D108BD9-81ED-4DB2-BD59-A6C34878D82A}">
                    <a16:rowId xmlns:a16="http://schemas.microsoft.com/office/drawing/2014/main" val="10008"/>
                  </a:ext>
                </a:extLst>
              </a:tr>
              <a:tr h="155117">
                <a:tc>
                  <a:txBody>
                    <a:bodyPr/>
                    <a:lstStyle/>
                    <a:p>
                      <a:pPr algn="l">
                        <a:spcBef>
                          <a:spcPts val="0"/>
                        </a:spcBef>
                        <a:spcAft>
                          <a:spcPts val="0"/>
                        </a:spcAft>
                      </a:pPr>
                      <a:r>
                        <a:rPr lang="en-US" sz="1400" dirty="0">
                          <a:latin typeface="Arial" panose="020B0604020202020204" pitchFamily="34" charset="0"/>
                          <a:cs typeface="Arial" panose="020B0604020202020204" pitchFamily="34" charset="0"/>
                        </a:rPr>
                        <a:t>Anemia</a:t>
                      </a:r>
                      <a:endParaRPr lang="en-US" sz="1400" b="0" dirty="0">
                        <a:solidFill>
                          <a:schemeClr val="tx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8</a:t>
                      </a:r>
                      <a:endParaRPr lang="en-US" sz="1400" b="0" dirty="0">
                        <a:solidFill>
                          <a:schemeClr val="tx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2</a:t>
                      </a:r>
                      <a:endParaRPr lang="en-US" sz="1400" b="0" dirty="0">
                        <a:solidFill>
                          <a:schemeClr val="tx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10</a:t>
                      </a:r>
                      <a:endParaRPr lang="en-US" sz="1400" b="0" dirty="0">
                        <a:solidFill>
                          <a:schemeClr val="tx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3</a:t>
                      </a:r>
                      <a:endParaRPr lang="en-US" sz="1400" b="0" dirty="0">
                        <a:solidFill>
                          <a:schemeClr val="tx1"/>
                        </a:solidFill>
                        <a:latin typeface="Arial" panose="020B0604020202020204" pitchFamily="34" charset="0"/>
                        <a:cs typeface="Arial" panose="020B0604020202020204" pitchFamily="34" charset="0"/>
                      </a:endParaRPr>
                    </a:p>
                  </a:txBody>
                  <a:tcPr marT="36576" marB="36576" anchor="ctr"/>
                </a:tc>
                <a:extLst>
                  <a:ext uri="{0D108BD9-81ED-4DB2-BD59-A6C34878D82A}">
                    <a16:rowId xmlns:a16="http://schemas.microsoft.com/office/drawing/2014/main" val="10013"/>
                  </a:ext>
                </a:extLst>
              </a:tr>
              <a:tr h="155117">
                <a:tc>
                  <a:txBody>
                    <a:bodyPr/>
                    <a:lstStyle/>
                    <a:p>
                      <a:pPr algn="l">
                        <a:spcBef>
                          <a:spcPts val="0"/>
                        </a:spcBef>
                        <a:spcAft>
                          <a:spcPts val="0"/>
                        </a:spcAft>
                      </a:pPr>
                      <a:r>
                        <a:rPr lang="en-US" sz="1400" dirty="0">
                          <a:latin typeface="Arial" panose="020B0604020202020204" pitchFamily="34" charset="0"/>
                          <a:cs typeface="Arial" panose="020B0604020202020204" pitchFamily="34" charset="0"/>
                        </a:rPr>
                        <a:t>Increased AST</a:t>
                      </a:r>
                      <a:endParaRPr lang="en-US" sz="1400" b="1"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9</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1</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22</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4</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extLst>
                  <a:ext uri="{0D108BD9-81ED-4DB2-BD59-A6C34878D82A}">
                    <a16:rowId xmlns:a16="http://schemas.microsoft.com/office/drawing/2014/main" val="10009"/>
                  </a:ext>
                </a:extLst>
              </a:tr>
              <a:tr h="155117">
                <a:tc>
                  <a:txBody>
                    <a:bodyPr/>
                    <a:lstStyle/>
                    <a:p>
                      <a:pPr algn="l">
                        <a:spcBef>
                          <a:spcPts val="0"/>
                        </a:spcBef>
                        <a:spcAft>
                          <a:spcPts val="0"/>
                        </a:spcAft>
                      </a:pPr>
                      <a:r>
                        <a:rPr lang="en-US" sz="1400" dirty="0">
                          <a:latin typeface="Arial" panose="020B0604020202020204" pitchFamily="34" charset="0"/>
                          <a:cs typeface="Arial" panose="020B0604020202020204" pitchFamily="34" charset="0"/>
                        </a:rPr>
                        <a:t>Increased ALT</a:t>
                      </a:r>
                      <a:endParaRPr lang="en-US" sz="1400" b="1"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9</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1</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17</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3</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extLst>
                  <a:ext uri="{0D108BD9-81ED-4DB2-BD59-A6C34878D82A}">
                    <a16:rowId xmlns:a16="http://schemas.microsoft.com/office/drawing/2014/main" val="10010"/>
                  </a:ext>
                </a:extLst>
              </a:tr>
              <a:tr h="155117">
                <a:tc>
                  <a:txBody>
                    <a:bodyPr/>
                    <a:lstStyle/>
                    <a:p>
                      <a:pPr algn="l">
                        <a:spcBef>
                          <a:spcPts val="0"/>
                        </a:spcBef>
                        <a:spcAft>
                          <a:spcPts val="0"/>
                        </a:spcAft>
                      </a:pPr>
                      <a:r>
                        <a:rPr lang="en-US" sz="1400" dirty="0">
                          <a:latin typeface="Arial" panose="020B0604020202020204" pitchFamily="34" charset="0"/>
                          <a:cs typeface="Arial" panose="020B0604020202020204" pitchFamily="34" charset="0"/>
                        </a:rPr>
                        <a:t>Thrombocytopenia</a:t>
                      </a:r>
                      <a:endParaRPr lang="en-US" sz="1400" b="1"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3</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&lt;1</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28</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tc>
                  <a:txBody>
                    <a:bodyPr/>
                    <a:lstStyle/>
                    <a:p>
                      <a:pPr algn="ctr">
                        <a:spcBef>
                          <a:spcPts val="0"/>
                        </a:spcBef>
                        <a:spcAft>
                          <a:spcPts val="0"/>
                        </a:spcAft>
                      </a:pPr>
                      <a:r>
                        <a:rPr lang="en-US" sz="1400" dirty="0">
                          <a:latin typeface="Arial" panose="020B0604020202020204" pitchFamily="34" charset="0"/>
                          <a:cs typeface="Arial" panose="020B0604020202020204" pitchFamily="34" charset="0"/>
                        </a:rPr>
                        <a:t>13</a:t>
                      </a:r>
                      <a:endParaRPr lang="en-US" sz="1400" b="0" dirty="0">
                        <a:solidFill>
                          <a:schemeClr val="bg1"/>
                        </a:solidFill>
                        <a:latin typeface="Arial" panose="020B0604020202020204" pitchFamily="34" charset="0"/>
                        <a:cs typeface="Arial" panose="020B0604020202020204" pitchFamily="34" charset="0"/>
                      </a:endParaRPr>
                    </a:p>
                  </a:txBody>
                  <a:tcPr marT="36576" marB="36576"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142453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2832" y="365126"/>
            <a:ext cx="10730968" cy="939478"/>
          </a:xfrm>
        </p:spPr>
        <p:txBody>
          <a:bodyPr>
            <a:noAutofit/>
          </a:bodyPr>
          <a:lstStyle/>
          <a:p>
            <a:r>
              <a:rPr lang="en-US" sz="3200" dirty="0"/>
              <a:t>Clinically Validated and FDA-Approved Methods of    HER2 Detection: IHC and </a:t>
            </a:r>
            <a:r>
              <a:rPr lang="en-US" altLang="zh-TW" sz="3200" dirty="0"/>
              <a:t>in situ Hybridization </a:t>
            </a:r>
            <a:endParaRPr lang="en-US" sz="3200" dirty="0"/>
          </a:p>
        </p:txBody>
      </p:sp>
      <p:sp>
        <p:nvSpPr>
          <p:cNvPr id="5" name="Text Placeholder 4">
            <a:extLst>
              <a:ext uri="{FF2B5EF4-FFF2-40B4-BE49-F238E27FC236}">
                <a16:creationId xmlns:a16="http://schemas.microsoft.com/office/drawing/2014/main" id="{E67B13AA-204A-7AEB-68AD-EC6E3E3C61A5}"/>
              </a:ext>
            </a:extLst>
          </p:cNvPr>
          <p:cNvSpPr>
            <a:spLocks noGrp="1"/>
          </p:cNvSpPr>
          <p:nvPr>
            <p:ph type="body" sz="quarter" idx="12"/>
          </p:nvPr>
        </p:nvSpPr>
        <p:spPr>
          <a:xfrm>
            <a:off x="1524000" y="6320100"/>
            <a:ext cx="10210800" cy="447675"/>
          </a:xfrm>
        </p:spPr>
        <p:txBody>
          <a:bodyPr/>
          <a:lstStyle/>
          <a:p>
            <a:r>
              <a:rPr lang="en-US" dirty="0"/>
              <a:t>FISH, fluorescence in situ hybridization; IHC, immunohistochemistry; ISH, in situ hybridization.</a:t>
            </a:r>
            <a:br>
              <a:rPr lang="en-US" dirty="0"/>
            </a:br>
            <a:r>
              <a:rPr lang="en-US" dirty="0"/>
              <a:t>Murthy et al. </a:t>
            </a:r>
            <a:r>
              <a:rPr lang="en-US" i="1" dirty="0"/>
              <a:t>Indian J </a:t>
            </a:r>
            <a:r>
              <a:rPr lang="en-US" i="1" dirty="0" err="1"/>
              <a:t>Pathol</a:t>
            </a:r>
            <a:r>
              <a:rPr lang="en-US" i="1" dirty="0"/>
              <a:t> </a:t>
            </a:r>
            <a:r>
              <a:rPr lang="en-US" i="1" dirty="0" err="1"/>
              <a:t>Microbiol</a:t>
            </a:r>
            <a:r>
              <a:rPr lang="en-US" dirty="0"/>
              <a:t>. 2011;54(3):532-538. </a:t>
            </a:r>
            <a:r>
              <a:rPr lang="en-US" b="0" i="1" dirty="0">
                <a:effectLst/>
                <a:latin typeface="Arial" panose="020B0604020202020204" pitchFamily="34" charset="0"/>
              </a:rPr>
              <a:t>Reproduced with permission of </a:t>
            </a:r>
            <a:r>
              <a:rPr lang="en-US" dirty="0"/>
              <a:t>Murthy</a:t>
            </a:r>
            <a:r>
              <a:rPr lang="en-US" i="1" dirty="0"/>
              <a:t> </a:t>
            </a:r>
            <a:r>
              <a:rPr lang="en-US" dirty="0"/>
              <a:t>et al</a:t>
            </a:r>
            <a:r>
              <a:rPr lang="en-US" i="1" dirty="0"/>
              <a:t> </a:t>
            </a:r>
            <a:r>
              <a:rPr lang="en-US" b="0" i="1" dirty="0">
                <a:effectLst/>
                <a:latin typeface="Arial" panose="020B0604020202020204" pitchFamily="34" charset="0"/>
              </a:rPr>
              <a:t>in the format of electronic publication via Copyright Clearance Center.</a:t>
            </a:r>
            <a:endParaRPr lang="en-US" dirty="0"/>
          </a:p>
        </p:txBody>
      </p:sp>
      <p:grpSp>
        <p:nvGrpSpPr>
          <p:cNvPr id="37" name="Group 36"/>
          <p:cNvGrpSpPr/>
          <p:nvPr/>
        </p:nvGrpSpPr>
        <p:grpSpPr>
          <a:xfrm>
            <a:off x="622832" y="1459468"/>
            <a:ext cx="10627132" cy="1778126"/>
            <a:chOff x="466054" y="1459468"/>
            <a:chExt cx="7972425" cy="1778126"/>
          </a:xfrm>
        </p:grpSpPr>
        <p:sp>
          <p:nvSpPr>
            <p:cNvPr id="8" name="Text Box 3"/>
            <p:cNvSpPr txBox="1">
              <a:spLocks noChangeArrowheads="1"/>
            </p:cNvSpPr>
            <p:nvPr/>
          </p:nvSpPr>
          <p:spPr bwMode="auto">
            <a:xfrm>
              <a:off x="1769588" y="1459468"/>
              <a:ext cx="550004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0">
              <a:spAutoFit/>
            </a:bodyPr>
            <a:lstStyle>
              <a:lvl1pPr>
                <a:defRPr sz="2400" baseline="-25000">
                  <a:solidFill>
                    <a:schemeClr val="tx1"/>
                  </a:solidFill>
                  <a:latin typeface="Arial" pitchFamily="34" charset="0"/>
                  <a:ea typeface="ＭＳ Ｐゴシック" pitchFamily="34" charset="-128"/>
                </a:defRPr>
              </a:lvl1pPr>
              <a:lvl2pPr marL="742950" indent="-285750">
                <a:defRPr sz="2400" baseline="-25000">
                  <a:solidFill>
                    <a:schemeClr val="tx1"/>
                  </a:solidFill>
                  <a:latin typeface="Arial" pitchFamily="34" charset="0"/>
                  <a:ea typeface="ＭＳ Ｐゴシック" pitchFamily="34" charset="-128"/>
                </a:defRPr>
              </a:lvl2pPr>
              <a:lvl3pPr marL="1143000" indent="-228600">
                <a:defRPr sz="2400" baseline="-25000">
                  <a:solidFill>
                    <a:schemeClr val="tx1"/>
                  </a:solidFill>
                  <a:latin typeface="Arial" pitchFamily="34" charset="0"/>
                  <a:ea typeface="ＭＳ Ｐゴシック" pitchFamily="34" charset="-128"/>
                </a:defRPr>
              </a:lvl3pPr>
              <a:lvl4pPr marL="1600200" indent="-228600">
                <a:defRPr sz="2400" baseline="-25000">
                  <a:solidFill>
                    <a:schemeClr val="tx1"/>
                  </a:solidFill>
                  <a:latin typeface="Arial" pitchFamily="34" charset="0"/>
                  <a:ea typeface="ＭＳ Ｐゴシック" pitchFamily="34" charset="-128"/>
                </a:defRPr>
              </a:lvl4pPr>
              <a:lvl5pPr marL="2057400" indent="-228600">
                <a:defRPr sz="2400" baseline="-25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9pPr>
            </a:lstStyle>
            <a:p>
              <a:pPr algn="ctr">
                <a:spcBef>
                  <a:spcPct val="50000"/>
                </a:spcBef>
                <a:buFont typeface="Wingdings" pitchFamily="2" charset="2"/>
                <a:buNone/>
              </a:pPr>
              <a:r>
                <a:rPr lang="en-US" altLang="zh-TW" sz="1600" b="1" baseline="0" dirty="0"/>
                <a:t>IHC Detects HER2 Protein Overexpression </a:t>
              </a:r>
            </a:p>
          </p:txBody>
        </p:sp>
        <p:grpSp>
          <p:nvGrpSpPr>
            <p:cNvPr id="35" name="Group 34"/>
            <p:cNvGrpSpPr/>
            <p:nvPr/>
          </p:nvGrpSpPr>
          <p:grpSpPr>
            <a:xfrm>
              <a:off x="466054" y="1864426"/>
              <a:ext cx="7972425" cy="1373168"/>
              <a:chOff x="533400" y="1864426"/>
              <a:chExt cx="7972425" cy="1373168"/>
            </a:xfrm>
          </p:grpSpPr>
          <p:pic>
            <p:nvPicPr>
              <p:cNvPr id="10" name="Picture 5" descr="Hanna2a"/>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864426"/>
                <a:ext cx="2919032" cy="1373168"/>
              </a:xfrm>
              <a:prstGeom prst="rect">
                <a:avLst/>
              </a:prstGeom>
              <a:ln w="38100" cap="sq">
                <a:solidFill>
                  <a:srgbClr val="000000"/>
                </a:solidFill>
                <a:prstDash val="solid"/>
                <a:miter lim="800000"/>
              </a:ln>
              <a:effectLst/>
              <a:extLst>
                <a:ext uri="{909E8E84-426E-40dd-AFC4-6F175D3DCCD1}">
                  <a14:hiddenFill xmlns="" xmlns:a14="http://schemas.microsoft.com/office/drawing/2010/main">
                    <a:solidFill>
                      <a:srgbClr val="FFFFFF"/>
                    </a:solidFill>
                  </a14:hiddenFill>
                </a:ext>
              </a:extLst>
            </p:spPr>
          </p:pic>
          <p:pic>
            <p:nvPicPr>
              <p:cNvPr id="11" name="Picture 6"/>
              <p:cNvPicPr>
                <a:picLocks noChangeAspect="1" noChangeArrowheads="1"/>
              </p:cNvPicPr>
              <p:nvPr/>
            </p:nvPicPr>
            <p:blipFill>
              <a:blip r:embed="rId4" cstate="print">
                <a:lum bright="-24000"/>
                <a:extLst>
                  <a:ext uri="{28A0092B-C50C-407E-A947-70E740481C1C}">
                    <a14:useLocalDpi xmlns:a14="http://schemas.microsoft.com/office/drawing/2010/main" val="0"/>
                  </a:ext>
                </a:extLst>
              </a:blip>
              <a:srcRect/>
              <a:stretch>
                <a:fillRect/>
              </a:stretch>
            </p:blipFill>
            <p:spPr bwMode="auto">
              <a:xfrm>
                <a:off x="2372375" y="1864426"/>
                <a:ext cx="2755433" cy="1373168"/>
              </a:xfrm>
              <a:prstGeom prst="rect">
                <a:avLst/>
              </a:prstGeom>
              <a:ln w="38100" cap="sq">
                <a:solidFill>
                  <a:srgbClr val="000000"/>
                </a:solidFill>
                <a:prstDash val="solid"/>
                <a:miter lim="800000"/>
              </a:ln>
              <a:effectLst/>
              <a:extLst>
                <a:ext uri="{909E8E84-426E-40dd-AFC4-6F175D3DCCD1}">
                  <a14:hiddenFill xmlns="" xmlns:a14="http://schemas.microsoft.com/office/drawing/2010/main">
                    <a:solidFill>
                      <a:srgbClr val="FFFFFF"/>
                    </a:solidFill>
                  </a14:hiddenFill>
                </a:ext>
              </a:extLst>
            </p:spPr>
          </p:pic>
          <p:pic>
            <p:nvPicPr>
              <p:cNvPr id="12" name="Picture 7"/>
              <p:cNvPicPr preferRelativeResize="0">
                <a:picLocks noChangeArrowheads="1"/>
              </p:cNvPicPr>
              <p:nvPr/>
            </p:nvPicPr>
            <p:blipFill>
              <a:blip r:embed="rId5" cstate="print">
                <a:lum bright="-24000"/>
                <a:extLst>
                  <a:ext uri="{28A0092B-C50C-407E-A947-70E740481C1C}">
                    <a14:useLocalDpi xmlns:a14="http://schemas.microsoft.com/office/drawing/2010/main" val="0"/>
                  </a:ext>
                </a:extLst>
              </a:blip>
              <a:srcRect/>
              <a:stretch>
                <a:fillRect/>
              </a:stretch>
            </p:blipFill>
            <p:spPr bwMode="auto">
              <a:xfrm>
                <a:off x="4273457" y="1864426"/>
                <a:ext cx="2822084" cy="1373168"/>
              </a:xfrm>
              <a:prstGeom prst="rect">
                <a:avLst/>
              </a:prstGeom>
              <a:ln w="38100" cap="sq">
                <a:solidFill>
                  <a:srgbClr val="000000"/>
                </a:solidFill>
                <a:prstDash val="solid"/>
                <a:miter lim="800000"/>
              </a:ln>
              <a:effectLst/>
              <a:extLst>
                <a:ext uri="{909E8E84-426E-40dd-AFC4-6F175D3DCCD1}">
                  <a14:hiddenFill xmlns="" xmlns:a14="http://schemas.microsoft.com/office/drawing/2010/main">
                    <a:solidFill>
                      <a:srgbClr val="FFFFFF"/>
                    </a:solidFill>
                  </a14:hiddenFill>
                </a:ext>
              </a:extLst>
            </p:spPr>
          </p:pic>
          <p:pic>
            <p:nvPicPr>
              <p:cNvPr id="13" name="Picture 8"/>
              <p:cNvPicPr preferRelativeResize="0">
                <a:picLocks noChangeArrowheads="1"/>
              </p:cNvPicPr>
              <p:nvPr/>
            </p:nvPicPr>
            <p:blipFill>
              <a:blip r:embed="rId6" cstate="print">
                <a:lum bright="-22000"/>
                <a:extLst>
                  <a:ext uri="{28A0092B-C50C-407E-A947-70E740481C1C}">
                    <a14:useLocalDpi xmlns:a14="http://schemas.microsoft.com/office/drawing/2010/main" val="0"/>
                  </a:ext>
                </a:extLst>
              </a:blip>
              <a:srcRect/>
              <a:stretch>
                <a:fillRect/>
              </a:stretch>
            </p:blipFill>
            <p:spPr bwMode="auto">
              <a:xfrm>
                <a:off x="6242705" y="1864426"/>
                <a:ext cx="2263120" cy="1373168"/>
              </a:xfrm>
              <a:prstGeom prst="rect">
                <a:avLst/>
              </a:prstGeom>
              <a:ln w="38100" cap="sq">
                <a:solidFill>
                  <a:srgbClr val="000000"/>
                </a:solidFill>
                <a:prstDash val="solid"/>
                <a:miter lim="800000"/>
              </a:ln>
              <a:effectLst/>
              <a:extLst>
                <a:ext uri="{909E8E84-426E-40dd-AFC4-6F175D3DCCD1}">
                  <a14:hiddenFill xmlns="" xmlns:a14="http://schemas.microsoft.com/office/drawing/2010/main">
                    <a:solidFill>
                      <a:srgbClr val="FFFFFF"/>
                    </a:solidFill>
                  </a14:hiddenFill>
                </a:ext>
              </a:extLst>
            </p:spPr>
          </p:pic>
          <p:sp>
            <p:nvSpPr>
              <p:cNvPr id="14" name="Text Box 10"/>
              <p:cNvSpPr txBox="1">
                <a:spLocks noChangeArrowheads="1"/>
              </p:cNvSpPr>
              <p:nvPr/>
            </p:nvSpPr>
            <p:spPr bwMode="auto">
              <a:xfrm>
                <a:off x="882120" y="2920709"/>
                <a:ext cx="904635" cy="30777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pitchFamily="34" charset="0"/>
                    <a:ea typeface="ＭＳ Ｐゴシック" pitchFamily="34" charset="-128"/>
                  </a:defRPr>
                </a:lvl1pPr>
                <a:lvl2pPr marL="742950" indent="-285750">
                  <a:defRPr sz="2400" baseline="-25000">
                    <a:solidFill>
                      <a:schemeClr val="tx1"/>
                    </a:solidFill>
                    <a:latin typeface="Arial" pitchFamily="34" charset="0"/>
                    <a:ea typeface="ＭＳ Ｐゴシック" pitchFamily="34" charset="-128"/>
                  </a:defRPr>
                </a:lvl2pPr>
                <a:lvl3pPr marL="1143000" indent="-228600">
                  <a:defRPr sz="2400" baseline="-25000">
                    <a:solidFill>
                      <a:schemeClr val="tx1"/>
                    </a:solidFill>
                    <a:latin typeface="Arial" pitchFamily="34" charset="0"/>
                    <a:ea typeface="ＭＳ Ｐゴシック" pitchFamily="34" charset="-128"/>
                  </a:defRPr>
                </a:lvl3pPr>
                <a:lvl4pPr marL="1600200" indent="-228600">
                  <a:defRPr sz="2400" baseline="-25000">
                    <a:solidFill>
                      <a:schemeClr val="tx1"/>
                    </a:solidFill>
                    <a:latin typeface="Arial" pitchFamily="34" charset="0"/>
                    <a:ea typeface="ＭＳ Ｐゴシック" pitchFamily="34" charset="-128"/>
                  </a:defRPr>
                </a:lvl4pPr>
                <a:lvl5pPr marL="2057400" indent="-228600">
                  <a:defRPr sz="2400" baseline="-25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9pPr>
              </a:lstStyle>
              <a:p>
                <a:r>
                  <a:rPr lang="en-US" altLang="zh-TW" sz="1400" baseline="0" dirty="0"/>
                  <a:t>‘0’ (negative)</a:t>
                </a:r>
              </a:p>
            </p:txBody>
          </p:sp>
          <p:sp>
            <p:nvSpPr>
              <p:cNvPr id="15" name="Text Box 11"/>
              <p:cNvSpPr txBox="1">
                <a:spLocks noChangeArrowheads="1"/>
              </p:cNvSpPr>
              <p:nvPr/>
            </p:nvSpPr>
            <p:spPr bwMode="auto">
              <a:xfrm>
                <a:off x="2732718" y="2920709"/>
                <a:ext cx="983291" cy="30777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pitchFamily="34" charset="0"/>
                    <a:ea typeface="ＭＳ Ｐゴシック" pitchFamily="34" charset="-128"/>
                  </a:defRPr>
                </a:lvl1pPr>
                <a:lvl2pPr marL="742950" indent="-285750">
                  <a:defRPr sz="2400" baseline="-25000">
                    <a:solidFill>
                      <a:schemeClr val="tx1"/>
                    </a:solidFill>
                    <a:latin typeface="Arial" pitchFamily="34" charset="0"/>
                    <a:ea typeface="ＭＳ Ｐゴシック" pitchFamily="34" charset="-128"/>
                  </a:defRPr>
                </a:lvl2pPr>
                <a:lvl3pPr marL="1143000" indent="-228600">
                  <a:defRPr sz="2400" baseline="-25000">
                    <a:solidFill>
                      <a:schemeClr val="tx1"/>
                    </a:solidFill>
                    <a:latin typeface="Arial" pitchFamily="34" charset="0"/>
                    <a:ea typeface="ＭＳ Ｐゴシック" pitchFamily="34" charset="-128"/>
                  </a:defRPr>
                </a:lvl3pPr>
                <a:lvl4pPr marL="1600200" indent="-228600">
                  <a:defRPr sz="2400" baseline="-25000">
                    <a:solidFill>
                      <a:schemeClr val="tx1"/>
                    </a:solidFill>
                    <a:latin typeface="Arial" pitchFamily="34" charset="0"/>
                    <a:ea typeface="ＭＳ Ｐゴシック" pitchFamily="34" charset="-128"/>
                  </a:defRPr>
                </a:lvl4pPr>
                <a:lvl5pPr marL="2057400" indent="-228600">
                  <a:defRPr sz="2400" baseline="-25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9pPr>
              </a:lstStyle>
              <a:p>
                <a:r>
                  <a:rPr lang="en-US" altLang="zh-TW" sz="1400" baseline="0" dirty="0"/>
                  <a:t>‘1+’ (negative)</a:t>
                </a:r>
              </a:p>
            </p:txBody>
          </p:sp>
          <p:sp>
            <p:nvSpPr>
              <p:cNvPr id="16" name="Text Box 12"/>
              <p:cNvSpPr txBox="1">
                <a:spLocks noChangeArrowheads="1"/>
              </p:cNvSpPr>
              <p:nvPr/>
            </p:nvSpPr>
            <p:spPr bwMode="auto">
              <a:xfrm>
                <a:off x="4670291" y="2920709"/>
                <a:ext cx="1043137" cy="30777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pitchFamily="34" charset="0"/>
                    <a:ea typeface="ＭＳ Ｐゴシック" pitchFamily="34" charset="-128"/>
                  </a:defRPr>
                </a:lvl1pPr>
                <a:lvl2pPr marL="742950" indent="-285750">
                  <a:defRPr sz="2400" baseline="-25000">
                    <a:solidFill>
                      <a:schemeClr val="tx1"/>
                    </a:solidFill>
                    <a:latin typeface="Arial" pitchFamily="34" charset="0"/>
                    <a:ea typeface="ＭＳ Ｐゴシック" pitchFamily="34" charset="-128"/>
                  </a:defRPr>
                </a:lvl2pPr>
                <a:lvl3pPr marL="1143000" indent="-228600">
                  <a:defRPr sz="2400" baseline="-25000">
                    <a:solidFill>
                      <a:schemeClr val="tx1"/>
                    </a:solidFill>
                    <a:latin typeface="Arial" pitchFamily="34" charset="0"/>
                    <a:ea typeface="ＭＳ Ｐゴシック" pitchFamily="34" charset="-128"/>
                  </a:defRPr>
                </a:lvl3pPr>
                <a:lvl4pPr marL="1600200" indent="-228600">
                  <a:defRPr sz="2400" baseline="-25000">
                    <a:solidFill>
                      <a:schemeClr val="tx1"/>
                    </a:solidFill>
                    <a:latin typeface="Arial" pitchFamily="34" charset="0"/>
                    <a:ea typeface="ＭＳ Ｐゴシック" pitchFamily="34" charset="-128"/>
                  </a:defRPr>
                </a:lvl4pPr>
                <a:lvl5pPr marL="2057400" indent="-228600">
                  <a:defRPr sz="2400" baseline="-25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9pPr>
              </a:lstStyle>
              <a:p>
                <a:r>
                  <a:rPr lang="en-US" altLang="zh-TW" sz="1400" baseline="0" dirty="0"/>
                  <a:t>‘2+’ (equivocal)</a:t>
                </a:r>
              </a:p>
            </p:txBody>
          </p:sp>
          <p:sp>
            <p:nvSpPr>
              <p:cNvPr id="17" name="Text Box 13"/>
              <p:cNvSpPr txBox="1">
                <a:spLocks noChangeArrowheads="1"/>
              </p:cNvSpPr>
              <p:nvPr/>
            </p:nvSpPr>
            <p:spPr bwMode="auto">
              <a:xfrm>
                <a:off x="6935622" y="2920709"/>
                <a:ext cx="930744" cy="30777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pitchFamily="34" charset="0"/>
                    <a:ea typeface="ＭＳ Ｐゴシック" pitchFamily="34" charset="-128"/>
                  </a:defRPr>
                </a:lvl1pPr>
                <a:lvl2pPr marL="742950" indent="-285750">
                  <a:defRPr sz="2400" baseline="-25000">
                    <a:solidFill>
                      <a:schemeClr val="tx1"/>
                    </a:solidFill>
                    <a:latin typeface="Arial" pitchFamily="34" charset="0"/>
                    <a:ea typeface="ＭＳ Ｐゴシック" pitchFamily="34" charset="-128"/>
                  </a:defRPr>
                </a:lvl2pPr>
                <a:lvl3pPr marL="1143000" indent="-228600">
                  <a:defRPr sz="2400" baseline="-25000">
                    <a:solidFill>
                      <a:schemeClr val="tx1"/>
                    </a:solidFill>
                    <a:latin typeface="Arial" pitchFamily="34" charset="0"/>
                    <a:ea typeface="ＭＳ Ｐゴシック" pitchFamily="34" charset="-128"/>
                  </a:defRPr>
                </a:lvl3pPr>
                <a:lvl4pPr marL="1600200" indent="-228600">
                  <a:defRPr sz="2400" baseline="-25000">
                    <a:solidFill>
                      <a:schemeClr val="tx1"/>
                    </a:solidFill>
                    <a:latin typeface="Arial" pitchFamily="34" charset="0"/>
                    <a:ea typeface="ＭＳ Ｐゴシック" pitchFamily="34" charset="-128"/>
                  </a:defRPr>
                </a:lvl4pPr>
                <a:lvl5pPr marL="2057400" indent="-228600">
                  <a:defRPr sz="2400" baseline="-25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9pPr>
              </a:lstStyle>
              <a:p>
                <a:r>
                  <a:rPr lang="en-US" altLang="zh-TW" sz="1400" baseline="0" dirty="0"/>
                  <a:t>‘3+’ (positive)</a:t>
                </a:r>
              </a:p>
            </p:txBody>
          </p:sp>
        </p:grpSp>
      </p:grpSp>
      <p:grpSp>
        <p:nvGrpSpPr>
          <p:cNvPr id="36" name="Group 35"/>
          <p:cNvGrpSpPr/>
          <p:nvPr/>
        </p:nvGrpSpPr>
        <p:grpSpPr>
          <a:xfrm>
            <a:off x="622832" y="3497246"/>
            <a:ext cx="10627132" cy="2786615"/>
            <a:chOff x="466054" y="3415352"/>
            <a:chExt cx="7972425" cy="2786615"/>
          </a:xfrm>
        </p:grpSpPr>
        <p:sp>
          <p:nvSpPr>
            <p:cNvPr id="18" name="Text Box 14"/>
            <p:cNvSpPr txBox="1">
              <a:spLocks noChangeArrowheads="1"/>
            </p:cNvSpPr>
            <p:nvPr/>
          </p:nvSpPr>
          <p:spPr bwMode="auto">
            <a:xfrm>
              <a:off x="2433335" y="3415352"/>
              <a:ext cx="447735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0">
              <a:spAutoFit/>
            </a:bodyPr>
            <a:lstStyle>
              <a:lvl1pPr>
                <a:defRPr sz="2400" baseline="-25000">
                  <a:solidFill>
                    <a:schemeClr val="tx1"/>
                  </a:solidFill>
                  <a:latin typeface="Arial" pitchFamily="34" charset="0"/>
                  <a:ea typeface="ＭＳ Ｐゴシック" pitchFamily="34" charset="-128"/>
                </a:defRPr>
              </a:lvl1pPr>
              <a:lvl2pPr marL="742950" indent="-285750">
                <a:defRPr sz="2400" baseline="-25000">
                  <a:solidFill>
                    <a:schemeClr val="tx1"/>
                  </a:solidFill>
                  <a:latin typeface="Arial" pitchFamily="34" charset="0"/>
                  <a:ea typeface="ＭＳ Ｐゴシック" pitchFamily="34" charset="-128"/>
                </a:defRPr>
              </a:lvl2pPr>
              <a:lvl3pPr marL="1143000" indent="-228600">
                <a:defRPr sz="2400" baseline="-25000">
                  <a:solidFill>
                    <a:schemeClr val="tx1"/>
                  </a:solidFill>
                  <a:latin typeface="Arial" pitchFamily="34" charset="0"/>
                  <a:ea typeface="ＭＳ Ｐゴシック" pitchFamily="34" charset="-128"/>
                </a:defRPr>
              </a:lvl3pPr>
              <a:lvl4pPr marL="1600200" indent="-228600">
                <a:defRPr sz="2400" baseline="-25000">
                  <a:solidFill>
                    <a:schemeClr val="tx1"/>
                  </a:solidFill>
                  <a:latin typeface="Arial" pitchFamily="34" charset="0"/>
                  <a:ea typeface="ＭＳ Ｐゴシック" pitchFamily="34" charset="-128"/>
                </a:defRPr>
              </a:lvl4pPr>
              <a:lvl5pPr marL="2057400" indent="-228600">
                <a:defRPr sz="2400" baseline="-25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9pPr>
            </a:lstStyle>
            <a:p>
              <a:pPr algn="ctr">
                <a:spcBef>
                  <a:spcPct val="50000"/>
                </a:spcBef>
                <a:buFont typeface="Wingdings" pitchFamily="2" charset="2"/>
                <a:buNone/>
              </a:pPr>
              <a:r>
                <a:rPr lang="en-US" altLang="zh-TW" sz="1600" b="1" baseline="0" dirty="0"/>
                <a:t>-ISH Detects HER2 Gene Amplification</a:t>
              </a:r>
            </a:p>
          </p:txBody>
        </p:sp>
        <p:sp>
          <p:nvSpPr>
            <p:cNvPr id="25" name="Right Arrow 24"/>
            <p:cNvSpPr/>
            <p:nvPr/>
          </p:nvSpPr>
          <p:spPr>
            <a:xfrm>
              <a:off x="5141439" y="4419600"/>
              <a:ext cx="725961" cy="614149"/>
            </a:xfrm>
            <a:prstGeom prst="rightArrow">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000000"/>
                </a:solidFill>
              </a:endParaRPr>
            </a:p>
          </p:txBody>
        </p:sp>
        <p:grpSp>
          <p:nvGrpSpPr>
            <p:cNvPr id="2" name="Group 1"/>
            <p:cNvGrpSpPr/>
            <p:nvPr/>
          </p:nvGrpSpPr>
          <p:grpSpPr>
            <a:xfrm>
              <a:off x="466054" y="3956316"/>
              <a:ext cx="4372071" cy="1659333"/>
              <a:chOff x="466054" y="4310743"/>
              <a:chExt cx="4610101" cy="1956749"/>
            </a:xfrm>
          </p:grpSpPr>
          <p:pic>
            <p:nvPicPr>
              <p:cNvPr id="20" name="Picture 15" descr="FISH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7383"/>
              <a:stretch/>
            </p:blipFill>
            <p:spPr bwMode="auto">
              <a:xfrm>
                <a:off x="466054" y="4310743"/>
                <a:ext cx="2160588" cy="1865804"/>
              </a:xfrm>
              <a:prstGeom prst="rect">
                <a:avLst/>
              </a:prstGeom>
              <a:ln w="38100" cap="sq">
                <a:solidFill>
                  <a:srgbClr val="000000"/>
                </a:solidFill>
                <a:prstDash val="solid"/>
                <a:miter lim="800000"/>
              </a:ln>
              <a:effectLst/>
              <a:extLst>
                <a:ext uri="{909E8E84-426E-40dd-AFC4-6F175D3DCCD1}">
                  <a14:hiddenFill xmlns="" xmlns:a14="http://schemas.microsoft.com/office/drawing/2010/main">
                    <a:solidFill>
                      <a:srgbClr val="FFFFFF"/>
                    </a:solidFill>
                  </a14:hiddenFill>
                </a:ext>
              </a:extLst>
            </p:spPr>
          </p:pic>
          <p:pic>
            <p:nvPicPr>
              <p:cNvPr id="21" name="Picture 16" descr="FISH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7348" b="392"/>
              <a:stretch/>
            </p:blipFill>
            <p:spPr bwMode="auto">
              <a:xfrm>
                <a:off x="2626642" y="4310743"/>
                <a:ext cx="2449513" cy="1867391"/>
              </a:xfrm>
              <a:prstGeom prst="rect">
                <a:avLst/>
              </a:prstGeom>
              <a:ln w="38100" cap="sq">
                <a:solidFill>
                  <a:srgbClr val="000000"/>
                </a:solidFill>
                <a:prstDash val="solid"/>
                <a:miter lim="800000"/>
              </a:ln>
              <a:effectLst/>
              <a:extLst>
                <a:ext uri="{909E8E84-426E-40dd-AFC4-6F175D3DCCD1}">
                  <a14:hiddenFill xmlns="" xmlns:a14="http://schemas.microsoft.com/office/drawing/2010/main">
                    <a:solidFill>
                      <a:srgbClr val="FFFFFF"/>
                    </a:solidFill>
                  </a14:hiddenFill>
                </a:ext>
              </a:extLst>
            </p:spPr>
          </p:pic>
          <p:sp>
            <p:nvSpPr>
              <p:cNvPr id="22" name="Text Box 17"/>
              <p:cNvSpPr txBox="1">
                <a:spLocks noChangeArrowheads="1"/>
              </p:cNvSpPr>
              <p:nvPr/>
            </p:nvSpPr>
            <p:spPr bwMode="auto">
              <a:xfrm>
                <a:off x="701004" y="5287547"/>
                <a:ext cx="1600200" cy="9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tabLst>
                    <a:tab pos="1695450" algn="ctr"/>
                  </a:tabLst>
                  <a:defRPr sz="2400" baseline="-25000">
                    <a:solidFill>
                      <a:schemeClr val="tx1"/>
                    </a:solidFill>
                    <a:latin typeface="Arial" pitchFamily="34" charset="0"/>
                    <a:ea typeface="ＭＳ Ｐゴシック" pitchFamily="34" charset="-128"/>
                  </a:defRPr>
                </a:lvl1pPr>
                <a:lvl2pPr marL="742950" indent="-285750">
                  <a:tabLst>
                    <a:tab pos="1695450" algn="ctr"/>
                  </a:tabLst>
                  <a:defRPr sz="2400" baseline="-25000">
                    <a:solidFill>
                      <a:schemeClr val="tx1"/>
                    </a:solidFill>
                    <a:latin typeface="Arial" pitchFamily="34" charset="0"/>
                    <a:ea typeface="ＭＳ Ｐゴシック" pitchFamily="34" charset="-128"/>
                  </a:defRPr>
                </a:lvl2pPr>
                <a:lvl3pPr marL="1143000" indent="-228600">
                  <a:tabLst>
                    <a:tab pos="1695450" algn="ctr"/>
                  </a:tabLst>
                  <a:defRPr sz="2400" baseline="-25000">
                    <a:solidFill>
                      <a:schemeClr val="tx1"/>
                    </a:solidFill>
                    <a:latin typeface="Arial" pitchFamily="34" charset="0"/>
                    <a:ea typeface="ＭＳ Ｐゴシック" pitchFamily="34" charset="-128"/>
                  </a:defRPr>
                </a:lvl3pPr>
                <a:lvl4pPr marL="1600200" indent="-228600">
                  <a:tabLst>
                    <a:tab pos="1695450" algn="ctr"/>
                  </a:tabLst>
                  <a:defRPr sz="2400" baseline="-25000">
                    <a:solidFill>
                      <a:schemeClr val="tx1"/>
                    </a:solidFill>
                    <a:latin typeface="Arial" pitchFamily="34" charset="0"/>
                    <a:ea typeface="ＭＳ Ｐゴシック" pitchFamily="34" charset="-128"/>
                  </a:defRPr>
                </a:lvl4pPr>
                <a:lvl5pPr marL="2057400" indent="-228600">
                  <a:tabLst>
                    <a:tab pos="1695450" algn="ctr"/>
                  </a:tabLst>
                  <a:defRPr sz="2400" baseline="-25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1695450" algn="ctr"/>
                  </a:tabLst>
                  <a:defRPr sz="2400" baseline="-25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1695450" algn="ctr"/>
                  </a:tabLst>
                  <a:defRPr sz="2400" baseline="-25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1695450" algn="ctr"/>
                  </a:tabLst>
                  <a:defRPr sz="2400" baseline="-25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1695450" algn="ctr"/>
                  </a:tabLst>
                  <a:defRPr sz="2400" baseline="-25000">
                    <a:solidFill>
                      <a:schemeClr val="tx1"/>
                    </a:solidFill>
                    <a:latin typeface="Arial" pitchFamily="34" charset="0"/>
                    <a:ea typeface="ＭＳ Ｐゴシック" pitchFamily="34" charset="-128"/>
                  </a:defRPr>
                </a:lvl9pPr>
              </a:lstStyle>
              <a:p>
                <a:pPr algn="ctr"/>
                <a:r>
                  <a:rPr lang="en-US" altLang="zh-TW" sz="1600" baseline="0" dirty="0">
                    <a:solidFill>
                      <a:schemeClr val="bg1"/>
                    </a:solidFill>
                  </a:rPr>
                  <a:t>HER2 gene          no amplification </a:t>
                </a:r>
                <a:br>
                  <a:rPr lang="en-US" altLang="zh-TW" sz="1600" baseline="0" dirty="0">
                    <a:solidFill>
                      <a:schemeClr val="bg1"/>
                    </a:solidFill>
                  </a:rPr>
                </a:br>
                <a:r>
                  <a:rPr lang="en-US" altLang="zh-TW" sz="1600" baseline="0" dirty="0">
                    <a:solidFill>
                      <a:schemeClr val="bg1"/>
                    </a:solidFill>
                  </a:rPr>
                  <a:t>FISH negative</a:t>
                </a:r>
                <a:endParaRPr lang="en-US" altLang="zh-TW" baseline="0" dirty="0">
                  <a:solidFill>
                    <a:schemeClr val="hlink"/>
                  </a:solidFill>
                </a:endParaRPr>
              </a:p>
            </p:txBody>
          </p:sp>
          <p:sp>
            <p:nvSpPr>
              <p:cNvPr id="23" name="Text Box 18"/>
              <p:cNvSpPr txBox="1">
                <a:spLocks noChangeArrowheads="1"/>
              </p:cNvSpPr>
              <p:nvPr/>
            </p:nvSpPr>
            <p:spPr bwMode="auto">
              <a:xfrm>
                <a:off x="3215604" y="5287548"/>
                <a:ext cx="1524000" cy="979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tabLst>
                    <a:tab pos="1695450" algn="ctr"/>
                  </a:tabLst>
                  <a:defRPr sz="2400" baseline="-25000">
                    <a:solidFill>
                      <a:schemeClr val="tx1"/>
                    </a:solidFill>
                    <a:latin typeface="Arial" pitchFamily="34" charset="0"/>
                    <a:ea typeface="ＭＳ Ｐゴシック" pitchFamily="34" charset="-128"/>
                  </a:defRPr>
                </a:lvl1pPr>
                <a:lvl2pPr marL="742950" indent="-285750">
                  <a:tabLst>
                    <a:tab pos="1695450" algn="ctr"/>
                  </a:tabLst>
                  <a:defRPr sz="2400" baseline="-25000">
                    <a:solidFill>
                      <a:schemeClr val="tx1"/>
                    </a:solidFill>
                    <a:latin typeface="Arial" pitchFamily="34" charset="0"/>
                    <a:ea typeface="ＭＳ Ｐゴシック" pitchFamily="34" charset="-128"/>
                  </a:defRPr>
                </a:lvl2pPr>
                <a:lvl3pPr marL="1143000" indent="-228600">
                  <a:tabLst>
                    <a:tab pos="1695450" algn="ctr"/>
                  </a:tabLst>
                  <a:defRPr sz="2400" baseline="-25000">
                    <a:solidFill>
                      <a:schemeClr val="tx1"/>
                    </a:solidFill>
                    <a:latin typeface="Arial" pitchFamily="34" charset="0"/>
                    <a:ea typeface="ＭＳ Ｐゴシック" pitchFamily="34" charset="-128"/>
                  </a:defRPr>
                </a:lvl3pPr>
                <a:lvl4pPr marL="1600200" indent="-228600">
                  <a:tabLst>
                    <a:tab pos="1695450" algn="ctr"/>
                  </a:tabLst>
                  <a:defRPr sz="2400" baseline="-25000">
                    <a:solidFill>
                      <a:schemeClr val="tx1"/>
                    </a:solidFill>
                    <a:latin typeface="Arial" pitchFamily="34" charset="0"/>
                    <a:ea typeface="ＭＳ Ｐゴシック" pitchFamily="34" charset="-128"/>
                  </a:defRPr>
                </a:lvl4pPr>
                <a:lvl5pPr marL="2057400" indent="-228600">
                  <a:tabLst>
                    <a:tab pos="1695450" algn="ctr"/>
                  </a:tabLst>
                  <a:defRPr sz="2400" baseline="-25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1695450" algn="ctr"/>
                  </a:tabLst>
                  <a:defRPr sz="2400" baseline="-25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1695450" algn="ctr"/>
                  </a:tabLst>
                  <a:defRPr sz="2400" baseline="-25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1695450" algn="ctr"/>
                  </a:tabLst>
                  <a:defRPr sz="2400" baseline="-25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1695450" algn="ctr"/>
                  </a:tabLst>
                  <a:defRPr sz="2400" baseline="-25000">
                    <a:solidFill>
                      <a:schemeClr val="tx1"/>
                    </a:solidFill>
                    <a:latin typeface="Arial" pitchFamily="34" charset="0"/>
                    <a:ea typeface="ＭＳ Ｐゴシック" pitchFamily="34" charset="-128"/>
                  </a:defRPr>
                </a:lvl9pPr>
              </a:lstStyle>
              <a:p>
                <a:pPr algn="ctr"/>
                <a:r>
                  <a:rPr lang="en-US" altLang="zh-TW" sz="1600" baseline="0" dirty="0">
                    <a:solidFill>
                      <a:schemeClr val="bg1"/>
                    </a:solidFill>
                  </a:rPr>
                  <a:t>HER2 gene amplification</a:t>
                </a:r>
                <a:r>
                  <a:rPr lang="en-US" altLang="zh-TW" sz="1600" baseline="0" dirty="0">
                    <a:solidFill>
                      <a:schemeClr val="hlink"/>
                    </a:solidFill>
                  </a:rPr>
                  <a:t> </a:t>
                </a:r>
                <a:r>
                  <a:rPr lang="en-US" altLang="zh-TW" sz="1600" baseline="0" dirty="0">
                    <a:solidFill>
                      <a:srgbClr val="FFCC00"/>
                    </a:solidFill>
                  </a:rPr>
                  <a:t>FISH positive</a:t>
                </a:r>
                <a:endParaRPr lang="en-US" altLang="zh-TW" baseline="0" dirty="0">
                  <a:solidFill>
                    <a:srgbClr val="FFCC00"/>
                  </a:solidFill>
                </a:endParaRPr>
              </a:p>
            </p:txBody>
          </p:sp>
        </p:grpSp>
        <p:sp>
          <p:nvSpPr>
            <p:cNvPr id="26" name="Text Box 14"/>
            <p:cNvSpPr txBox="1">
              <a:spLocks noChangeArrowheads="1"/>
            </p:cNvSpPr>
            <p:nvPr/>
          </p:nvSpPr>
          <p:spPr bwMode="auto">
            <a:xfrm>
              <a:off x="1354879" y="5693392"/>
              <a:ext cx="259442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0">
              <a:spAutoFit/>
            </a:bodyPr>
            <a:lstStyle>
              <a:lvl1pPr>
                <a:defRPr sz="2400" baseline="-25000">
                  <a:solidFill>
                    <a:schemeClr val="tx1"/>
                  </a:solidFill>
                  <a:latin typeface="Arial" pitchFamily="34" charset="0"/>
                  <a:ea typeface="ＭＳ Ｐゴシック" pitchFamily="34" charset="-128"/>
                </a:defRPr>
              </a:lvl1pPr>
              <a:lvl2pPr marL="742950" indent="-285750">
                <a:defRPr sz="2400" baseline="-25000">
                  <a:solidFill>
                    <a:schemeClr val="tx1"/>
                  </a:solidFill>
                  <a:latin typeface="Arial" pitchFamily="34" charset="0"/>
                  <a:ea typeface="ＭＳ Ｐゴシック" pitchFamily="34" charset="-128"/>
                </a:defRPr>
              </a:lvl2pPr>
              <a:lvl3pPr marL="1143000" indent="-228600">
                <a:defRPr sz="2400" baseline="-25000">
                  <a:solidFill>
                    <a:schemeClr val="tx1"/>
                  </a:solidFill>
                  <a:latin typeface="Arial" pitchFamily="34" charset="0"/>
                  <a:ea typeface="ＭＳ Ｐゴシック" pitchFamily="34" charset="-128"/>
                </a:defRPr>
              </a:lvl3pPr>
              <a:lvl4pPr marL="1600200" indent="-228600">
                <a:defRPr sz="2400" baseline="-25000">
                  <a:solidFill>
                    <a:schemeClr val="tx1"/>
                  </a:solidFill>
                  <a:latin typeface="Arial" pitchFamily="34" charset="0"/>
                  <a:ea typeface="ＭＳ Ｐゴシック" pitchFamily="34" charset="-128"/>
                </a:defRPr>
              </a:lvl4pPr>
              <a:lvl5pPr marL="2057400" indent="-228600">
                <a:defRPr sz="2400" baseline="-25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9pPr>
            </a:lstStyle>
            <a:p>
              <a:pPr algn="ctr">
                <a:spcBef>
                  <a:spcPct val="50000"/>
                </a:spcBef>
                <a:buFont typeface="Wingdings" pitchFamily="2" charset="2"/>
                <a:buNone/>
              </a:pPr>
              <a:r>
                <a:rPr lang="en-US" altLang="zh-TW" sz="1600" b="1" baseline="0" dirty="0"/>
                <a:t>Fluorescent -ISH</a:t>
              </a:r>
            </a:p>
          </p:txBody>
        </p:sp>
        <p:sp>
          <p:nvSpPr>
            <p:cNvPr id="29" name="Text Box 14"/>
            <p:cNvSpPr txBox="1">
              <a:spLocks noChangeArrowheads="1"/>
            </p:cNvSpPr>
            <p:nvPr/>
          </p:nvSpPr>
          <p:spPr bwMode="auto">
            <a:xfrm>
              <a:off x="6046425" y="5617192"/>
              <a:ext cx="237172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0">
              <a:spAutoFit/>
            </a:bodyPr>
            <a:lstStyle>
              <a:lvl1pPr>
                <a:defRPr sz="2400" baseline="-25000">
                  <a:solidFill>
                    <a:schemeClr val="tx1"/>
                  </a:solidFill>
                  <a:latin typeface="Arial" pitchFamily="34" charset="0"/>
                  <a:ea typeface="ＭＳ Ｐゴシック" pitchFamily="34" charset="-128"/>
                </a:defRPr>
              </a:lvl1pPr>
              <a:lvl2pPr marL="742950" indent="-285750">
                <a:defRPr sz="2400" baseline="-25000">
                  <a:solidFill>
                    <a:schemeClr val="tx1"/>
                  </a:solidFill>
                  <a:latin typeface="Arial" pitchFamily="34" charset="0"/>
                  <a:ea typeface="ＭＳ Ｐゴシック" pitchFamily="34" charset="-128"/>
                </a:defRPr>
              </a:lvl2pPr>
              <a:lvl3pPr marL="1143000" indent="-228600">
                <a:defRPr sz="2400" baseline="-25000">
                  <a:solidFill>
                    <a:schemeClr val="tx1"/>
                  </a:solidFill>
                  <a:latin typeface="Arial" pitchFamily="34" charset="0"/>
                  <a:ea typeface="ＭＳ Ｐゴシック" pitchFamily="34" charset="-128"/>
                </a:defRPr>
              </a:lvl3pPr>
              <a:lvl4pPr marL="1600200" indent="-228600">
                <a:defRPr sz="2400" baseline="-25000">
                  <a:solidFill>
                    <a:schemeClr val="tx1"/>
                  </a:solidFill>
                  <a:latin typeface="Arial" pitchFamily="34" charset="0"/>
                  <a:ea typeface="ＭＳ Ｐゴシック" pitchFamily="34" charset="-128"/>
                </a:defRPr>
              </a:lvl4pPr>
              <a:lvl5pPr marL="2057400" indent="-228600">
                <a:defRPr sz="2400" baseline="-25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aseline="-25000">
                  <a:solidFill>
                    <a:schemeClr val="tx1"/>
                  </a:solidFill>
                  <a:latin typeface="Arial" pitchFamily="34" charset="0"/>
                  <a:ea typeface="ＭＳ Ｐゴシック" pitchFamily="34" charset="-128"/>
                </a:defRPr>
              </a:lvl9pPr>
            </a:lstStyle>
            <a:p>
              <a:pPr algn="ctr">
                <a:buFont typeface="Wingdings" pitchFamily="2" charset="2"/>
                <a:buNone/>
              </a:pPr>
              <a:r>
                <a:rPr lang="en-US" altLang="zh-TW" sz="1600" b="1" baseline="0" dirty="0"/>
                <a:t>Chromogenic -ISH</a:t>
              </a:r>
            </a:p>
            <a:p>
              <a:pPr algn="ctr">
                <a:buFont typeface="Wingdings" pitchFamily="2" charset="2"/>
                <a:buNone/>
              </a:pPr>
              <a:r>
                <a:rPr lang="en-US" altLang="zh-TW" sz="1600" b="1" baseline="0" dirty="0"/>
                <a:t>“Bright-Field” </a:t>
              </a:r>
            </a:p>
          </p:txBody>
        </p:sp>
        <p:grpSp>
          <p:nvGrpSpPr>
            <p:cNvPr id="19" name="Group 18"/>
            <p:cNvGrpSpPr/>
            <p:nvPr/>
          </p:nvGrpSpPr>
          <p:grpSpPr>
            <a:xfrm>
              <a:off x="6111762" y="3940792"/>
              <a:ext cx="2326717" cy="1599081"/>
              <a:chOff x="6207683" y="3886200"/>
              <a:chExt cx="2326717" cy="1599081"/>
            </a:xfrm>
          </p:grpSpPr>
          <p:pic>
            <p:nvPicPr>
              <p:cNvPr id="24"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4213" t="41459" r="27069" b="32114"/>
              <a:stretch/>
            </p:blipFill>
            <p:spPr bwMode="auto">
              <a:xfrm>
                <a:off x="6207683" y="3886200"/>
                <a:ext cx="2326717" cy="1599081"/>
              </a:xfrm>
              <a:prstGeom prst="rect">
                <a:avLst/>
              </a:prstGeom>
              <a:ln w="38100" cap="sq">
                <a:solidFill>
                  <a:srgbClr val="000000"/>
                </a:solidFill>
                <a:prstDash val="solid"/>
                <a:miter lim="800000"/>
              </a:ln>
              <a:effectLst/>
              <a:extLst>
                <a:ext uri="{909E8E84-426E-40dd-AFC4-6F175D3DCCD1}">
                  <a14:hiddenFill xmlns="" xmlns:a14="http://schemas.microsoft.com/office/drawing/2010/main">
                    <a:solidFill>
                      <a:schemeClr val="accent1"/>
                    </a:solidFill>
                  </a14:hiddenFill>
                </a:ext>
              </a:extLst>
            </p:spPr>
          </p:pic>
          <p:sp>
            <p:nvSpPr>
              <p:cNvPr id="30" name="Text Box 18"/>
              <p:cNvSpPr txBox="1">
                <a:spLocks noChangeArrowheads="1"/>
              </p:cNvSpPr>
              <p:nvPr/>
            </p:nvSpPr>
            <p:spPr bwMode="auto">
              <a:xfrm>
                <a:off x="6608121" y="5192758"/>
                <a:ext cx="1395517" cy="276999"/>
              </a:xfrm>
              <a:prstGeom prst="rect">
                <a:avLst/>
              </a:prstGeom>
              <a:solidFill>
                <a:schemeClr val="tx1">
                  <a:lumMod val="85000"/>
                  <a:lumOff val="15000"/>
                </a:schemeClr>
              </a:solidFill>
              <a:ln>
                <a:noFill/>
              </a:ln>
            </p:spPr>
            <p:txBody>
              <a:bodyPr wrap="square">
                <a:spAutoFit/>
              </a:bodyPr>
              <a:lstStyle>
                <a:lvl1pPr>
                  <a:tabLst>
                    <a:tab pos="1695450" algn="ctr"/>
                  </a:tabLst>
                  <a:defRPr sz="2400" baseline="-25000">
                    <a:solidFill>
                      <a:schemeClr val="tx1"/>
                    </a:solidFill>
                    <a:latin typeface="Arial" pitchFamily="34" charset="0"/>
                    <a:ea typeface="ＭＳ Ｐゴシック" pitchFamily="34" charset="-128"/>
                  </a:defRPr>
                </a:lvl1pPr>
                <a:lvl2pPr marL="742950" indent="-285750">
                  <a:tabLst>
                    <a:tab pos="1695450" algn="ctr"/>
                  </a:tabLst>
                  <a:defRPr sz="2400" baseline="-25000">
                    <a:solidFill>
                      <a:schemeClr val="tx1"/>
                    </a:solidFill>
                    <a:latin typeface="Arial" pitchFamily="34" charset="0"/>
                    <a:ea typeface="ＭＳ Ｐゴシック" pitchFamily="34" charset="-128"/>
                  </a:defRPr>
                </a:lvl2pPr>
                <a:lvl3pPr marL="1143000" indent="-228600">
                  <a:tabLst>
                    <a:tab pos="1695450" algn="ctr"/>
                  </a:tabLst>
                  <a:defRPr sz="2400" baseline="-25000">
                    <a:solidFill>
                      <a:schemeClr val="tx1"/>
                    </a:solidFill>
                    <a:latin typeface="Arial" pitchFamily="34" charset="0"/>
                    <a:ea typeface="ＭＳ Ｐゴシック" pitchFamily="34" charset="-128"/>
                  </a:defRPr>
                </a:lvl3pPr>
                <a:lvl4pPr marL="1600200" indent="-228600">
                  <a:tabLst>
                    <a:tab pos="1695450" algn="ctr"/>
                  </a:tabLst>
                  <a:defRPr sz="2400" baseline="-25000">
                    <a:solidFill>
                      <a:schemeClr val="tx1"/>
                    </a:solidFill>
                    <a:latin typeface="Arial" pitchFamily="34" charset="0"/>
                    <a:ea typeface="ＭＳ Ｐゴシック" pitchFamily="34" charset="-128"/>
                  </a:defRPr>
                </a:lvl4pPr>
                <a:lvl5pPr marL="2057400" indent="-228600">
                  <a:tabLst>
                    <a:tab pos="1695450" algn="ctr"/>
                  </a:tabLst>
                  <a:defRPr sz="2400" baseline="-25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1695450" algn="ctr"/>
                  </a:tabLst>
                  <a:defRPr sz="2400" baseline="-25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1695450" algn="ctr"/>
                  </a:tabLst>
                  <a:defRPr sz="2400" baseline="-25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1695450" algn="ctr"/>
                  </a:tabLst>
                  <a:defRPr sz="2400" baseline="-25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1695450" algn="ctr"/>
                  </a:tabLst>
                  <a:defRPr sz="2400" baseline="-25000">
                    <a:solidFill>
                      <a:schemeClr val="tx1"/>
                    </a:solidFill>
                    <a:latin typeface="Arial" pitchFamily="34" charset="0"/>
                    <a:ea typeface="ＭＳ Ｐゴシック" pitchFamily="34" charset="-128"/>
                  </a:defRPr>
                </a:lvl9pPr>
              </a:lstStyle>
              <a:p>
                <a:pPr algn="ctr"/>
                <a:r>
                  <a:rPr lang="en-US" altLang="zh-TW" sz="1200" b="1" baseline="0" dirty="0">
                    <a:solidFill>
                      <a:srgbClr val="FFCC00"/>
                    </a:solidFill>
                  </a:rPr>
                  <a:t>CISH positive</a:t>
                </a:r>
                <a:endParaRPr lang="en-US" altLang="zh-TW" sz="1800" b="1" baseline="0" dirty="0">
                  <a:solidFill>
                    <a:srgbClr val="FFCC00"/>
                  </a:solidFill>
                </a:endParaRPr>
              </a:p>
            </p:txBody>
          </p:sp>
        </p:grpSp>
      </p:grpSp>
    </p:spTree>
    <p:extLst>
      <p:ext uri="{BB962C8B-B14F-4D97-AF65-F5344CB8AC3E}">
        <p14:creationId xmlns:p14="http://schemas.microsoft.com/office/powerpoint/2010/main" val="352108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CAA538-7BEB-F34F-069A-F64747C2BA6B}"/>
              </a:ext>
            </a:extLst>
          </p:cNvPr>
          <p:cNvSpPr>
            <a:spLocks noGrp="1"/>
          </p:cNvSpPr>
          <p:nvPr>
            <p:ph type="title"/>
          </p:nvPr>
        </p:nvSpPr>
        <p:spPr>
          <a:xfrm>
            <a:off x="838200" y="365126"/>
            <a:ext cx="10515600" cy="679904"/>
          </a:xfrm>
        </p:spPr>
        <p:txBody>
          <a:bodyPr>
            <a:noAutofit/>
          </a:bodyPr>
          <a:lstStyle/>
          <a:p>
            <a:r>
              <a:rPr lang="en-US" dirty="0"/>
              <a:t>Toxicities from T-DM1 Therapy</a:t>
            </a:r>
          </a:p>
        </p:txBody>
      </p:sp>
      <p:sp>
        <p:nvSpPr>
          <p:cNvPr id="6" name="Content Placeholder 5">
            <a:extLst>
              <a:ext uri="{FF2B5EF4-FFF2-40B4-BE49-F238E27FC236}">
                <a16:creationId xmlns:a16="http://schemas.microsoft.com/office/drawing/2014/main" id="{F01C9119-0FA4-48D4-10EF-30B004382D14}"/>
              </a:ext>
            </a:extLst>
          </p:cNvPr>
          <p:cNvSpPr>
            <a:spLocks noGrp="1"/>
          </p:cNvSpPr>
          <p:nvPr>
            <p:ph sz="half" idx="1"/>
          </p:nvPr>
        </p:nvSpPr>
        <p:spPr>
          <a:xfrm>
            <a:off x="838200" y="1374004"/>
            <a:ext cx="3306288" cy="4802959"/>
          </a:xfrm>
        </p:spPr>
        <p:txBody>
          <a:bodyPr>
            <a:normAutofit fontScale="85000" lnSpcReduction="20000"/>
          </a:bodyPr>
          <a:lstStyle/>
          <a:p>
            <a:pPr>
              <a:spcAft>
                <a:spcPts val="400"/>
              </a:spcAft>
            </a:pPr>
            <a:r>
              <a:rPr lang="en-US" sz="1800" dirty="0"/>
              <a:t>Mild nausea</a:t>
            </a:r>
          </a:p>
          <a:p>
            <a:pPr lvl="1">
              <a:spcAft>
                <a:spcPts val="400"/>
              </a:spcAft>
            </a:pPr>
            <a:r>
              <a:rPr lang="en-US" sz="1800" dirty="0"/>
              <a:t>Symptomatic</a:t>
            </a:r>
          </a:p>
          <a:p>
            <a:pPr>
              <a:spcAft>
                <a:spcPts val="400"/>
              </a:spcAft>
            </a:pPr>
            <a:r>
              <a:rPr lang="en-US" sz="1800" dirty="0"/>
              <a:t>Thrombocytopenia, transaminitis</a:t>
            </a:r>
          </a:p>
          <a:p>
            <a:pPr lvl="1">
              <a:spcAft>
                <a:spcPts val="400"/>
              </a:spcAft>
            </a:pPr>
            <a:r>
              <a:rPr lang="en-US" sz="1800" dirty="0"/>
              <a:t>Dose reduction, delay</a:t>
            </a:r>
          </a:p>
          <a:p>
            <a:pPr>
              <a:spcAft>
                <a:spcPts val="400"/>
              </a:spcAft>
            </a:pPr>
            <a:r>
              <a:rPr lang="en-US" sz="1800" dirty="0"/>
              <a:t>Peripheral neuropathy</a:t>
            </a:r>
          </a:p>
          <a:p>
            <a:pPr lvl="1">
              <a:spcAft>
                <a:spcPts val="400"/>
              </a:spcAft>
            </a:pPr>
            <a:r>
              <a:rPr lang="en-US" sz="1800" dirty="0"/>
              <a:t>Dose reduction</a:t>
            </a:r>
            <a:endParaRPr lang="en-US" dirty="0"/>
          </a:p>
          <a:p>
            <a:pPr>
              <a:spcAft>
                <a:spcPts val="400"/>
              </a:spcAft>
            </a:pPr>
            <a:r>
              <a:rPr lang="en-US" sz="1800" dirty="0"/>
              <a:t>Most common (≥25%) in MBC:</a:t>
            </a:r>
          </a:p>
          <a:p>
            <a:pPr lvl="1">
              <a:spcAft>
                <a:spcPts val="400"/>
              </a:spcAft>
            </a:pPr>
            <a:r>
              <a:rPr lang="en-US" sz="1800" dirty="0"/>
              <a:t>Fatigue</a:t>
            </a:r>
          </a:p>
          <a:p>
            <a:pPr lvl="1">
              <a:spcAft>
                <a:spcPts val="400"/>
              </a:spcAft>
            </a:pPr>
            <a:r>
              <a:rPr lang="en-US" sz="1800" dirty="0"/>
              <a:t>Nausea</a:t>
            </a:r>
          </a:p>
          <a:p>
            <a:pPr lvl="1">
              <a:spcAft>
                <a:spcPts val="400"/>
              </a:spcAft>
            </a:pPr>
            <a:r>
              <a:rPr lang="en-US" sz="1800" dirty="0"/>
              <a:t>Musculoskeletal pain</a:t>
            </a:r>
          </a:p>
          <a:p>
            <a:pPr lvl="1">
              <a:spcAft>
                <a:spcPts val="400"/>
              </a:spcAft>
            </a:pPr>
            <a:r>
              <a:rPr lang="en-US" sz="1800" dirty="0"/>
              <a:t>Hemorrhage</a:t>
            </a:r>
          </a:p>
          <a:p>
            <a:pPr lvl="1">
              <a:spcAft>
                <a:spcPts val="400"/>
              </a:spcAft>
            </a:pPr>
            <a:r>
              <a:rPr lang="en-US" sz="1800" dirty="0"/>
              <a:t>Thrombocytopenia</a:t>
            </a:r>
          </a:p>
          <a:p>
            <a:pPr lvl="1">
              <a:spcAft>
                <a:spcPts val="400"/>
              </a:spcAft>
            </a:pPr>
            <a:r>
              <a:rPr lang="en-US" sz="1800" dirty="0"/>
              <a:t>Headache</a:t>
            </a:r>
          </a:p>
          <a:p>
            <a:pPr lvl="1">
              <a:spcAft>
                <a:spcPts val="400"/>
              </a:spcAft>
            </a:pPr>
            <a:r>
              <a:rPr lang="en-US" sz="1800" dirty="0"/>
              <a:t>Increased transaminases</a:t>
            </a:r>
          </a:p>
          <a:p>
            <a:pPr lvl="1">
              <a:spcAft>
                <a:spcPts val="400"/>
              </a:spcAft>
            </a:pPr>
            <a:r>
              <a:rPr lang="en-US" sz="1800" dirty="0"/>
              <a:t>Constipation</a:t>
            </a:r>
          </a:p>
          <a:p>
            <a:pPr lvl="1">
              <a:spcAft>
                <a:spcPts val="400"/>
              </a:spcAft>
            </a:pPr>
            <a:r>
              <a:rPr lang="en-US" sz="1800" dirty="0"/>
              <a:t>Epistaxis</a:t>
            </a:r>
          </a:p>
          <a:p>
            <a:pPr lvl="2">
              <a:spcAft>
                <a:spcPts val="400"/>
              </a:spcAft>
            </a:pPr>
            <a:endParaRPr lang="en-US" dirty="0"/>
          </a:p>
          <a:p>
            <a:pPr>
              <a:spcAft>
                <a:spcPts val="400"/>
              </a:spcAft>
            </a:pPr>
            <a:endParaRPr lang="en-US" sz="1800" dirty="0"/>
          </a:p>
          <a:p>
            <a:endParaRPr lang="en-US" dirty="0"/>
          </a:p>
        </p:txBody>
      </p:sp>
      <p:sp>
        <p:nvSpPr>
          <p:cNvPr id="4" name="Text Placeholder 3">
            <a:extLst>
              <a:ext uri="{FF2B5EF4-FFF2-40B4-BE49-F238E27FC236}">
                <a16:creationId xmlns:a16="http://schemas.microsoft.com/office/drawing/2014/main" id="{378766C6-E2C5-266C-5C66-F7D6AAC199BE}"/>
              </a:ext>
            </a:extLst>
          </p:cNvPr>
          <p:cNvSpPr>
            <a:spLocks noGrp="1"/>
          </p:cNvSpPr>
          <p:nvPr>
            <p:ph type="body" sz="quarter" idx="12"/>
          </p:nvPr>
        </p:nvSpPr>
        <p:spPr/>
        <p:txBody>
          <a:bodyPr/>
          <a:lstStyle/>
          <a:p>
            <a:r>
              <a:rPr lang="en-US" sz="1000" dirty="0">
                <a:latin typeface="Arial" panose="020B0604020202020204" pitchFamily="34" charset="0"/>
                <a:cs typeface="Arial" panose="020B0604020202020204" pitchFamily="34" charset="0"/>
              </a:rPr>
              <a:t>ILD, interstitial lung disease; LVEF, left ventricular ejection fraction.</a:t>
            </a:r>
            <a:br>
              <a:rPr lang="en-US" sz="1000" dirty="0">
                <a:latin typeface="Arial" panose="020B0604020202020204" pitchFamily="34" charset="0"/>
                <a:cs typeface="Arial" panose="020B0604020202020204" pitchFamily="34" charset="0"/>
              </a:rPr>
            </a:br>
            <a:r>
              <a:rPr lang="en-US" dirty="0"/>
              <a:t>KADCYLA Prescribing Information, 2022.</a:t>
            </a:r>
          </a:p>
        </p:txBody>
      </p:sp>
      <p:graphicFrame>
        <p:nvGraphicFramePr>
          <p:cNvPr id="8" name="Table 6">
            <a:extLst>
              <a:ext uri="{FF2B5EF4-FFF2-40B4-BE49-F238E27FC236}">
                <a16:creationId xmlns:a16="http://schemas.microsoft.com/office/drawing/2014/main" id="{502CF7F8-B66D-44DF-C184-A643B8777694}"/>
              </a:ext>
            </a:extLst>
          </p:cNvPr>
          <p:cNvGraphicFramePr>
            <a:graphicFrameLocks noGrp="1"/>
          </p:cNvGraphicFramePr>
          <p:nvPr>
            <p:ph sz="half" idx="2"/>
          </p:nvPr>
        </p:nvGraphicFramePr>
        <p:xfrm>
          <a:off x="4317475" y="1303229"/>
          <a:ext cx="7460078" cy="4758671"/>
        </p:xfrm>
        <a:graphic>
          <a:graphicData uri="http://schemas.openxmlformats.org/drawingml/2006/table">
            <a:tbl>
              <a:tblPr firstRow="1" firstCol="1" bandRow="1">
                <a:tableStyleId>{5C22544A-7EE6-4342-B048-85BDC9FD1C3A}</a:tableStyleId>
              </a:tblPr>
              <a:tblGrid>
                <a:gridCol w="1828227">
                  <a:extLst>
                    <a:ext uri="{9D8B030D-6E8A-4147-A177-3AD203B41FA5}">
                      <a16:colId xmlns:a16="http://schemas.microsoft.com/office/drawing/2014/main" val="1231558615"/>
                    </a:ext>
                  </a:extLst>
                </a:gridCol>
                <a:gridCol w="2366136">
                  <a:extLst>
                    <a:ext uri="{9D8B030D-6E8A-4147-A177-3AD203B41FA5}">
                      <a16:colId xmlns:a16="http://schemas.microsoft.com/office/drawing/2014/main" val="1490064727"/>
                    </a:ext>
                  </a:extLst>
                </a:gridCol>
                <a:gridCol w="3265715">
                  <a:extLst>
                    <a:ext uri="{9D8B030D-6E8A-4147-A177-3AD203B41FA5}">
                      <a16:colId xmlns:a16="http://schemas.microsoft.com/office/drawing/2014/main" val="2801172025"/>
                    </a:ext>
                  </a:extLst>
                </a:gridCol>
              </a:tblGrid>
              <a:tr h="274100">
                <a:tc>
                  <a:txBody>
                    <a:bodyPr/>
                    <a:lstStyle/>
                    <a:p>
                      <a:r>
                        <a:rPr lang="en-US" sz="1100" dirty="0">
                          <a:latin typeface="Arial" panose="020B0604020202020204" pitchFamily="34" charset="0"/>
                          <a:cs typeface="Arial" panose="020B0604020202020204" pitchFamily="34" charset="0"/>
                        </a:rPr>
                        <a:t>Warning/Precaution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Monitoring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ial" panose="020B0604020202020204" pitchFamily="34" charset="0"/>
                          <a:cs typeface="Arial" panose="020B0604020202020204" pitchFamily="34"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8005959"/>
                  </a:ext>
                </a:extLst>
              </a:tr>
              <a:tr h="580562">
                <a:tc>
                  <a:txBody>
                    <a:bodyPr/>
                    <a:lstStyle/>
                    <a:p>
                      <a:r>
                        <a:rPr lang="en-US" sz="1100" dirty="0">
                          <a:latin typeface="Arial" panose="020B0604020202020204" pitchFamily="34" charset="0"/>
                          <a:cs typeface="Arial" panose="020B0604020202020204" pitchFamily="34" charset="0"/>
                        </a:rPr>
                        <a:t>Hepatoxicity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Monitor hepatic function (serum transaminases and bilirubin) prior to initiation and prior to each dose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Dose modifications or permanently discontinue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2962116"/>
                  </a:ext>
                </a:extLst>
              </a:tr>
              <a:tr h="580562">
                <a:tc>
                  <a:txBody>
                    <a:bodyPr/>
                    <a:lstStyle/>
                    <a:p>
                      <a:r>
                        <a:rPr lang="en-US" sz="1100" dirty="0">
                          <a:latin typeface="Arial" panose="020B0604020202020204" pitchFamily="34" charset="0"/>
                          <a:cs typeface="Arial" panose="020B0604020202020204" pitchFamily="34" charset="0"/>
                        </a:rPr>
                        <a:t>Cardiac toxicity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Assess LVEF prior to initiation and at regular intervals (eg, every 3 months) during treatment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Withhold dose or discontinue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3804586"/>
                  </a:ext>
                </a:extLst>
              </a:tr>
              <a:tr h="540896">
                <a:tc>
                  <a:txBody>
                    <a:bodyPr/>
                    <a:lstStyle/>
                    <a:p>
                      <a:r>
                        <a:rPr lang="en-US" sz="1100" dirty="0">
                          <a:latin typeface="Arial" panose="020B0604020202020204" pitchFamily="34" charset="0"/>
                          <a:cs typeface="Arial" panose="020B0604020202020204" pitchFamily="34" charset="0"/>
                        </a:rPr>
                        <a:t>Pulmonary toxicity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Monitor for sign and symptoms (dyspnea, cough, fatigue, and pulmonary infiltrates)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Permanently discontinue for ILD/pneumonitis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7919107"/>
                  </a:ext>
                </a:extLst>
              </a:tr>
              <a:tr h="1036144">
                <a:tc>
                  <a:txBody>
                    <a:bodyPr/>
                    <a:lstStyle/>
                    <a:p>
                      <a:r>
                        <a:rPr lang="en-US" sz="1100" dirty="0">
                          <a:latin typeface="Arial" panose="020B0604020202020204" pitchFamily="34" charset="0"/>
                          <a:cs typeface="Arial" panose="020B0604020202020204" pitchFamily="34" charset="0"/>
                        </a:rPr>
                        <a:t>Infusion-related reactions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panose="020B0604020202020204" pitchFamily="34" charset="0"/>
                          <a:cs typeface="Arial" panose="020B0604020202020204" pitchFamily="34" charset="0"/>
                        </a:rPr>
                        <a:t>Monitor for signs and symptoms during and after infusion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panose="020B0604020202020204" pitchFamily="34" charset="0"/>
                          <a:cs typeface="Arial" panose="020B0604020202020204" pitchFamily="34" charset="0"/>
                        </a:rPr>
                        <a:t>Slow or interrupt infusion</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Administer appropriate medical therapy</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Permanently discontinue for life threating IRR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189172"/>
                  </a:ext>
                </a:extLst>
              </a:tr>
              <a:tr h="416813">
                <a:tc>
                  <a:txBody>
                    <a:bodyPr/>
                    <a:lstStyle/>
                    <a:p>
                      <a:r>
                        <a:rPr lang="en-US" sz="1100" dirty="0">
                          <a:latin typeface="Arial" panose="020B0604020202020204" pitchFamily="34" charset="0"/>
                          <a:cs typeface="Arial" panose="020B0604020202020204" pitchFamily="34" charset="0"/>
                        </a:rPr>
                        <a:t>Hemorrhage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en-US" sz="1100" dirty="0">
                          <a:latin typeface="Arial" panose="020B0604020202020204" pitchFamily="34" charset="0"/>
                          <a:cs typeface="Arial" panose="020B0604020202020204" pitchFamily="34" charset="0"/>
                        </a:rPr>
                        <a:t>Use with caution, additional monitoring when concomitant use of anticoagulation and antiplatelet therapy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677105893"/>
                  </a:ext>
                </a:extLst>
              </a:tr>
              <a:tr h="416813">
                <a:tc>
                  <a:txBody>
                    <a:bodyPr/>
                    <a:lstStyle/>
                    <a:p>
                      <a:r>
                        <a:rPr lang="en-US" sz="1100" dirty="0">
                          <a:latin typeface="Arial" panose="020B0604020202020204" pitchFamily="34" charset="0"/>
                          <a:cs typeface="Arial" panose="020B0604020202020204" pitchFamily="34" charset="0"/>
                        </a:rPr>
                        <a:t>Thrombocytopenia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panose="020B0604020202020204" pitchFamily="34" charset="0"/>
                          <a:cs typeface="Arial" panose="020B0604020202020204" pitchFamily="34" charset="0"/>
                        </a:rPr>
                        <a:t>Monitor platelet counts prior initiation and prior to each dose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panose="020B0604020202020204" pitchFamily="34" charset="0"/>
                          <a:cs typeface="Arial" panose="020B0604020202020204" pitchFamily="34" charset="0"/>
                        </a:rPr>
                        <a:t>Dose modifications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9964953"/>
                  </a:ext>
                </a:extLst>
              </a:tr>
              <a:tr h="524098">
                <a:tc>
                  <a:txBody>
                    <a:bodyPr/>
                    <a:lstStyle/>
                    <a:p>
                      <a:r>
                        <a:rPr lang="en-US" sz="1100" dirty="0">
                          <a:latin typeface="Arial" panose="020B0604020202020204" pitchFamily="34" charset="0"/>
                          <a:cs typeface="Arial" panose="020B0604020202020204" pitchFamily="34" charset="0"/>
                        </a:rPr>
                        <a:t>Neurotoxicity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panose="020B0604020202020204" pitchFamily="34" charset="0"/>
                          <a:cs typeface="Arial" panose="020B0604020202020204" pitchFamily="34" charset="0"/>
                        </a:rPr>
                        <a:t>Monitor for sign and symptoms on an ongoing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panose="020B0604020202020204" pitchFamily="34" charset="0"/>
                          <a:cs typeface="Arial" panose="020B0604020202020204" pitchFamily="34" charset="0"/>
                        </a:rPr>
                        <a:t>Withhold dose temporarily for Grade 3/4 peripheral neuropathy until resolution to Grade ≤2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8688487"/>
                  </a:ext>
                </a:extLst>
              </a:tr>
              <a:tr h="287809">
                <a:tc>
                  <a:txBody>
                    <a:bodyPr/>
                    <a:lstStyle/>
                    <a:p>
                      <a:r>
                        <a:rPr lang="en-US" sz="1100" dirty="0">
                          <a:latin typeface="Arial" panose="020B0604020202020204" pitchFamily="34" charset="0"/>
                          <a:cs typeface="Arial" panose="020B0604020202020204" pitchFamily="34" charset="0"/>
                        </a:rPr>
                        <a:t>Embryo-fetal toxicity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en-US" sz="1100" dirty="0">
                          <a:latin typeface="Arial" panose="020B0604020202020204" pitchFamily="34" charset="0"/>
                          <a:cs typeface="Arial" panose="020B0604020202020204" pitchFamily="34" charset="0"/>
                        </a:rPr>
                        <a:t>Advise patients of risk and need for contraception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727368222"/>
                  </a:ext>
                </a:extLst>
              </a:tr>
            </a:tbl>
          </a:graphicData>
        </a:graphic>
      </p:graphicFrame>
    </p:spTree>
    <p:extLst>
      <p:ext uri="{BB962C8B-B14F-4D97-AF65-F5344CB8AC3E}">
        <p14:creationId xmlns:p14="http://schemas.microsoft.com/office/powerpoint/2010/main" val="5314841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C322C-B8B9-984F-A4DE-393AFBC735F5}"/>
              </a:ext>
            </a:extLst>
          </p:cNvPr>
          <p:cNvSpPr>
            <a:spLocks noGrp="1"/>
          </p:cNvSpPr>
          <p:nvPr>
            <p:ph type="title"/>
          </p:nvPr>
        </p:nvSpPr>
        <p:spPr>
          <a:xfrm>
            <a:off x="838200" y="365125"/>
            <a:ext cx="10515600" cy="1036163"/>
          </a:xfrm>
        </p:spPr>
        <p:txBody>
          <a:bodyPr>
            <a:normAutofit/>
          </a:bodyPr>
          <a:lstStyle/>
          <a:p>
            <a:r>
              <a:rPr lang="en-US" sz="3600" dirty="0"/>
              <a:t>Special Considerations: T-DM1 and Hepatotoxicity</a:t>
            </a:r>
          </a:p>
        </p:txBody>
      </p:sp>
      <p:sp>
        <p:nvSpPr>
          <p:cNvPr id="3" name="Content Placeholder 2">
            <a:extLst>
              <a:ext uri="{FF2B5EF4-FFF2-40B4-BE49-F238E27FC236}">
                <a16:creationId xmlns:a16="http://schemas.microsoft.com/office/drawing/2014/main" id="{A007312B-0C74-1544-A870-8C18C89EA4D3}"/>
              </a:ext>
            </a:extLst>
          </p:cNvPr>
          <p:cNvSpPr>
            <a:spLocks noGrp="1"/>
          </p:cNvSpPr>
          <p:nvPr>
            <p:ph sz="half" idx="1"/>
          </p:nvPr>
        </p:nvSpPr>
        <p:spPr>
          <a:xfrm>
            <a:off x="838200" y="1659296"/>
            <a:ext cx="4553197" cy="4351338"/>
          </a:xfrm>
        </p:spPr>
        <p:txBody>
          <a:bodyPr>
            <a:normAutofit/>
          </a:bodyPr>
          <a:lstStyle/>
          <a:p>
            <a:r>
              <a:rPr lang="en-US" sz="2200" dirty="0"/>
              <a:t>Permanently discontinue treatment in patients with serum transaminases &gt;3 × ULN and concomitant total bilirubin          &gt;2 × ULN</a:t>
            </a:r>
          </a:p>
          <a:p>
            <a:endParaRPr lang="en-US" sz="2200" dirty="0"/>
          </a:p>
          <a:p>
            <a:endParaRPr lang="en-US" sz="2200" dirty="0"/>
          </a:p>
        </p:txBody>
      </p:sp>
      <p:sp>
        <p:nvSpPr>
          <p:cNvPr id="6" name="Content Placeholder 5">
            <a:extLst>
              <a:ext uri="{FF2B5EF4-FFF2-40B4-BE49-F238E27FC236}">
                <a16:creationId xmlns:a16="http://schemas.microsoft.com/office/drawing/2014/main" id="{B674D54E-3BCB-A0F0-2879-F2F263C708F5}"/>
              </a:ext>
            </a:extLst>
          </p:cNvPr>
          <p:cNvSpPr>
            <a:spLocks noGrp="1"/>
          </p:cNvSpPr>
          <p:nvPr>
            <p:ph sz="half" idx="2"/>
          </p:nvPr>
        </p:nvSpPr>
        <p:spPr>
          <a:xfrm>
            <a:off x="5391397" y="1659296"/>
            <a:ext cx="6377049" cy="4351338"/>
          </a:xfrm>
        </p:spPr>
        <p:txBody>
          <a:bodyPr>
            <a:normAutofit fontScale="92500"/>
          </a:bodyPr>
          <a:lstStyle/>
          <a:p>
            <a:r>
              <a:rPr lang="en-US" sz="2400" dirty="0"/>
              <a:t>In clinical trials, cases of nodular regenerative hyperplasia (NRH) of the liver have been identified from liver biopsies (5 cases out of 1,624, 1 of which was fatal). Two of these five cases of NRH were observed in EMILIA and 2 were observed in KATHERINE. </a:t>
            </a:r>
          </a:p>
          <a:p>
            <a:pPr lvl="1"/>
            <a:r>
              <a:rPr lang="en-US" sz="2000" dirty="0"/>
              <a:t>Diagnosis can be confirmed only by histopathology</a:t>
            </a:r>
          </a:p>
          <a:p>
            <a:pPr lvl="1"/>
            <a:r>
              <a:rPr lang="en-US" sz="2000" i="1" dirty="0"/>
              <a:t>NRH should be considered in all patients with clinical symptoms of portal hypertension and/or cirrhosis-like pattern seen on the computed tomography scan of the liver but with normal transaminases and no manifestations of cirrhosis. Upon NRH diagnosis, treatment must be permanently discontinued</a:t>
            </a:r>
          </a:p>
          <a:p>
            <a:endParaRPr lang="en-US" sz="2400" dirty="0"/>
          </a:p>
        </p:txBody>
      </p:sp>
      <p:sp>
        <p:nvSpPr>
          <p:cNvPr id="19" name="Text Placeholder 18">
            <a:extLst>
              <a:ext uri="{FF2B5EF4-FFF2-40B4-BE49-F238E27FC236}">
                <a16:creationId xmlns:a16="http://schemas.microsoft.com/office/drawing/2014/main" id="{5E75B54D-73E7-7127-CF09-5E10A7EAE342}"/>
              </a:ext>
            </a:extLst>
          </p:cNvPr>
          <p:cNvSpPr>
            <a:spLocks noGrp="1"/>
          </p:cNvSpPr>
          <p:nvPr>
            <p:ph type="body" sz="quarter" idx="12"/>
          </p:nvPr>
        </p:nvSpPr>
        <p:spPr/>
        <p:txBody>
          <a:bodyPr/>
          <a:lstStyle/>
          <a:p>
            <a:r>
              <a:rPr lang="en-US" sz="1000" dirty="0">
                <a:latin typeface="Arial" panose="020B0604020202020204" pitchFamily="34" charset="0"/>
                <a:cs typeface="Arial" panose="020B0604020202020204" pitchFamily="34" charset="0"/>
              </a:rPr>
              <a:t>ULN, upper limit of normal.</a:t>
            </a:r>
            <a:br>
              <a:rPr lang="en-US" sz="1000" dirty="0">
                <a:latin typeface="Arial" panose="020B0604020202020204" pitchFamily="34" charset="0"/>
                <a:cs typeface="Arial" panose="020B0604020202020204" pitchFamily="34" charset="0"/>
              </a:rPr>
            </a:br>
            <a:r>
              <a:rPr lang="en-US" dirty="0"/>
              <a:t>KADCYLA Prescribing Information, 2022.</a:t>
            </a:r>
          </a:p>
        </p:txBody>
      </p:sp>
      <p:sp>
        <p:nvSpPr>
          <p:cNvPr id="4" name="TextBox 3">
            <a:extLst>
              <a:ext uri="{FF2B5EF4-FFF2-40B4-BE49-F238E27FC236}">
                <a16:creationId xmlns:a16="http://schemas.microsoft.com/office/drawing/2014/main" id="{F565F64F-EA43-EF3E-A57D-FFA8332AC4CC}"/>
              </a:ext>
            </a:extLst>
          </p:cNvPr>
          <p:cNvSpPr txBox="1"/>
          <p:nvPr/>
        </p:nvSpPr>
        <p:spPr>
          <a:xfrm>
            <a:off x="1242391" y="605293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04726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06334C-7D4D-5289-4DC5-D5675E51475A}"/>
              </a:ext>
            </a:extLst>
          </p:cNvPr>
          <p:cNvSpPr>
            <a:spLocks noGrp="1"/>
          </p:cNvSpPr>
          <p:nvPr>
            <p:ph type="title"/>
          </p:nvPr>
        </p:nvSpPr>
        <p:spPr>
          <a:xfrm>
            <a:off x="305460" y="198737"/>
            <a:ext cx="11338853" cy="1325563"/>
          </a:xfrm>
        </p:spPr>
        <p:txBody>
          <a:bodyPr>
            <a:noAutofit/>
          </a:bodyPr>
          <a:lstStyle/>
          <a:p>
            <a:r>
              <a:rPr lang="en-US" sz="3200" dirty="0"/>
              <a:t>Similar Rates of All Grade and Grade ≥3 Drug-related TEAEs Between Arms, with no Grade 4/5 ILD/Pneumonitis</a:t>
            </a:r>
          </a:p>
        </p:txBody>
      </p:sp>
      <p:sp>
        <p:nvSpPr>
          <p:cNvPr id="4" name="Text Placeholder 3">
            <a:extLst>
              <a:ext uri="{FF2B5EF4-FFF2-40B4-BE49-F238E27FC236}">
                <a16:creationId xmlns:a16="http://schemas.microsoft.com/office/drawing/2014/main" id="{6FC57035-EEDB-49FF-2FCF-2599162C6D33}"/>
              </a:ext>
            </a:extLst>
          </p:cNvPr>
          <p:cNvSpPr>
            <a:spLocks noGrp="1"/>
          </p:cNvSpPr>
          <p:nvPr>
            <p:ph type="body" sz="quarter" idx="12"/>
          </p:nvPr>
        </p:nvSpPr>
        <p:spPr>
          <a:xfrm>
            <a:off x="1524000" y="6324351"/>
            <a:ext cx="10362540" cy="553366"/>
          </a:xfrm>
        </p:spPr>
        <p:txBody>
          <a:bodyPr/>
          <a:lstStyle/>
          <a:p>
            <a:pPr lvl="0"/>
            <a:r>
              <a:rPr lang="en-GB" sz="700" noProof="0" dirty="0"/>
              <a:t>Adverse events were managed according to the protocol. *This category includes the preferred terms neutrophil count decreased and neutropenia. </a:t>
            </a:r>
            <a:r>
              <a:rPr lang="en-GB" sz="700" baseline="30000" noProof="0" dirty="0"/>
              <a:t>†</a:t>
            </a:r>
            <a:r>
              <a:rPr lang="en-GB" sz="700" noProof="0" dirty="0"/>
              <a:t>This category includes the preferred terms haemoglobin decreased, red blood cell count decreased, anemia, and haematocrit decreased. </a:t>
            </a:r>
            <a:r>
              <a:rPr lang="en-GB" sz="700" baseline="30000" noProof="0" dirty="0"/>
              <a:t>‡</a:t>
            </a:r>
            <a:r>
              <a:rPr lang="en-GB" sz="700" noProof="0" dirty="0"/>
              <a:t>This category includes the preferred terms white blood cell count decreased and leukopenia. </a:t>
            </a:r>
            <a:r>
              <a:rPr lang="en-GB" sz="700" baseline="30000" noProof="0" dirty="0"/>
              <a:t>§</a:t>
            </a:r>
            <a:r>
              <a:rPr lang="en-GB" sz="700" noProof="0" dirty="0"/>
              <a:t>This category includes platelet count decreased and thrombocytopenia. </a:t>
            </a:r>
            <a:r>
              <a:rPr lang="en-GB" sz="700" baseline="30000" noProof="0" dirty="0"/>
              <a:t>¶</a:t>
            </a:r>
            <a:r>
              <a:rPr lang="en-GB" sz="700" noProof="0" dirty="0"/>
              <a:t>This category includes the preferred terms fatigue, asthenia, and malaise. **Grade 1 alopecia: T-DXd=26.5%, T-DM1=2.3%; Grade 2: T-DXd=9.3%.</a:t>
            </a:r>
            <a:r>
              <a:rPr lang="en-US" sz="700" noProof="0" dirty="0"/>
              <a:t> </a:t>
            </a:r>
            <a:r>
              <a:rPr lang="en-US" sz="700" baseline="30000" noProof="0" dirty="0"/>
              <a:t>††</a:t>
            </a:r>
            <a:r>
              <a:rPr lang="en-US" sz="700" noProof="0" dirty="0"/>
              <a:t>Patients with prior history of ILD/pneumonitis requiring steroids were excluded. </a:t>
            </a:r>
            <a:br>
              <a:rPr lang="en-GB" sz="700" dirty="0"/>
            </a:br>
            <a:r>
              <a:rPr lang="en-GB" sz="700" noProof="0" dirty="0"/>
              <a:t>ALT, alanine transaminase; AST, aspartate aminotransferase; HER2, human epidermal growth factor receptor 2; ILD, interstitial lung disease; T-DM1, trastuzumab emtansine; T-</a:t>
            </a:r>
            <a:r>
              <a:rPr lang="en-GB" sz="700" noProof="0" dirty="0" err="1"/>
              <a:t>DXd</a:t>
            </a:r>
            <a:r>
              <a:rPr lang="en-GB" sz="700" noProof="0" dirty="0"/>
              <a:t>, trastuzumab </a:t>
            </a:r>
            <a:r>
              <a:rPr lang="en-GB" sz="700" noProof="0" dirty="0" err="1"/>
              <a:t>deruxtecan</a:t>
            </a:r>
            <a:r>
              <a:rPr lang="en-GB" sz="700" noProof="0" dirty="0"/>
              <a:t>; TEAE, treatment-emergent adverse event.</a:t>
            </a:r>
            <a:br>
              <a:rPr lang="en-GB" sz="700" noProof="0" dirty="0"/>
            </a:br>
            <a:r>
              <a:rPr lang="es-ES" sz="700" noProof="0" dirty="0"/>
              <a:t>Cortes et al. </a:t>
            </a:r>
            <a:r>
              <a:rPr lang="en-US" sz="700" i="1" dirty="0"/>
              <a:t>Ann Oncol</a:t>
            </a:r>
            <a:r>
              <a:rPr lang="en-US" sz="700" dirty="0"/>
              <a:t>. 2021;32(suppl 5):S1283-S1346.</a:t>
            </a:r>
            <a:endParaRPr lang="es-ES" sz="700" noProof="0" dirty="0"/>
          </a:p>
        </p:txBody>
      </p:sp>
      <p:graphicFrame>
        <p:nvGraphicFramePr>
          <p:cNvPr id="11" name="Table 10">
            <a:extLst>
              <a:ext uri="{FF2B5EF4-FFF2-40B4-BE49-F238E27FC236}">
                <a16:creationId xmlns:a16="http://schemas.microsoft.com/office/drawing/2014/main" id="{76C4D705-1B82-69A8-8E46-FAE3CD316684}"/>
              </a:ext>
            </a:extLst>
          </p:cNvPr>
          <p:cNvGraphicFramePr>
            <a:graphicFrameLocks noGrp="1"/>
          </p:cNvGraphicFramePr>
          <p:nvPr/>
        </p:nvGraphicFramePr>
        <p:xfrm>
          <a:off x="305460" y="1930393"/>
          <a:ext cx="6300008" cy="3987864"/>
        </p:xfrm>
        <a:graphic>
          <a:graphicData uri="http://schemas.openxmlformats.org/drawingml/2006/table">
            <a:tbl>
              <a:tblPr firstRow="1" firstCol="1" bandRow="1">
                <a:tableStyleId>{5C22544A-7EE6-4342-B048-85BDC9FD1C3A}</a:tableStyleId>
              </a:tblPr>
              <a:tblGrid>
                <a:gridCol w="2653132">
                  <a:extLst>
                    <a:ext uri="{9D8B030D-6E8A-4147-A177-3AD203B41FA5}">
                      <a16:colId xmlns:a16="http://schemas.microsoft.com/office/drawing/2014/main" val="3624223050"/>
                    </a:ext>
                  </a:extLst>
                </a:gridCol>
                <a:gridCol w="911719">
                  <a:extLst>
                    <a:ext uri="{9D8B030D-6E8A-4147-A177-3AD203B41FA5}">
                      <a16:colId xmlns:a16="http://schemas.microsoft.com/office/drawing/2014/main" val="2753886849"/>
                    </a:ext>
                  </a:extLst>
                </a:gridCol>
                <a:gridCol w="911719">
                  <a:extLst>
                    <a:ext uri="{9D8B030D-6E8A-4147-A177-3AD203B41FA5}">
                      <a16:colId xmlns:a16="http://schemas.microsoft.com/office/drawing/2014/main" val="4290156377"/>
                    </a:ext>
                  </a:extLst>
                </a:gridCol>
                <a:gridCol w="911719">
                  <a:extLst>
                    <a:ext uri="{9D8B030D-6E8A-4147-A177-3AD203B41FA5}">
                      <a16:colId xmlns:a16="http://schemas.microsoft.com/office/drawing/2014/main" val="3825376851"/>
                    </a:ext>
                  </a:extLst>
                </a:gridCol>
                <a:gridCol w="911719">
                  <a:extLst>
                    <a:ext uri="{9D8B030D-6E8A-4147-A177-3AD203B41FA5}">
                      <a16:colId xmlns:a16="http://schemas.microsoft.com/office/drawing/2014/main" val="4022848233"/>
                    </a:ext>
                  </a:extLst>
                </a:gridCol>
              </a:tblGrid>
              <a:tr h="177361">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l">
                        <a:lnSpc>
                          <a:spcPct val="100000"/>
                        </a:lnSpc>
                        <a:spcBef>
                          <a:spcPts val="0"/>
                        </a:spcBef>
                        <a:spcAft>
                          <a:spcPts val="0"/>
                        </a:spcAft>
                      </a:pPr>
                      <a:r>
                        <a:rPr lang="en-GB" sz="1050" b="1" noProof="0" dirty="0">
                          <a:solidFill>
                            <a:schemeClr val="bg1"/>
                          </a:solidFill>
                          <a:effectLst/>
                        </a:rPr>
                        <a:t>System Organ Class Preferred term,</a:t>
                      </a:r>
                      <a:br>
                        <a:rPr lang="en-GB" sz="1050" b="1" noProof="0" dirty="0">
                          <a:solidFill>
                            <a:schemeClr val="bg1"/>
                          </a:solidFill>
                          <a:effectLst/>
                        </a:rPr>
                      </a:br>
                      <a:r>
                        <a:rPr lang="en-GB" sz="1050" b="1" noProof="0" dirty="0">
                          <a:solidFill>
                            <a:schemeClr val="bg1"/>
                          </a:solidFill>
                          <a:effectLst/>
                        </a:rPr>
                        <a:t>n (%)</a:t>
                      </a:r>
                      <a:endParaRPr lang="en-GB" sz="1050" b="1" i="0" noProof="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91412" marR="91412" marT="0" marB="0" anchor="b"/>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r>
                        <a:rPr lang="en-GB" sz="1050" b="1" noProof="0" dirty="0">
                          <a:solidFill>
                            <a:schemeClr val="bg1"/>
                          </a:solidFill>
                          <a:effectLst/>
                        </a:rPr>
                        <a:t>T-DXd (n=257)</a:t>
                      </a:r>
                      <a:endParaRPr lang="en-GB" sz="1050" b="1" i="0" noProof="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91412" marR="91412" marT="0" marB="0" anchor="ctr"/>
                </a:tc>
                <a:tc hMerge="1">
                  <a:txBody>
                    <a:bodyPr/>
                    <a:lstStyle/>
                    <a:p>
                      <a:endParaRPr lang="en-US"/>
                    </a:p>
                  </a:txBody>
                  <a:tcPr>
                    <a:lnL w="12700" cmpd="sng">
                      <a:noFill/>
                      <a:prstDash val="solid"/>
                    </a:ln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r>
                        <a:rPr lang="en-GB" sz="1050" b="1" noProof="0" dirty="0">
                          <a:solidFill>
                            <a:schemeClr val="bg1"/>
                          </a:solidFill>
                          <a:effectLst/>
                        </a:rPr>
                        <a:t>T-DM1 (n=261)</a:t>
                      </a:r>
                      <a:endParaRPr lang="en-GB" sz="1050" b="1" i="0" noProof="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91412" marR="91412" marT="0" marB="0" anchor="ctr"/>
                </a:tc>
                <a:tc hMerge="1">
                  <a:txBody>
                    <a:bodyPr/>
                    <a:lstStyle/>
                    <a:p>
                      <a:endParaRPr lang="en-US"/>
                    </a:p>
                  </a:txBody>
                  <a:tcPr>
                    <a:lnL w="12700" cmpd="sng">
                      <a:noFill/>
                      <a:prstDash val="solid"/>
                    </a:lnL>
                  </a:tcPr>
                </a:tc>
                <a:extLst>
                  <a:ext uri="{0D108BD9-81ED-4DB2-BD59-A6C34878D82A}">
                    <a16:rowId xmlns:a16="http://schemas.microsoft.com/office/drawing/2014/main" val="2304189290"/>
                  </a:ext>
                </a:extLst>
              </a:tr>
              <a:tr h="177361">
                <a:tc vMerge="1">
                  <a:txBody>
                    <a:bodyPr/>
                    <a:lstStyle/>
                    <a:p>
                      <a:pPr marL="0" marR="0">
                        <a:lnSpc>
                          <a:spcPct val="100000"/>
                        </a:lnSpc>
                        <a:spcBef>
                          <a:spcPts val="0"/>
                        </a:spcBef>
                        <a:spcAft>
                          <a:spcPts val="0"/>
                        </a:spcAft>
                      </a:pPr>
                      <a:endParaRPr lang="en-US" sz="1200" b="1">
                        <a:effectLst/>
                        <a:latin typeface="Arial Narrow" panose="020B0606020202030204" pitchFamily="34" charset="0"/>
                        <a:ea typeface="MS Mincho" panose="02020609040205080304" pitchFamily="49" charset="-128"/>
                        <a:cs typeface="Arial" panose="020B0604020202020204" pitchFamily="34" charset="0"/>
                      </a:endParaRPr>
                    </a:p>
                  </a:txBody>
                  <a:tcPr marL="68580" marR="68580" marT="0" marB="0" anchor="b">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050" b="1" noProof="0" dirty="0">
                          <a:solidFill>
                            <a:schemeClr val="bg1"/>
                          </a:solidFill>
                          <a:effectLst/>
                        </a:rPr>
                        <a:t>Any Grade</a:t>
                      </a:r>
                      <a:endParaRPr lang="en-GB" sz="1050" b="1" i="0" noProof="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91412" marR="91412" marT="0" marB="0" anchor="ctr">
                    <a:solidFill>
                      <a:schemeClr val="accent1"/>
                    </a:solidFill>
                  </a:tcPr>
                </a:tc>
                <a:tc>
                  <a:txBody>
                    <a:bodyPr/>
                    <a:lstStyle/>
                    <a:p>
                      <a:pPr algn="ctr"/>
                      <a:r>
                        <a:rPr lang="en-GB" sz="1050" b="1" noProof="0" dirty="0">
                          <a:solidFill>
                            <a:schemeClr val="bg1"/>
                          </a:solidFill>
                          <a:effectLst/>
                        </a:rPr>
                        <a:t>Grade ≥3</a:t>
                      </a:r>
                      <a:endParaRPr lang="en-GB" sz="1050" b="1" i="0" noProof="0" dirty="0">
                        <a:latin typeface="Arial" panose="020B0604020202020204" pitchFamily="34" charset="0"/>
                        <a:cs typeface="Arial" panose="020B0604020202020204" pitchFamily="34" charset="0"/>
                      </a:endParaRPr>
                    </a:p>
                  </a:txBody>
                  <a:tcPr marL="91412" marR="91412" marT="0" marB="0"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050" b="1" noProof="0" dirty="0">
                          <a:solidFill>
                            <a:schemeClr val="bg1"/>
                          </a:solidFill>
                          <a:effectLst/>
                        </a:rPr>
                        <a:t>Any Grade</a:t>
                      </a:r>
                      <a:endParaRPr lang="en-GB" sz="1050" b="1" i="0" noProof="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91412" marR="91412" marT="0" marB="0"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050" b="1" noProof="0" dirty="0">
                          <a:solidFill>
                            <a:schemeClr val="bg1"/>
                          </a:solidFill>
                          <a:effectLst/>
                        </a:rPr>
                        <a:t>Grade ≥3</a:t>
                      </a:r>
                      <a:endParaRPr lang="en-GB" sz="1050" b="1" i="0" noProof="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91412" marR="91412" marT="0" marB="0" anchor="ctr">
                    <a:solidFill>
                      <a:schemeClr val="accent1"/>
                    </a:solidFill>
                  </a:tcPr>
                </a:tc>
                <a:extLst>
                  <a:ext uri="{0D108BD9-81ED-4DB2-BD59-A6C34878D82A}">
                    <a16:rowId xmlns:a16="http://schemas.microsoft.com/office/drawing/2014/main" val="2723849999"/>
                  </a:ext>
                </a:extLst>
              </a:tr>
              <a:tr h="191218">
                <a:tc gridSpan="5">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GB" sz="1050" b="1" u="none" strike="noStrike" noProof="0" dirty="0">
                          <a:solidFill>
                            <a:schemeClr val="bg1"/>
                          </a:solidFill>
                          <a:effectLst/>
                        </a:rPr>
                        <a:t>Blood and lymphatic system disorders</a:t>
                      </a:r>
                      <a:endParaRPr lang="en-GB" sz="1050" b="1" i="0" u="none" strike="noStrike" noProof="0" dirty="0">
                        <a:solidFill>
                          <a:schemeClr val="bg1"/>
                        </a:solidFill>
                        <a:effectLst/>
                        <a:latin typeface="Arial" panose="020B0604020202020204" pitchFamily="34" charset="0"/>
                        <a:cs typeface="Arial" panose="020B0604020202020204" pitchFamily="34" charset="0"/>
                      </a:endParaRPr>
                    </a:p>
                  </a:txBody>
                  <a:tcPr marL="12696" marR="12696" marT="12696" marB="0" anchor="b"/>
                </a:tc>
                <a:tc hMerge="1">
                  <a:txBody>
                    <a:bodyPr/>
                    <a:lstStyle/>
                    <a:p>
                      <a:pPr marL="0" marR="0" algn="ctr">
                        <a:lnSpc>
                          <a:spcPct val="100000"/>
                        </a:lnSpc>
                        <a:spcBef>
                          <a:spcPts val="0"/>
                        </a:spcBef>
                        <a:spcAft>
                          <a:spcPts val="0"/>
                        </a:spcAft>
                      </a:pPr>
                      <a:endParaRPr lang="en-GB" sz="1050" b="0" i="0" noProof="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91412" marR="91412" marT="0" marB="0" anchor="b"/>
                </a:tc>
                <a:tc hMerge="1">
                  <a:txBody>
                    <a:bodyPr/>
                    <a:lstStyle/>
                    <a:p>
                      <a:pPr marL="0" marR="0" algn="ctr">
                        <a:lnSpc>
                          <a:spcPct val="100000"/>
                        </a:lnSpc>
                        <a:spcBef>
                          <a:spcPts val="0"/>
                        </a:spcBef>
                        <a:spcAft>
                          <a:spcPts val="0"/>
                        </a:spcAft>
                      </a:pPr>
                      <a:endParaRPr lang="en-GB" sz="1050" b="0" i="0" noProof="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91412" marR="91412" marT="0" marB="0" anchor="b"/>
                </a:tc>
                <a:tc hMerge="1">
                  <a:txBody>
                    <a:bodyPr/>
                    <a:lstStyle/>
                    <a:p>
                      <a:pPr marL="0" marR="0" algn="ctr">
                        <a:lnSpc>
                          <a:spcPct val="100000"/>
                        </a:lnSpc>
                        <a:spcBef>
                          <a:spcPts val="0"/>
                        </a:spcBef>
                        <a:spcAft>
                          <a:spcPts val="0"/>
                        </a:spcAft>
                      </a:pPr>
                      <a:endParaRPr lang="en-GB" sz="1050" b="0" i="0" noProof="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91412" marR="91412" marT="0" marB="0" anchor="b"/>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1050" b="0" i="0" u="none" strike="noStrike" noProof="0" dirty="0">
                        <a:solidFill>
                          <a:schemeClr val="tx1"/>
                        </a:solidFill>
                        <a:effectLst/>
                        <a:latin typeface="Arial" panose="020B0604020202020204" pitchFamily="34" charset="0"/>
                        <a:cs typeface="Arial" panose="020B0604020202020204" pitchFamily="34" charset="0"/>
                      </a:endParaRPr>
                    </a:p>
                  </a:txBody>
                  <a:tcPr marL="91412" marR="91412" marT="0" marB="0" anchor="b"/>
                </a:tc>
                <a:extLst>
                  <a:ext uri="{0D108BD9-81ED-4DB2-BD59-A6C34878D82A}">
                    <a16:rowId xmlns:a16="http://schemas.microsoft.com/office/drawing/2014/main" val="707093364"/>
                  </a:ext>
                </a:extLst>
              </a:tr>
              <a:tr h="191218">
                <a:tc>
                  <a:txBody>
                    <a:bodyPr/>
                    <a:lstStyle/>
                    <a:p>
                      <a:pPr marL="228600" indent="0" algn="l" fontAlgn="b">
                        <a:tabLst/>
                      </a:pPr>
                      <a:r>
                        <a:rPr lang="en-GB" sz="1050" b="0" u="none" strike="noStrike" noProof="0" dirty="0">
                          <a:solidFill>
                            <a:schemeClr val="bg1"/>
                          </a:solidFill>
                          <a:effectLst/>
                        </a:rPr>
                        <a:t>Neutropenia</a:t>
                      </a:r>
                      <a:r>
                        <a:rPr lang="en-GB" sz="1050" b="0" u="none" strike="noStrike" baseline="0" noProof="0" dirty="0">
                          <a:solidFill>
                            <a:schemeClr val="bg1"/>
                          </a:solidFill>
                          <a:effectLst/>
                        </a:rPr>
                        <a:t>*</a:t>
                      </a:r>
                      <a:endParaRPr lang="en-GB" sz="1050" b="0" i="0" u="none" strike="noStrike" baseline="0" noProof="0" dirty="0">
                        <a:solidFill>
                          <a:schemeClr val="bg1"/>
                        </a:solidFill>
                        <a:effectLst/>
                        <a:latin typeface="Arial" panose="020B0604020202020204" pitchFamily="34" charset="0"/>
                        <a:cs typeface="Arial" panose="020B0604020202020204" pitchFamily="34" charset="0"/>
                      </a:endParaRPr>
                    </a:p>
                  </a:txBody>
                  <a:tcPr marL="12696" marR="12696" marT="12696" marB="0" anchor="b"/>
                </a:tc>
                <a:tc>
                  <a:txBody>
                    <a:bodyPr/>
                    <a:lstStyle/>
                    <a:p>
                      <a:pPr marL="0" marR="0" algn="ctr">
                        <a:spcBef>
                          <a:spcPts val="0"/>
                        </a:spcBef>
                        <a:spcAft>
                          <a:spcPts val="0"/>
                        </a:spcAft>
                      </a:pPr>
                      <a:r>
                        <a:rPr lang="en-GB" sz="1050" noProof="0" dirty="0">
                          <a:solidFill>
                            <a:schemeClr val="tx1"/>
                          </a:solidFill>
                          <a:effectLst/>
                        </a:rPr>
                        <a:t>110 (42.8)</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49 (19.1)</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29 (11.1)</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8 (3.1)</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extLst>
                  <a:ext uri="{0D108BD9-81ED-4DB2-BD59-A6C34878D82A}">
                    <a16:rowId xmlns:a16="http://schemas.microsoft.com/office/drawing/2014/main" val="1849379334"/>
                  </a:ext>
                </a:extLst>
              </a:tr>
              <a:tr h="191218">
                <a:tc>
                  <a:txBody>
                    <a:bodyPr/>
                    <a:lstStyle/>
                    <a:p>
                      <a:pPr marL="228600" indent="0" algn="l" fontAlgn="b">
                        <a:tabLst/>
                      </a:pPr>
                      <a:r>
                        <a:rPr lang="en-GB" sz="1050" b="0" u="none" strike="noStrike" noProof="0" dirty="0">
                          <a:solidFill>
                            <a:schemeClr val="bg1"/>
                          </a:solidFill>
                          <a:effectLst/>
                        </a:rPr>
                        <a:t>Anaemia</a:t>
                      </a:r>
                      <a:r>
                        <a:rPr lang="en-GB" sz="1050" b="0" u="none" strike="noStrike" baseline="30000" noProof="0" dirty="0">
                          <a:solidFill>
                            <a:schemeClr val="bg1"/>
                          </a:solidFill>
                          <a:effectLst/>
                        </a:rPr>
                        <a:t>†</a:t>
                      </a:r>
                      <a:endParaRPr lang="en-GB" sz="1050" b="0" i="0" u="none" strike="noStrike" noProof="0" dirty="0">
                        <a:solidFill>
                          <a:schemeClr val="bg1"/>
                        </a:solidFill>
                        <a:effectLst/>
                        <a:latin typeface="Arial" panose="020B0604020202020204" pitchFamily="34" charset="0"/>
                        <a:cs typeface="Arial" panose="020B0604020202020204" pitchFamily="34" charset="0"/>
                      </a:endParaRPr>
                    </a:p>
                  </a:txBody>
                  <a:tcPr marL="12696" marR="12696" marT="12696" marB="0" anchor="b"/>
                </a:tc>
                <a:tc>
                  <a:txBody>
                    <a:bodyPr/>
                    <a:lstStyle/>
                    <a:p>
                      <a:pPr marL="0" marR="0" algn="ctr">
                        <a:spcBef>
                          <a:spcPts val="0"/>
                        </a:spcBef>
                        <a:spcAft>
                          <a:spcPts val="0"/>
                        </a:spcAft>
                      </a:pPr>
                      <a:r>
                        <a:rPr lang="en-GB" sz="1050" noProof="0" dirty="0">
                          <a:solidFill>
                            <a:schemeClr val="tx1"/>
                          </a:solidFill>
                          <a:effectLst/>
                        </a:rPr>
                        <a:t>78 (30.4)</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15 (5.8)</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37 (14.2)</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11 (4.2)</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extLst>
                  <a:ext uri="{0D108BD9-81ED-4DB2-BD59-A6C34878D82A}">
                    <a16:rowId xmlns:a16="http://schemas.microsoft.com/office/drawing/2014/main" val="1958141670"/>
                  </a:ext>
                </a:extLst>
              </a:tr>
              <a:tr h="191218">
                <a:tc>
                  <a:txBody>
                    <a:bodyPr/>
                    <a:lstStyle/>
                    <a:p>
                      <a:pPr marL="228600" indent="0" algn="l" fontAlgn="b">
                        <a:tabLst/>
                      </a:pPr>
                      <a:r>
                        <a:rPr lang="en-GB" sz="1050" b="0" u="none" strike="noStrike" noProof="0" dirty="0">
                          <a:solidFill>
                            <a:schemeClr val="bg1"/>
                          </a:solidFill>
                          <a:effectLst/>
                        </a:rPr>
                        <a:t>Leukopenia</a:t>
                      </a:r>
                      <a:r>
                        <a:rPr lang="en-GB" sz="1050" b="0" u="none" strike="noStrike" baseline="30000" noProof="0" dirty="0">
                          <a:solidFill>
                            <a:schemeClr val="bg1"/>
                          </a:solidFill>
                          <a:effectLst/>
                        </a:rPr>
                        <a:t>‡</a:t>
                      </a:r>
                      <a:endParaRPr lang="en-GB" sz="1050" b="0" i="0" u="none" strike="noStrike" noProof="0" dirty="0">
                        <a:solidFill>
                          <a:schemeClr val="bg1"/>
                        </a:solidFill>
                        <a:effectLst/>
                        <a:latin typeface="Arial" panose="020B0604020202020204" pitchFamily="34" charset="0"/>
                        <a:cs typeface="Arial" panose="020B0604020202020204" pitchFamily="34" charset="0"/>
                      </a:endParaRPr>
                    </a:p>
                  </a:txBody>
                  <a:tcPr marL="12696" marR="12696" marT="12696" marB="0" anchor="b"/>
                </a:tc>
                <a:tc>
                  <a:txBody>
                    <a:bodyPr/>
                    <a:lstStyle/>
                    <a:p>
                      <a:pPr marL="0" marR="0" algn="ctr">
                        <a:spcBef>
                          <a:spcPts val="0"/>
                        </a:spcBef>
                        <a:spcAft>
                          <a:spcPts val="0"/>
                        </a:spcAft>
                      </a:pPr>
                      <a:r>
                        <a:rPr lang="en-GB" sz="1050" noProof="0" dirty="0">
                          <a:solidFill>
                            <a:schemeClr val="tx1"/>
                          </a:solidFill>
                          <a:effectLst/>
                        </a:rPr>
                        <a:t>77 (30.0)</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17 (6.6)</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20 (7.7)</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1 (0.4)</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extLst>
                  <a:ext uri="{0D108BD9-81ED-4DB2-BD59-A6C34878D82A}">
                    <a16:rowId xmlns:a16="http://schemas.microsoft.com/office/drawing/2014/main" val="1229641223"/>
                  </a:ext>
                </a:extLst>
              </a:tr>
              <a:tr h="191218">
                <a:tc>
                  <a:txBody>
                    <a:bodyPr/>
                    <a:lstStyle/>
                    <a:p>
                      <a:pPr marL="228600" indent="0" algn="l" fontAlgn="b">
                        <a:tabLst/>
                      </a:pPr>
                      <a:r>
                        <a:rPr lang="en-GB" sz="1050" b="0" u="none" strike="noStrike" noProof="0" dirty="0">
                          <a:solidFill>
                            <a:schemeClr val="bg1"/>
                          </a:solidFill>
                          <a:effectLst/>
                        </a:rPr>
                        <a:t>Thrombocytopenia</a:t>
                      </a:r>
                      <a:r>
                        <a:rPr lang="en-GB" sz="1050" b="0" u="none" strike="noStrike" baseline="30000" noProof="0" dirty="0">
                          <a:solidFill>
                            <a:schemeClr val="bg1"/>
                          </a:solidFill>
                          <a:effectLst/>
                        </a:rPr>
                        <a:t>§</a:t>
                      </a:r>
                      <a:endParaRPr lang="en-GB" sz="1050" b="0" i="0" u="none" strike="noStrike" baseline="30000" noProof="0" dirty="0">
                        <a:solidFill>
                          <a:schemeClr val="bg1"/>
                        </a:solidFill>
                        <a:effectLst/>
                        <a:latin typeface="Arial" panose="020B0604020202020204" pitchFamily="34" charset="0"/>
                        <a:cs typeface="Arial" panose="020B0604020202020204" pitchFamily="34" charset="0"/>
                      </a:endParaRPr>
                    </a:p>
                  </a:txBody>
                  <a:tcPr marL="12696" marR="12696" marT="12696" marB="0" anchor="b"/>
                </a:tc>
                <a:tc>
                  <a:txBody>
                    <a:bodyPr/>
                    <a:lstStyle/>
                    <a:p>
                      <a:pPr marL="0" marR="0" algn="ctr">
                        <a:spcBef>
                          <a:spcPts val="0"/>
                        </a:spcBef>
                        <a:spcAft>
                          <a:spcPts val="0"/>
                        </a:spcAft>
                      </a:pPr>
                      <a:r>
                        <a:rPr lang="en-GB" sz="1050" noProof="0" dirty="0">
                          <a:solidFill>
                            <a:schemeClr val="tx1"/>
                          </a:solidFill>
                          <a:effectLst/>
                        </a:rPr>
                        <a:t>64 (24.9)</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18 (7.0)</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135 (51.7)</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65 (24.9)</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extLst>
                  <a:ext uri="{0D108BD9-81ED-4DB2-BD59-A6C34878D82A}">
                    <a16:rowId xmlns:a16="http://schemas.microsoft.com/office/drawing/2014/main" val="3818831803"/>
                  </a:ext>
                </a:extLst>
              </a:tr>
              <a:tr h="191218">
                <a:tc gridSpan="5">
                  <a:txBody>
                    <a:bodyPr/>
                    <a:lstStyle/>
                    <a:p>
                      <a:pPr algn="l" fontAlgn="b"/>
                      <a:r>
                        <a:rPr lang="en-GB" sz="1050" b="1" u="none" strike="noStrike" noProof="0" dirty="0">
                          <a:solidFill>
                            <a:schemeClr val="bg1"/>
                          </a:solidFill>
                          <a:effectLst/>
                        </a:rPr>
                        <a:t>Gastrointestinal disorders</a:t>
                      </a:r>
                      <a:endParaRPr lang="en-GB" sz="1050" b="1" i="0" u="none" strike="noStrike" noProof="0" dirty="0">
                        <a:solidFill>
                          <a:schemeClr val="bg1"/>
                        </a:solidFill>
                        <a:effectLst/>
                        <a:latin typeface="Arial" panose="020B0604020202020204" pitchFamily="34" charset="0"/>
                        <a:cs typeface="Arial" panose="020B0604020202020204" pitchFamily="34" charset="0"/>
                      </a:endParaRPr>
                    </a:p>
                  </a:txBody>
                  <a:tcPr marL="12696" marR="12696" marT="12696" marB="0" anchor="b"/>
                </a:tc>
                <a:tc hMerge="1">
                  <a:txBody>
                    <a:bodyPr/>
                    <a:lstStyle/>
                    <a:p>
                      <a:pPr marL="0" marR="0" algn="ctr">
                        <a:lnSpc>
                          <a:spcPct val="100000"/>
                        </a:lnSpc>
                        <a:spcBef>
                          <a:spcPts val="0"/>
                        </a:spcBef>
                        <a:spcAft>
                          <a:spcPts val="0"/>
                        </a:spcAft>
                      </a:pPr>
                      <a:endParaRPr lang="en-GB" sz="1050" b="0" i="0" noProof="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91412" marR="91412" marT="0" marB="0" anchor="b"/>
                </a:tc>
                <a:tc hMerge="1">
                  <a:txBody>
                    <a:bodyPr/>
                    <a:lstStyle/>
                    <a:p>
                      <a:pPr marL="0" marR="0" algn="ctr">
                        <a:lnSpc>
                          <a:spcPct val="100000"/>
                        </a:lnSpc>
                        <a:spcBef>
                          <a:spcPts val="0"/>
                        </a:spcBef>
                        <a:spcAft>
                          <a:spcPts val="0"/>
                        </a:spcAft>
                      </a:pPr>
                      <a:endParaRPr lang="en-GB" sz="1050" b="0" i="0" noProof="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91412" marR="91412" marT="0" marB="0" anchor="b"/>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1050" b="0" i="0" u="none" strike="noStrike" noProof="0" dirty="0">
                        <a:solidFill>
                          <a:schemeClr val="tx1"/>
                        </a:solidFill>
                        <a:effectLst/>
                        <a:latin typeface="Arial" panose="020B0604020202020204" pitchFamily="34" charset="0"/>
                        <a:cs typeface="Arial" panose="020B0604020202020204" pitchFamily="34" charset="0"/>
                      </a:endParaRPr>
                    </a:p>
                  </a:txBody>
                  <a:tcPr marL="91412" marR="91412" marT="0" marB="0" anchor="b"/>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1050" b="0" i="0" u="none" strike="noStrike" noProof="0" dirty="0">
                        <a:solidFill>
                          <a:schemeClr val="tx1"/>
                        </a:solidFill>
                        <a:effectLst/>
                        <a:latin typeface="Arial" panose="020B0604020202020204" pitchFamily="34" charset="0"/>
                        <a:cs typeface="Arial" panose="020B0604020202020204" pitchFamily="34" charset="0"/>
                      </a:endParaRPr>
                    </a:p>
                  </a:txBody>
                  <a:tcPr marL="91412" marR="91412" marT="0" marB="0" anchor="b"/>
                </a:tc>
                <a:extLst>
                  <a:ext uri="{0D108BD9-81ED-4DB2-BD59-A6C34878D82A}">
                    <a16:rowId xmlns:a16="http://schemas.microsoft.com/office/drawing/2014/main" val="2955935884"/>
                  </a:ext>
                </a:extLst>
              </a:tr>
              <a:tr h="191218">
                <a:tc>
                  <a:txBody>
                    <a:bodyPr/>
                    <a:lstStyle/>
                    <a:p>
                      <a:pPr marL="228600" indent="0" algn="l" fontAlgn="b">
                        <a:tabLst/>
                      </a:pPr>
                      <a:r>
                        <a:rPr lang="en-GB" sz="1050" b="0" u="none" strike="noStrike" noProof="0" dirty="0">
                          <a:solidFill>
                            <a:schemeClr val="bg1"/>
                          </a:solidFill>
                          <a:effectLst/>
                        </a:rPr>
                        <a:t>Nausea</a:t>
                      </a:r>
                      <a:endParaRPr lang="en-GB" sz="1050" b="0" i="0" u="none" strike="noStrike" noProof="0" dirty="0">
                        <a:solidFill>
                          <a:schemeClr val="bg1"/>
                        </a:solidFill>
                        <a:effectLst/>
                        <a:latin typeface="Arial" panose="020B0604020202020204" pitchFamily="34" charset="0"/>
                        <a:cs typeface="Arial" panose="020B0604020202020204" pitchFamily="34" charset="0"/>
                      </a:endParaRPr>
                    </a:p>
                  </a:txBody>
                  <a:tcPr marL="12696" marR="12696" marT="12696" marB="0" anchor="b"/>
                </a:tc>
                <a:tc>
                  <a:txBody>
                    <a:bodyPr/>
                    <a:lstStyle/>
                    <a:p>
                      <a:pPr marL="0" marR="0" algn="ctr">
                        <a:spcBef>
                          <a:spcPts val="0"/>
                        </a:spcBef>
                        <a:spcAft>
                          <a:spcPts val="0"/>
                        </a:spcAft>
                      </a:pPr>
                      <a:r>
                        <a:rPr lang="en-GB" sz="1050" noProof="0" dirty="0">
                          <a:solidFill>
                            <a:schemeClr val="tx1"/>
                          </a:solidFill>
                          <a:effectLst/>
                        </a:rPr>
                        <a:t>187 (72.8)</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17 (6.6)</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050" noProof="0" dirty="0">
                          <a:solidFill>
                            <a:schemeClr val="tx1"/>
                          </a:solidFill>
                          <a:effectLst/>
                        </a:rPr>
                        <a:t>72 (27.6)</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1 (0.4)</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extLst>
                  <a:ext uri="{0D108BD9-81ED-4DB2-BD59-A6C34878D82A}">
                    <a16:rowId xmlns:a16="http://schemas.microsoft.com/office/drawing/2014/main" val="319912476"/>
                  </a:ext>
                </a:extLst>
              </a:tr>
              <a:tr h="191218">
                <a:tc>
                  <a:txBody>
                    <a:bodyPr/>
                    <a:lstStyle/>
                    <a:p>
                      <a:pPr marL="228600" indent="0" algn="l" fontAlgn="b">
                        <a:tabLst/>
                      </a:pPr>
                      <a:r>
                        <a:rPr lang="en-GB" sz="1050" b="0" u="none" strike="noStrike" noProof="0" dirty="0">
                          <a:solidFill>
                            <a:schemeClr val="bg1"/>
                          </a:solidFill>
                          <a:effectLst/>
                        </a:rPr>
                        <a:t>Vomiting</a:t>
                      </a:r>
                      <a:endParaRPr lang="en-GB" sz="1050" b="0" i="0" u="none" strike="noStrike" noProof="0" dirty="0">
                        <a:solidFill>
                          <a:schemeClr val="bg1"/>
                        </a:solidFill>
                        <a:effectLst/>
                        <a:latin typeface="Arial" panose="020B0604020202020204" pitchFamily="34" charset="0"/>
                        <a:cs typeface="Arial" panose="020B0604020202020204" pitchFamily="34" charset="0"/>
                      </a:endParaRPr>
                    </a:p>
                  </a:txBody>
                  <a:tcPr marL="12696" marR="12696" marT="12696" marB="0" anchor="b"/>
                </a:tc>
                <a:tc>
                  <a:txBody>
                    <a:bodyPr/>
                    <a:lstStyle/>
                    <a:p>
                      <a:pPr marL="0" marR="0" algn="ctr">
                        <a:spcBef>
                          <a:spcPts val="0"/>
                        </a:spcBef>
                        <a:spcAft>
                          <a:spcPts val="0"/>
                        </a:spcAft>
                      </a:pPr>
                      <a:r>
                        <a:rPr lang="en-GB" sz="1050" noProof="0" dirty="0">
                          <a:solidFill>
                            <a:schemeClr val="tx1"/>
                          </a:solidFill>
                          <a:effectLst/>
                        </a:rPr>
                        <a:t>113 (44.0)</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4 (1.6)</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15 (5.7)</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1 (0.4)</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extLst>
                  <a:ext uri="{0D108BD9-81ED-4DB2-BD59-A6C34878D82A}">
                    <a16:rowId xmlns:a16="http://schemas.microsoft.com/office/drawing/2014/main" val="892112264"/>
                  </a:ext>
                </a:extLst>
              </a:tr>
              <a:tr h="191218">
                <a:tc>
                  <a:txBody>
                    <a:bodyPr/>
                    <a:lstStyle/>
                    <a:p>
                      <a:pPr marL="228600" indent="0" algn="l" fontAlgn="b">
                        <a:tabLst/>
                      </a:pPr>
                      <a:r>
                        <a:rPr lang="en-GB" sz="1050" b="0" u="none" strike="noStrike" noProof="0" dirty="0">
                          <a:solidFill>
                            <a:schemeClr val="bg1"/>
                          </a:solidFill>
                          <a:effectLst/>
                        </a:rPr>
                        <a:t>Diarrhoea</a:t>
                      </a:r>
                      <a:endParaRPr lang="en-GB" sz="1050" b="0" i="0" u="none" strike="noStrike" noProof="0" dirty="0">
                        <a:solidFill>
                          <a:schemeClr val="bg1"/>
                        </a:solidFill>
                        <a:effectLst/>
                        <a:latin typeface="Arial" panose="020B0604020202020204" pitchFamily="34" charset="0"/>
                        <a:cs typeface="Arial" panose="020B0604020202020204" pitchFamily="34" charset="0"/>
                      </a:endParaRPr>
                    </a:p>
                  </a:txBody>
                  <a:tcPr marL="12696" marR="12696" marT="12696" marB="0" anchor="b"/>
                </a:tc>
                <a:tc>
                  <a:txBody>
                    <a:bodyPr/>
                    <a:lstStyle/>
                    <a:p>
                      <a:pPr marL="0" marR="0" algn="ctr">
                        <a:spcBef>
                          <a:spcPts val="0"/>
                        </a:spcBef>
                        <a:spcAft>
                          <a:spcPts val="0"/>
                        </a:spcAft>
                      </a:pPr>
                      <a:r>
                        <a:rPr lang="en-GB" sz="1050" noProof="0" dirty="0">
                          <a:solidFill>
                            <a:schemeClr val="tx1"/>
                          </a:solidFill>
                          <a:effectLst/>
                        </a:rPr>
                        <a:t>61 (23.7)</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1 (0.4)</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10 (3.8)</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1 (0.4)</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extLst>
                  <a:ext uri="{0D108BD9-81ED-4DB2-BD59-A6C34878D82A}">
                    <a16:rowId xmlns:a16="http://schemas.microsoft.com/office/drawing/2014/main" val="120476181"/>
                  </a:ext>
                </a:extLst>
              </a:tr>
              <a:tr h="191218">
                <a:tc>
                  <a:txBody>
                    <a:bodyPr/>
                    <a:lstStyle/>
                    <a:p>
                      <a:pPr marL="228600" indent="0" algn="l" fontAlgn="b">
                        <a:tabLst/>
                      </a:pPr>
                      <a:r>
                        <a:rPr lang="en-GB" sz="1050" b="0" u="none" strike="noStrike" noProof="0" dirty="0">
                          <a:solidFill>
                            <a:schemeClr val="bg1"/>
                          </a:solidFill>
                          <a:effectLst/>
                        </a:rPr>
                        <a:t>Constipation</a:t>
                      </a:r>
                      <a:endParaRPr lang="en-GB" sz="1050" b="0" i="0" u="none" strike="noStrike" noProof="0" dirty="0">
                        <a:solidFill>
                          <a:schemeClr val="bg1"/>
                        </a:solidFill>
                        <a:effectLst/>
                        <a:latin typeface="Arial" panose="020B0604020202020204" pitchFamily="34" charset="0"/>
                        <a:cs typeface="Arial" panose="020B0604020202020204" pitchFamily="34" charset="0"/>
                      </a:endParaRPr>
                    </a:p>
                  </a:txBody>
                  <a:tcPr marL="12696" marR="12696" marT="12696" marB="0" anchor="b"/>
                </a:tc>
                <a:tc>
                  <a:txBody>
                    <a:bodyPr/>
                    <a:lstStyle/>
                    <a:p>
                      <a:pPr marL="0" marR="0" algn="ctr">
                        <a:spcBef>
                          <a:spcPts val="0"/>
                        </a:spcBef>
                        <a:spcAft>
                          <a:spcPts val="0"/>
                        </a:spcAft>
                      </a:pPr>
                      <a:r>
                        <a:rPr lang="en-GB" sz="1050" noProof="0" dirty="0">
                          <a:solidFill>
                            <a:schemeClr val="tx1"/>
                          </a:solidFill>
                          <a:effectLst/>
                        </a:rPr>
                        <a:t>58 (22.6)</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0</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25 (9.6)</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0</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extLst>
                  <a:ext uri="{0D108BD9-81ED-4DB2-BD59-A6C34878D82A}">
                    <a16:rowId xmlns:a16="http://schemas.microsoft.com/office/drawing/2014/main" val="1928291078"/>
                  </a:ext>
                </a:extLst>
              </a:tr>
              <a:tr h="191218">
                <a:tc gridSpan="5">
                  <a:txBody>
                    <a:bodyPr/>
                    <a:lstStyle/>
                    <a:p>
                      <a:pPr algn="l" fontAlgn="b"/>
                      <a:r>
                        <a:rPr lang="en-GB" sz="1050" b="1" u="none" strike="noStrike" noProof="0" dirty="0">
                          <a:solidFill>
                            <a:schemeClr val="bg1"/>
                          </a:solidFill>
                          <a:effectLst/>
                        </a:rPr>
                        <a:t>General disorders</a:t>
                      </a:r>
                      <a:endParaRPr lang="en-GB" sz="1050" b="1" i="0" u="none" strike="noStrike" noProof="0" dirty="0">
                        <a:solidFill>
                          <a:schemeClr val="bg1"/>
                        </a:solidFill>
                        <a:effectLst/>
                        <a:latin typeface="Arial" panose="020B0604020202020204" pitchFamily="34" charset="0"/>
                        <a:cs typeface="Arial" panose="020B0604020202020204" pitchFamily="34" charset="0"/>
                      </a:endParaRPr>
                    </a:p>
                  </a:txBody>
                  <a:tcPr marL="12696" marR="12696" marT="12696" marB="0" anchor="b"/>
                </a:tc>
                <a:tc hMerge="1">
                  <a:txBody>
                    <a:bodyPr/>
                    <a:lstStyle/>
                    <a:p>
                      <a:pPr marL="0" marR="0" algn="ctr">
                        <a:lnSpc>
                          <a:spcPct val="100000"/>
                        </a:lnSpc>
                        <a:spcBef>
                          <a:spcPts val="0"/>
                        </a:spcBef>
                        <a:spcAft>
                          <a:spcPts val="0"/>
                        </a:spcAft>
                      </a:pPr>
                      <a:endParaRPr lang="en-GB" sz="1050" b="0" i="0" noProof="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91412" marR="91412" marT="0" marB="0" anchor="b"/>
                </a:tc>
                <a:tc hMerge="1">
                  <a:txBody>
                    <a:bodyPr/>
                    <a:lstStyle/>
                    <a:p>
                      <a:pPr marL="0" marR="0" algn="ctr">
                        <a:lnSpc>
                          <a:spcPct val="100000"/>
                        </a:lnSpc>
                        <a:spcBef>
                          <a:spcPts val="0"/>
                        </a:spcBef>
                        <a:spcAft>
                          <a:spcPts val="0"/>
                        </a:spcAft>
                      </a:pPr>
                      <a:endParaRPr lang="en-GB" sz="1050" b="0" i="0" noProof="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91412" marR="91412" marT="0" marB="0" anchor="b"/>
                </a:tc>
                <a:tc hMerge="1">
                  <a:txBody>
                    <a:bodyPr/>
                    <a:lstStyle/>
                    <a:p>
                      <a:pPr marL="0" marR="0" algn="ctr">
                        <a:lnSpc>
                          <a:spcPct val="100000"/>
                        </a:lnSpc>
                        <a:spcBef>
                          <a:spcPts val="0"/>
                        </a:spcBef>
                        <a:spcAft>
                          <a:spcPts val="0"/>
                        </a:spcAft>
                      </a:pPr>
                      <a:endParaRPr lang="en-GB" sz="1050" b="0" i="0" noProof="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91412" marR="91412" marT="0" marB="0" anchor="b"/>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1050" b="0" i="0" u="none" strike="noStrike" noProof="0" dirty="0">
                        <a:solidFill>
                          <a:schemeClr val="tx1"/>
                        </a:solidFill>
                        <a:effectLst/>
                        <a:latin typeface="Arial" panose="020B0604020202020204" pitchFamily="34" charset="0"/>
                        <a:cs typeface="Arial" panose="020B0604020202020204" pitchFamily="34" charset="0"/>
                      </a:endParaRPr>
                    </a:p>
                  </a:txBody>
                  <a:tcPr marL="91412" marR="91412" marT="0" marB="0" anchor="b"/>
                </a:tc>
                <a:extLst>
                  <a:ext uri="{0D108BD9-81ED-4DB2-BD59-A6C34878D82A}">
                    <a16:rowId xmlns:a16="http://schemas.microsoft.com/office/drawing/2014/main" val="1686586452"/>
                  </a:ext>
                </a:extLst>
              </a:tr>
              <a:tr h="191218">
                <a:tc>
                  <a:txBody>
                    <a:bodyPr/>
                    <a:lstStyle/>
                    <a:p>
                      <a:pPr marL="228600" indent="0" algn="l" fontAlgn="b">
                        <a:tabLst/>
                      </a:pPr>
                      <a:r>
                        <a:rPr lang="en-GB" sz="1050" b="0" u="none" strike="noStrike" noProof="0" dirty="0">
                          <a:solidFill>
                            <a:schemeClr val="bg1"/>
                          </a:solidFill>
                          <a:effectLst/>
                        </a:rPr>
                        <a:t>Fatigue</a:t>
                      </a:r>
                      <a:r>
                        <a:rPr lang="en-GB" sz="1050" b="0" u="none" strike="noStrike" baseline="30000" noProof="0" dirty="0">
                          <a:solidFill>
                            <a:schemeClr val="bg1"/>
                          </a:solidFill>
                          <a:effectLst/>
                        </a:rPr>
                        <a:t>¶</a:t>
                      </a:r>
                      <a:endParaRPr lang="en-GB" sz="1050" b="0" i="0" u="none" strike="noStrike" noProof="0" dirty="0">
                        <a:solidFill>
                          <a:schemeClr val="bg1"/>
                        </a:solidFill>
                        <a:effectLst/>
                        <a:latin typeface="Arial" panose="020B0604020202020204" pitchFamily="34" charset="0"/>
                        <a:cs typeface="Arial" panose="020B0604020202020204" pitchFamily="34" charset="0"/>
                      </a:endParaRPr>
                    </a:p>
                  </a:txBody>
                  <a:tcPr marL="12696" marR="12696" marT="12696" marB="0" anchor="b"/>
                </a:tc>
                <a:tc>
                  <a:txBody>
                    <a:bodyPr/>
                    <a:lstStyle/>
                    <a:p>
                      <a:pPr marL="0" marR="0" algn="ctr">
                        <a:spcBef>
                          <a:spcPts val="0"/>
                        </a:spcBef>
                        <a:spcAft>
                          <a:spcPts val="0"/>
                        </a:spcAft>
                      </a:pPr>
                      <a:r>
                        <a:rPr lang="en-GB" sz="1050" noProof="0" dirty="0">
                          <a:solidFill>
                            <a:schemeClr val="tx1"/>
                          </a:solidFill>
                          <a:effectLst/>
                        </a:rPr>
                        <a:t>115 (44.7)</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13 (5.1)</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77 (29.5)</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2 (0.8)</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extLst>
                  <a:ext uri="{0D108BD9-81ED-4DB2-BD59-A6C34878D82A}">
                    <a16:rowId xmlns:a16="http://schemas.microsoft.com/office/drawing/2014/main" val="1658213012"/>
                  </a:ext>
                </a:extLst>
              </a:tr>
              <a:tr h="191218">
                <a:tc gridSpan="5">
                  <a:txBody>
                    <a:bodyPr/>
                    <a:lstStyle/>
                    <a:p>
                      <a:pPr algn="l" fontAlgn="b"/>
                      <a:r>
                        <a:rPr lang="en-GB" sz="1050" b="1" u="none" strike="noStrike" noProof="0" dirty="0">
                          <a:solidFill>
                            <a:schemeClr val="bg1"/>
                          </a:solidFill>
                          <a:effectLst/>
                        </a:rPr>
                        <a:t>Investigations</a:t>
                      </a:r>
                      <a:endParaRPr lang="en-GB" sz="1050" b="1" i="0" u="none" strike="noStrike" noProof="0" dirty="0">
                        <a:solidFill>
                          <a:schemeClr val="bg1"/>
                        </a:solidFill>
                        <a:effectLst/>
                        <a:latin typeface="Arial" panose="020B0604020202020204" pitchFamily="34" charset="0"/>
                        <a:cs typeface="Arial" panose="020B0604020202020204" pitchFamily="34" charset="0"/>
                      </a:endParaRPr>
                    </a:p>
                  </a:txBody>
                  <a:tcPr marL="12696" marR="12696" marT="12696" marB="0" anchor="b"/>
                </a:tc>
                <a:tc hMerge="1">
                  <a:txBody>
                    <a:bodyPr/>
                    <a:lstStyle/>
                    <a:p>
                      <a:pPr marL="0" marR="0" algn="ctr">
                        <a:spcBef>
                          <a:spcPts val="0"/>
                        </a:spcBef>
                        <a:spcAft>
                          <a:spcPts val="0"/>
                        </a:spcAft>
                      </a:pP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hMerge="1">
                  <a:txBody>
                    <a:bodyPr/>
                    <a:lstStyle/>
                    <a:p>
                      <a:pPr marL="0" marR="0" algn="ctr">
                        <a:spcBef>
                          <a:spcPts val="0"/>
                        </a:spcBef>
                        <a:spcAft>
                          <a:spcPts val="0"/>
                        </a:spcAft>
                      </a:pP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hMerge="1">
                  <a:txBody>
                    <a:bodyPr/>
                    <a:lstStyle/>
                    <a:p>
                      <a:pPr marL="0" marR="0" algn="ctr">
                        <a:spcBef>
                          <a:spcPts val="0"/>
                        </a:spcBef>
                        <a:spcAft>
                          <a:spcPts val="0"/>
                        </a:spcAft>
                      </a:pP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hMerge="1">
                  <a:txBody>
                    <a:bodyPr/>
                    <a:lstStyle/>
                    <a:p>
                      <a:pPr marL="0" marR="0" algn="ctr">
                        <a:spcBef>
                          <a:spcPts val="0"/>
                        </a:spcBef>
                        <a:spcAft>
                          <a:spcPts val="0"/>
                        </a:spcAft>
                      </a:pP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extLst>
                  <a:ext uri="{0D108BD9-81ED-4DB2-BD59-A6C34878D82A}">
                    <a16:rowId xmlns:a16="http://schemas.microsoft.com/office/drawing/2014/main" val="2853093406"/>
                  </a:ext>
                </a:extLst>
              </a:tr>
              <a:tr h="191218">
                <a:tc>
                  <a:txBody>
                    <a:bodyPr/>
                    <a:lstStyle/>
                    <a:p>
                      <a:pPr marL="228600" indent="0" algn="l" fontAlgn="b">
                        <a:tabLst/>
                      </a:pPr>
                      <a:r>
                        <a:rPr lang="en-GB" sz="1050" b="0" u="none" strike="noStrike" noProof="0" dirty="0">
                          <a:solidFill>
                            <a:schemeClr val="bg1"/>
                          </a:solidFill>
                          <a:effectLst/>
                        </a:rPr>
                        <a:t>AST increased</a:t>
                      </a:r>
                      <a:endParaRPr lang="en-GB" sz="1050" b="0" i="0" u="none" strike="noStrike" noProof="0" dirty="0">
                        <a:solidFill>
                          <a:schemeClr val="bg1"/>
                        </a:solidFill>
                        <a:effectLst/>
                        <a:latin typeface="Arial" panose="020B0604020202020204" pitchFamily="34" charset="0"/>
                        <a:cs typeface="Arial" panose="020B0604020202020204" pitchFamily="34" charset="0"/>
                      </a:endParaRPr>
                    </a:p>
                  </a:txBody>
                  <a:tcPr marL="12696" marR="12696" marT="12696" marB="0" anchor="b"/>
                </a:tc>
                <a:tc>
                  <a:txBody>
                    <a:bodyPr/>
                    <a:lstStyle/>
                    <a:p>
                      <a:pPr marL="0" marR="0" algn="ctr">
                        <a:spcBef>
                          <a:spcPts val="0"/>
                        </a:spcBef>
                        <a:spcAft>
                          <a:spcPts val="0"/>
                        </a:spcAft>
                      </a:pPr>
                      <a:r>
                        <a:rPr lang="en-GB" sz="1050" noProof="0" dirty="0">
                          <a:solidFill>
                            <a:schemeClr val="tx1"/>
                          </a:solidFill>
                          <a:effectLst/>
                        </a:rPr>
                        <a:t>60 (23.3)</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2 (0.8)</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97 (37.2)</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13 (5.0)</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extLst>
                  <a:ext uri="{0D108BD9-81ED-4DB2-BD59-A6C34878D82A}">
                    <a16:rowId xmlns:a16="http://schemas.microsoft.com/office/drawing/2014/main" val="3738041738"/>
                  </a:ext>
                </a:extLst>
              </a:tr>
              <a:tr h="191218">
                <a:tc>
                  <a:txBody>
                    <a:bodyPr/>
                    <a:lstStyle/>
                    <a:p>
                      <a:pPr marL="228600" indent="0" algn="l" fontAlgn="b">
                        <a:tabLst/>
                      </a:pPr>
                      <a:r>
                        <a:rPr lang="en-GB" sz="1050" b="0" u="none" strike="noStrike" noProof="0" dirty="0">
                          <a:solidFill>
                            <a:schemeClr val="bg1"/>
                          </a:solidFill>
                          <a:effectLst/>
                        </a:rPr>
                        <a:t>ALT increased</a:t>
                      </a:r>
                      <a:endParaRPr lang="en-GB" sz="1050" b="0" i="0" u="none" strike="noStrike" noProof="0" dirty="0">
                        <a:solidFill>
                          <a:schemeClr val="bg1"/>
                        </a:solidFill>
                        <a:effectLst/>
                        <a:latin typeface="Arial" panose="020B0604020202020204" pitchFamily="34" charset="0"/>
                        <a:cs typeface="Arial" panose="020B0604020202020204" pitchFamily="34" charset="0"/>
                      </a:endParaRPr>
                    </a:p>
                  </a:txBody>
                  <a:tcPr marL="12696" marR="12696" marT="12696" marB="0" anchor="b"/>
                </a:tc>
                <a:tc>
                  <a:txBody>
                    <a:bodyPr/>
                    <a:lstStyle/>
                    <a:p>
                      <a:pPr marL="0" marR="0" algn="ctr">
                        <a:spcBef>
                          <a:spcPts val="0"/>
                        </a:spcBef>
                        <a:spcAft>
                          <a:spcPts val="0"/>
                        </a:spcAft>
                      </a:pPr>
                      <a:r>
                        <a:rPr lang="en-GB" sz="1050" noProof="0" dirty="0">
                          <a:solidFill>
                            <a:schemeClr val="tx1"/>
                          </a:solidFill>
                          <a:effectLst/>
                        </a:rPr>
                        <a:t>50 (19.5)</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4 (1.6)</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71 (27.2)</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12 (4.6)</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extLst>
                  <a:ext uri="{0D108BD9-81ED-4DB2-BD59-A6C34878D82A}">
                    <a16:rowId xmlns:a16="http://schemas.microsoft.com/office/drawing/2014/main" val="2335786404"/>
                  </a:ext>
                </a:extLst>
              </a:tr>
              <a:tr h="191218">
                <a:tc gridSpan="5">
                  <a:txBody>
                    <a:bodyPr/>
                    <a:lstStyle/>
                    <a:p>
                      <a:pPr algn="l" fontAlgn="b"/>
                      <a:r>
                        <a:rPr lang="en-GB" sz="1050" b="1" u="none" strike="noStrike" noProof="0" dirty="0">
                          <a:solidFill>
                            <a:schemeClr val="bg1"/>
                          </a:solidFill>
                          <a:effectLst/>
                        </a:rPr>
                        <a:t>Metabolism and nutrition disorders</a:t>
                      </a:r>
                      <a:endParaRPr lang="en-GB" sz="1050" b="1" i="0" u="none" strike="noStrike" noProof="0" dirty="0">
                        <a:solidFill>
                          <a:schemeClr val="bg1"/>
                        </a:solidFill>
                        <a:effectLst/>
                        <a:latin typeface="Arial" panose="020B0604020202020204" pitchFamily="34" charset="0"/>
                        <a:cs typeface="Arial" panose="020B0604020202020204" pitchFamily="34" charset="0"/>
                      </a:endParaRPr>
                    </a:p>
                  </a:txBody>
                  <a:tcPr marL="12696" marR="12696" marT="12696" marB="0" anchor="b"/>
                </a:tc>
                <a:tc hMerge="1">
                  <a:txBody>
                    <a:bodyPr/>
                    <a:lstStyle/>
                    <a:p>
                      <a:pPr marL="0" marR="0" algn="ctr">
                        <a:spcBef>
                          <a:spcPts val="0"/>
                        </a:spcBef>
                        <a:spcAft>
                          <a:spcPts val="0"/>
                        </a:spcAft>
                      </a:pP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hMerge="1">
                  <a:txBody>
                    <a:bodyPr/>
                    <a:lstStyle/>
                    <a:p>
                      <a:pPr marL="0" marR="0" algn="ctr">
                        <a:spcBef>
                          <a:spcPts val="0"/>
                        </a:spcBef>
                        <a:spcAft>
                          <a:spcPts val="0"/>
                        </a:spcAft>
                      </a:pP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hMerge="1">
                  <a:txBody>
                    <a:bodyPr/>
                    <a:lstStyle/>
                    <a:p>
                      <a:pPr marL="0" marR="0" algn="ctr">
                        <a:spcBef>
                          <a:spcPts val="0"/>
                        </a:spcBef>
                        <a:spcAft>
                          <a:spcPts val="0"/>
                        </a:spcAft>
                      </a:pP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hMerge="1">
                  <a:txBody>
                    <a:bodyPr/>
                    <a:lstStyle/>
                    <a:p>
                      <a:pPr marL="0" marR="0" algn="ctr">
                        <a:spcBef>
                          <a:spcPts val="0"/>
                        </a:spcBef>
                        <a:spcAft>
                          <a:spcPts val="0"/>
                        </a:spcAft>
                      </a:pP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extLst>
                  <a:ext uri="{0D108BD9-81ED-4DB2-BD59-A6C34878D82A}">
                    <a16:rowId xmlns:a16="http://schemas.microsoft.com/office/drawing/2014/main" val="1003599513"/>
                  </a:ext>
                </a:extLst>
              </a:tr>
              <a:tr h="191218">
                <a:tc>
                  <a:txBody>
                    <a:bodyPr/>
                    <a:lstStyle/>
                    <a:p>
                      <a:pPr marL="228600" indent="0" algn="l" fontAlgn="b">
                        <a:tabLst/>
                      </a:pPr>
                      <a:r>
                        <a:rPr lang="en-GB" sz="1050" b="0" u="none" strike="noStrike" noProof="0" dirty="0">
                          <a:solidFill>
                            <a:schemeClr val="bg1"/>
                          </a:solidFill>
                          <a:effectLst/>
                        </a:rPr>
                        <a:t>Decreased appetite</a:t>
                      </a:r>
                      <a:endParaRPr lang="en-GB" sz="1050" b="0" i="0" u="none" strike="noStrike" noProof="0" dirty="0">
                        <a:solidFill>
                          <a:schemeClr val="bg1"/>
                        </a:solidFill>
                        <a:effectLst/>
                        <a:latin typeface="Arial" panose="020B0604020202020204" pitchFamily="34" charset="0"/>
                        <a:cs typeface="Arial" panose="020B0604020202020204" pitchFamily="34" charset="0"/>
                      </a:endParaRPr>
                    </a:p>
                  </a:txBody>
                  <a:tcPr marL="12696" marR="12696" marT="12696" marB="0" anchor="b"/>
                </a:tc>
                <a:tc>
                  <a:txBody>
                    <a:bodyPr/>
                    <a:lstStyle/>
                    <a:p>
                      <a:pPr marL="0" marR="0" algn="ctr">
                        <a:spcBef>
                          <a:spcPts val="0"/>
                        </a:spcBef>
                        <a:spcAft>
                          <a:spcPts val="0"/>
                        </a:spcAft>
                      </a:pPr>
                      <a:r>
                        <a:rPr lang="en-GB" sz="1050" noProof="0" dirty="0">
                          <a:solidFill>
                            <a:schemeClr val="tx1"/>
                          </a:solidFill>
                          <a:effectLst/>
                        </a:rPr>
                        <a:t>67 (26.1)</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3 (1.2)</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33 (12.6)</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0</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extLst>
                  <a:ext uri="{0D108BD9-81ED-4DB2-BD59-A6C34878D82A}">
                    <a16:rowId xmlns:a16="http://schemas.microsoft.com/office/drawing/2014/main" val="1519176060"/>
                  </a:ext>
                </a:extLst>
              </a:tr>
              <a:tr h="191218">
                <a:tc gridSpan="5">
                  <a:txBody>
                    <a:bodyPr/>
                    <a:lstStyle/>
                    <a:p>
                      <a:pPr algn="l" fontAlgn="b"/>
                      <a:r>
                        <a:rPr lang="en-GB" sz="1050" b="1" u="none" strike="noStrike" noProof="0" dirty="0">
                          <a:solidFill>
                            <a:schemeClr val="bg1"/>
                          </a:solidFill>
                          <a:effectLst/>
                        </a:rPr>
                        <a:t>Skin and subcutaneous tissue disorders</a:t>
                      </a:r>
                      <a:endParaRPr lang="en-GB" sz="1050" b="1" i="0" u="none" strike="noStrike" noProof="0" dirty="0">
                        <a:solidFill>
                          <a:schemeClr val="bg1"/>
                        </a:solidFill>
                        <a:effectLst/>
                        <a:latin typeface="Arial" panose="020B0604020202020204" pitchFamily="34" charset="0"/>
                        <a:cs typeface="Arial" panose="020B0604020202020204" pitchFamily="34" charset="0"/>
                      </a:endParaRPr>
                    </a:p>
                  </a:txBody>
                  <a:tcPr marL="12696" marR="12696" marT="12696" marB="0" anchor="b"/>
                </a:tc>
                <a:tc hMerge="1">
                  <a:txBody>
                    <a:bodyPr/>
                    <a:lstStyle/>
                    <a:p>
                      <a:pPr marL="0" marR="0" algn="ctr">
                        <a:spcBef>
                          <a:spcPts val="0"/>
                        </a:spcBef>
                        <a:spcAft>
                          <a:spcPts val="0"/>
                        </a:spcAft>
                      </a:pP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hMerge="1">
                  <a:txBody>
                    <a:bodyPr/>
                    <a:lstStyle/>
                    <a:p>
                      <a:pPr marL="0" marR="0" algn="ctr">
                        <a:spcBef>
                          <a:spcPts val="0"/>
                        </a:spcBef>
                        <a:spcAft>
                          <a:spcPts val="0"/>
                        </a:spcAft>
                      </a:pP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hMerge="1">
                  <a:txBody>
                    <a:bodyPr/>
                    <a:lstStyle/>
                    <a:p>
                      <a:pPr marL="0" marR="0" algn="ctr">
                        <a:spcBef>
                          <a:spcPts val="0"/>
                        </a:spcBef>
                        <a:spcAft>
                          <a:spcPts val="0"/>
                        </a:spcAft>
                      </a:pP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hMerge="1">
                  <a:txBody>
                    <a:bodyPr/>
                    <a:lstStyle/>
                    <a:p>
                      <a:pPr marL="0" marR="0" algn="ctr">
                        <a:spcBef>
                          <a:spcPts val="0"/>
                        </a:spcBef>
                        <a:spcAft>
                          <a:spcPts val="0"/>
                        </a:spcAft>
                      </a:pP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extLst>
                  <a:ext uri="{0D108BD9-81ED-4DB2-BD59-A6C34878D82A}">
                    <a16:rowId xmlns:a16="http://schemas.microsoft.com/office/drawing/2014/main" val="1466269645"/>
                  </a:ext>
                </a:extLst>
              </a:tr>
              <a:tr h="191218">
                <a:tc>
                  <a:txBody>
                    <a:bodyPr/>
                    <a:lstStyle/>
                    <a:p>
                      <a:pPr marL="228600" indent="0" algn="l" fontAlgn="b">
                        <a:tabLst/>
                      </a:pPr>
                      <a:r>
                        <a:rPr lang="en-GB" sz="1050" b="0" u="none" strike="noStrike" noProof="0" dirty="0">
                          <a:solidFill>
                            <a:schemeClr val="bg1"/>
                          </a:solidFill>
                          <a:effectLst/>
                        </a:rPr>
                        <a:t>Alopecia**</a:t>
                      </a:r>
                      <a:endParaRPr lang="en-GB" sz="1050" b="0" i="0" u="none" strike="noStrike" noProof="0" dirty="0">
                        <a:solidFill>
                          <a:schemeClr val="bg1"/>
                        </a:solidFill>
                        <a:effectLst/>
                        <a:latin typeface="Arial" panose="020B0604020202020204" pitchFamily="34" charset="0"/>
                        <a:cs typeface="Arial" panose="020B0604020202020204" pitchFamily="34" charset="0"/>
                      </a:endParaRPr>
                    </a:p>
                  </a:txBody>
                  <a:tcPr marL="12696" marR="12696" marT="12696" marB="0" anchor="b"/>
                </a:tc>
                <a:tc>
                  <a:txBody>
                    <a:bodyPr/>
                    <a:lstStyle/>
                    <a:p>
                      <a:pPr marL="0" marR="0" algn="ctr">
                        <a:spcBef>
                          <a:spcPts val="0"/>
                        </a:spcBef>
                        <a:spcAft>
                          <a:spcPts val="0"/>
                        </a:spcAft>
                      </a:pPr>
                      <a:r>
                        <a:rPr lang="en-GB" sz="1050" noProof="0" dirty="0">
                          <a:solidFill>
                            <a:schemeClr val="tx1"/>
                          </a:solidFill>
                          <a:effectLst/>
                        </a:rPr>
                        <a:t>93 (36.2)</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1 (0.4)</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6 (2.3)</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tc>
                  <a:txBody>
                    <a:bodyPr/>
                    <a:lstStyle/>
                    <a:p>
                      <a:pPr marL="0" marR="0" algn="ctr">
                        <a:spcBef>
                          <a:spcPts val="0"/>
                        </a:spcBef>
                        <a:spcAft>
                          <a:spcPts val="0"/>
                        </a:spcAft>
                      </a:pPr>
                      <a:r>
                        <a:rPr lang="en-GB" sz="1050" noProof="0" dirty="0">
                          <a:solidFill>
                            <a:schemeClr val="tx1"/>
                          </a:solidFill>
                          <a:effectLst/>
                        </a:rPr>
                        <a:t>0</a:t>
                      </a:r>
                      <a:endParaRPr lang="en-GB" sz="105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1412" marR="91412" marT="0" marB="0"/>
                </a:tc>
                <a:extLst>
                  <a:ext uri="{0D108BD9-81ED-4DB2-BD59-A6C34878D82A}">
                    <a16:rowId xmlns:a16="http://schemas.microsoft.com/office/drawing/2014/main" val="2422212096"/>
                  </a:ext>
                </a:extLst>
              </a:tr>
            </a:tbl>
          </a:graphicData>
        </a:graphic>
      </p:graphicFrame>
      <p:graphicFrame>
        <p:nvGraphicFramePr>
          <p:cNvPr id="12" name="Table 8">
            <a:extLst>
              <a:ext uri="{FF2B5EF4-FFF2-40B4-BE49-F238E27FC236}">
                <a16:creationId xmlns:a16="http://schemas.microsoft.com/office/drawing/2014/main" id="{8894683B-5556-7B85-914B-C7366D39CD46}"/>
              </a:ext>
            </a:extLst>
          </p:cNvPr>
          <p:cNvGraphicFramePr>
            <a:graphicFrameLocks noGrp="1"/>
          </p:cNvGraphicFramePr>
          <p:nvPr/>
        </p:nvGraphicFramePr>
        <p:xfrm>
          <a:off x="6751221" y="1930393"/>
          <a:ext cx="5135319" cy="1745785"/>
        </p:xfrm>
        <a:graphic>
          <a:graphicData uri="http://schemas.openxmlformats.org/drawingml/2006/table">
            <a:tbl>
              <a:tblPr firstRow="1" firstCol="1" bandRow="1">
                <a:tableStyleId>{5C22544A-7EE6-4342-B048-85BDC9FD1C3A}</a:tableStyleId>
              </a:tblPr>
              <a:tblGrid>
                <a:gridCol w="801485">
                  <a:extLst>
                    <a:ext uri="{9D8B030D-6E8A-4147-A177-3AD203B41FA5}">
                      <a16:colId xmlns:a16="http://schemas.microsoft.com/office/drawing/2014/main" val="360769673"/>
                    </a:ext>
                  </a:extLst>
                </a:gridCol>
                <a:gridCol w="700354">
                  <a:extLst>
                    <a:ext uri="{9D8B030D-6E8A-4147-A177-3AD203B41FA5}">
                      <a16:colId xmlns:a16="http://schemas.microsoft.com/office/drawing/2014/main" val="4243042729"/>
                    </a:ext>
                  </a:extLst>
                </a:gridCol>
                <a:gridCol w="726696">
                  <a:extLst>
                    <a:ext uri="{9D8B030D-6E8A-4147-A177-3AD203B41FA5}">
                      <a16:colId xmlns:a16="http://schemas.microsoft.com/office/drawing/2014/main" val="2100143693"/>
                    </a:ext>
                  </a:extLst>
                </a:gridCol>
                <a:gridCol w="726696">
                  <a:extLst>
                    <a:ext uri="{9D8B030D-6E8A-4147-A177-3AD203B41FA5}">
                      <a16:colId xmlns:a16="http://schemas.microsoft.com/office/drawing/2014/main" val="2841808380"/>
                    </a:ext>
                  </a:extLst>
                </a:gridCol>
                <a:gridCol w="726696">
                  <a:extLst>
                    <a:ext uri="{9D8B030D-6E8A-4147-A177-3AD203B41FA5}">
                      <a16:colId xmlns:a16="http://schemas.microsoft.com/office/drawing/2014/main" val="19540246"/>
                    </a:ext>
                  </a:extLst>
                </a:gridCol>
                <a:gridCol w="726696">
                  <a:extLst>
                    <a:ext uri="{9D8B030D-6E8A-4147-A177-3AD203B41FA5}">
                      <a16:colId xmlns:a16="http://schemas.microsoft.com/office/drawing/2014/main" val="2519174289"/>
                    </a:ext>
                  </a:extLst>
                </a:gridCol>
                <a:gridCol w="726696">
                  <a:extLst>
                    <a:ext uri="{9D8B030D-6E8A-4147-A177-3AD203B41FA5}">
                      <a16:colId xmlns:a16="http://schemas.microsoft.com/office/drawing/2014/main" val="3535413775"/>
                    </a:ext>
                  </a:extLst>
                </a:gridCol>
              </a:tblGrid>
              <a:tr h="374299">
                <a:tc gridSpan="7">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Adjudicated as drug-related ILD/pneumonitis,</a:t>
                      </a:r>
                      <a:r>
                        <a:rPr lang="en-US" sz="1100" b="1" baseline="30000" dirty="0">
                          <a:solidFill>
                            <a:schemeClr val="bg1"/>
                          </a:solidFill>
                        </a:rPr>
                        <a:t>††</a:t>
                      </a:r>
                      <a:r>
                        <a:rPr lang="en-US" sz="1100" b="1" dirty="0">
                          <a:solidFill>
                            <a:schemeClr val="bg1"/>
                          </a:solidFill>
                        </a:rPr>
                        <a:t> n (%)</a:t>
                      </a:r>
                      <a:endParaRPr lang="en-US" sz="1100" b="1" i="0" dirty="0">
                        <a:solidFill>
                          <a:schemeClr val="bg1"/>
                        </a:solidFill>
                        <a:latin typeface="Arial" panose="020B0604020202020204" pitchFamily="34" charset="0"/>
                        <a:cs typeface="Arial" panose="020B0604020202020204" pitchFamily="34" charset="0"/>
                      </a:endParaRPr>
                    </a:p>
                  </a:txBody>
                  <a:tcPr marL="121882" marR="121882" marT="60941" marB="60941" anchor="b"/>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200" b="1" i="0">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457"/>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200" b="1" i="0">
                        <a:solidFill>
                          <a:schemeClr val="bg1"/>
                        </a:solidFill>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457"/>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200" b="1" i="0">
                        <a:solidFill>
                          <a:schemeClr val="bg1"/>
                        </a:solidFill>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457"/>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200" b="1" i="0">
                        <a:solidFill>
                          <a:schemeClr val="bg1"/>
                        </a:solidFill>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457"/>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200" b="1" i="0">
                        <a:solidFill>
                          <a:schemeClr val="bg1"/>
                        </a:solidFill>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457"/>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200" b="1" i="0">
                        <a:solidFill>
                          <a:schemeClr val="bg1"/>
                        </a:solidFill>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457"/>
                    </a:solidFill>
                  </a:tcPr>
                </a:tc>
                <a:extLst>
                  <a:ext uri="{0D108BD9-81ED-4DB2-BD59-A6C34878D82A}">
                    <a16:rowId xmlns:a16="http://schemas.microsoft.com/office/drawing/2014/main" val="2026096198"/>
                  </a:ext>
                </a:extLst>
              </a:tr>
              <a:tr h="44690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n (%)</a:t>
                      </a:r>
                      <a:endParaRPr lang="en-US" sz="1100" b="1" i="0" dirty="0">
                        <a:solidFill>
                          <a:schemeClr val="bg1"/>
                        </a:solidFill>
                        <a:latin typeface="Arial" panose="020B0604020202020204" pitchFamily="34" charset="0"/>
                        <a:cs typeface="Arial" panose="020B0604020202020204" pitchFamily="34" charset="0"/>
                      </a:endParaRPr>
                    </a:p>
                  </a:txBody>
                  <a:tcPr marL="121882" marR="121882" marT="60941" marB="60941" anchor="b"/>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100" b="1" dirty="0">
                          <a:solidFill>
                            <a:schemeClr val="bg1"/>
                          </a:solidFill>
                          <a:effectLst/>
                        </a:rPr>
                        <a:t>Grade 1</a:t>
                      </a:r>
                      <a:endParaRPr lang="en-NZ" sz="1100" b="1" i="0" dirty="0">
                        <a:solidFill>
                          <a:schemeClr val="bg1"/>
                        </a:solidFill>
                        <a:effectLst/>
                        <a:latin typeface="Arial" panose="020B0604020202020204" pitchFamily="34" charset="0"/>
                        <a:cs typeface="Arial" panose="020B0604020202020204" pitchFamily="34" charset="0"/>
                      </a:endParaRPr>
                    </a:p>
                  </a:txBody>
                  <a:tcPr marL="121882" marR="121882" marT="60941" marB="60941" anchor="b">
                    <a:solidFill>
                      <a:schemeClr val="accent1"/>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100" b="1" dirty="0">
                          <a:solidFill>
                            <a:schemeClr val="bg1"/>
                          </a:solidFill>
                          <a:effectLst/>
                        </a:rPr>
                        <a:t>Grade 2</a:t>
                      </a:r>
                      <a:endParaRPr lang="en-NZ" sz="1100" b="1" i="0" dirty="0">
                        <a:solidFill>
                          <a:schemeClr val="bg1"/>
                        </a:solidFill>
                        <a:effectLst/>
                        <a:latin typeface="Arial" panose="020B0604020202020204" pitchFamily="34" charset="0"/>
                        <a:cs typeface="Arial" panose="020B0604020202020204" pitchFamily="34" charset="0"/>
                      </a:endParaRPr>
                    </a:p>
                  </a:txBody>
                  <a:tcPr marL="121882" marR="121882" marT="60941" marB="60941" anchor="b">
                    <a:solidFill>
                      <a:schemeClr val="accent1"/>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100" b="1" dirty="0">
                          <a:solidFill>
                            <a:schemeClr val="bg1"/>
                          </a:solidFill>
                          <a:effectLst/>
                        </a:rPr>
                        <a:t>Grade 3</a:t>
                      </a:r>
                      <a:endParaRPr lang="en-NZ" sz="1100" b="1" i="0" dirty="0">
                        <a:solidFill>
                          <a:schemeClr val="bg1"/>
                        </a:solidFill>
                        <a:effectLst/>
                        <a:latin typeface="Arial" panose="020B0604020202020204" pitchFamily="34" charset="0"/>
                        <a:cs typeface="Arial" panose="020B0604020202020204" pitchFamily="34" charset="0"/>
                      </a:endParaRPr>
                    </a:p>
                  </a:txBody>
                  <a:tcPr marL="121882" marR="121882" marT="60941" marB="60941" anchor="b">
                    <a:solidFill>
                      <a:schemeClr val="accent1"/>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100" b="1" dirty="0">
                          <a:solidFill>
                            <a:schemeClr val="bg1"/>
                          </a:solidFill>
                          <a:effectLst/>
                        </a:rPr>
                        <a:t>Grade 4</a:t>
                      </a:r>
                      <a:endParaRPr lang="en-NZ" sz="1100" b="1" i="0" dirty="0">
                        <a:solidFill>
                          <a:schemeClr val="bg1"/>
                        </a:solidFill>
                        <a:effectLst/>
                        <a:latin typeface="Arial" panose="020B0604020202020204" pitchFamily="34" charset="0"/>
                        <a:cs typeface="Arial" panose="020B0604020202020204" pitchFamily="34" charset="0"/>
                      </a:endParaRPr>
                    </a:p>
                  </a:txBody>
                  <a:tcPr marL="121882" marR="121882" marT="60941" marB="60941" anchor="b">
                    <a:solidFill>
                      <a:schemeClr val="accent1"/>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100" b="1" dirty="0">
                          <a:solidFill>
                            <a:schemeClr val="bg1"/>
                          </a:solidFill>
                          <a:effectLst/>
                        </a:rPr>
                        <a:t>Grade 5</a:t>
                      </a:r>
                      <a:endParaRPr lang="en-NZ" sz="1100" b="1" i="0" dirty="0">
                        <a:solidFill>
                          <a:schemeClr val="bg1"/>
                        </a:solidFill>
                        <a:effectLst/>
                        <a:latin typeface="Arial" panose="020B0604020202020204" pitchFamily="34" charset="0"/>
                        <a:cs typeface="Arial" panose="020B0604020202020204" pitchFamily="34" charset="0"/>
                      </a:endParaRPr>
                    </a:p>
                  </a:txBody>
                  <a:tcPr marL="121882" marR="121882" marT="60941" marB="60941" anchor="b">
                    <a:solidFill>
                      <a:schemeClr val="accent1"/>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100" b="1" dirty="0">
                          <a:solidFill>
                            <a:schemeClr val="bg1"/>
                          </a:solidFill>
                          <a:effectLst/>
                        </a:rPr>
                        <a:t>Any Grade</a:t>
                      </a:r>
                      <a:endParaRPr lang="en-NZ" sz="1100" b="1" i="0" dirty="0">
                        <a:solidFill>
                          <a:schemeClr val="bg1"/>
                        </a:solidFill>
                        <a:effectLst/>
                        <a:latin typeface="Arial" panose="020B0604020202020204" pitchFamily="34" charset="0"/>
                        <a:cs typeface="Arial" panose="020B0604020202020204" pitchFamily="34" charset="0"/>
                      </a:endParaRPr>
                    </a:p>
                  </a:txBody>
                  <a:tcPr marL="121882" marR="121882" marT="60941" marB="60941" anchor="b">
                    <a:solidFill>
                      <a:schemeClr val="accent1"/>
                    </a:solidFill>
                  </a:tcPr>
                </a:tc>
                <a:extLst>
                  <a:ext uri="{0D108BD9-81ED-4DB2-BD59-A6C34878D82A}">
                    <a16:rowId xmlns:a16="http://schemas.microsoft.com/office/drawing/2014/main" val="1434102208"/>
                  </a:ext>
                </a:extLst>
              </a:tr>
              <a:tr h="4469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r>
                        <a:rPr lang="en-US" sz="1100" b="0" dirty="0">
                          <a:solidFill>
                            <a:schemeClr val="bg1"/>
                          </a:solidFill>
                        </a:rPr>
                        <a:t>T-DXd (n=257)</a:t>
                      </a:r>
                      <a:endParaRPr lang="en-US" sz="1100" b="0" i="0" dirty="0">
                        <a:solidFill>
                          <a:schemeClr val="bg1"/>
                        </a:solidFill>
                        <a:latin typeface="Arial" panose="020B0604020202020204" pitchFamily="34" charset="0"/>
                        <a:cs typeface="Arial" panose="020B0604020202020204" pitchFamily="34" charset="0"/>
                      </a:endParaRPr>
                    </a:p>
                  </a:txBody>
                  <a:tcPr marL="121882" marR="121882" marT="60941" marB="60941"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chemeClr val="tx1"/>
                          </a:solidFill>
                          <a:effectLst/>
                          <a:uLnTx/>
                          <a:uFillTx/>
                        </a:rPr>
                        <a:t>7 </a:t>
                      </a:r>
                      <a:br>
                        <a:rPr kumimoji="0" lang="en-US" sz="1100" b="0" u="none" strike="noStrike" kern="1200" cap="none" spc="0" normalizeH="0" baseline="0" noProof="0" dirty="0">
                          <a:ln>
                            <a:noFill/>
                          </a:ln>
                          <a:solidFill>
                            <a:schemeClr val="tx1"/>
                          </a:solidFill>
                          <a:effectLst/>
                          <a:uLnTx/>
                          <a:uFillTx/>
                        </a:rPr>
                      </a:br>
                      <a:r>
                        <a:rPr kumimoji="0" lang="en-US" sz="1100" b="0" u="none" strike="noStrike" kern="1200" cap="none" spc="0" normalizeH="0" baseline="0" noProof="0" dirty="0">
                          <a:ln>
                            <a:noFill/>
                          </a:ln>
                          <a:solidFill>
                            <a:schemeClr val="tx1"/>
                          </a:solidFill>
                          <a:effectLst/>
                          <a:uLnTx/>
                          <a:uFillTx/>
                        </a:rPr>
                        <a:t>(2.7)</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121882" marR="121882" marT="60941" marB="60941"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chemeClr val="tx1"/>
                          </a:solidFill>
                          <a:effectLst/>
                          <a:uLnTx/>
                          <a:uFillTx/>
                        </a:rPr>
                        <a:t>18 </a:t>
                      </a:r>
                      <a:br>
                        <a:rPr kumimoji="0" lang="en-US" sz="1100" b="0" u="none" strike="noStrike" kern="1200" cap="none" spc="0" normalizeH="0" baseline="0" noProof="0" dirty="0">
                          <a:ln>
                            <a:noFill/>
                          </a:ln>
                          <a:solidFill>
                            <a:schemeClr val="tx1"/>
                          </a:solidFill>
                          <a:effectLst/>
                          <a:uLnTx/>
                          <a:uFillTx/>
                        </a:rPr>
                      </a:br>
                      <a:r>
                        <a:rPr kumimoji="0" lang="en-US" sz="1100" b="0" u="none" strike="noStrike" kern="1200" cap="none" spc="0" normalizeH="0" baseline="0" noProof="0" dirty="0">
                          <a:ln>
                            <a:noFill/>
                          </a:ln>
                          <a:solidFill>
                            <a:schemeClr val="tx1"/>
                          </a:solidFill>
                          <a:effectLst/>
                          <a:uLnTx/>
                          <a:uFillTx/>
                        </a:rPr>
                        <a:t>(7.0)</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121882" marR="121882" marT="60941" marB="60941"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chemeClr val="tx1"/>
                          </a:solidFill>
                          <a:effectLst/>
                          <a:uLnTx/>
                          <a:uFillTx/>
                        </a:rPr>
                        <a:t>2 </a:t>
                      </a:r>
                      <a:br>
                        <a:rPr kumimoji="0" lang="en-US" sz="1100" b="0" u="none" strike="noStrike" kern="1200" cap="none" spc="0" normalizeH="0" baseline="0" noProof="0" dirty="0">
                          <a:ln>
                            <a:noFill/>
                          </a:ln>
                          <a:solidFill>
                            <a:schemeClr val="tx1"/>
                          </a:solidFill>
                          <a:effectLst/>
                          <a:uLnTx/>
                          <a:uFillTx/>
                        </a:rPr>
                      </a:br>
                      <a:r>
                        <a:rPr kumimoji="0" lang="en-US" sz="1100" b="0" u="none" strike="noStrike" kern="1200" cap="none" spc="0" normalizeH="0" baseline="0" noProof="0" dirty="0">
                          <a:ln>
                            <a:noFill/>
                          </a:ln>
                          <a:solidFill>
                            <a:schemeClr val="tx1"/>
                          </a:solidFill>
                          <a:effectLst/>
                          <a:uLnTx/>
                          <a:uFillTx/>
                        </a:rPr>
                        <a:t>(0.8)</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121882" marR="121882" marT="60941" marB="60941"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chemeClr val="tx1"/>
                          </a:solidFill>
                          <a:effectLst/>
                          <a:uLnTx/>
                          <a:uFillTx/>
                        </a:rPr>
                        <a:t>0</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121882" marR="121882" marT="60941" marB="60941"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chemeClr val="tx1"/>
                          </a:solidFill>
                          <a:effectLst/>
                          <a:uLnTx/>
                          <a:uFillTx/>
                        </a:rPr>
                        <a:t>0</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121882" marR="121882" marT="60941" marB="6094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chemeClr val="tx1"/>
                          </a:solidFill>
                          <a:effectLst/>
                          <a:uLnTx/>
                          <a:uFillTx/>
                        </a:rPr>
                        <a:t>27 (10.5)</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121882" marR="121882" marT="60941" marB="60941" anchor="ctr"/>
                </a:tc>
                <a:extLst>
                  <a:ext uri="{0D108BD9-81ED-4DB2-BD59-A6C34878D82A}">
                    <a16:rowId xmlns:a16="http://schemas.microsoft.com/office/drawing/2014/main" val="529406288"/>
                  </a:ext>
                </a:extLst>
              </a:tr>
              <a:tr h="4469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r>
                        <a:rPr lang="en-US" sz="1100" b="0" dirty="0">
                          <a:solidFill>
                            <a:schemeClr val="bg1"/>
                          </a:solidFill>
                        </a:rPr>
                        <a:t>T-DM1 (n=261)</a:t>
                      </a:r>
                      <a:endParaRPr lang="en-US" sz="1100" b="0" i="0" dirty="0">
                        <a:solidFill>
                          <a:schemeClr val="bg1"/>
                        </a:solidFill>
                        <a:latin typeface="Arial" panose="020B0604020202020204" pitchFamily="34" charset="0"/>
                        <a:cs typeface="Arial" panose="020B0604020202020204" pitchFamily="34" charset="0"/>
                      </a:endParaRPr>
                    </a:p>
                  </a:txBody>
                  <a:tcPr marL="121882" marR="121882" marT="60941" marB="60941"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chemeClr val="tx1"/>
                          </a:solidFill>
                          <a:effectLst/>
                          <a:uLnTx/>
                          <a:uFillTx/>
                        </a:rPr>
                        <a:t>4 </a:t>
                      </a:r>
                      <a:br>
                        <a:rPr kumimoji="0" lang="en-US" sz="1100" b="0" u="none" strike="noStrike" kern="1200" cap="none" spc="0" normalizeH="0" baseline="0" noProof="0" dirty="0">
                          <a:ln>
                            <a:noFill/>
                          </a:ln>
                          <a:solidFill>
                            <a:schemeClr val="tx1"/>
                          </a:solidFill>
                          <a:effectLst/>
                          <a:uLnTx/>
                          <a:uFillTx/>
                        </a:rPr>
                      </a:br>
                      <a:r>
                        <a:rPr kumimoji="0" lang="en-US" sz="1100" b="0" u="none" strike="noStrike" kern="1200" cap="none" spc="0" normalizeH="0" baseline="0" noProof="0" dirty="0">
                          <a:ln>
                            <a:noFill/>
                          </a:ln>
                          <a:solidFill>
                            <a:schemeClr val="tx1"/>
                          </a:solidFill>
                          <a:effectLst/>
                          <a:uLnTx/>
                          <a:uFillTx/>
                        </a:rPr>
                        <a:t>(1.5)</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121882" marR="121882" marT="60941" marB="60941"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chemeClr val="tx1"/>
                          </a:solidFill>
                          <a:effectLst/>
                          <a:uLnTx/>
                          <a:uFillTx/>
                        </a:rPr>
                        <a:t>1 </a:t>
                      </a:r>
                      <a:br>
                        <a:rPr kumimoji="0" lang="en-US" sz="1100" b="0" u="none" strike="noStrike" kern="1200" cap="none" spc="0" normalizeH="0" baseline="0" noProof="0" dirty="0">
                          <a:ln>
                            <a:noFill/>
                          </a:ln>
                          <a:solidFill>
                            <a:schemeClr val="tx1"/>
                          </a:solidFill>
                          <a:effectLst/>
                          <a:uLnTx/>
                          <a:uFillTx/>
                        </a:rPr>
                      </a:br>
                      <a:r>
                        <a:rPr kumimoji="0" lang="en-US" sz="1100" b="0" u="none" strike="noStrike" kern="1200" cap="none" spc="0" normalizeH="0" baseline="0" noProof="0" dirty="0">
                          <a:ln>
                            <a:noFill/>
                          </a:ln>
                          <a:solidFill>
                            <a:schemeClr val="tx1"/>
                          </a:solidFill>
                          <a:effectLst/>
                          <a:uLnTx/>
                          <a:uFillTx/>
                        </a:rPr>
                        <a:t>(0.4)</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121882" marR="121882" marT="60941" marB="60941"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chemeClr val="tx1"/>
                          </a:solidFill>
                          <a:effectLst/>
                          <a:uLnTx/>
                          <a:uFillTx/>
                        </a:rPr>
                        <a:t>0</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121882" marR="121882" marT="60941" marB="60941"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chemeClr val="tx1"/>
                          </a:solidFill>
                          <a:effectLst/>
                          <a:uLnTx/>
                          <a:uFillTx/>
                        </a:rPr>
                        <a:t>0</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121882" marR="121882" marT="60941" marB="60941"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chemeClr val="tx1"/>
                          </a:solidFill>
                          <a:effectLst/>
                          <a:uLnTx/>
                          <a:uFillTx/>
                        </a:rPr>
                        <a:t>0</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121882" marR="121882" marT="60941" marB="6094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chemeClr val="tx1"/>
                          </a:solidFill>
                          <a:effectLst/>
                          <a:uLnTx/>
                          <a:uFillTx/>
                        </a:rPr>
                        <a:t>5 (1.9)</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121882" marR="121882" marT="60941" marB="60941" anchor="ctr"/>
                </a:tc>
                <a:extLst>
                  <a:ext uri="{0D108BD9-81ED-4DB2-BD59-A6C34878D82A}">
                    <a16:rowId xmlns:a16="http://schemas.microsoft.com/office/drawing/2014/main" val="1092692037"/>
                  </a:ext>
                </a:extLst>
              </a:tr>
            </a:tbl>
          </a:graphicData>
        </a:graphic>
      </p:graphicFrame>
      <p:sp>
        <p:nvSpPr>
          <p:cNvPr id="13" name="Rectangle 12">
            <a:extLst>
              <a:ext uri="{FF2B5EF4-FFF2-40B4-BE49-F238E27FC236}">
                <a16:creationId xmlns:a16="http://schemas.microsoft.com/office/drawing/2014/main" id="{6048D8D5-7E6C-7028-388D-66495302C31C}"/>
              </a:ext>
            </a:extLst>
          </p:cNvPr>
          <p:cNvSpPr/>
          <p:nvPr/>
        </p:nvSpPr>
        <p:spPr>
          <a:xfrm>
            <a:off x="7015066" y="4132306"/>
            <a:ext cx="4967137" cy="1477328"/>
          </a:xfrm>
          <a:prstGeom prst="rect">
            <a:avLst/>
          </a:prstGeom>
        </p:spPr>
        <p:txBody>
          <a:bodyPr wrap="square">
            <a:spAutoFit/>
          </a:bodyPr>
          <a:lstStyle/>
          <a:p>
            <a:pPr marL="285750" indent="-285750" defTabSz="608854">
              <a:buClr>
                <a:schemeClr val="accent3"/>
              </a:buClr>
              <a:buFont typeface="Arial" panose="020B0604020202020204" pitchFamily="34" charset="0"/>
              <a:buChar char="•"/>
              <a:defRPr/>
            </a:pPr>
            <a:r>
              <a:rPr lang="en-GB" dirty="0">
                <a:latin typeface="Arial" panose="020B0604020202020204" pitchFamily="34" charset="0"/>
                <a:cs typeface="Arial" panose="020B0604020202020204" pitchFamily="34" charset="0"/>
              </a:rPr>
              <a:t>Most drug-related TEAEs were gastrointestinal or hematologic in nature</a:t>
            </a:r>
            <a:endParaRPr kumimoji="0" lang="en-US"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285750" marR="0" lvl="0" indent="-285750" algn="l" defTabSz="608854"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n-US" i="0" u="none" strike="noStrike" kern="1200" cap="none" spc="0" normalizeH="0" baseline="0" noProof="0" dirty="0">
                <a:ln>
                  <a:noFill/>
                </a:ln>
                <a:effectLst/>
                <a:uLnTx/>
                <a:uFillTx/>
                <a:latin typeface="Arial" panose="020B0604020202020204" pitchFamily="34" charset="0"/>
                <a:cs typeface="Arial" panose="020B0604020202020204" pitchFamily="34" charset="0"/>
              </a:rPr>
              <a:t>There were no Grade 4 or 5 adjudicated drug-related ILD/pneumonitis events observed with T-DXd</a:t>
            </a:r>
          </a:p>
        </p:txBody>
      </p:sp>
      <p:sp>
        <p:nvSpPr>
          <p:cNvPr id="14" name="CuadroTexto 3">
            <a:extLst>
              <a:ext uri="{FF2B5EF4-FFF2-40B4-BE49-F238E27FC236}">
                <a16:creationId xmlns:a16="http://schemas.microsoft.com/office/drawing/2014/main" id="{2B1B8D5C-77FF-6412-002B-378FE8A7E06D}"/>
              </a:ext>
            </a:extLst>
          </p:cNvPr>
          <p:cNvSpPr txBox="1"/>
          <p:nvPr/>
        </p:nvSpPr>
        <p:spPr>
          <a:xfrm>
            <a:off x="305460" y="1587725"/>
            <a:ext cx="6300006" cy="338426"/>
          </a:xfrm>
          <a:prstGeom prst="rect">
            <a:avLst/>
          </a:prstGeom>
          <a:noFill/>
        </p:spPr>
        <p:txBody>
          <a:bodyPr wrap="squar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382051"/>
                </a:solidFill>
                <a:effectLst/>
                <a:uLnTx/>
                <a:uFillTx/>
                <a:latin typeface="Arial"/>
                <a:ea typeface="+mn-ea"/>
                <a:cs typeface="+mn-cs"/>
              </a:rPr>
              <a:t>Drug-related TEAEs in ≥20% of Patients</a:t>
            </a:r>
          </a:p>
        </p:txBody>
      </p:sp>
      <p:sp>
        <p:nvSpPr>
          <p:cNvPr id="15" name="CuadroTexto 3">
            <a:extLst>
              <a:ext uri="{FF2B5EF4-FFF2-40B4-BE49-F238E27FC236}">
                <a16:creationId xmlns:a16="http://schemas.microsoft.com/office/drawing/2014/main" id="{71138391-B226-4273-EBAA-A530E423419F}"/>
              </a:ext>
            </a:extLst>
          </p:cNvPr>
          <p:cNvSpPr txBox="1"/>
          <p:nvPr/>
        </p:nvSpPr>
        <p:spPr>
          <a:xfrm>
            <a:off x="7574449" y="1587725"/>
            <a:ext cx="3734397" cy="338426"/>
          </a:xfrm>
          <a:prstGeom prst="rect">
            <a:avLst/>
          </a:prstGeom>
          <a:noFill/>
        </p:spPr>
        <p:txBody>
          <a:bodyPr wrap="squar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382051"/>
                </a:solidFill>
                <a:effectLst/>
                <a:uLnTx/>
                <a:uFillTx/>
                <a:latin typeface="Arial"/>
                <a:ea typeface="+mn-ea"/>
                <a:cs typeface="Arial Narrow"/>
              </a:rPr>
              <a:t>Adverse Events of Special </a:t>
            </a:r>
            <a:r>
              <a:rPr lang="en-US" sz="1599" b="1" dirty="0">
                <a:solidFill>
                  <a:srgbClr val="382051"/>
                </a:solidFill>
                <a:latin typeface="Arial"/>
                <a:cs typeface="Arial Narrow"/>
              </a:rPr>
              <a:t>I</a:t>
            </a:r>
            <a:r>
              <a:rPr kumimoji="0" lang="en-US" sz="1599" b="1" i="0" u="none" strike="noStrike" kern="1200" cap="none" spc="0" normalizeH="0" baseline="0" noProof="0" dirty="0">
                <a:ln>
                  <a:noFill/>
                </a:ln>
                <a:solidFill>
                  <a:srgbClr val="382051"/>
                </a:solidFill>
                <a:effectLst/>
                <a:uLnTx/>
                <a:uFillTx/>
                <a:latin typeface="Arial"/>
                <a:ea typeface="+mn-ea"/>
                <a:cs typeface="Arial Narrow"/>
              </a:rPr>
              <a:t>nterest</a:t>
            </a:r>
          </a:p>
        </p:txBody>
      </p:sp>
    </p:spTree>
    <p:extLst>
      <p:ext uri="{BB962C8B-B14F-4D97-AF65-F5344CB8AC3E}">
        <p14:creationId xmlns:p14="http://schemas.microsoft.com/office/powerpoint/2010/main" val="25790817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807A9B43-D097-1545-A91F-B0FAB650358C}"/>
              </a:ext>
            </a:extLst>
          </p:cNvPr>
          <p:cNvSpPr/>
          <p:nvPr/>
        </p:nvSpPr>
        <p:spPr>
          <a:xfrm>
            <a:off x="949615" y="2751373"/>
            <a:ext cx="1051824" cy="1051824"/>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71" eaLnBrk="0" fontAlgn="base" hangingPunct="0">
              <a:spcBef>
                <a:spcPct val="0"/>
              </a:spcBef>
              <a:spcAft>
                <a:spcPct val="0"/>
              </a:spcAft>
            </a:pPr>
            <a:endParaRPr lang="en-US" sz="1799" dirty="0">
              <a:solidFill>
                <a:schemeClr val="tx1"/>
              </a:solidFill>
              <a:latin typeface="Calibri"/>
            </a:endParaRPr>
          </a:p>
        </p:txBody>
      </p:sp>
      <p:sp>
        <p:nvSpPr>
          <p:cNvPr id="16" name="Oval 15">
            <a:extLst>
              <a:ext uri="{FF2B5EF4-FFF2-40B4-BE49-F238E27FC236}">
                <a16:creationId xmlns:a16="http://schemas.microsoft.com/office/drawing/2014/main" id="{EC6D187E-B880-E84E-ABAA-B1EB897DEC01}"/>
              </a:ext>
            </a:extLst>
          </p:cNvPr>
          <p:cNvSpPr/>
          <p:nvPr/>
        </p:nvSpPr>
        <p:spPr>
          <a:xfrm>
            <a:off x="954044" y="1621379"/>
            <a:ext cx="1051824" cy="1051824"/>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71" eaLnBrk="0" fontAlgn="base" hangingPunct="0">
              <a:spcBef>
                <a:spcPct val="0"/>
              </a:spcBef>
              <a:spcAft>
                <a:spcPct val="0"/>
              </a:spcAft>
            </a:pPr>
            <a:endParaRPr lang="en-US" sz="1799" dirty="0">
              <a:solidFill>
                <a:schemeClr val="tx1"/>
              </a:solidFill>
              <a:latin typeface="Calibri"/>
            </a:endParaRPr>
          </a:p>
        </p:txBody>
      </p:sp>
      <p:sp>
        <p:nvSpPr>
          <p:cNvPr id="2" name="Title 1">
            <a:extLst>
              <a:ext uri="{FF2B5EF4-FFF2-40B4-BE49-F238E27FC236}">
                <a16:creationId xmlns:a16="http://schemas.microsoft.com/office/drawing/2014/main" id="{40CF813F-372F-41E2-99E2-649186DF05A7}"/>
              </a:ext>
            </a:extLst>
          </p:cNvPr>
          <p:cNvSpPr>
            <a:spLocks noGrp="1"/>
          </p:cNvSpPr>
          <p:nvPr>
            <p:ph type="title"/>
          </p:nvPr>
        </p:nvSpPr>
        <p:spPr>
          <a:xfrm>
            <a:off x="838200" y="258528"/>
            <a:ext cx="10515600" cy="866463"/>
          </a:xfrm>
        </p:spPr>
        <p:txBody>
          <a:bodyPr>
            <a:normAutofit/>
          </a:bodyPr>
          <a:lstStyle/>
          <a:p>
            <a:pPr>
              <a:defRPr/>
            </a:pPr>
            <a:r>
              <a:rPr lang="en-US" dirty="0"/>
              <a:t>Common Signs of ILD</a:t>
            </a:r>
          </a:p>
        </p:txBody>
      </p:sp>
      <p:sp>
        <p:nvSpPr>
          <p:cNvPr id="15" name="Content Placeholder 14">
            <a:extLst>
              <a:ext uri="{FF2B5EF4-FFF2-40B4-BE49-F238E27FC236}">
                <a16:creationId xmlns:a16="http://schemas.microsoft.com/office/drawing/2014/main" id="{64E0A25F-75D4-FB42-AF10-9966AF1A677A}"/>
              </a:ext>
            </a:extLst>
          </p:cNvPr>
          <p:cNvSpPr>
            <a:spLocks noGrp="1"/>
          </p:cNvSpPr>
          <p:nvPr>
            <p:ph idx="1"/>
          </p:nvPr>
        </p:nvSpPr>
        <p:spPr>
          <a:xfrm>
            <a:off x="695695" y="1127424"/>
            <a:ext cx="11060875" cy="418706"/>
          </a:xfrm>
        </p:spPr>
        <p:txBody>
          <a:bodyPr/>
          <a:lstStyle/>
          <a:p>
            <a:pPr marL="0" indent="0" algn="ctr">
              <a:buNone/>
            </a:pPr>
            <a:r>
              <a:rPr lang="en-US" sz="1999" b="1" dirty="0"/>
              <a:t>If any of the symptoms below arise, experts recommend contacting the healthcare team</a:t>
            </a:r>
          </a:p>
        </p:txBody>
      </p:sp>
      <p:sp>
        <p:nvSpPr>
          <p:cNvPr id="20482" name="Rectangle 2">
            <a:extLst>
              <a:ext uri="{FF2B5EF4-FFF2-40B4-BE49-F238E27FC236}">
                <a16:creationId xmlns:a16="http://schemas.microsoft.com/office/drawing/2014/main" id="{C63826E9-511D-426F-A3EF-FF98B522727D}"/>
              </a:ext>
            </a:extLst>
          </p:cNvPr>
          <p:cNvSpPr>
            <a:spLocks noChangeArrowheads="1"/>
          </p:cNvSpPr>
          <p:nvPr/>
        </p:nvSpPr>
        <p:spPr bwMode="auto">
          <a:xfrm>
            <a:off x="3125747" y="1637152"/>
            <a:ext cx="184635" cy="36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6971" eaLnBrk="0" fontAlgn="base" hangingPunct="0">
              <a:spcBef>
                <a:spcPct val="0"/>
              </a:spcBef>
              <a:spcAft>
                <a:spcPct val="0"/>
              </a:spcAft>
            </a:pPr>
            <a:endParaRPr lang="en-US" altLang="en-US" sz="1799" dirty="0"/>
          </a:p>
        </p:txBody>
      </p:sp>
      <p:pic>
        <p:nvPicPr>
          <p:cNvPr id="10" name="Picture 9">
            <a:extLst>
              <a:ext uri="{FF2B5EF4-FFF2-40B4-BE49-F238E27FC236}">
                <a16:creationId xmlns:a16="http://schemas.microsoft.com/office/drawing/2014/main" id="{8C8B0332-4E42-824F-B8C7-9718EE1AE971}"/>
              </a:ext>
            </a:extLst>
          </p:cNvPr>
          <p:cNvPicPr>
            <a:picLocks noChangeAspect="1"/>
          </p:cNvPicPr>
          <p:nvPr/>
        </p:nvPicPr>
        <p:blipFill>
          <a:blip r:embed="rId2"/>
          <a:stretch>
            <a:fillRect/>
          </a:stretch>
        </p:blipFill>
        <p:spPr>
          <a:xfrm>
            <a:off x="1221739" y="1798427"/>
            <a:ext cx="664918" cy="664918"/>
          </a:xfrm>
          <a:prstGeom prst="rect">
            <a:avLst/>
          </a:prstGeom>
        </p:spPr>
      </p:pic>
      <p:pic>
        <p:nvPicPr>
          <p:cNvPr id="5" name="Picture 4">
            <a:extLst>
              <a:ext uri="{FF2B5EF4-FFF2-40B4-BE49-F238E27FC236}">
                <a16:creationId xmlns:a16="http://schemas.microsoft.com/office/drawing/2014/main" id="{9450A2DE-D8D7-704A-8926-9F0EDBD1197E}"/>
              </a:ext>
            </a:extLst>
          </p:cNvPr>
          <p:cNvPicPr>
            <a:picLocks noChangeAspect="1"/>
          </p:cNvPicPr>
          <p:nvPr/>
        </p:nvPicPr>
        <p:blipFill>
          <a:blip r:embed="rId3"/>
          <a:stretch>
            <a:fillRect/>
          </a:stretch>
        </p:blipFill>
        <p:spPr>
          <a:xfrm>
            <a:off x="1221739" y="2923306"/>
            <a:ext cx="497962" cy="720129"/>
          </a:xfrm>
          <a:prstGeom prst="rect">
            <a:avLst/>
          </a:prstGeom>
        </p:spPr>
      </p:pic>
      <p:sp>
        <p:nvSpPr>
          <p:cNvPr id="19" name="Content Placeholder 14">
            <a:extLst>
              <a:ext uri="{FF2B5EF4-FFF2-40B4-BE49-F238E27FC236}">
                <a16:creationId xmlns:a16="http://schemas.microsoft.com/office/drawing/2014/main" id="{6E48A61B-540F-6442-BE64-64878E8B01E0}"/>
              </a:ext>
            </a:extLst>
          </p:cNvPr>
          <p:cNvSpPr txBox="1">
            <a:spLocks/>
          </p:cNvSpPr>
          <p:nvPr/>
        </p:nvSpPr>
        <p:spPr bwMode="auto">
          <a:xfrm>
            <a:off x="2167954" y="1849261"/>
            <a:ext cx="3141965" cy="96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lvl1pPr marL="342900" indent="-342900" algn="l" defTabSz="457200" rtl="0" eaLnBrk="0" fontAlgn="base" hangingPunct="0">
              <a:spcBef>
                <a:spcPct val="20000"/>
              </a:spcBef>
              <a:spcAft>
                <a:spcPct val="0"/>
              </a:spcAft>
              <a:buFont typeface="Courier New"/>
              <a:buChar char="o"/>
              <a:defRPr sz="3200" strike="noStrike" kern="1200">
                <a:solidFill>
                  <a:srgbClr val="FFFFFF"/>
                </a:solidFill>
                <a:latin typeface="Arial"/>
                <a:ea typeface="ＭＳ Ｐゴシック" pitchFamily="-1"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strike="noStrike" kern="1200">
                <a:solidFill>
                  <a:srgbClr val="FFFFFF"/>
                </a:solidFill>
                <a:latin typeface="Arial"/>
                <a:ea typeface="ＭＳ Ｐゴシック" pitchFamily="-1"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strike="noStrike" kern="1200">
                <a:solidFill>
                  <a:srgbClr val="FFFFFF"/>
                </a:solidFill>
                <a:latin typeface="Arial"/>
                <a:ea typeface="ＭＳ Ｐゴシック" pitchFamily="-1"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strike="noStrike" kern="1200">
                <a:solidFill>
                  <a:srgbClr val="FFFFFF"/>
                </a:solidFill>
                <a:latin typeface="Arial"/>
                <a:ea typeface="ＭＳ Ｐゴシック" pitchFamily="-1"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strike="noStrike" kern="1200">
                <a:solidFill>
                  <a:srgbClr val="FFFFFF"/>
                </a:solidFill>
                <a:latin typeface="Arial"/>
                <a:ea typeface="ＭＳ Ｐゴシック" pitchFamily="-1"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6971">
              <a:buNone/>
            </a:pPr>
            <a:r>
              <a:rPr lang="en-US" sz="1999" dirty="0">
                <a:solidFill>
                  <a:schemeClr val="tx1"/>
                </a:solidFill>
              </a:rPr>
              <a:t>Dry, hacking cough that does not produce phlegm</a:t>
            </a:r>
          </a:p>
        </p:txBody>
      </p:sp>
      <p:sp>
        <p:nvSpPr>
          <p:cNvPr id="20" name="Content Placeholder 14">
            <a:extLst>
              <a:ext uri="{FF2B5EF4-FFF2-40B4-BE49-F238E27FC236}">
                <a16:creationId xmlns:a16="http://schemas.microsoft.com/office/drawing/2014/main" id="{747CB669-3D22-8C4D-BAE8-18A9F393D2A8}"/>
              </a:ext>
            </a:extLst>
          </p:cNvPr>
          <p:cNvSpPr txBox="1">
            <a:spLocks/>
          </p:cNvSpPr>
          <p:nvPr/>
        </p:nvSpPr>
        <p:spPr bwMode="auto">
          <a:xfrm>
            <a:off x="2167954" y="2952797"/>
            <a:ext cx="3141965" cy="96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lvl1pPr marL="342900" indent="-342900" algn="l" defTabSz="457200" rtl="0" eaLnBrk="0" fontAlgn="base" hangingPunct="0">
              <a:spcBef>
                <a:spcPct val="20000"/>
              </a:spcBef>
              <a:spcAft>
                <a:spcPct val="0"/>
              </a:spcAft>
              <a:buFont typeface="Courier New"/>
              <a:buChar char="o"/>
              <a:defRPr sz="3200" strike="noStrike" kern="1200">
                <a:solidFill>
                  <a:srgbClr val="FFFFFF"/>
                </a:solidFill>
                <a:latin typeface="Arial"/>
                <a:ea typeface="ＭＳ Ｐゴシック" pitchFamily="-1"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strike="noStrike" kern="1200">
                <a:solidFill>
                  <a:srgbClr val="FFFFFF"/>
                </a:solidFill>
                <a:latin typeface="Arial"/>
                <a:ea typeface="ＭＳ Ｐゴシック" pitchFamily="-1"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strike="noStrike" kern="1200">
                <a:solidFill>
                  <a:srgbClr val="FFFFFF"/>
                </a:solidFill>
                <a:latin typeface="Arial"/>
                <a:ea typeface="ＭＳ Ｐゴシック" pitchFamily="-1"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strike="noStrike" kern="1200">
                <a:solidFill>
                  <a:srgbClr val="FFFFFF"/>
                </a:solidFill>
                <a:latin typeface="Arial"/>
                <a:ea typeface="ＭＳ Ｐゴシック" pitchFamily="-1"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strike="noStrike" kern="1200">
                <a:solidFill>
                  <a:srgbClr val="FFFFFF"/>
                </a:solidFill>
                <a:latin typeface="Arial"/>
                <a:ea typeface="ＭＳ Ｐゴシック" pitchFamily="-1"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6971">
              <a:buNone/>
            </a:pPr>
            <a:r>
              <a:rPr lang="en-US" sz="1999" dirty="0">
                <a:solidFill>
                  <a:schemeClr val="tx1"/>
                </a:solidFill>
              </a:rPr>
              <a:t>Extreme fatigue and weakness</a:t>
            </a:r>
          </a:p>
        </p:txBody>
      </p:sp>
      <p:sp>
        <p:nvSpPr>
          <p:cNvPr id="21" name="Content Placeholder 14">
            <a:extLst>
              <a:ext uri="{FF2B5EF4-FFF2-40B4-BE49-F238E27FC236}">
                <a16:creationId xmlns:a16="http://schemas.microsoft.com/office/drawing/2014/main" id="{2367FB51-2543-454D-BB9D-5E7B16AEAC3C}"/>
              </a:ext>
            </a:extLst>
          </p:cNvPr>
          <p:cNvSpPr txBox="1">
            <a:spLocks/>
          </p:cNvSpPr>
          <p:nvPr/>
        </p:nvSpPr>
        <p:spPr bwMode="auto">
          <a:xfrm>
            <a:off x="2167954" y="4007481"/>
            <a:ext cx="3141965" cy="96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lvl1pPr marL="342900" indent="-342900" algn="l" defTabSz="457200" rtl="0" eaLnBrk="0" fontAlgn="base" hangingPunct="0">
              <a:spcBef>
                <a:spcPct val="20000"/>
              </a:spcBef>
              <a:spcAft>
                <a:spcPct val="0"/>
              </a:spcAft>
              <a:buFont typeface="Courier New"/>
              <a:buChar char="o"/>
              <a:defRPr sz="3200" strike="noStrike" kern="1200">
                <a:solidFill>
                  <a:srgbClr val="FFFFFF"/>
                </a:solidFill>
                <a:latin typeface="Arial"/>
                <a:ea typeface="ＭＳ Ｐゴシック" pitchFamily="-1"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strike="noStrike" kern="1200">
                <a:solidFill>
                  <a:srgbClr val="FFFFFF"/>
                </a:solidFill>
                <a:latin typeface="Arial"/>
                <a:ea typeface="ＭＳ Ｐゴシック" pitchFamily="-1"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strike="noStrike" kern="1200">
                <a:solidFill>
                  <a:srgbClr val="FFFFFF"/>
                </a:solidFill>
                <a:latin typeface="Arial"/>
                <a:ea typeface="ＭＳ Ｐゴシック" pitchFamily="-1"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strike="noStrike" kern="1200">
                <a:solidFill>
                  <a:srgbClr val="FFFFFF"/>
                </a:solidFill>
                <a:latin typeface="Arial"/>
                <a:ea typeface="ＭＳ Ｐゴシック" pitchFamily="-1"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strike="noStrike" kern="1200">
                <a:solidFill>
                  <a:srgbClr val="FFFFFF"/>
                </a:solidFill>
                <a:latin typeface="Arial"/>
                <a:ea typeface="ＭＳ Ｐゴシック" pitchFamily="-1"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6971">
              <a:buNone/>
            </a:pPr>
            <a:r>
              <a:rPr lang="en-US" sz="1999" dirty="0">
                <a:solidFill>
                  <a:schemeClr val="tx1"/>
                </a:solidFill>
              </a:rPr>
              <a:t>Unexplained</a:t>
            </a:r>
            <a:br>
              <a:rPr lang="en-US" sz="1999" dirty="0">
                <a:solidFill>
                  <a:schemeClr val="tx1"/>
                </a:solidFill>
              </a:rPr>
            </a:br>
            <a:r>
              <a:rPr lang="en-US" sz="1999" dirty="0">
                <a:solidFill>
                  <a:schemeClr val="tx1"/>
                </a:solidFill>
              </a:rPr>
              <a:t>weight loss</a:t>
            </a:r>
          </a:p>
        </p:txBody>
      </p:sp>
      <p:sp>
        <p:nvSpPr>
          <p:cNvPr id="22" name="Content Placeholder 14">
            <a:extLst>
              <a:ext uri="{FF2B5EF4-FFF2-40B4-BE49-F238E27FC236}">
                <a16:creationId xmlns:a16="http://schemas.microsoft.com/office/drawing/2014/main" id="{7AB50713-BD98-4A48-8B8B-89924F16F43D}"/>
              </a:ext>
            </a:extLst>
          </p:cNvPr>
          <p:cNvSpPr txBox="1">
            <a:spLocks/>
          </p:cNvSpPr>
          <p:nvPr/>
        </p:nvSpPr>
        <p:spPr bwMode="auto">
          <a:xfrm>
            <a:off x="2170603" y="5138095"/>
            <a:ext cx="3141965" cy="96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lvl1pPr marL="342900" indent="-342900" algn="l" defTabSz="457200" rtl="0" eaLnBrk="0" fontAlgn="base" hangingPunct="0">
              <a:spcBef>
                <a:spcPct val="20000"/>
              </a:spcBef>
              <a:spcAft>
                <a:spcPct val="0"/>
              </a:spcAft>
              <a:buFont typeface="Courier New"/>
              <a:buChar char="o"/>
              <a:defRPr sz="3200" strike="noStrike" kern="1200">
                <a:solidFill>
                  <a:srgbClr val="FFFFFF"/>
                </a:solidFill>
                <a:latin typeface="Arial"/>
                <a:ea typeface="ＭＳ Ｐゴシック" pitchFamily="-1"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strike="noStrike" kern="1200">
                <a:solidFill>
                  <a:srgbClr val="FFFFFF"/>
                </a:solidFill>
                <a:latin typeface="Arial"/>
                <a:ea typeface="ＭＳ Ｐゴシック" pitchFamily="-1"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strike="noStrike" kern="1200">
                <a:solidFill>
                  <a:srgbClr val="FFFFFF"/>
                </a:solidFill>
                <a:latin typeface="Arial"/>
                <a:ea typeface="ＭＳ Ｐゴシック" pitchFamily="-1"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strike="noStrike" kern="1200">
                <a:solidFill>
                  <a:srgbClr val="FFFFFF"/>
                </a:solidFill>
                <a:latin typeface="Arial"/>
                <a:ea typeface="ＭＳ Ｐゴシック" pitchFamily="-1"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strike="noStrike" kern="1200">
                <a:solidFill>
                  <a:srgbClr val="FFFFFF"/>
                </a:solidFill>
                <a:latin typeface="Arial"/>
                <a:ea typeface="ＭＳ Ｐゴシック" pitchFamily="-1"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6971">
              <a:buNone/>
            </a:pPr>
            <a:r>
              <a:rPr lang="en-US" sz="1999" dirty="0">
                <a:solidFill>
                  <a:schemeClr val="tx1"/>
                </a:solidFill>
              </a:rPr>
              <a:t>Mild</a:t>
            </a:r>
            <a:br>
              <a:rPr lang="en-US" sz="1999" dirty="0">
                <a:solidFill>
                  <a:schemeClr val="tx1"/>
                </a:solidFill>
              </a:rPr>
            </a:br>
            <a:r>
              <a:rPr lang="en-US" sz="1999" dirty="0">
                <a:solidFill>
                  <a:schemeClr val="tx1"/>
                </a:solidFill>
              </a:rPr>
              <a:t>chest pain</a:t>
            </a:r>
          </a:p>
        </p:txBody>
      </p:sp>
      <p:sp>
        <p:nvSpPr>
          <p:cNvPr id="23" name="Content Placeholder 14">
            <a:extLst>
              <a:ext uri="{FF2B5EF4-FFF2-40B4-BE49-F238E27FC236}">
                <a16:creationId xmlns:a16="http://schemas.microsoft.com/office/drawing/2014/main" id="{F6FB19B1-4442-9441-A477-67C7F661F085}"/>
              </a:ext>
            </a:extLst>
          </p:cNvPr>
          <p:cNvSpPr txBox="1">
            <a:spLocks/>
          </p:cNvSpPr>
          <p:nvPr/>
        </p:nvSpPr>
        <p:spPr bwMode="auto">
          <a:xfrm>
            <a:off x="7664141" y="1823339"/>
            <a:ext cx="3141965" cy="96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lvl1pPr marL="342900" indent="-342900" algn="l" defTabSz="457200" rtl="0" eaLnBrk="0" fontAlgn="base" hangingPunct="0">
              <a:spcBef>
                <a:spcPct val="20000"/>
              </a:spcBef>
              <a:spcAft>
                <a:spcPct val="0"/>
              </a:spcAft>
              <a:buFont typeface="Courier New"/>
              <a:buChar char="o"/>
              <a:defRPr sz="3200" strike="noStrike" kern="1200">
                <a:solidFill>
                  <a:srgbClr val="FFFFFF"/>
                </a:solidFill>
                <a:latin typeface="Arial"/>
                <a:ea typeface="ＭＳ Ｐゴシック" pitchFamily="-1"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strike="noStrike" kern="1200">
                <a:solidFill>
                  <a:srgbClr val="FFFFFF"/>
                </a:solidFill>
                <a:latin typeface="Arial"/>
                <a:ea typeface="ＭＳ Ｐゴシック" pitchFamily="-1"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strike="noStrike" kern="1200">
                <a:solidFill>
                  <a:srgbClr val="FFFFFF"/>
                </a:solidFill>
                <a:latin typeface="Arial"/>
                <a:ea typeface="ＭＳ Ｐゴシック" pitchFamily="-1"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strike="noStrike" kern="1200">
                <a:solidFill>
                  <a:srgbClr val="FFFFFF"/>
                </a:solidFill>
                <a:latin typeface="Arial"/>
                <a:ea typeface="ＭＳ Ｐゴシック" pitchFamily="-1"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strike="noStrike" kern="1200">
                <a:solidFill>
                  <a:srgbClr val="FFFFFF"/>
                </a:solidFill>
                <a:latin typeface="Arial"/>
                <a:ea typeface="ＭＳ Ｐゴシック" pitchFamily="-1"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6971">
              <a:buNone/>
            </a:pPr>
            <a:r>
              <a:rPr lang="en-US" sz="1999" dirty="0">
                <a:solidFill>
                  <a:schemeClr val="tx1"/>
                </a:solidFill>
              </a:rPr>
              <a:t>Shortness</a:t>
            </a:r>
            <a:br>
              <a:rPr lang="en-US" sz="1999" dirty="0">
                <a:solidFill>
                  <a:schemeClr val="tx1"/>
                </a:solidFill>
              </a:rPr>
            </a:br>
            <a:r>
              <a:rPr lang="en-US" sz="1999" dirty="0">
                <a:solidFill>
                  <a:schemeClr val="tx1"/>
                </a:solidFill>
              </a:rPr>
              <a:t>of breath</a:t>
            </a:r>
          </a:p>
        </p:txBody>
      </p:sp>
      <p:sp>
        <p:nvSpPr>
          <p:cNvPr id="24" name="Content Placeholder 14">
            <a:extLst>
              <a:ext uri="{FF2B5EF4-FFF2-40B4-BE49-F238E27FC236}">
                <a16:creationId xmlns:a16="http://schemas.microsoft.com/office/drawing/2014/main" id="{2559D8E9-F1D4-AB4D-93F6-2855980C96FF}"/>
              </a:ext>
            </a:extLst>
          </p:cNvPr>
          <p:cNvSpPr txBox="1">
            <a:spLocks/>
          </p:cNvSpPr>
          <p:nvPr/>
        </p:nvSpPr>
        <p:spPr bwMode="auto">
          <a:xfrm>
            <a:off x="7664141" y="2923307"/>
            <a:ext cx="3361772" cy="96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lvl1pPr marL="342900" indent="-342900" algn="l" defTabSz="457200" rtl="0" eaLnBrk="0" fontAlgn="base" hangingPunct="0">
              <a:spcBef>
                <a:spcPct val="20000"/>
              </a:spcBef>
              <a:spcAft>
                <a:spcPct val="0"/>
              </a:spcAft>
              <a:buFont typeface="Courier New"/>
              <a:buChar char="o"/>
              <a:defRPr sz="3200" strike="noStrike" kern="1200">
                <a:solidFill>
                  <a:srgbClr val="FFFFFF"/>
                </a:solidFill>
                <a:latin typeface="Arial"/>
                <a:ea typeface="ＭＳ Ｐゴシック" pitchFamily="-1"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strike="noStrike" kern="1200">
                <a:solidFill>
                  <a:srgbClr val="FFFFFF"/>
                </a:solidFill>
                <a:latin typeface="Arial"/>
                <a:ea typeface="ＭＳ Ｐゴシック" pitchFamily="-1"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strike="noStrike" kern="1200">
                <a:solidFill>
                  <a:srgbClr val="FFFFFF"/>
                </a:solidFill>
                <a:latin typeface="Arial"/>
                <a:ea typeface="ＭＳ Ｐゴシック" pitchFamily="-1"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strike="noStrike" kern="1200">
                <a:solidFill>
                  <a:srgbClr val="FFFFFF"/>
                </a:solidFill>
                <a:latin typeface="Arial"/>
                <a:ea typeface="ＭＳ Ｐゴシック" pitchFamily="-1"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strike="noStrike" kern="1200">
                <a:solidFill>
                  <a:srgbClr val="FFFFFF"/>
                </a:solidFill>
                <a:latin typeface="Arial"/>
                <a:ea typeface="ＭＳ Ｐゴシック" pitchFamily="-1"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6971">
              <a:buNone/>
            </a:pPr>
            <a:r>
              <a:rPr lang="en-US" sz="1999" dirty="0">
                <a:solidFill>
                  <a:schemeClr val="tx1"/>
                </a:solidFill>
              </a:rPr>
              <a:t>Labored breathing which can be either fast or shallow</a:t>
            </a:r>
          </a:p>
        </p:txBody>
      </p:sp>
      <p:sp>
        <p:nvSpPr>
          <p:cNvPr id="25" name="Content Placeholder 14">
            <a:extLst>
              <a:ext uri="{FF2B5EF4-FFF2-40B4-BE49-F238E27FC236}">
                <a16:creationId xmlns:a16="http://schemas.microsoft.com/office/drawing/2014/main" id="{F40FB27D-9E66-6948-9C2D-27D887910BD9}"/>
              </a:ext>
            </a:extLst>
          </p:cNvPr>
          <p:cNvSpPr txBox="1">
            <a:spLocks/>
          </p:cNvSpPr>
          <p:nvPr/>
        </p:nvSpPr>
        <p:spPr bwMode="auto">
          <a:xfrm>
            <a:off x="7664141" y="4038464"/>
            <a:ext cx="3141965" cy="96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lvl1pPr marL="342900" indent="-342900" algn="l" defTabSz="457200" rtl="0" eaLnBrk="0" fontAlgn="base" hangingPunct="0">
              <a:spcBef>
                <a:spcPct val="20000"/>
              </a:spcBef>
              <a:spcAft>
                <a:spcPct val="0"/>
              </a:spcAft>
              <a:buFont typeface="Courier New"/>
              <a:buChar char="o"/>
              <a:defRPr sz="3200" strike="noStrike" kern="1200">
                <a:solidFill>
                  <a:srgbClr val="FFFFFF"/>
                </a:solidFill>
                <a:latin typeface="Arial"/>
                <a:ea typeface="ＭＳ Ｐゴシック" pitchFamily="-1"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strike="noStrike" kern="1200">
                <a:solidFill>
                  <a:srgbClr val="FFFFFF"/>
                </a:solidFill>
                <a:latin typeface="Arial"/>
                <a:ea typeface="ＭＳ Ｐゴシック" pitchFamily="-1"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strike="noStrike" kern="1200">
                <a:solidFill>
                  <a:srgbClr val="FFFFFF"/>
                </a:solidFill>
                <a:latin typeface="Arial"/>
                <a:ea typeface="ＭＳ Ｐゴシック" pitchFamily="-1"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strike="noStrike" kern="1200">
                <a:solidFill>
                  <a:srgbClr val="FFFFFF"/>
                </a:solidFill>
                <a:latin typeface="Arial"/>
                <a:ea typeface="ＭＳ Ｐゴシック" pitchFamily="-1"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strike="noStrike" kern="1200">
                <a:solidFill>
                  <a:srgbClr val="FFFFFF"/>
                </a:solidFill>
                <a:latin typeface="Arial"/>
                <a:ea typeface="ＭＳ Ｐゴシック" pitchFamily="-1"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6971">
              <a:buNone/>
            </a:pPr>
            <a:r>
              <a:rPr lang="en-US" sz="1999" dirty="0">
                <a:solidFill>
                  <a:schemeClr val="tx1"/>
                </a:solidFill>
              </a:rPr>
              <a:t>No</a:t>
            </a:r>
            <a:br>
              <a:rPr lang="en-US" sz="1999" dirty="0">
                <a:solidFill>
                  <a:schemeClr val="tx1"/>
                </a:solidFill>
              </a:rPr>
            </a:br>
            <a:r>
              <a:rPr lang="en-US" sz="1999" dirty="0">
                <a:solidFill>
                  <a:schemeClr val="tx1"/>
                </a:solidFill>
              </a:rPr>
              <a:t>appetite</a:t>
            </a:r>
          </a:p>
        </p:txBody>
      </p:sp>
      <p:sp>
        <p:nvSpPr>
          <p:cNvPr id="26" name="Content Placeholder 14">
            <a:extLst>
              <a:ext uri="{FF2B5EF4-FFF2-40B4-BE49-F238E27FC236}">
                <a16:creationId xmlns:a16="http://schemas.microsoft.com/office/drawing/2014/main" id="{1727C88D-37D0-0F41-B78C-FD97DC57A02E}"/>
              </a:ext>
            </a:extLst>
          </p:cNvPr>
          <p:cNvSpPr txBox="1">
            <a:spLocks/>
          </p:cNvSpPr>
          <p:nvPr/>
        </p:nvSpPr>
        <p:spPr bwMode="auto">
          <a:xfrm>
            <a:off x="7666789" y="5184407"/>
            <a:ext cx="3141965" cy="96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lvl1pPr marL="342900" indent="-342900" algn="l" defTabSz="457200" rtl="0" eaLnBrk="0" fontAlgn="base" hangingPunct="0">
              <a:spcBef>
                <a:spcPct val="20000"/>
              </a:spcBef>
              <a:spcAft>
                <a:spcPct val="0"/>
              </a:spcAft>
              <a:buFont typeface="Courier New"/>
              <a:buChar char="o"/>
              <a:defRPr sz="3200" strike="noStrike" kern="1200">
                <a:solidFill>
                  <a:srgbClr val="FFFFFF"/>
                </a:solidFill>
                <a:latin typeface="Arial"/>
                <a:ea typeface="ＭＳ Ｐゴシック" pitchFamily="-1"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strike="noStrike" kern="1200">
                <a:solidFill>
                  <a:srgbClr val="FFFFFF"/>
                </a:solidFill>
                <a:latin typeface="Arial"/>
                <a:ea typeface="ＭＳ Ｐゴシック" pitchFamily="-1"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strike="noStrike" kern="1200">
                <a:solidFill>
                  <a:srgbClr val="FFFFFF"/>
                </a:solidFill>
                <a:latin typeface="Arial"/>
                <a:ea typeface="ＭＳ Ｐゴシック" pitchFamily="-1"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strike="noStrike" kern="1200">
                <a:solidFill>
                  <a:srgbClr val="FFFFFF"/>
                </a:solidFill>
                <a:latin typeface="Arial"/>
                <a:ea typeface="ＭＳ Ｐゴシック" pitchFamily="-1"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strike="noStrike" kern="1200">
                <a:solidFill>
                  <a:srgbClr val="FFFFFF"/>
                </a:solidFill>
                <a:latin typeface="Arial"/>
                <a:ea typeface="ＭＳ Ｐゴシック" pitchFamily="-1"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6971">
              <a:buNone/>
            </a:pPr>
            <a:r>
              <a:rPr lang="en-US" sz="1999" dirty="0">
                <a:solidFill>
                  <a:schemeClr val="tx1"/>
                </a:solidFill>
              </a:rPr>
              <a:t>Bleeding in</a:t>
            </a:r>
            <a:br>
              <a:rPr lang="en-US" sz="1999" dirty="0">
                <a:solidFill>
                  <a:schemeClr val="tx1"/>
                </a:solidFill>
              </a:rPr>
            </a:br>
            <a:r>
              <a:rPr lang="en-US" sz="1999" dirty="0">
                <a:solidFill>
                  <a:schemeClr val="tx1"/>
                </a:solidFill>
              </a:rPr>
              <a:t>the lungs</a:t>
            </a:r>
          </a:p>
        </p:txBody>
      </p:sp>
      <p:sp>
        <p:nvSpPr>
          <p:cNvPr id="29" name="Oval 28">
            <a:extLst>
              <a:ext uri="{FF2B5EF4-FFF2-40B4-BE49-F238E27FC236}">
                <a16:creationId xmlns:a16="http://schemas.microsoft.com/office/drawing/2014/main" id="{13A98919-041D-2A4B-A2D0-BF85B7095EB5}"/>
              </a:ext>
            </a:extLst>
          </p:cNvPr>
          <p:cNvSpPr/>
          <p:nvPr/>
        </p:nvSpPr>
        <p:spPr>
          <a:xfrm>
            <a:off x="920085" y="3881366"/>
            <a:ext cx="1051824" cy="1051824"/>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71" eaLnBrk="0" fontAlgn="base" hangingPunct="0">
              <a:spcBef>
                <a:spcPct val="0"/>
              </a:spcBef>
              <a:spcAft>
                <a:spcPct val="0"/>
              </a:spcAft>
            </a:pPr>
            <a:endParaRPr lang="en-US" sz="1799" dirty="0">
              <a:solidFill>
                <a:schemeClr val="tx1"/>
              </a:solidFill>
              <a:latin typeface="Calibri"/>
            </a:endParaRPr>
          </a:p>
        </p:txBody>
      </p:sp>
      <p:sp>
        <p:nvSpPr>
          <p:cNvPr id="30" name="Oval 29">
            <a:extLst>
              <a:ext uri="{FF2B5EF4-FFF2-40B4-BE49-F238E27FC236}">
                <a16:creationId xmlns:a16="http://schemas.microsoft.com/office/drawing/2014/main" id="{7F0848F4-E369-994A-93F2-256338217383}"/>
              </a:ext>
            </a:extLst>
          </p:cNvPr>
          <p:cNvSpPr/>
          <p:nvPr/>
        </p:nvSpPr>
        <p:spPr>
          <a:xfrm>
            <a:off x="915763" y="5050611"/>
            <a:ext cx="1051824" cy="1051824"/>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71" eaLnBrk="0" fontAlgn="base" hangingPunct="0">
              <a:spcBef>
                <a:spcPct val="0"/>
              </a:spcBef>
              <a:spcAft>
                <a:spcPct val="0"/>
              </a:spcAft>
            </a:pPr>
            <a:endParaRPr lang="en-US" sz="1799" dirty="0">
              <a:solidFill>
                <a:schemeClr val="tx1"/>
              </a:solidFill>
              <a:latin typeface="Calibri"/>
            </a:endParaRPr>
          </a:p>
        </p:txBody>
      </p:sp>
      <p:pic>
        <p:nvPicPr>
          <p:cNvPr id="6" name="Picture 5">
            <a:extLst>
              <a:ext uri="{FF2B5EF4-FFF2-40B4-BE49-F238E27FC236}">
                <a16:creationId xmlns:a16="http://schemas.microsoft.com/office/drawing/2014/main" id="{C3EDA444-0F52-4B4A-8E2F-57266B5FCD64}"/>
              </a:ext>
            </a:extLst>
          </p:cNvPr>
          <p:cNvPicPr>
            <a:picLocks noChangeAspect="1"/>
          </p:cNvPicPr>
          <p:nvPr/>
        </p:nvPicPr>
        <p:blipFill>
          <a:blip r:embed="rId4"/>
          <a:stretch>
            <a:fillRect/>
          </a:stretch>
        </p:blipFill>
        <p:spPr>
          <a:xfrm>
            <a:off x="1122874" y="4016296"/>
            <a:ext cx="654844" cy="765402"/>
          </a:xfrm>
          <a:prstGeom prst="rect">
            <a:avLst/>
          </a:prstGeom>
        </p:spPr>
      </p:pic>
      <p:pic>
        <p:nvPicPr>
          <p:cNvPr id="7" name="Picture 6">
            <a:extLst>
              <a:ext uri="{FF2B5EF4-FFF2-40B4-BE49-F238E27FC236}">
                <a16:creationId xmlns:a16="http://schemas.microsoft.com/office/drawing/2014/main" id="{622C22D8-607A-8641-A3B5-57162BBBF111}"/>
              </a:ext>
            </a:extLst>
          </p:cNvPr>
          <p:cNvPicPr>
            <a:picLocks noChangeAspect="1"/>
          </p:cNvPicPr>
          <p:nvPr/>
        </p:nvPicPr>
        <p:blipFill>
          <a:blip r:embed="rId5"/>
          <a:stretch>
            <a:fillRect/>
          </a:stretch>
        </p:blipFill>
        <p:spPr>
          <a:xfrm>
            <a:off x="1077848" y="5172713"/>
            <a:ext cx="699869" cy="724284"/>
          </a:xfrm>
          <a:prstGeom prst="rect">
            <a:avLst/>
          </a:prstGeom>
        </p:spPr>
      </p:pic>
      <p:sp>
        <p:nvSpPr>
          <p:cNvPr id="31" name="Oval 30">
            <a:extLst>
              <a:ext uri="{FF2B5EF4-FFF2-40B4-BE49-F238E27FC236}">
                <a16:creationId xmlns:a16="http://schemas.microsoft.com/office/drawing/2014/main" id="{C0C62048-C0B7-D441-90EF-5ACA3A2F8AFA}"/>
              </a:ext>
            </a:extLst>
          </p:cNvPr>
          <p:cNvSpPr/>
          <p:nvPr/>
        </p:nvSpPr>
        <p:spPr>
          <a:xfrm>
            <a:off x="6490877" y="2771383"/>
            <a:ext cx="1051824" cy="1051824"/>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71" eaLnBrk="0" fontAlgn="base" hangingPunct="0">
              <a:spcBef>
                <a:spcPct val="0"/>
              </a:spcBef>
              <a:spcAft>
                <a:spcPct val="0"/>
              </a:spcAft>
            </a:pPr>
            <a:endParaRPr lang="en-US" sz="1799" dirty="0">
              <a:solidFill>
                <a:schemeClr val="tx1"/>
              </a:solidFill>
              <a:latin typeface="Calibri"/>
            </a:endParaRPr>
          </a:p>
        </p:txBody>
      </p:sp>
      <p:sp>
        <p:nvSpPr>
          <p:cNvPr id="32" name="Oval 31">
            <a:extLst>
              <a:ext uri="{FF2B5EF4-FFF2-40B4-BE49-F238E27FC236}">
                <a16:creationId xmlns:a16="http://schemas.microsoft.com/office/drawing/2014/main" id="{F573D56E-D203-D642-A932-8C6CAA55CA79}"/>
              </a:ext>
            </a:extLst>
          </p:cNvPr>
          <p:cNvSpPr/>
          <p:nvPr/>
        </p:nvSpPr>
        <p:spPr>
          <a:xfrm>
            <a:off x="6495306" y="1641390"/>
            <a:ext cx="1051824" cy="1051824"/>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71" eaLnBrk="0" fontAlgn="base" hangingPunct="0">
              <a:spcBef>
                <a:spcPct val="0"/>
              </a:spcBef>
              <a:spcAft>
                <a:spcPct val="0"/>
              </a:spcAft>
            </a:pPr>
            <a:endParaRPr lang="en-US" sz="1799" dirty="0">
              <a:solidFill>
                <a:schemeClr val="tx1"/>
              </a:solidFill>
              <a:latin typeface="Calibri"/>
            </a:endParaRPr>
          </a:p>
        </p:txBody>
      </p:sp>
      <p:sp>
        <p:nvSpPr>
          <p:cNvPr id="33" name="Oval 32">
            <a:extLst>
              <a:ext uri="{FF2B5EF4-FFF2-40B4-BE49-F238E27FC236}">
                <a16:creationId xmlns:a16="http://schemas.microsoft.com/office/drawing/2014/main" id="{8F9C7674-6FA3-0949-986D-9CF7E630A1C1}"/>
              </a:ext>
            </a:extLst>
          </p:cNvPr>
          <p:cNvSpPr/>
          <p:nvPr/>
        </p:nvSpPr>
        <p:spPr>
          <a:xfrm>
            <a:off x="6461347" y="3901377"/>
            <a:ext cx="1051824" cy="1051824"/>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71" eaLnBrk="0" fontAlgn="base" hangingPunct="0">
              <a:spcBef>
                <a:spcPct val="0"/>
              </a:spcBef>
              <a:spcAft>
                <a:spcPct val="0"/>
              </a:spcAft>
            </a:pPr>
            <a:endParaRPr lang="en-US" sz="1799" dirty="0">
              <a:solidFill>
                <a:schemeClr val="tx1"/>
              </a:solidFill>
              <a:latin typeface="Calibri"/>
            </a:endParaRPr>
          </a:p>
        </p:txBody>
      </p:sp>
      <p:sp>
        <p:nvSpPr>
          <p:cNvPr id="34" name="Oval 33">
            <a:extLst>
              <a:ext uri="{FF2B5EF4-FFF2-40B4-BE49-F238E27FC236}">
                <a16:creationId xmlns:a16="http://schemas.microsoft.com/office/drawing/2014/main" id="{45A007D5-1DF5-D74D-A9AC-C963F90D0451}"/>
              </a:ext>
            </a:extLst>
          </p:cNvPr>
          <p:cNvSpPr/>
          <p:nvPr/>
        </p:nvSpPr>
        <p:spPr>
          <a:xfrm>
            <a:off x="6457025" y="5070622"/>
            <a:ext cx="1051824" cy="1051824"/>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71" eaLnBrk="0" fontAlgn="base" hangingPunct="0">
              <a:spcBef>
                <a:spcPct val="0"/>
              </a:spcBef>
              <a:spcAft>
                <a:spcPct val="0"/>
              </a:spcAft>
            </a:pPr>
            <a:endParaRPr lang="en-US" sz="1799" dirty="0">
              <a:solidFill>
                <a:schemeClr val="tx1"/>
              </a:solidFill>
              <a:latin typeface="Calibri"/>
            </a:endParaRPr>
          </a:p>
        </p:txBody>
      </p:sp>
      <p:pic>
        <p:nvPicPr>
          <p:cNvPr id="11" name="Picture 10">
            <a:extLst>
              <a:ext uri="{FF2B5EF4-FFF2-40B4-BE49-F238E27FC236}">
                <a16:creationId xmlns:a16="http://schemas.microsoft.com/office/drawing/2014/main" id="{857BF167-E9B8-944D-9DE4-AF5C3FAE01E0}"/>
              </a:ext>
            </a:extLst>
          </p:cNvPr>
          <p:cNvPicPr>
            <a:picLocks noChangeAspect="1"/>
          </p:cNvPicPr>
          <p:nvPr/>
        </p:nvPicPr>
        <p:blipFill>
          <a:blip r:embed="rId6"/>
          <a:stretch>
            <a:fillRect/>
          </a:stretch>
        </p:blipFill>
        <p:spPr>
          <a:xfrm>
            <a:off x="6761333" y="1837080"/>
            <a:ext cx="639430" cy="639430"/>
          </a:xfrm>
          <a:prstGeom prst="rect">
            <a:avLst/>
          </a:prstGeom>
        </p:spPr>
      </p:pic>
      <p:pic>
        <p:nvPicPr>
          <p:cNvPr id="12" name="Picture 11">
            <a:extLst>
              <a:ext uri="{FF2B5EF4-FFF2-40B4-BE49-F238E27FC236}">
                <a16:creationId xmlns:a16="http://schemas.microsoft.com/office/drawing/2014/main" id="{406FBDD4-90E8-A343-B55D-10E735AC9393}"/>
              </a:ext>
            </a:extLst>
          </p:cNvPr>
          <p:cNvPicPr>
            <a:picLocks noChangeAspect="1"/>
          </p:cNvPicPr>
          <p:nvPr/>
        </p:nvPicPr>
        <p:blipFill>
          <a:blip r:embed="rId7"/>
          <a:stretch>
            <a:fillRect/>
          </a:stretch>
        </p:blipFill>
        <p:spPr>
          <a:xfrm>
            <a:off x="6729113" y="2954869"/>
            <a:ext cx="756123" cy="657191"/>
          </a:xfrm>
          <a:prstGeom prst="rect">
            <a:avLst/>
          </a:prstGeom>
        </p:spPr>
      </p:pic>
      <p:pic>
        <p:nvPicPr>
          <p:cNvPr id="13" name="Picture 12">
            <a:extLst>
              <a:ext uri="{FF2B5EF4-FFF2-40B4-BE49-F238E27FC236}">
                <a16:creationId xmlns:a16="http://schemas.microsoft.com/office/drawing/2014/main" id="{490143C3-F26D-5F40-9C66-B168BBE57BD3}"/>
              </a:ext>
            </a:extLst>
          </p:cNvPr>
          <p:cNvPicPr>
            <a:picLocks noChangeAspect="1"/>
          </p:cNvPicPr>
          <p:nvPr/>
        </p:nvPicPr>
        <p:blipFill>
          <a:blip r:embed="rId8"/>
          <a:stretch>
            <a:fillRect/>
          </a:stretch>
        </p:blipFill>
        <p:spPr>
          <a:xfrm>
            <a:off x="6753294" y="4116243"/>
            <a:ext cx="484855" cy="637238"/>
          </a:xfrm>
          <a:prstGeom prst="rect">
            <a:avLst/>
          </a:prstGeom>
        </p:spPr>
      </p:pic>
      <p:pic>
        <p:nvPicPr>
          <p:cNvPr id="14" name="Picture 13">
            <a:extLst>
              <a:ext uri="{FF2B5EF4-FFF2-40B4-BE49-F238E27FC236}">
                <a16:creationId xmlns:a16="http://schemas.microsoft.com/office/drawing/2014/main" id="{6A3242CA-9204-B849-B63D-A1EC9336C105}"/>
              </a:ext>
            </a:extLst>
          </p:cNvPr>
          <p:cNvPicPr>
            <a:picLocks noChangeAspect="1"/>
          </p:cNvPicPr>
          <p:nvPr/>
        </p:nvPicPr>
        <p:blipFill>
          <a:blip r:embed="rId9"/>
          <a:stretch>
            <a:fillRect/>
          </a:stretch>
        </p:blipFill>
        <p:spPr>
          <a:xfrm>
            <a:off x="6646497" y="5228482"/>
            <a:ext cx="672881" cy="696082"/>
          </a:xfrm>
          <a:prstGeom prst="rect">
            <a:avLst/>
          </a:prstGeom>
        </p:spPr>
      </p:pic>
      <p:sp>
        <p:nvSpPr>
          <p:cNvPr id="3" name="Text Placeholder 2">
            <a:extLst>
              <a:ext uri="{FF2B5EF4-FFF2-40B4-BE49-F238E27FC236}">
                <a16:creationId xmlns:a16="http://schemas.microsoft.com/office/drawing/2014/main" id="{C1E83D9A-18E2-9F7A-FC0B-055BBEA5ECC2}"/>
              </a:ext>
            </a:extLst>
          </p:cNvPr>
          <p:cNvSpPr>
            <a:spLocks noGrp="1"/>
          </p:cNvSpPr>
          <p:nvPr>
            <p:ph type="body" sz="quarter" idx="12"/>
          </p:nvPr>
        </p:nvSpPr>
        <p:spPr>
          <a:xfrm>
            <a:off x="1524000" y="6320100"/>
            <a:ext cx="8597900" cy="447675"/>
          </a:xfrm>
        </p:spPr>
        <p:txBody>
          <a:bodyPr/>
          <a:lstStyle/>
          <a:p>
            <a:pPr defTabSz="456971" eaLnBrk="0" fontAlgn="base" hangingPunct="0">
              <a:spcBef>
                <a:spcPct val="0"/>
              </a:spcBef>
              <a:spcAft>
                <a:spcPct val="0"/>
              </a:spcAft>
            </a:pPr>
            <a:r>
              <a:rPr lang="en-US" altLang="en-US" sz="999" dirty="0">
                <a:solidFill>
                  <a:prstClr val="white"/>
                </a:solidFill>
              </a:rPr>
              <a:t>ILD, interstitial lung disease.</a:t>
            </a:r>
          </a:p>
        </p:txBody>
      </p:sp>
    </p:spTree>
    <p:extLst>
      <p:ext uri="{BB962C8B-B14F-4D97-AF65-F5344CB8AC3E}">
        <p14:creationId xmlns:p14="http://schemas.microsoft.com/office/powerpoint/2010/main" val="3268837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61918-2643-423F-AA6C-4CDD1C578E11}"/>
              </a:ext>
            </a:extLst>
          </p:cNvPr>
          <p:cNvSpPr>
            <a:spLocks noGrp="1"/>
          </p:cNvSpPr>
          <p:nvPr>
            <p:ph type="title"/>
          </p:nvPr>
        </p:nvSpPr>
        <p:spPr/>
        <p:txBody>
          <a:bodyPr>
            <a:normAutofit/>
          </a:bodyPr>
          <a:lstStyle/>
          <a:p>
            <a:r>
              <a:rPr lang="en-US" altLang="en-US" dirty="0"/>
              <a:t>ILD Diagnosis and Evaluation</a:t>
            </a:r>
          </a:p>
        </p:txBody>
      </p:sp>
      <p:sp>
        <p:nvSpPr>
          <p:cNvPr id="3" name="Text Placeholder 2">
            <a:extLst>
              <a:ext uri="{FF2B5EF4-FFF2-40B4-BE49-F238E27FC236}">
                <a16:creationId xmlns:a16="http://schemas.microsoft.com/office/drawing/2014/main" id="{5BE6372F-52A8-0745-A03D-A8D880573304}"/>
              </a:ext>
            </a:extLst>
          </p:cNvPr>
          <p:cNvSpPr>
            <a:spLocks noGrp="1"/>
          </p:cNvSpPr>
          <p:nvPr>
            <p:ph type="body" idx="1"/>
          </p:nvPr>
        </p:nvSpPr>
        <p:spPr>
          <a:xfrm>
            <a:off x="839788" y="1463788"/>
            <a:ext cx="5157787" cy="823912"/>
          </a:xfrm>
        </p:spPr>
        <p:txBody>
          <a:bodyPr/>
          <a:lstStyle/>
          <a:p>
            <a:r>
              <a:rPr lang="en-US" altLang="en-US" dirty="0"/>
              <a:t>Diagnosis of Exclusion with    Highly Variable Presentation</a:t>
            </a:r>
          </a:p>
        </p:txBody>
      </p:sp>
      <p:sp>
        <p:nvSpPr>
          <p:cNvPr id="23554" name="Content Placeholder 2">
            <a:extLst>
              <a:ext uri="{FF2B5EF4-FFF2-40B4-BE49-F238E27FC236}">
                <a16:creationId xmlns:a16="http://schemas.microsoft.com/office/drawing/2014/main" id="{74BFFB6F-92B0-4EFB-B209-834EF65B0190}"/>
              </a:ext>
            </a:extLst>
          </p:cNvPr>
          <p:cNvSpPr>
            <a:spLocks noGrp="1"/>
          </p:cNvSpPr>
          <p:nvPr>
            <p:ph sz="half" idx="2"/>
          </p:nvPr>
        </p:nvSpPr>
        <p:spPr>
          <a:xfrm>
            <a:off x="839788" y="2343996"/>
            <a:ext cx="5157787" cy="2572388"/>
          </a:xfrm>
        </p:spPr>
        <p:txBody>
          <a:bodyPr/>
          <a:lstStyle/>
          <a:p>
            <a:r>
              <a:rPr lang="en-US" altLang="en-US" sz="2400" dirty="0"/>
              <a:t>Differential diagnosis</a:t>
            </a:r>
          </a:p>
          <a:p>
            <a:pPr lvl="1"/>
            <a:r>
              <a:rPr lang="en-US" altLang="en-US" sz="2000" dirty="0"/>
              <a:t>Opportunistic infections</a:t>
            </a:r>
          </a:p>
          <a:p>
            <a:pPr lvl="1"/>
            <a:r>
              <a:rPr lang="en-US" altLang="en-US" sz="2000" dirty="0"/>
              <a:t>Pulmonary metastatic disease</a:t>
            </a:r>
          </a:p>
          <a:p>
            <a:pPr lvl="1"/>
            <a:r>
              <a:rPr lang="en-US" altLang="en-US" sz="2000" dirty="0"/>
              <a:t>Lymphangitic spread of cancer</a:t>
            </a:r>
          </a:p>
          <a:p>
            <a:pPr lvl="1"/>
            <a:r>
              <a:rPr lang="en-US" altLang="en-US" sz="2000" dirty="0"/>
              <a:t>Diffuse alveolar hemorrhage</a:t>
            </a:r>
          </a:p>
          <a:p>
            <a:pPr lvl="1"/>
            <a:r>
              <a:rPr lang="en-US" altLang="en-US" sz="2000" dirty="0"/>
              <a:t>Cardiogenic pulmonary edema</a:t>
            </a:r>
          </a:p>
          <a:p>
            <a:pPr lvl="1"/>
            <a:endParaRPr lang="en-US" altLang="en-US" sz="2000" dirty="0"/>
          </a:p>
        </p:txBody>
      </p:sp>
      <p:sp>
        <p:nvSpPr>
          <p:cNvPr id="4" name="Text Placeholder 3">
            <a:extLst>
              <a:ext uri="{FF2B5EF4-FFF2-40B4-BE49-F238E27FC236}">
                <a16:creationId xmlns:a16="http://schemas.microsoft.com/office/drawing/2014/main" id="{B71E2DA2-D384-0B43-9D4F-F69172B465AC}"/>
              </a:ext>
            </a:extLst>
          </p:cNvPr>
          <p:cNvSpPr>
            <a:spLocks noGrp="1"/>
          </p:cNvSpPr>
          <p:nvPr>
            <p:ph type="body" sz="quarter" idx="3"/>
          </p:nvPr>
        </p:nvSpPr>
        <p:spPr>
          <a:xfrm>
            <a:off x="6172200" y="1463788"/>
            <a:ext cx="5183188" cy="823912"/>
          </a:xfrm>
        </p:spPr>
        <p:txBody>
          <a:bodyPr/>
          <a:lstStyle/>
          <a:p>
            <a:r>
              <a:rPr lang="en-US" altLang="en-US" dirty="0"/>
              <a:t>Promptly Investigate Evidence of ILD/Pneumonitis</a:t>
            </a:r>
          </a:p>
        </p:txBody>
      </p:sp>
      <p:sp>
        <p:nvSpPr>
          <p:cNvPr id="5" name="Content Placeholder 4">
            <a:extLst>
              <a:ext uri="{FF2B5EF4-FFF2-40B4-BE49-F238E27FC236}">
                <a16:creationId xmlns:a16="http://schemas.microsoft.com/office/drawing/2014/main" id="{88E660C0-8396-8541-9C68-BB4838FE1287}"/>
              </a:ext>
            </a:extLst>
          </p:cNvPr>
          <p:cNvSpPr>
            <a:spLocks noGrp="1"/>
          </p:cNvSpPr>
          <p:nvPr>
            <p:ph sz="quarter" idx="4"/>
          </p:nvPr>
        </p:nvSpPr>
        <p:spPr>
          <a:xfrm>
            <a:off x="6172199" y="2343996"/>
            <a:ext cx="5842592" cy="2572388"/>
          </a:xfrm>
        </p:spPr>
        <p:txBody>
          <a:bodyPr>
            <a:normAutofit/>
          </a:bodyPr>
          <a:lstStyle/>
          <a:p>
            <a:r>
              <a:rPr lang="en-US" altLang="en-US" sz="2400" dirty="0"/>
              <a:t>Evaluation may include</a:t>
            </a:r>
          </a:p>
          <a:p>
            <a:pPr lvl="1"/>
            <a:r>
              <a:rPr lang="en-US" altLang="en-US" sz="2000" dirty="0"/>
              <a:t>High-resolution computed tomography (CT)</a:t>
            </a:r>
          </a:p>
          <a:p>
            <a:pPr lvl="1"/>
            <a:r>
              <a:rPr lang="en-US" altLang="en-US" sz="2000" dirty="0"/>
              <a:t>Pulmonary consultation</a:t>
            </a:r>
          </a:p>
          <a:p>
            <a:pPr lvl="1"/>
            <a:r>
              <a:rPr lang="en-US" altLang="en-US" sz="2000" dirty="0"/>
              <a:t>Blood culture and complete blood         count (CBC)</a:t>
            </a:r>
          </a:p>
          <a:p>
            <a:pPr lvl="1"/>
            <a:r>
              <a:rPr lang="en-US" altLang="en-US" sz="2000" dirty="0"/>
              <a:t>Consider bronchoscopy</a:t>
            </a:r>
          </a:p>
          <a:p>
            <a:pPr lvl="1"/>
            <a:r>
              <a:rPr lang="en-US" altLang="en-US" sz="2000" dirty="0"/>
              <a:t>Arterial blood gases if clinically indicated</a:t>
            </a:r>
          </a:p>
          <a:p>
            <a:endParaRPr lang="en-US" sz="2400" dirty="0"/>
          </a:p>
        </p:txBody>
      </p:sp>
      <p:sp>
        <p:nvSpPr>
          <p:cNvPr id="15" name="Text Placeholder 14">
            <a:extLst>
              <a:ext uri="{FF2B5EF4-FFF2-40B4-BE49-F238E27FC236}">
                <a16:creationId xmlns:a16="http://schemas.microsoft.com/office/drawing/2014/main" id="{DF60D4BF-2B3A-B907-0A20-511402026AD3}"/>
              </a:ext>
            </a:extLst>
          </p:cNvPr>
          <p:cNvSpPr>
            <a:spLocks noGrp="1"/>
          </p:cNvSpPr>
          <p:nvPr>
            <p:ph type="body" sz="quarter" idx="12"/>
          </p:nvPr>
        </p:nvSpPr>
        <p:spPr>
          <a:xfrm>
            <a:off x="1524000" y="6320100"/>
            <a:ext cx="10755086" cy="447675"/>
          </a:xfrm>
        </p:spPr>
        <p:txBody>
          <a:bodyPr/>
          <a:lstStyle/>
          <a:p>
            <a:pPr>
              <a:lnSpc>
                <a:spcPct val="100000"/>
              </a:lnSpc>
              <a:spcBef>
                <a:spcPts val="0"/>
              </a:spcBef>
            </a:pPr>
            <a:r>
              <a:rPr lang="en-US" altLang="en-US" sz="900" dirty="0">
                <a:solidFill>
                  <a:schemeClr val="bg1"/>
                </a:solidFill>
              </a:rPr>
              <a:t>CBC, complete blood cell; CT, computed tomography; ILD, interstitial lung disease. </a:t>
            </a:r>
            <a:endParaRPr lang="en-US" altLang="en-US" sz="900" dirty="0"/>
          </a:p>
          <a:p>
            <a:pPr>
              <a:lnSpc>
                <a:spcPct val="100000"/>
              </a:lnSpc>
              <a:spcBef>
                <a:spcPts val="0"/>
              </a:spcBef>
            </a:pPr>
            <a:r>
              <a:rPr lang="en-US" altLang="en-US" sz="900" dirty="0">
                <a:solidFill>
                  <a:schemeClr val="bg1"/>
                </a:solidFill>
              </a:rPr>
              <a:t>ENHERTU </a:t>
            </a:r>
            <a:r>
              <a:rPr lang="en-US" altLang="en-US" sz="900" dirty="0"/>
              <a:t>P</a:t>
            </a:r>
            <a:r>
              <a:rPr lang="en-US" altLang="en-US" sz="900" dirty="0">
                <a:solidFill>
                  <a:schemeClr val="bg1"/>
                </a:solidFill>
              </a:rPr>
              <a:t>rescribing </a:t>
            </a:r>
            <a:r>
              <a:rPr lang="en-US" altLang="en-US" sz="900" dirty="0"/>
              <a:t>I</a:t>
            </a:r>
            <a:r>
              <a:rPr lang="en-US" altLang="en-US" sz="900" dirty="0">
                <a:solidFill>
                  <a:schemeClr val="bg1"/>
                </a:solidFill>
              </a:rPr>
              <a:t>nformation, 2021</a:t>
            </a:r>
            <a:r>
              <a:rPr lang="en-US" altLang="en-US" sz="900" dirty="0"/>
              <a:t>; </a:t>
            </a:r>
            <a:r>
              <a:rPr lang="en-US" altLang="en-US" sz="900" dirty="0">
                <a:solidFill>
                  <a:schemeClr val="bg1"/>
                </a:solidFill>
              </a:rPr>
              <a:t>Modi et al. </a:t>
            </a:r>
            <a:r>
              <a:rPr lang="en-US" altLang="en-US" sz="900" i="1" dirty="0">
                <a:solidFill>
                  <a:schemeClr val="bg1"/>
                </a:solidFill>
              </a:rPr>
              <a:t>N </a:t>
            </a:r>
            <a:r>
              <a:rPr lang="en-US" altLang="en-US" sz="900" i="1" dirty="0" err="1">
                <a:solidFill>
                  <a:schemeClr val="bg1"/>
                </a:solidFill>
              </a:rPr>
              <a:t>Engl</a:t>
            </a:r>
            <a:r>
              <a:rPr lang="en-US" altLang="en-US" sz="900" i="1" dirty="0">
                <a:solidFill>
                  <a:schemeClr val="bg1"/>
                </a:solidFill>
              </a:rPr>
              <a:t> J Med</a:t>
            </a:r>
            <a:r>
              <a:rPr lang="en-US" altLang="en-US" sz="900" dirty="0">
                <a:solidFill>
                  <a:schemeClr val="bg1"/>
                </a:solidFill>
              </a:rPr>
              <a:t>. 2020;382(7):610-621.</a:t>
            </a:r>
          </a:p>
        </p:txBody>
      </p:sp>
      <p:sp>
        <p:nvSpPr>
          <p:cNvPr id="6" name="Rectangle 5">
            <a:extLst>
              <a:ext uri="{FF2B5EF4-FFF2-40B4-BE49-F238E27FC236}">
                <a16:creationId xmlns:a16="http://schemas.microsoft.com/office/drawing/2014/main" id="{6A908BE8-A1E4-2D45-B69D-7FD7AF35CAA7}"/>
              </a:ext>
            </a:extLst>
          </p:cNvPr>
          <p:cNvSpPr/>
          <p:nvPr/>
        </p:nvSpPr>
        <p:spPr>
          <a:xfrm>
            <a:off x="2383515" y="5040397"/>
            <a:ext cx="7228119" cy="707630"/>
          </a:xfrm>
          <a:prstGeom prst="rect">
            <a:avLst/>
          </a:prstGeom>
          <a:ln/>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en-US" sz="1999" b="1" dirty="0">
                <a:solidFill>
                  <a:schemeClr val="bg1"/>
                </a:solidFill>
                <a:latin typeface="Arial" panose="020B0604020202020204" pitchFamily="34" charset="0"/>
                <a:cs typeface="Arial" panose="020B0604020202020204" pitchFamily="34" charset="0"/>
              </a:rPr>
              <a:t>The Key to Diagnosis and Treatment of ILD/Pneumonitis Is Early Recognition of Signs and Symptoms </a:t>
            </a:r>
          </a:p>
        </p:txBody>
      </p:sp>
    </p:spTree>
    <p:extLst>
      <p:ext uri="{BB962C8B-B14F-4D97-AF65-F5344CB8AC3E}">
        <p14:creationId xmlns:p14="http://schemas.microsoft.com/office/powerpoint/2010/main" val="30799841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9BB447-A8B1-4D6D-ADAD-8A9A457828AF}"/>
              </a:ext>
            </a:extLst>
          </p:cNvPr>
          <p:cNvSpPr/>
          <p:nvPr/>
        </p:nvSpPr>
        <p:spPr>
          <a:xfrm>
            <a:off x="5700156" y="3382265"/>
            <a:ext cx="6335280" cy="584775"/>
          </a:xfrm>
          <a:prstGeom prst="rect">
            <a:avLst/>
          </a:prstGeom>
          <a:ln>
            <a:solidFill>
              <a:schemeClr val="accent3"/>
            </a:solidFill>
          </a:ln>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mn-cs"/>
              </a:rPr>
              <a:t>Interrupt trastuzumab deruxtecan and initiate</a:t>
            </a:r>
            <a:b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mn-cs"/>
              </a:rPr>
              <a:t>corticosteroid treatment if ILD/pneumonitis is suspected </a:t>
            </a:r>
          </a:p>
        </p:txBody>
      </p:sp>
      <p:pic>
        <p:nvPicPr>
          <p:cNvPr id="13" name="Picture 12">
            <a:extLst>
              <a:ext uri="{FF2B5EF4-FFF2-40B4-BE49-F238E27FC236}">
                <a16:creationId xmlns:a16="http://schemas.microsoft.com/office/drawing/2014/main" id="{C497FBD0-24C7-4831-BC3C-849FC84412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804" y="3659340"/>
            <a:ext cx="5058053" cy="2328165"/>
          </a:xfrm>
          <a:prstGeom prst="rect">
            <a:avLst/>
          </a:prstGeom>
        </p:spPr>
      </p:pic>
      <p:sp>
        <p:nvSpPr>
          <p:cNvPr id="14" name="Rectangle 13">
            <a:extLst>
              <a:ext uri="{FF2B5EF4-FFF2-40B4-BE49-F238E27FC236}">
                <a16:creationId xmlns:a16="http://schemas.microsoft.com/office/drawing/2014/main" id="{626AF8FE-C7FE-4999-89DF-ACEB8D1140B1}"/>
              </a:ext>
            </a:extLst>
          </p:cNvPr>
          <p:cNvSpPr/>
          <p:nvPr/>
        </p:nvSpPr>
        <p:spPr>
          <a:xfrm>
            <a:off x="542308" y="3418778"/>
            <a:ext cx="5157848" cy="461665"/>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pitchFamily="2" charset="0"/>
                <a:ea typeface="ＭＳ Ｐゴシック" charset="0"/>
                <a:cs typeface="+mn-cs"/>
              </a:rPr>
              <a:t>Cumulative Probability of Adjudicated</a:t>
            </a:r>
            <a:br>
              <a:rPr kumimoji="0" lang="en-US" sz="1200" b="1" i="0" u="none" strike="noStrike" kern="1200" cap="none" spc="0" normalizeH="0" baseline="0" noProof="0" dirty="0">
                <a:ln>
                  <a:noFill/>
                </a:ln>
                <a:solidFill>
                  <a:srgbClr val="000000"/>
                </a:solidFill>
                <a:effectLst/>
                <a:uLnTx/>
                <a:uFillTx/>
                <a:latin typeface="Helvetica" pitchFamily="2" charset="0"/>
                <a:ea typeface="ＭＳ Ｐゴシック" charset="0"/>
                <a:cs typeface="+mn-cs"/>
              </a:rPr>
            </a:br>
            <a:r>
              <a:rPr kumimoji="0" lang="en-US" sz="1200" b="1" i="0" u="none" strike="noStrike" kern="1200" cap="none" spc="0" normalizeH="0" baseline="0" noProof="0" dirty="0">
                <a:ln>
                  <a:noFill/>
                </a:ln>
                <a:solidFill>
                  <a:srgbClr val="000000"/>
                </a:solidFill>
                <a:effectLst/>
                <a:uLnTx/>
                <a:uFillTx/>
                <a:latin typeface="Helvetica" pitchFamily="2" charset="0"/>
                <a:ea typeface="ＭＳ Ｐゴシック" charset="0"/>
                <a:cs typeface="+mn-cs"/>
              </a:rPr>
              <a:t>Drug-related Any-grade ILD</a:t>
            </a:r>
            <a:endParaRPr kumimoji="0" lang="en-US" sz="1200" b="0" i="0" u="none" strike="noStrike" kern="1200" cap="none" spc="0" normalizeH="0" baseline="0" noProof="0" dirty="0">
              <a:ln>
                <a:noFill/>
              </a:ln>
              <a:solidFill>
                <a:srgbClr val="000000"/>
              </a:solidFill>
              <a:effectLst/>
              <a:uLnTx/>
              <a:uFillTx/>
              <a:latin typeface="Helvetica" pitchFamily="2" charset="0"/>
              <a:ea typeface="ＭＳ Ｐゴシック" charset="0"/>
              <a:cs typeface="+mn-cs"/>
            </a:endParaRPr>
          </a:p>
        </p:txBody>
      </p:sp>
      <p:sp>
        <p:nvSpPr>
          <p:cNvPr id="2" name="Title 1">
            <a:extLst>
              <a:ext uri="{FF2B5EF4-FFF2-40B4-BE49-F238E27FC236}">
                <a16:creationId xmlns:a16="http://schemas.microsoft.com/office/drawing/2014/main" id="{1C938C4B-1D5F-F6B8-68E2-EE85E05BA4E1}"/>
              </a:ext>
            </a:extLst>
          </p:cNvPr>
          <p:cNvSpPr>
            <a:spLocks noGrp="1"/>
          </p:cNvSpPr>
          <p:nvPr>
            <p:ph type="title"/>
          </p:nvPr>
        </p:nvSpPr>
        <p:spPr>
          <a:xfrm>
            <a:off x="838199" y="162667"/>
            <a:ext cx="10515600" cy="1325563"/>
          </a:xfrm>
        </p:spPr>
        <p:txBody>
          <a:bodyPr>
            <a:normAutofit/>
          </a:bodyPr>
          <a:lstStyle/>
          <a:p>
            <a:r>
              <a:rPr lang="en-US" sz="3600" noProof="0" dirty="0"/>
              <a:t>Warnings and Precautions: ILD/Pneumonitis Monitoring and Management </a:t>
            </a:r>
            <a:endParaRPr lang="en-US" sz="3600" dirty="0"/>
          </a:p>
        </p:txBody>
      </p:sp>
      <p:sp>
        <p:nvSpPr>
          <p:cNvPr id="4" name="Text Placeholder 3">
            <a:extLst>
              <a:ext uri="{FF2B5EF4-FFF2-40B4-BE49-F238E27FC236}">
                <a16:creationId xmlns:a16="http://schemas.microsoft.com/office/drawing/2014/main" id="{E21F0A56-B5E0-3165-8C3B-DF6BEFEFF4EA}"/>
              </a:ext>
            </a:extLst>
          </p:cNvPr>
          <p:cNvSpPr>
            <a:spLocks noGrp="1"/>
          </p:cNvSpPr>
          <p:nvPr>
            <p:ph type="body" sz="quarter" idx="12"/>
          </p:nvPr>
        </p:nvSpPr>
        <p:spPr>
          <a:xfrm>
            <a:off x="1523999" y="6330900"/>
            <a:ext cx="10268197" cy="447675"/>
          </a:xfrm>
        </p:spPr>
        <p:txBody>
          <a:bodyPr/>
          <a:lstStyle/>
          <a:p>
            <a:pPr>
              <a:spcBef>
                <a:spcPts val="0"/>
              </a:spcBef>
            </a:pPr>
            <a:r>
              <a:rPr lang="en-US" altLang="en-US" sz="900" dirty="0"/>
              <a:t>ILD, interstitial lung disease; </a:t>
            </a:r>
            <a:r>
              <a:rPr lang="en-US" sz="900" dirty="0"/>
              <a:t>T-</a:t>
            </a:r>
            <a:r>
              <a:rPr lang="en-US" sz="900" dirty="0" err="1"/>
              <a:t>DXd</a:t>
            </a:r>
            <a:r>
              <a:rPr lang="en-US" sz="900" dirty="0"/>
              <a:t>, trastuzumab </a:t>
            </a:r>
            <a:r>
              <a:rPr lang="en-US" sz="900" dirty="0" err="1"/>
              <a:t>deruxtecan</a:t>
            </a:r>
            <a:r>
              <a:rPr lang="en-US" sz="900" dirty="0"/>
              <a:t>.</a:t>
            </a:r>
            <a:r>
              <a:rPr lang="en-US" altLang="en-US" sz="900" dirty="0"/>
              <a:t> </a:t>
            </a:r>
          </a:p>
          <a:p>
            <a:pPr>
              <a:spcBef>
                <a:spcPts val="0"/>
              </a:spcBef>
            </a:pPr>
            <a:r>
              <a:rPr lang="en-US" altLang="en-US" sz="900" dirty="0"/>
              <a:t>ENHERTU Prescribing Information, 2021; Modi et al. </a:t>
            </a:r>
            <a:r>
              <a:rPr lang="en-US" altLang="en-US" sz="900" i="1" dirty="0"/>
              <a:t>N </a:t>
            </a:r>
            <a:r>
              <a:rPr lang="en-US" altLang="en-US" sz="900" i="1" dirty="0" err="1"/>
              <a:t>Engl</a:t>
            </a:r>
            <a:r>
              <a:rPr lang="en-US" altLang="en-US" sz="900" i="1" dirty="0"/>
              <a:t> J Med</a:t>
            </a:r>
            <a:r>
              <a:rPr lang="en-US" altLang="en-US" sz="900" dirty="0"/>
              <a:t>. 2020;382(7):610-621.</a:t>
            </a:r>
          </a:p>
        </p:txBody>
      </p:sp>
      <p:graphicFrame>
        <p:nvGraphicFramePr>
          <p:cNvPr id="3" name="Table 4">
            <a:extLst>
              <a:ext uri="{FF2B5EF4-FFF2-40B4-BE49-F238E27FC236}">
                <a16:creationId xmlns:a16="http://schemas.microsoft.com/office/drawing/2014/main" id="{2678D6FB-09E4-8E31-1936-AFB18207B59A}"/>
              </a:ext>
            </a:extLst>
          </p:cNvPr>
          <p:cNvGraphicFramePr>
            <a:graphicFrameLocks noGrp="1"/>
          </p:cNvGraphicFramePr>
          <p:nvPr/>
        </p:nvGraphicFramePr>
        <p:xfrm>
          <a:off x="1523999" y="1434236"/>
          <a:ext cx="9144002" cy="1645920"/>
        </p:xfrm>
        <a:graphic>
          <a:graphicData uri="http://schemas.openxmlformats.org/drawingml/2006/table">
            <a:tbl>
              <a:tblPr firstRow="1" firstCol="1" bandRow="1">
                <a:tableStyleId>{5C22544A-7EE6-4342-B048-85BDC9FD1C3A}</a:tableStyleId>
              </a:tblPr>
              <a:tblGrid>
                <a:gridCol w="1306286">
                  <a:extLst>
                    <a:ext uri="{9D8B030D-6E8A-4147-A177-3AD203B41FA5}">
                      <a16:colId xmlns:a16="http://schemas.microsoft.com/office/drawing/2014/main" val="621956817"/>
                    </a:ext>
                  </a:extLst>
                </a:gridCol>
                <a:gridCol w="1306286">
                  <a:extLst>
                    <a:ext uri="{9D8B030D-6E8A-4147-A177-3AD203B41FA5}">
                      <a16:colId xmlns:a16="http://schemas.microsoft.com/office/drawing/2014/main" val="1271575004"/>
                    </a:ext>
                  </a:extLst>
                </a:gridCol>
                <a:gridCol w="1306286">
                  <a:extLst>
                    <a:ext uri="{9D8B030D-6E8A-4147-A177-3AD203B41FA5}">
                      <a16:colId xmlns:a16="http://schemas.microsoft.com/office/drawing/2014/main" val="2927096944"/>
                    </a:ext>
                  </a:extLst>
                </a:gridCol>
                <a:gridCol w="1306286">
                  <a:extLst>
                    <a:ext uri="{9D8B030D-6E8A-4147-A177-3AD203B41FA5}">
                      <a16:colId xmlns:a16="http://schemas.microsoft.com/office/drawing/2014/main" val="1832791603"/>
                    </a:ext>
                  </a:extLst>
                </a:gridCol>
                <a:gridCol w="1306286">
                  <a:extLst>
                    <a:ext uri="{9D8B030D-6E8A-4147-A177-3AD203B41FA5}">
                      <a16:colId xmlns:a16="http://schemas.microsoft.com/office/drawing/2014/main" val="2928265424"/>
                    </a:ext>
                  </a:extLst>
                </a:gridCol>
                <a:gridCol w="1306286">
                  <a:extLst>
                    <a:ext uri="{9D8B030D-6E8A-4147-A177-3AD203B41FA5}">
                      <a16:colId xmlns:a16="http://schemas.microsoft.com/office/drawing/2014/main" val="2738823246"/>
                    </a:ext>
                  </a:extLst>
                </a:gridCol>
                <a:gridCol w="1306286">
                  <a:extLst>
                    <a:ext uri="{9D8B030D-6E8A-4147-A177-3AD203B41FA5}">
                      <a16:colId xmlns:a16="http://schemas.microsoft.com/office/drawing/2014/main" val="281146457"/>
                    </a:ext>
                  </a:extLst>
                </a:gridCol>
              </a:tblGrid>
              <a:tr h="129093">
                <a:tc>
                  <a:txBody>
                    <a:bodyPr/>
                    <a:lstStyle/>
                    <a:p>
                      <a:r>
                        <a:rPr lang="en-US" sz="1200" dirty="0">
                          <a:latin typeface="Arial" panose="020B0604020202020204" pitchFamily="34" charset="0"/>
                          <a:cs typeface="Arial" panose="020B0604020202020204" pitchFamily="34" charset="0"/>
                        </a:rPr>
                        <a:t>ILD, n (%)</a:t>
                      </a:r>
                    </a:p>
                  </a:txBody>
                  <a:tcPr/>
                </a:tc>
                <a:tc gridSpan="6">
                  <a:txBody>
                    <a:bodyPr/>
                    <a:lstStyle/>
                    <a:p>
                      <a:pPr algn="ctr"/>
                      <a:r>
                        <a:rPr lang="en-US" sz="1200" dirty="0">
                          <a:latin typeface="Arial" panose="020B0604020202020204" pitchFamily="34" charset="0"/>
                          <a:cs typeface="Arial" panose="020B0604020202020204" pitchFamily="34" charset="0"/>
                        </a:rPr>
                        <a:t>T-DXd 5.4 mg/kg (N=184)</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547444136"/>
                  </a:ext>
                </a:extLst>
              </a:tr>
              <a:tr h="178418">
                <a:tc>
                  <a:txBody>
                    <a:bodyPr/>
                    <a:lstStyle/>
                    <a:p>
                      <a:endParaRPr lang="en-US" sz="1200" dirty="0">
                        <a:latin typeface="Arial" panose="020B0604020202020204" pitchFamily="34" charset="0"/>
                        <a:cs typeface="Arial" panose="020B0604020202020204" pitchFamily="34" charset="0"/>
                      </a:endParaRPr>
                    </a:p>
                  </a:txBody>
                  <a:tcPr/>
                </a:tc>
                <a:tc>
                  <a:txBody>
                    <a:bodyPr/>
                    <a:lstStyle/>
                    <a:p>
                      <a:pPr algn="ctr"/>
                      <a:r>
                        <a:rPr lang="en-US" sz="1200" b="1" dirty="0">
                          <a:solidFill>
                            <a:schemeClr val="bg1"/>
                          </a:solidFill>
                          <a:latin typeface="Arial" panose="020B0604020202020204" pitchFamily="34" charset="0"/>
                          <a:cs typeface="Arial" panose="020B0604020202020204" pitchFamily="34" charset="0"/>
                        </a:rPr>
                        <a:t>Grade 1</a:t>
                      </a:r>
                    </a:p>
                  </a:txBody>
                  <a:tcPr>
                    <a:solidFill>
                      <a:schemeClr val="accent1"/>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Grade 2</a:t>
                      </a:r>
                    </a:p>
                  </a:txBody>
                  <a:tcPr>
                    <a:solidFill>
                      <a:schemeClr val="accent1"/>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Grade 3</a:t>
                      </a:r>
                    </a:p>
                  </a:txBody>
                  <a:tcPr>
                    <a:solidFill>
                      <a:schemeClr val="accent1"/>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Grade 4</a:t>
                      </a:r>
                    </a:p>
                  </a:txBody>
                  <a:tcPr>
                    <a:solidFill>
                      <a:schemeClr val="accent1"/>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Grade 5</a:t>
                      </a:r>
                    </a:p>
                  </a:txBody>
                  <a:tcPr>
                    <a:solidFill>
                      <a:schemeClr val="accent1"/>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Any grade/</a:t>
                      </a:r>
                    </a:p>
                    <a:p>
                      <a:pPr algn="ctr"/>
                      <a:r>
                        <a:rPr lang="en-US" sz="1200" b="1" dirty="0">
                          <a:solidFill>
                            <a:schemeClr val="bg1"/>
                          </a:solidFill>
                          <a:latin typeface="Arial" panose="020B0604020202020204" pitchFamily="34" charset="0"/>
                          <a:cs typeface="Arial" panose="020B0604020202020204" pitchFamily="34" charset="0"/>
                        </a:rPr>
                        <a:t>Total</a:t>
                      </a:r>
                    </a:p>
                  </a:txBody>
                  <a:tcPr>
                    <a:solidFill>
                      <a:schemeClr val="accent1"/>
                    </a:solidFill>
                  </a:tcPr>
                </a:tc>
                <a:extLst>
                  <a:ext uri="{0D108BD9-81ED-4DB2-BD59-A6C34878D82A}">
                    <a16:rowId xmlns:a16="http://schemas.microsoft.com/office/drawing/2014/main" val="1158991078"/>
                  </a:ext>
                </a:extLst>
              </a:tr>
              <a:tr h="220697">
                <a:tc>
                  <a:txBody>
                    <a:bodyPr/>
                    <a:lstStyle/>
                    <a:p>
                      <a:r>
                        <a:rPr lang="en-US" sz="1200" dirty="0">
                          <a:latin typeface="Arial" panose="020B0604020202020204" pitchFamily="34" charset="0"/>
                          <a:cs typeface="Arial" panose="020B0604020202020204" pitchFamily="34" charset="0"/>
                        </a:rPr>
                        <a:t>Aug 2019 data cutoff</a:t>
                      </a:r>
                    </a:p>
                  </a:txBody>
                  <a:tcPr/>
                </a:tc>
                <a:tc>
                  <a:txBody>
                    <a:bodyPr/>
                    <a:lstStyle/>
                    <a:p>
                      <a:pPr algn="ctr"/>
                      <a:r>
                        <a:rPr lang="en-US" sz="1200" dirty="0">
                          <a:latin typeface="Arial" panose="020B0604020202020204" pitchFamily="34" charset="0"/>
                          <a:cs typeface="Arial" panose="020B0604020202020204" pitchFamily="34" charset="0"/>
                        </a:rPr>
                        <a:t>5 (2.7)</a:t>
                      </a:r>
                    </a:p>
                  </a:txBody>
                  <a:tcPr/>
                </a:tc>
                <a:tc>
                  <a:txBody>
                    <a:bodyPr/>
                    <a:lstStyle/>
                    <a:p>
                      <a:pPr algn="ctr"/>
                      <a:r>
                        <a:rPr lang="en-US" sz="1200" dirty="0">
                          <a:latin typeface="Arial" panose="020B0604020202020204" pitchFamily="34" charset="0"/>
                          <a:cs typeface="Arial" panose="020B0604020202020204" pitchFamily="34" charset="0"/>
                        </a:rPr>
                        <a:t>15 (8.2)</a:t>
                      </a:r>
                    </a:p>
                  </a:txBody>
                  <a:tcPr/>
                </a:tc>
                <a:tc>
                  <a:txBody>
                    <a:bodyPr/>
                    <a:lstStyle/>
                    <a:p>
                      <a:pPr algn="ctr"/>
                      <a:r>
                        <a:rPr lang="en-US" sz="1200" dirty="0">
                          <a:latin typeface="Arial" panose="020B0604020202020204" pitchFamily="34" charset="0"/>
                          <a:cs typeface="Arial" panose="020B0604020202020204" pitchFamily="34" charset="0"/>
                        </a:rPr>
                        <a:t>1 (0.5)</a:t>
                      </a:r>
                    </a:p>
                  </a:txBody>
                  <a:tcPr/>
                </a:tc>
                <a:tc>
                  <a:txBody>
                    <a:bodyPr/>
                    <a:lstStyle/>
                    <a:p>
                      <a:pPr algn="ctr"/>
                      <a:r>
                        <a:rPr lang="en-US" sz="1200" dirty="0">
                          <a:latin typeface="Arial" panose="020B0604020202020204" pitchFamily="34" charset="0"/>
                          <a:cs typeface="Arial" panose="020B0604020202020204" pitchFamily="34" charset="0"/>
                        </a:rPr>
                        <a:t>0</a:t>
                      </a:r>
                    </a:p>
                  </a:txBody>
                  <a:tcPr/>
                </a:tc>
                <a:tc>
                  <a:txBody>
                    <a:bodyPr/>
                    <a:lstStyle/>
                    <a:p>
                      <a:pPr algn="ctr"/>
                      <a:r>
                        <a:rPr lang="en-US" sz="1200" dirty="0">
                          <a:latin typeface="Arial" panose="020B0604020202020204" pitchFamily="34" charset="0"/>
                          <a:cs typeface="Arial" panose="020B0604020202020204" pitchFamily="34" charset="0"/>
                        </a:rPr>
                        <a:t>4 (2.2)</a:t>
                      </a:r>
                    </a:p>
                  </a:txBody>
                  <a:tcPr/>
                </a:tc>
                <a:tc>
                  <a:txBody>
                    <a:bodyPr/>
                    <a:lstStyle/>
                    <a:p>
                      <a:pPr algn="ctr"/>
                      <a:r>
                        <a:rPr lang="en-US" sz="1200" dirty="0">
                          <a:latin typeface="Arial" panose="020B0604020202020204" pitchFamily="34" charset="0"/>
                          <a:cs typeface="Arial" panose="020B0604020202020204" pitchFamily="34" charset="0"/>
                        </a:rPr>
                        <a:t>25 (13.6)</a:t>
                      </a:r>
                    </a:p>
                  </a:txBody>
                  <a:tcPr/>
                </a:tc>
                <a:extLst>
                  <a:ext uri="{0D108BD9-81ED-4DB2-BD59-A6C34878D82A}">
                    <a16:rowId xmlns:a16="http://schemas.microsoft.com/office/drawing/2014/main" val="863526920"/>
                  </a:ext>
                </a:extLst>
              </a:tr>
              <a:tr h="370840">
                <a:tc>
                  <a:txBody>
                    <a:bodyPr/>
                    <a:lstStyle/>
                    <a:p>
                      <a:r>
                        <a:rPr lang="en-US" sz="1200" dirty="0">
                          <a:latin typeface="Arial" panose="020B0604020202020204" pitchFamily="34" charset="0"/>
                          <a:cs typeface="Arial" panose="020B0604020202020204" pitchFamily="34" charset="0"/>
                        </a:rPr>
                        <a:t>June 2020 data cutoff</a:t>
                      </a:r>
                    </a:p>
                  </a:txBody>
                  <a:tcPr/>
                </a:tc>
                <a:tc>
                  <a:txBody>
                    <a:bodyPr/>
                    <a:lstStyle/>
                    <a:p>
                      <a:pPr algn="ctr"/>
                      <a:r>
                        <a:rPr lang="en-US" sz="1200" dirty="0">
                          <a:latin typeface="Arial" panose="020B0604020202020204" pitchFamily="34" charset="0"/>
                          <a:cs typeface="Arial" panose="020B0604020202020204" pitchFamily="34" charset="0"/>
                        </a:rPr>
                        <a:t>6 (3.3)</a:t>
                      </a:r>
                    </a:p>
                  </a:txBody>
                  <a:tcPr/>
                </a:tc>
                <a:tc>
                  <a:txBody>
                    <a:bodyPr/>
                    <a:lstStyle/>
                    <a:p>
                      <a:pPr algn="ctr"/>
                      <a:r>
                        <a:rPr lang="en-US" sz="1200" dirty="0">
                          <a:latin typeface="Arial" panose="020B0604020202020204" pitchFamily="34" charset="0"/>
                          <a:cs typeface="Arial" panose="020B0604020202020204" pitchFamily="34" charset="0"/>
                        </a:rPr>
                        <a:t>16 (8.7)</a:t>
                      </a:r>
                    </a:p>
                  </a:txBody>
                  <a:tcPr/>
                </a:tc>
                <a:tc>
                  <a:txBody>
                    <a:bodyPr/>
                    <a:lstStyle/>
                    <a:p>
                      <a:pPr algn="ctr"/>
                      <a:r>
                        <a:rPr lang="en-US" sz="1200" dirty="0">
                          <a:latin typeface="Arial" panose="020B0604020202020204" pitchFamily="34" charset="0"/>
                          <a:cs typeface="Arial" panose="020B0604020202020204" pitchFamily="34" charset="0"/>
                        </a:rPr>
                        <a:t>1 (0.5)</a:t>
                      </a:r>
                    </a:p>
                  </a:txBody>
                  <a:tcPr/>
                </a:tc>
                <a:tc>
                  <a:txBody>
                    <a:bodyPr/>
                    <a:lstStyle/>
                    <a:p>
                      <a:pPr algn="ctr"/>
                      <a:r>
                        <a:rPr lang="en-US" sz="1200" dirty="0">
                          <a:latin typeface="Arial" panose="020B0604020202020204" pitchFamily="34" charset="0"/>
                          <a:cs typeface="Arial" panose="020B0604020202020204" pitchFamily="34" charset="0"/>
                        </a:rPr>
                        <a:t>0</a:t>
                      </a:r>
                    </a:p>
                  </a:txBody>
                  <a:tcPr/>
                </a:tc>
                <a:tc>
                  <a:txBody>
                    <a:bodyPr/>
                    <a:lstStyle/>
                    <a:p>
                      <a:pPr algn="ctr"/>
                      <a:r>
                        <a:rPr lang="en-US" sz="1200" dirty="0">
                          <a:latin typeface="Arial" panose="020B0604020202020204" pitchFamily="34" charset="0"/>
                          <a:cs typeface="Arial" panose="020B0604020202020204" pitchFamily="34" charset="0"/>
                        </a:rPr>
                        <a:t>5 (2.7)</a:t>
                      </a:r>
                    </a:p>
                  </a:txBody>
                  <a:tcPr/>
                </a:tc>
                <a:tc>
                  <a:txBody>
                    <a:bodyPr/>
                    <a:lstStyle/>
                    <a:p>
                      <a:pPr algn="ctr"/>
                      <a:r>
                        <a:rPr lang="en-US" sz="1200" dirty="0">
                          <a:latin typeface="Arial" panose="020B0604020202020204" pitchFamily="34" charset="0"/>
                          <a:cs typeface="Arial" panose="020B0604020202020204" pitchFamily="34" charset="0"/>
                        </a:rPr>
                        <a:t>28 (15.2)</a:t>
                      </a:r>
                    </a:p>
                  </a:txBody>
                  <a:tcPr/>
                </a:tc>
                <a:extLst>
                  <a:ext uri="{0D108BD9-81ED-4DB2-BD59-A6C34878D82A}">
                    <a16:rowId xmlns:a16="http://schemas.microsoft.com/office/drawing/2014/main" val="3275789808"/>
                  </a:ext>
                </a:extLst>
              </a:tr>
            </a:tbl>
          </a:graphicData>
        </a:graphic>
      </p:graphicFrame>
      <p:graphicFrame>
        <p:nvGraphicFramePr>
          <p:cNvPr id="5" name="Table 5">
            <a:extLst>
              <a:ext uri="{FF2B5EF4-FFF2-40B4-BE49-F238E27FC236}">
                <a16:creationId xmlns:a16="http://schemas.microsoft.com/office/drawing/2014/main" id="{66D84EC3-D063-B222-5675-48CC39E61418}"/>
              </a:ext>
            </a:extLst>
          </p:cNvPr>
          <p:cNvGraphicFramePr>
            <a:graphicFrameLocks noGrp="1"/>
          </p:cNvGraphicFramePr>
          <p:nvPr/>
        </p:nvGraphicFramePr>
        <p:xfrm>
          <a:off x="5700156" y="4021041"/>
          <a:ext cx="6402931" cy="1935480"/>
        </p:xfrm>
        <a:graphic>
          <a:graphicData uri="http://schemas.openxmlformats.org/drawingml/2006/table">
            <a:tbl>
              <a:tblPr firstCol="1" bandRow="1">
                <a:tableStyleId>{5C22544A-7EE6-4342-B048-85BDC9FD1C3A}</a:tableStyleId>
              </a:tblPr>
              <a:tblGrid>
                <a:gridCol w="1731884">
                  <a:extLst>
                    <a:ext uri="{9D8B030D-6E8A-4147-A177-3AD203B41FA5}">
                      <a16:colId xmlns:a16="http://schemas.microsoft.com/office/drawing/2014/main" val="2485375099"/>
                    </a:ext>
                  </a:extLst>
                </a:gridCol>
                <a:gridCol w="4671047">
                  <a:extLst>
                    <a:ext uri="{9D8B030D-6E8A-4147-A177-3AD203B41FA5}">
                      <a16:colId xmlns:a16="http://schemas.microsoft.com/office/drawing/2014/main" val="3895996552"/>
                    </a:ext>
                  </a:extLst>
                </a:gridCol>
              </a:tblGrid>
              <a:tr h="370840">
                <a:tc rowSpan="2">
                  <a:txBody>
                    <a:bodyPr/>
                    <a:lstStyle/>
                    <a:p>
                      <a:r>
                        <a:rPr lang="en-US" sz="1100" dirty="0">
                          <a:latin typeface="Arial" panose="020B0604020202020204" pitchFamily="34" charset="0"/>
                          <a:cs typeface="Arial" panose="020B0604020202020204" pitchFamily="34" charset="0"/>
                        </a:rPr>
                        <a:t>Promptly investigate Evidence of ILD</a:t>
                      </a:r>
                    </a:p>
                    <a:p>
                      <a:endParaRPr lang="en-US" sz="11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100" b="0" dirty="0">
                          <a:latin typeface="Arial" panose="020B0604020202020204" pitchFamily="34" charset="0"/>
                          <a:cs typeface="Arial" panose="020B0604020202020204" pitchFamily="34" charset="0"/>
                        </a:rPr>
                        <a:t>Evaluate patients with suspected ILD by radiographic imaging</a:t>
                      </a:r>
                    </a:p>
                    <a:p>
                      <a:pPr marL="285750" indent="-285750">
                        <a:buFont typeface="Arial" panose="020B0604020202020204" pitchFamily="34" charset="0"/>
                        <a:buChar char="•"/>
                      </a:pPr>
                      <a:endParaRPr lang="en-US" sz="1100" b="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100" b="0" dirty="0">
                          <a:latin typeface="Arial" panose="020B0604020202020204" pitchFamily="34" charset="0"/>
                          <a:cs typeface="Arial" panose="020B0604020202020204" pitchFamily="34" charset="0"/>
                        </a:rPr>
                        <a:t>Consider consultation with a pulmonologist</a:t>
                      </a:r>
                    </a:p>
                  </a:txBody>
                  <a:tcPr/>
                </a:tc>
                <a:tc>
                  <a:txBody>
                    <a:bodyPr/>
                    <a:lstStyle/>
                    <a:p>
                      <a:r>
                        <a:rPr lang="en-US" sz="1100" b="1" dirty="0">
                          <a:latin typeface="Arial" panose="020B0604020202020204" pitchFamily="34" charset="0"/>
                          <a:cs typeface="Arial" panose="020B0604020202020204" pitchFamily="34" charset="0"/>
                        </a:rPr>
                        <a:t>For Asymptomatic ILD (Grade 1)</a:t>
                      </a:r>
                    </a:p>
                    <a:p>
                      <a:pPr marL="285750" indent="-2857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Consider corticosteroid treatment (eg, ≥0.5 mg/kg prednisone or equivalent)</a:t>
                      </a: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Withhold T-DXd until recovery to Grade 0</a:t>
                      </a:r>
                    </a:p>
                    <a:p>
                      <a:pPr marL="742950" lvl="1"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If resolved in ≤28 days from date of onset, maintain dose</a:t>
                      </a:r>
                    </a:p>
                    <a:p>
                      <a:pPr marL="742950" lvl="1"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If resolved in &gt;28 days since onset, reduce dose 1 level</a:t>
                      </a:r>
                    </a:p>
                  </a:txBody>
                  <a:tcPr/>
                </a:tc>
                <a:extLst>
                  <a:ext uri="{0D108BD9-81ED-4DB2-BD59-A6C34878D82A}">
                    <a16:rowId xmlns:a16="http://schemas.microsoft.com/office/drawing/2014/main" val="2572448294"/>
                  </a:ext>
                </a:extLst>
              </a:tr>
              <a:tr h="741680">
                <a:tc vMerge="1">
                  <a:txBody>
                    <a:bodyPr/>
                    <a:lstStyle/>
                    <a:p>
                      <a:endParaRPr lang="en-US" dirty="0"/>
                    </a:p>
                  </a:txBody>
                  <a:tcPr/>
                </a:tc>
                <a:tc>
                  <a:txBody>
                    <a:bodyPr/>
                    <a:lstStyle/>
                    <a:p>
                      <a:r>
                        <a:rPr lang="en-US" sz="1100" b="1" dirty="0">
                          <a:latin typeface="Arial" panose="020B0604020202020204" pitchFamily="34" charset="0"/>
                          <a:cs typeface="Arial" panose="020B0604020202020204" pitchFamily="34" charset="0"/>
                        </a:rPr>
                        <a:t>For Symptomatic ILD (Grade ≥2)</a:t>
                      </a: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Promptly initiate corticosteroid treatment (eg, ≥1 mg/kg prednisone or equivalent)</a:t>
                      </a: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Permanently discontinue T-DXd</a:t>
                      </a:r>
                    </a:p>
                  </a:txBody>
                  <a:tcPr/>
                </a:tc>
                <a:extLst>
                  <a:ext uri="{0D108BD9-81ED-4DB2-BD59-A6C34878D82A}">
                    <a16:rowId xmlns:a16="http://schemas.microsoft.com/office/drawing/2014/main" val="2705306333"/>
                  </a:ext>
                </a:extLst>
              </a:tr>
            </a:tbl>
          </a:graphicData>
        </a:graphic>
      </p:graphicFrame>
    </p:spTree>
    <p:extLst>
      <p:ext uri="{BB962C8B-B14F-4D97-AF65-F5344CB8AC3E}">
        <p14:creationId xmlns:p14="http://schemas.microsoft.com/office/powerpoint/2010/main" val="26870073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D4AAE-FBDF-A3B2-9720-8DD46148012F}"/>
              </a:ext>
            </a:extLst>
          </p:cNvPr>
          <p:cNvSpPr>
            <a:spLocks noGrp="1"/>
          </p:cNvSpPr>
          <p:nvPr>
            <p:ph type="title"/>
          </p:nvPr>
        </p:nvSpPr>
        <p:spPr/>
        <p:txBody>
          <a:bodyPr>
            <a:normAutofit/>
          </a:bodyPr>
          <a:lstStyle/>
          <a:p>
            <a:r>
              <a:rPr lang="en-US" dirty="0"/>
              <a:t>ILD with Trastuzumab Deruxtecan</a:t>
            </a:r>
          </a:p>
        </p:txBody>
      </p:sp>
      <p:sp>
        <p:nvSpPr>
          <p:cNvPr id="4" name="Text Placeholder 3">
            <a:extLst>
              <a:ext uri="{FF2B5EF4-FFF2-40B4-BE49-F238E27FC236}">
                <a16:creationId xmlns:a16="http://schemas.microsoft.com/office/drawing/2014/main" id="{04F2FC5C-DE1B-ACA6-27C1-B362C768FE6E}"/>
              </a:ext>
            </a:extLst>
          </p:cNvPr>
          <p:cNvSpPr>
            <a:spLocks noGrp="1"/>
          </p:cNvSpPr>
          <p:nvPr>
            <p:ph type="body" sz="quarter" idx="12"/>
          </p:nvPr>
        </p:nvSpPr>
        <p:spPr/>
        <p:txBody>
          <a:bodyPr/>
          <a:lstStyle/>
          <a:p>
            <a:r>
              <a:rPr lang="en-US" dirty="0"/>
              <a:t>Image provided by Jennifer McKenna, RN, MSN, AOCNP. </a:t>
            </a:r>
            <a:r>
              <a:rPr lang="en-US" i="1" dirty="0"/>
              <a:t>Permission requested from the author</a:t>
            </a:r>
            <a:endParaRPr lang="en-US" dirty="0"/>
          </a:p>
        </p:txBody>
      </p:sp>
      <p:pic>
        <p:nvPicPr>
          <p:cNvPr id="9" name="object 4">
            <a:extLst>
              <a:ext uri="{FF2B5EF4-FFF2-40B4-BE49-F238E27FC236}">
                <a16:creationId xmlns:a16="http://schemas.microsoft.com/office/drawing/2014/main" id="{E0F5EACD-D69C-5C99-A6E0-61A1F914DEC7}"/>
              </a:ext>
            </a:extLst>
          </p:cNvPr>
          <p:cNvPicPr/>
          <p:nvPr/>
        </p:nvPicPr>
        <p:blipFill>
          <a:blip r:embed="rId3" cstate="print"/>
          <a:stretch>
            <a:fillRect/>
          </a:stretch>
        </p:blipFill>
        <p:spPr>
          <a:xfrm>
            <a:off x="3509811" y="1575825"/>
            <a:ext cx="5172377" cy="4383589"/>
          </a:xfrm>
          <a:prstGeom prst="rect">
            <a:avLst/>
          </a:prstGeom>
        </p:spPr>
      </p:pic>
      <p:sp>
        <p:nvSpPr>
          <p:cNvPr id="3" name="TextBox 2">
            <a:extLst>
              <a:ext uri="{FF2B5EF4-FFF2-40B4-BE49-F238E27FC236}">
                <a16:creationId xmlns:a16="http://schemas.microsoft.com/office/drawing/2014/main" id="{CA4B0872-A168-5534-A33A-D5848D37475A}"/>
              </a:ext>
            </a:extLst>
          </p:cNvPr>
          <p:cNvSpPr txBox="1"/>
          <p:nvPr/>
        </p:nvSpPr>
        <p:spPr>
          <a:xfrm>
            <a:off x="5247861" y="662608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713386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B2CB-ED16-1E89-B318-25167C909563}"/>
              </a:ext>
            </a:extLst>
          </p:cNvPr>
          <p:cNvSpPr>
            <a:spLocks noGrp="1"/>
          </p:cNvSpPr>
          <p:nvPr>
            <p:ph type="title"/>
          </p:nvPr>
        </p:nvSpPr>
        <p:spPr>
          <a:xfrm>
            <a:off x="553687" y="266701"/>
            <a:ext cx="11084626" cy="819848"/>
          </a:xfrm>
        </p:spPr>
        <p:txBody>
          <a:bodyPr>
            <a:normAutofit/>
          </a:bodyPr>
          <a:lstStyle/>
          <a:p>
            <a:r>
              <a:rPr lang="en-US" dirty="0"/>
              <a:t>ILD Management for T-DXd</a:t>
            </a:r>
          </a:p>
        </p:txBody>
      </p:sp>
      <p:sp>
        <p:nvSpPr>
          <p:cNvPr id="7" name="Text Placeholder 6">
            <a:extLst>
              <a:ext uri="{FF2B5EF4-FFF2-40B4-BE49-F238E27FC236}">
                <a16:creationId xmlns:a16="http://schemas.microsoft.com/office/drawing/2014/main" id="{CF417BB8-7ED8-6900-566B-3C1A0991D497}"/>
              </a:ext>
            </a:extLst>
          </p:cNvPr>
          <p:cNvSpPr>
            <a:spLocks noGrp="1"/>
          </p:cNvSpPr>
          <p:nvPr>
            <p:ph type="body" sz="quarter" idx="12"/>
          </p:nvPr>
        </p:nvSpPr>
        <p:spPr>
          <a:xfrm>
            <a:off x="1524000" y="6410325"/>
            <a:ext cx="8597900" cy="447675"/>
          </a:xfrm>
        </p:spPr>
        <p:txBody>
          <a:bodyPr/>
          <a:lstStyle/>
          <a:p>
            <a:r>
              <a:rPr lang="en-US" sz="1000" spc="-10" dirty="0">
                <a:latin typeface="Arial"/>
                <a:cs typeface="Arial"/>
              </a:rPr>
              <a:t>CBC, complete blood count; CT, computed tomography; </a:t>
            </a:r>
            <a:r>
              <a:rPr kumimoji="0" lang="en-GB" sz="1000" b="0" i="0" u="none" strike="noStrike" kern="1200" cap="none" spc="0" normalizeH="0" baseline="0" noProof="0" dirty="0">
                <a:ln>
                  <a:noFill/>
                </a:ln>
                <a:effectLst/>
                <a:uLnTx/>
                <a:uFillTx/>
                <a:latin typeface="Arial"/>
                <a:ea typeface="+mn-ea"/>
                <a:cs typeface="+mn-cs"/>
              </a:rPr>
              <a:t>ILD, interstitial lung disease; </a:t>
            </a:r>
            <a:r>
              <a:rPr lang="en-US" sz="1000" spc="-10" dirty="0">
                <a:latin typeface="Arial"/>
                <a:cs typeface="Arial"/>
              </a:rPr>
              <a:t>PFT, pulmonary function test; </a:t>
            </a:r>
            <a:r>
              <a:rPr kumimoji="0" lang="en-GB" sz="1000" b="0" i="0" u="none" strike="noStrike" kern="1200" cap="none" spc="0" normalizeH="0" baseline="0" noProof="0" dirty="0">
                <a:ln>
                  <a:noFill/>
                </a:ln>
                <a:effectLst/>
                <a:uLnTx/>
                <a:uFillTx/>
                <a:latin typeface="Arial"/>
                <a:ea typeface="+mn-ea"/>
                <a:cs typeface="+mn-cs"/>
              </a:rPr>
              <a:t>T-</a:t>
            </a:r>
            <a:r>
              <a:rPr kumimoji="0" lang="en-GB" sz="1000" b="0" i="0" u="none" strike="noStrike" kern="1200" cap="none" spc="0" normalizeH="0" baseline="0" noProof="0" dirty="0" err="1">
                <a:ln>
                  <a:noFill/>
                </a:ln>
                <a:effectLst/>
                <a:uLnTx/>
                <a:uFillTx/>
                <a:latin typeface="Arial"/>
                <a:ea typeface="+mn-ea"/>
                <a:cs typeface="+mn-cs"/>
              </a:rPr>
              <a:t>DXd</a:t>
            </a:r>
            <a:r>
              <a:rPr kumimoji="0" lang="en-GB" sz="1000" b="0" i="0" u="none" strike="noStrike" kern="1200" cap="none" spc="0" normalizeH="0" baseline="0" noProof="0" dirty="0">
                <a:ln>
                  <a:noFill/>
                </a:ln>
                <a:effectLst/>
                <a:uLnTx/>
                <a:uFillTx/>
                <a:latin typeface="Arial"/>
                <a:ea typeface="+mn-ea"/>
                <a:cs typeface="+mn-cs"/>
              </a:rPr>
              <a:t>, trastuzumab </a:t>
            </a:r>
            <a:r>
              <a:rPr kumimoji="0" lang="en-GB" sz="1000" b="0" i="0" u="none" strike="noStrike" kern="1200" cap="none" spc="0" normalizeH="0" baseline="0" noProof="0" dirty="0" err="1">
                <a:ln>
                  <a:noFill/>
                </a:ln>
                <a:effectLst/>
                <a:uLnTx/>
                <a:uFillTx/>
                <a:latin typeface="Arial"/>
                <a:ea typeface="+mn-ea"/>
                <a:cs typeface="+mn-cs"/>
              </a:rPr>
              <a:t>deruxtecan</a:t>
            </a:r>
            <a:r>
              <a:rPr kumimoji="0" lang="en-GB" sz="1000" b="0" i="0" u="none" strike="noStrike" kern="1200" cap="none" spc="0" normalizeH="0" baseline="0" noProof="0" dirty="0">
                <a:ln>
                  <a:noFill/>
                </a:ln>
                <a:effectLst/>
                <a:uLnTx/>
                <a:uFillTx/>
                <a:latin typeface="Arial"/>
                <a:ea typeface="+mn-ea"/>
                <a:cs typeface="+mn-cs"/>
              </a:rPr>
              <a:t>.</a:t>
            </a:r>
            <a:br>
              <a:rPr lang="en-US" sz="1000" spc="-10" dirty="0">
                <a:latin typeface="Arial"/>
                <a:cs typeface="Arial"/>
              </a:rPr>
            </a:br>
            <a:r>
              <a:rPr lang="en-US" sz="1000" spc="-10" dirty="0">
                <a:latin typeface="Arial"/>
                <a:cs typeface="Arial"/>
              </a:rPr>
              <a:t>Powell CA, et al. </a:t>
            </a:r>
            <a:r>
              <a:rPr lang="en-US" sz="1000" i="1" spc="-10" dirty="0">
                <a:latin typeface="Arial"/>
                <a:cs typeface="Arial"/>
              </a:rPr>
              <a:t>ESMO Open</a:t>
            </a:r>
            <a:r>
              <a:rPr lang="en-US" sz="1000" spc="-10" dirty="0">
                <a:latin typeface="Arial"/>
                <a:cs typeface="Arial"/>
              </a:rPr>
              <a:t>. 2022;7:100554; ENHERTU Prescribing Information, 2021. </a:t>
            </a:r>
          </a:p>
        </p:txBody>
      </p:sp>
      <p:sp>
        <p:nvSpPr>
          <p:cNvPr id="13" name="object 3">
            <a:extLst>
              <a:ext uri="{FF2B5EF4-FFF2-40B4-BE49-F238E27FC236}">
                <a16:creationId xmlns:a16="http://schemas.microsoft.com/office/drawing/2014/main" id="{BF8B6BEA-C6B1-EF4F-A9B8-0E0E87243623}"/>
              </a:ext>
            </a:extLst>
          </p:cNvPr>
          <p:cNvSpPr/>
          <p:nvPr/>
        </p:nvSpPr>
        <p:spPr>
          <a:xfrm>
            <a:off x="553686" y="1086549"/>
            <a:ext cx="7582987" cy="486174"/>
          </a:xfrm>
          <a:custGeom>
            <a:avLst/>
            <a:gdLst/>
            <a:ahLst/>
            <a:cxnLst/>
            <a:rect l="l" t="t" r="r" b="b"/>
            <a:pathLst>
              <a:path w="7566659" h="573405">
                <a:moveTo>
                  <a:pt x="7351268" y="0"/>
                </a:moveTo>
                <a:lnTo>
                  <a:pt x="0" y="0"/>
                </a:lnTo>
                <a:lnTo>
                  <a:pt x="0" y="573024"/>
                </a:lnTo>
                <a:lnTo>
                  <a:pt x="7351268" y="573024"/>
                </a:lnTo>
                <a:lnTo>
                  <a:pt x="7566659" y="286512"/>
                </a:lnTo>
                <a:lnTo>
                  <a:pt x="7351268" y="0"/>
                </a:lnTo>
                <a:close/>
              </a:path>
            </a:pathLst>
          </a:custGeom>
          <a:solidFill>
            <a:srgbClr val="D9D9D9"/>
          </a:solidFill>
        </p:spPr>
        <p:txBody>
          <a:bodyPr wrap="square" lIns="0" tIns="0" rIns="0" bIns="0" rtlCol="0"/>
          <a:lstStyle/>
          <a:p>
            <a:endParaRPr dirty="0"/>
          </a:p>
        </p:txBody>
      </p:sp>
      <p:sp>
        <p:nvSpPr>
          <p:cNvPr id="118" name="Rectangle 117">
            <a:extLst>
              <a:ext uri="{FF2B5EF4-FFF2-40B4-BE49-F238E27FC236}">
                <a16:creationId xmlns:a16="http://schemas.microsoft.com/office/drawing/2014/main" id="{AB5F4191-6090-22E3-F73E-DB72EAB528A9}"/>
              </a:ext>
            </a:extLst>
          </p:cNvPr>
          <p:cNvSpPr/>
          <p:nvPr/>
        </p:nvSpPr>
        <p:spPr>
          <a:xfrm>
            <a:off x="551563" y="1731620"/>
            <a:ext cx="4129531" cy="201410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grpSp>
        <p:nvGrpSpPr>
          <p:cNvPr id="121" name="Group 120">
            <a:extLst>
              <a:ext uri="{FF2B5EF4-FFF2-40B4-BE49-F238E27FC236}">
                <a16:creationId xmlns:a16="http://schemas.microsoft.com/office/drawing/2014/main" id="{68C277FE-2AE5-1D03-493E-8218198F5F1D}"/>
              </a:ext>
            </a:extLst>
          </p:cNvPr>
          <p:cNvGrpSpPr/>
          <p:nvPr/>
        </p:nvGrpSpPr>
        <p:grpSpPr>
          <a:xfrm>
            <a:off x="216878" y="2128729"/>
            <a:ext cx="562594" cy="561476"/>
            <a:chOff x="366395" y="2875698"/>
            <a:chExt cx="638810" cy="637540"/>
          </a:xfrm>
        </p:grpSpPr>
        <p:sp>
          <p:nvSpPr>
            <p:cNvPr id="119" name="object 40">
              <a:extLst>
                <a:ext uri="{FF2B5EF4-FFF2-40B4-BE49-F238E27FC236}">
                  <a16:creationId xmlns:a16="http://schemas.microsoft.com/office/drawing/2014/main" id="{ACB2F001-A9D0-6A3F-90D2-8C02F951DBD6}"/>
                </a:ext>
              </a:extLst>
            </p:cNvPr>
            <p:cNvSpPr/>
            <p:nvPr/>
          </p:nvSpPr>
          <p:spPr>
            <a:xfrm>
              <a:off x="366395" y="2875698"/>
              <a:ext cx="638810" cy="637540"/>
            </a:xfrm>
            <a:custGeom>
              <a:avLst/>
              <a:gdLst/>
              <a:ahLst/>
              <a:cxnLst/>
              <a:rect l="l" t="t" r="r" b="b"/>
              <a:pathLst>
                <a:path w="638810" h="637539">
                  <a:moveTo>
                    <a:pt x="319278" y="0"/>
                  </a:moveTo>
                  <a:lnTo>
                    <a:pt x="272098" y="3453"/>
                  </a:lnTo>
                  <a:lnTo>
                    <a:pt x="227068" y="13486"/>
                  </a:lnTo>
                  <a:lnTo>
                    <a:pt x="184680" y="29606"/>
                  </a:lnTo>
                  <a:lnTo>
                    <a:pt x="145430" y="51319"/>
                  </a:lnTo>
                  <a:lnTo>
                    <a:pt x="109810" y="78132"/>
                  </a:lnTo>
                  <a:lnTo>
                    <a:pt x="78315" y="109552"/>
                  </a:lnTo>
                  <a:lnTo>
                    <a:pt x="51439" y="145088"/>
                  </a:lnTo>
                  <a:lnTo>
                    <a:pt x="29675" y="184244"/>
                  </a:lnTo>
                  <a:lnTo>
                    <a:pt x="13518" y="226530"/>
                  </a:lnTo>
                  <a:lnTo>
                    <a:pt x="3461" y="271451"/>
                  </a:lnTo>
                  <a:lnTo>
                    <a:pt x="0" y="318515"/>
                  </a:lnTo>
                  <a:lnTo>
                    <a:pt x="3461" y="365580"/>
                  </a:lnTo>
                  <a:lnTo>
                    <a:pt x="13518" y="410501"/>
                  </a:lnTo>
                  <a:lnTo>
                    <a:pt x="29675" y="452787"/>
                  </a:lnTo>
                  <a:lnTo>
                    <a:pt x="51439" y="491943"/>
                  </a:lnTo>
                  <a:lnTo>
                    <a:pt x="78315" y="527479"/>
                  </a:lnTo>
                  <a:lnTo>
                    <a:pt x="109810" y="558899"/>
                  </a:lnTo>
                  <a:lnTo>
                    <a:pt x="145430" y="585712"/>
                  </a:lnTo>
                  <a:lnTo>
                    <a:pt x="184680" y="607425"/>
                  </a:lnTo>
                  <a:lnTo>
                    <a:pt x="227068" y="623545"/>
                  </a:lnTo>
                  <a:lnTo>
                    <a:pt x="272098" y="633578"/>
                  </a:lnTo>
                  <a:lnTo>
                    <a:pt x="319278" y="637031"/>
                  </a:lnTo>
                  <a:lnTo>
                    <a:pt x="366457" y="633578"/>
                  </a:lnTo>
                  <a:lnTo>
                    <a:pt x="411487" y="623545"/>
                  </a:lnTo>
                  <a:lnTo>
                    <a:pt x="453875" y="607425"/>
                  </a:lnTo>
                  <a:lnTo>
                    <a:pt x="493125" y="585712"/>
                  </a:lnTo>
                  <a:lnTo>
                    <a:pt x="528745" y="558899"/>
                  </a:lnTo>
                  <a:lnTo>
                    <a:pt x="560240" y="527479"/>
                  </a:lnTo>
                  <a:lnTo>
                    <a:pt x="587116" y="491943"/>
                  </a:lnTo>
                  <a:lnTo>
                    <a:pt x="608880" y="452787"/>
                  </a:lnTo>
                  <a:lnTo>
                    <a:pt x="625037" y="410501"/>
                  </a:lnTo>
                  <a:lnTo>
                    <a:pt x="635094" y="365580"/>
                  </a:lnTo>
                  <a:lnTo>
                    <a:pt x="638556" y="318515"/>
                  </a:lnTo>
                  <a:lnTo>
                    <a:pt x="635094" y="271451"/>
                  </a:lnTo>
                  <a:lnTo>
                    <a:pt x="625037" y="226530"/>
                  </a:lnTo>
                  <a:lnTo>
                    <a:pt x="608880" y="184244"/>
                  </a:lnTo>
                  <a:lnTo>
                    <a:pt x="587116" y="145088"/>
                  </a:lnTo>
                  <a:lnTo>
                    <a:pt x="560240" y="109552"/>
                  </a:lnTo>
                  <a:lnTo>
                    <a:pt x="528745" y="78132"/>
                  </a:lnTo>
                  <a:lnTo>
                    <a:pt x="493125" y="51319"/>
                  </a:lnTo>
                  <a:lnTo>
                    <a:pt x="453875" y="29606"/>
                  </a:lnTo>
                  <a:lnTo>
                    <a:pt x="411487" y="13486"/>
                  </a:lnTo>
                  <a:lnTo>
                    <a:pt x="366457" y="3453"/>
                  </a:lnTo>
                  <a:lnTo>
                    <a:pt x="319278" y="0"/>
                  </a:lnTo>
                  <a:close/>
                </a:path>
              </a:pathLst>
            </a:custGeom>
            <a:solidFill>
              <a:srgbClr val="FFFFFF"/>
            </a:solidFill>
            <a:ln>
              <a:solidFill>
                <a:schemeClr val="accent1"/>
              </a:solidFill>
            </a:ln>
          </p:spPr>
          <p:txBody>
            <a:bodyPr wrap="square" lIns="0" tIns="0" rIns="0" bIns="0" rtlCol="0"/>
            <a:lstStyle/>
            <a:p>
              <a:endParaRPr dirty="0"/>
            </a:p>
          </p:txBody>
        </p:sp>
        <p:pic>
          <p:nvPicPr>
            <p:cNvPr id="120" name="object 42">
              <a:extLst>
                <a:ext uri="{FF2B5EF4-FFF2-40B4-BE49-F238E27FC236}">
                  <a16:creationId xmlns:a16="http://schemas.microsoft.com/office/drawing/2014/main" id="{EF39F634-7DE1-B38F-F69C-582F39FF7ABF}"/>
                </a:ext>
              </a:extLst>
            </p:cNvPr>
            <p:cNvPicPr/>
            <p:nvPr/>
          </p:nvPicPr>
          <p:blipFill>
            <a:blip r:embed="rId3" cstate="print"/>
            <a:stretch>
              <a:fillRect/>
            </a:stretch>
          </p:blipFill>
          <p:spPr>
            <a:xfrm>
              <a:off x="490601" y="3014636"/>
              <a:ext cx="388619" cy="359663"/>
            </a:xfrm>
            <a:prstGeom prst="rect">
              <a:avLst/>
            </a:prstGeom>
          </p:spPr>
        </p:pic>
      </p:grpSp>
      <p:sp>
        <p:nvSpPr>
          <p:cNvPr id="123" name="object 36">
            <a:extLst>
              <a:ext uri="{FF2B5EF4-FFF2-40B4-BE49-F238E27FC236}">
                <a16:creationId xmlns:a16="http://schemas.microsoft.com/office/drawing/2014/main" id="{6347165C-F7C1-FE68-5FF5-2ED5FE423C12}"/>
              </a:ext>
            </a:extLst>
          </p:cNvPr>
          <p:cNvSpPr txBox="1"/>
          <p:nvPr/>
        </p:nvSpPr>
        <p:spPr>
          <a:xfrm>
            <a:off x="932685" y="1898868"/>
            <a:ext cx="3638534" cy="1797928"/>
          </a:xfrm>
          <a:prstGeom prst="rect">
            <a:avLst/>
          </a:prstGeom>
        </p:spPr>
        <p:txBody>
          <a:bodyPr vert="horz" wrap="square" lIns="0" tIns="45720" rIns="0" bIns="0" rtlCol="0">
            <a:spAutoFit/>
          </a:bodyPr>
          <a:lstStyle/>
          <a:p>
            <a:pPr marL="12065" marR="5080">
              <a:lnSpc>
                <a:spcPts val="1430"/>
              </a:lnSpc>
              <a:spcBef>
                <a:spcPts val="360"/>
              </a:spcBef>
              <a:tabLst>
                <a:tab pos="299720" algn="l"/>
              </a:tabLst>
            </a:pPr>
            <a:r>
              <a:rPr lang="en-US" sz="1600" b="1" dirty="0">
                <a:latin typeface="Arial"/>
                <a:cs typeface="Arial"/>
              </a:rPr>
              <a:t>Monitoring</a:t>
            </a:r>
          </a:p>
          <a:p>
            <a:pPr marL="299085" marR="5080" indent="-287020">
              <a:lnSpc>
                <a:spcPts val="1430"/>
              </a:lnSpc>
              <a:spcBef>
                <a:spcPts val="360"/>
              </a:spcBef>
              <a:buChar char="•"/>
              <a:tabLst>
                <a:tab pos="299720" algn="l"/>
              </a:tabLst>
            </a:pPr>
            <a:r>
              <a:rPr sz="1200" dirty="0">
                <a:latin typeface="Arial"/>
                <a:cs typeface="Arial"/>
              </a:rPr>
              <a:t>Advise patients to immediately report cough, dyspnea, fever, and/or any new or worsening respiratory symptoms</a:t>
            </a:r>
          </a:p>
          <a:p>
            <a:pPr marL="299085" indent="-287020">
              <a:lnSpc>
                <a:spcPct val="100000"/>
              </a:lnSpc>
              <a:spcBef>
                <a:spcPts val="335"/>
              </a:spcBef>
              <a:buChar char="•"/>
              <a:tabLst>
                <a:tab pos="299720" algn="l"/>
              </a:tabLst>
            </a:pPr>
            <a:r>
              <a:rPr sz="1200" dirty="0">
                <a:latin typeface="Arial"/>
                <a:cs typeface="Arial"/>
              </a:rPr>
              <a:t>Promptly investigate evidence of ILD</a:t>
            </a:r>
          </a:p>
          <a:p>
            <a:pPr marL="299085" indent="-287020">
              <a:lnSpc>
                <a:spcPts val="1555"/>
              </a:lnSpc>
              <a:spcBef>
                <a:spcPts val="350"/>
              </a:spcBef>
              <a:buChar char="•"/>
              <a:tabLst>
                <a:tab pos="299720" algn="l"/>
              </a:tabLst>
            </a:pPr>
            <a:r>
              <a:rPr sz="1200" dirty="0">
                <a:latin typeface="Arial"/>
                <a:cs typeface="Arial"/>
              </a:rPr>
              <a:t>Evaluate patients with suspected ILD by</a:t>
            </a:r>
          </a:p>
          <a:p>
            <a:pPr marL="299085">
              <a:lnSpc>
                <a:spcPts val="1555"/>
              </a:lnSpc>
            </a:pPr>
            <a:r>
              <a:rPr sz="1200" dirty="0">
                <a:latin typeface="Arial"/>
                <a:cs typeface="Arial"/>
              </a:rPr>
              <a:t>radiographic imaging</a:t>
            </a:r>
          </a:p>
          <a:p>
            <a:pPr marL="299085" indent="-287020">
              <a:lnSpc>
                <a:spcPct val="100000"/>
              </a:lnSpc>
              <a:spcBef>
                <a:spcPts val="350"/>
              </a:spcBef>
              <a:buChar char="•"/>
              <a:tabLst>
                <a:tab pos="299720" algn="l"/>
              </a:tabLst>
            </a:pPr>
            <a:r>
              <a:rPr sz="1200" dirty="0">
                <a:latin typeface="Arial"/>
                <a:cs typeface="Arial"/>
              </a:rPr>
              <a:t>Consider consultation with a pulmonologist</a:t>
            </a:r>
          </a:p>
        </p:txBody>
      </p:sp>
      <p:sp>
        <p:nvSpPr>
          <p:cNvPr id="124" name="Rectangle 123">
            <a:extLst>
              <a:ext uri="{FF2B5EF4-FFF2-40B4-BE49-F238E27FC236}">
                <a16:creationId xmlns:a16="http://schemas.microsoft.com/office/drawing/2014/main" id="{7FFA848A-A0B2-1EDB-EDD1-88DF46848D85}"/>
              </a:ext>
            </a:extLst>
          </p:cNvPr>
          <p:cNvSpPr/>
          <p:nvPr/>
        </p:nvSpPr>
        <p:spPr>
          <a:xfrm>
            <a:off x="5169403" y="1731620"/>
            <a:ext cx="2755052" cy="18428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126" name="object 40">
            <a:extLst>
              <a:ext uri="{FF2B5EF4-FFF2-40B4-BE49-F238E27FC236}">
                <a16:creationId xmlns:a16="http://schemas.microsoft.com/office/drawing/2014/main" id="{ADBAFC27-2D07-2D5E-C75A-0068CFABABF5}"/>
              </a:ext>
            </a:extLst>
          </p:cNvPr>
          <p:cNvSpPr/>
          <p:nvPr/>
        </p:nvSpPr>
        <p:spPr>
          <a:xfrm>
            <a:off x="4873389" y="2128729"/>
            <a:ext cx="562594" cy="561476"/>
          </a:xfrm>
          <a:custGeom>
            <a:avLst/>
            <a:gdLst/>
            <a:ahLst/>
            <a:cxnLst/>
            <a:rect l="l" t="t" r="r" b="b"/>
            <a:pathLst>
              <a:path w="638810" h="637539">
                <a:moveTo>
                  <a:pt x="319278" y="0"/>
                </a:moveTo>
                <a:lnTo>
                  <a:pt x="272098" y="3453"/>
                </a:lnTo>
                <a:lnTo>
                  <a:pt x="227068" y="13486"/>
                </a:lnTo>
                <a:lnTo>
                  <a:pt x="184680" y="29606"/>
                </a:lnTo>
                <a:lnTo>
                  <a:pt x="145430" y="51319"/>
                </a:lnTo>
                <a:lnTo>
                  <a:pt x="109810" y="78132"/>
                </a:lnTo>
                <a:lnTo>
                  <a:pt x="78315" y="109552"/>
                </a:lnTo>
                <a:lnTo>
                  <a:pt x="51439" y="145088"/>
                </a:lnTo>
                <a:lnTo>
                  <a:pt x="29675" y="184244"/>
                </a:lnTo>
                <a:lnTo>
                  <a:pt x="13518" y="226530"/>
                </a:lnTo>
                <a:lnTo>
                  <a:pt x="3461" y="271451"/>
                </a:lnTo>
                <a:lnTo>
                  <a:pt x="0" y="318515"/>
                </a:lnTo>
                <a:lnTo>
                  <a:pt x="3461" y="365580"/>
                </a:lnTo>
                <a:lnTo>
                  <a:pt x="13518" y="410501"/>
                </a:lnTo>
                <a:lnTo>
                  <a:pt x="29675" y="452787"/>
                </a:lnTo>
                <a:lnTo>
                  <a:pt x="51439" y="491943"/>
                </a:lnTo>
                <a:lnTo>
                  <a:pt x="78315" y="527479"/>
                </a:lnTo>
                <a:lnTo>
                  <a:pt x="109810" y="558899"/>
                </a:lnTo>
                <a:lnTo>
                  <a:pt x="145430" y="585712"/>
                </a:lnTo>
                <a:lnTo>
                  <a:pt x="184680" y="607425"/>
                </a:lnTo>
                <a:lnTo>
                  <a:pt x="227068" y="623545"/>
                </a:lnTo>
                <a:lnTo>
                  <a:pt x="272098" y="633578"/>
                </a:lnTo>
                <a:lnTo>
                  <a:pt x="319278" y="637031"/>
                </a:lnTo>
                <a:lnTo>
                  <a:pt x="366457" y="633578"/>
                </a:lnTo>
                <a:lnTo>
                  <a:pt x="411487" y="623545"/>
                </a:lnTo>
                <a:lnTo>
                  <a:pt x="453875" y="607425"/>
                </a:lnTo>
                <a:lnTo>
                  <a:pt x="493125" y="585712"/>
                </a:lnTo>
                <a:lnTo>
                  <a:pt x="528745" y="558899"/>
                </a:lnTo>
                <a:lnTo>
                  <a:pt x="560240" y="527479"/>
                </a:lnTo>
                <a:lnTo>
                  <a:pt x="587116" y="491943"/>
                </a:lnTo>
                <a:lnTo>
                  <a:pt x="608880" y="452787"/>
                </a:lnTo>
                <a:lnTo>
                  <a:pt x="625037" y="410501"/>
                </a:lnTo>
                <a:lnTo>
                  <a:pt x="635094" y="365580"/>
                </a:lnTo>
                <a:lnTo>
                  <a:pt x="638556" y="318515"/>
                </a:lnTo>
                <a:lnTo>
                  <a:pt x="635094" y="271451"/>
                </a:lnTo>
                <a:lnTo>
                  <a:pt x="625037" y="226530"/>
                </a:lnTo>
                <a:lnTo>
                  <a:pt x="608880" y="184244"/>
                </a:lnTo>
                <a:lnTo>
                  <a:pt x="587116" y="145088"/>
                </a:lnTo>
                <a:lnTo>
                  <a:pt x="560240" y="109552"/>
                </a:lnTo>
                <a:lnTo>
                  <a:pt x="528745" y="78132"/>
                </a:lnTo>
                <a:lnTo>
                  <a:pt x="493125" y="51319"/>
                </a:lnTo>
                <a:lnTo>
                  <a:pt x="453875" y="29606"/>
                </a:lnTo>
                <a:lnTo>
                  <a:pt x="411487" y="13486"/>
                </a:lnTo>
                <a:lnTo>
                  <a:pt x="366457" y="3453"/>
                </a:lnTo>
                <a:lnTo>
                  <a:pt x="319278" y="0"/>
                </a:lnTo>
                <a:close/>
              </a:path>
            </a:pathLst>
          </a:custGeom>
          <a:solidFill>
            <a:srgbClr val="FFFFFF"/>
          </a:solidFill>
          <a:ln>
            <a:solidFill>
              <a:schemeClr val="accent1"/>
            </a:solidFill>
          </a:ln>
        </p:spPr>
        <p:txBody>
          <a:bodyPr wrap="square" lIns="0" tIns="0" rIns="0" bIns="0" rtlCol="0"/>
          <a:lstStyle/>
          <a:p>
            <a:endParaRPr dirty="0"/>
          </a:p>
        </p:txBody>
      </p:sp>
      <p:sp>
        <p:nvSpPr>
          <p:cNvPr id="128" name="object 36">
            <a:extLst>
              <a:ext uri="{FF2B5EF4-FFF2-40B4-BE49-F238E27FC236}">
                <a16:creationId xmlns:a16="http://schemas.microsoft.com/office/drawing/2014/main" id="{C73658FB-ECB3-0925-4CB3-BE39242A7DB7}"/>
              </a:ext>
            </a:extLst>
          </p:cNvPr>
          <p:cNvSpPr txBox="1"/>
          <p:nvPr/>
        </p:nvSpPr>
        <p:spPr>
          <a:xfrm>
            <a:off x="5532086" y="1898868"/>
            <a:ext cx="2307206" cy="1410643"/>
          </a:xfrm>
          <a:prstGeom prst="rect">
            <a:avLst/>
          </a:prstGeom>
        </p:spPr>
        <p:txBody>
          <a:bodyPr vert="horz" wrap="square" lIns="0" tIns="45720" rIns="0" bIns="0" rtlCol="0">
            <a:spAutoFit/>
          </a:bodyPr>
          <a:lstStyle/>
          <a:p>
            <a:pPr marL="12065" marR="5080">
              <a:lnSpc>
                <a:spcPts val="1430"/>
              </a:lnSpc>
              <a:spcBef>
                <a:spcPts val="360"/>
              </a:spcBef>
              <a:tabLst>
                <a:tab pos="299720" algn="l"/>
              </a:tabLst>
            </a:pPr>
            <a:r>
              <a:rPr lang="en-US" sz="1600" b="1" dirty="0">
                <a:latin typeface="Arial"/>
                <a:cs typeface="Arial"/>
              </a:rPr>
              <a:t>Confirm</a:t>
            </a:r>
          </a:p>
          <a:p>
            <a:pPr marL="177800" indent="-165100">
              <a:lnSpc>
                <a:spcPct val="100000"/>
              </a:lnSpc>
              <a:spcBef>
                <a:spcPts val="105"/>
              </a:spcBef>
              <a:buFont typeface="Arial" panose="020B0604020202020204" pitchFamily="34" charset="0"/>
              <a:buChar char="•"/>
            </a:pPr>
            <a:r>
              <a:rPr lang="en-US" sz="1200" b="1" dirty="0">
                <a:latin typeface="Arial"/>
                <a:cs typeface="Arial"/>
              </a:rPr>
              <a:t>Evaluations should include:</a:t>
            </a:r>
          </a:p>
          <a:p>
            <a:pPr marL="287338" lvl="1" indent="-114300">
              <a:spcBef>
                <a:spcPts val="105"/>
              </a:spcBef>
              <a:buFont typeface="System Font Regular"/>
              <a:buChar char="-"/>
              <a:tabLst>
                <a:tab pos="160338" algn="l"/>
              </a:tabLst>
            </a:pPr>
            <a:r>
              <a:rPr lang="en-US" sz="1200" dirty="0">
                <a:latin typeface="Arial"/>
                <a:cs typeface="Arial"/>
              </a:rPr>
              <a:t>High-resolution CT scan</a:t>
            </a:r>
          </a:p>
          <a:p>
            <a:pPr marL="287338" lvl="1" indent="-114300">
              <a:spcBef>
                <a:spcPts val="105"/>
              </a:spcBef>
              <a:buFont typeface="System Font Regular"/>
              <a:buChar char="-"/>
              <a:tabLst>
                <a:tab pos="160338" algn="l"/>
              </a:tabLst>
            </a:pPr>
            <a:r>
              <a:rPr lang="en-US" sz="1200" dirty="0">
                <a:latin typeface="Arial"/>
                <a:cs typeface="Arial"/>
              </a:rPr>
              <a:t>Pulmonologist consultation</a:t>
            </a:r>
          </a:p>
          <a:p>
            <a:pPr marL="287338" lvl="1" indent="-114300">
              <a:spcBef>
                <a:spcPts val="105"/>
              </a:spcBef>
              <a:buFont typeface="System Font Regular"/>
              <a:buChar char="-"/>
              <a:tabLst>
                <a:tab pos="160338" algn="l"/>
              </a:tabLst>
            </a:pPr>
            <a:r>
              <a:rPr lang="en-US" sz="1200" dirty="0">
                <a:latin typeface="Arial"/>
                <a:cs typeface="Arial"/>
              </a:rPr>
              <a:t>Blood culture and CBC</a:t>
            </a:r>
          </a:p>
          <a:p>
            <a:pPr marL="287338" lvl="1" indent="-114300">
              <a:spcBef>
                <a:spcPts val="105"/>
              </a:spcBef>
              <a:buFont typeface="System Font Regular"/>
              <a:buChar char="-"/>
              <a:tabLst>
                <a:tab pos="160338" algn="l"/>
              </a:tabLst>
            </a:pPr>
            <a:r>
              <a:rPr lang="en-US" sz="1200" dirty="0">
                <a:latin typeface="Arial"/>
                <a:cs typeface="Arial"/>
              </a:rPr>
              <a:t>Consider bronchoscopy</a:t>
            </a:r>
          </a:p>
          <a:p>
            <a:pPr marL="287338" lvl="1" indent="-114300">
              <a:spcBef>
                <a:spcPts val="105"/>
              </a:spcBef>
              <a:buFont typeface="System Font Regular"/>
              <a:buChar char="-"/>
              <a:tabLst>
                <a:tab pos="160338" algn="l"/>
              </a:tabLst>
            </a:pPr>
            <a:r>
              <a:rPr lang="en-US" sz="1200" dirty="0">
                <a:latin typeface="Arial"/>
                <a:cs typeface="Arial"/>
              </a:rPr>
              <a:t>PFTs and pulse oximetry</a:t>
            </a:r>
          </a:p>
        </p:txBody>
      </p:sp>
      <p:pic>
        <p:nvPicPr>
          <p:cNvPr id="130" name="object 112">
            <a:extLst>
              <a:ext uri="{FF2B5EF4-FFF2-40B4-BE49-F238E27FC236}">
                <a16:creationId xmlns:a16="http://schemas.microsoft.com/office/drawing/2014/main" id="{EE8B259B-5901-53CD-3E88-92078B26ABBE}"/>
              </a:ext>
            </a:extLst>
          </p:cNvPr>
          <p:cNvPicPr/>
          <p:nvPr/>
        </p:nvPicPr>
        <p:blipFill>
          <a:blip r:embed="rId4" cstate="print"/>
          <a:stretch>
            <a:fillRect/>
          </a:stretch>
        </p:blipFill>
        <p:spPr>
          <a:xfrm>
            <a:off x="5013694" y="2237135"/>
            <a:ext cx="280415" cy="330708"/>
          </a:xfrm>
          <a:prstGeom prst="rect">
            <a:avLst/>
          </a:prstGeom>
        </p:spPr>
      </p:pic>
      <p:cxnSp>
        <p:nvCxnSpPr>
          <p:cNvPr id="132" name="Straight Arrow Connector 131">
            <a:extLst>
              <a:ext uri="{FF2B5EF4-FFF2-40B4-BE49-F238E27FC236}">
                <a16:creationId xmlns:a16="http://schemas.microsoft.com/office/drawing/2014/main" id="{0ADC8A98-BCCE-70AE-BD1C-3D0BE4685595}"/>
              </a:ext>
            </a:extLst>
          </p:cNvPr>
          <p:cNvCxnSpPr>
            <a:cxnSpLocks/>
          </p:cNvCxnSpPr>
          <p:nvPr/>
        </p:nvCxnSpPr>
        <p:spPr>
          <a:xfrm>
            <a:off x="4681094" y="1898868"/>
            <a:ext cx="27313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56DFC48B-9AE6-0A24-B1B8-E78987419D13}"/>
              </a:ext>
            </a:extLst>
          </p:cNvPr>
          <p:cNvSpPr/>
          <p:nvPr/>
        </p:nvSpPr>
        <p:spPr>
          <a:xfrm>
            <a:off x="8361460" y="1731621"/>
            <a:ext cx="3640039" cy="191664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135" name="object 40">
            <a:extLst>
              <a:ext uri="{FF2B5EF4-FFF2-40B4-BE49-F238E27FC236}">
                <a16:creationId xmlns:a16="http://schemas.microsoft.com/office/drawing/2014/main" id="{9A56498C-FD1F-EDF0-8817-1E2377AA9983}"/>
              </a:ext>
            </a:extLst>
          </p:cNvPr>
          <p:cNvSpPr/>
          <p:nvPr/>
        </p:nvSpPr>
        <p:spPr>
          <a:xfrm>
            <a:off x="8080164" y="2128729"/>
            <a:ext cx="562594" cy="561476"/>
          </a:xfrm>
          <a:custGeom>
            <a:avLst/>
            <a:gdLst/>
            <a:ahLst/>
            <a:cxnLst/>
            <a:rect l="l" t="t" r="r" b="b"/>
            <a:pathLst>
              <a:path w="638810" h="637539">
                <a:moveTo>
                  <a:pt x="319278" y="0"/>
                </a:moveTo>
                <a:lnTo>
                  <a:pt x="272098" y="3453"/>
                </a:lnTo>
                <a:lnTo>
                  <a:pt x="227068" y="13486"/>
                </a:lnTo>
                <a:lnTo>
                  <a:pt x="184680" y="29606"/>
                </a:lnTo>
                <a:lnTo>
                  <a:pt x="145430" y="51319"/>
                </a:lnTo>
                <a:lnTo>
                  <a:pt x="109810" y="78132"/>
                </a:lnTo>
                <a:lnTo>
                  <a:pt x="78315" y="109552"/>
                </a:lnTo>
                <a:lnTo>
                  <a:pt x="51439" y="145088"/>
                </a:lnTo>
                <a:lnTo>
                  <a:pt x="29675" y="184244"/>
                </a:lnTo>
                <a:lnTo>
                  <a:pt x="13518" y="226530"/>
                </a:lnTo>
                <a:lnTo>
                  <a:pt x="3461" y="271451"/>
                </a:lnTo>
                <a:lnTo>
                  <a:pt x="0" y="318515"/>
                </a:lnTo>
                <a:lnTo>
                  <a:pt x="3461" y="365580"/>
                </a:lnTo>
                <a:lnTo>
                  <a:pt x="13518" y="410501"/>
                </a:lnTo>
                <a:lnTo>
                  <a:pt x="29675" y="452787"/>
                </a:lnTo>
                <a:lnTo>
                  <a:pt x="51439" y="491943"/>
                </a:lnTo>
                <a:lnTo>
                  <a:pt x="78315" y="527479"/>
                </a:lnTo>
                <a:lnTo>
                  <a:pt x="109810" y="558899"/>
                </a:lnTo>
                <a:lnTo>
                  <a:pt x="145430" y="585712"/>
                </a:lnTo>
                <a:lnTo>
                  <a:pt x="184680" y="607425"/>
                </a:lnTo>
                <a:lnTo>
                  <a:pt x="227068" y="623545"/>
                </a:lnTo>
                <a:lnTo>
                  <a:pt x="272098" y="633578"/>
                </a:lnTo>
                <a:lnTo>
                  <a:pt x="319278" y="637031"/>
                </a:lnTo>
                <a:lnTo>
                  <a:pt x="366457" y="633578"/>
                </a:lnTo>
                <a:lnTo>
                  <a:pt x="411487" y="623545"/>
                </a:lnTo>
                <a:lnTo>
                  <a:pt x="453875" y="607425"/>
                </a:lnTo>
                <a:lnTo>
                  <a:pt x="493125" y="585712"/>
                </a:lnTo>
                <a:lnTo>
                  <a:pt x="528745" y="558899"/>
                </a:lnTo>
                <a:lnTo>
                  <a:pt x="560240" y="527479"/>
                </a:lnTo>
                <a:lnTo>
                  <a:pt x="587116" y="491943"/>
                </a:lnTo>
                <a:lnTo>
                  <a:pt x="608880" y="452787"/>
                </a:lnTo>
                <a:lnTo>
                  <a:pt x="625037" y="410501"/>
                </a:lnTo>
                <a:lnTo>
                  <a:pt x="635094" y="365580"/>
                </a:lnTo>
                <a:lnTo>
                  <a:pt x="638556" y="318515"/>
                </a:lnTo>
                <a:lnTo>
                  <a:pt x="635094" y="271451"/>
                </a:lnTo>
                <a:lnTo>
                  <a:pt x="625037" y="226530"/>
                </a:lnTo>
                <a:lnTo>
                  <a:pt x="608880" y="184244"/>
                </a:lnTo>
                <a:lnTo>
                  <a:pt x="587116" y="145088"/>
                </a:lnTo>
                <a:lnTo>
                  <a:pt x="560240" y="109552"/>
                </a:lnTo>
                <a:lnTo>
                  <a:pt x="528745" y="78132"/>
                </a:lnTo>
                <a:lnTo>
                  <a:pt x="493125" y="51319"/>
                </a:lnTo>
                <a:lnTo>
                  <a:pt x="453875" y="29606"/>
                </a:lnTo>
                <a:lnTo>
                  <a:pt x="411487" y="13486"/>
                </a:lnTo>
                <a:lnTo>
                  <a:pt x="366457" y="3453"/>
                </a:lnTo>
                <a:lnTo>
                  <a:pt x="319278" y="0"/>
                </a:lnTo>
                <a:close/>
              </a:path>
            </a:pathLst>
          </a:custGeom>
          <a:solidFill>
            <a:srgbClr val="FFFFFF"/>
          </a:solidFill>
          <a:ln>
            <a:solidFill>
              <a:schemeClr val="accent1"/>
            </a:solidFill>
          </a:ln>
        </p:spPr>
        <p:txBody>
          <a:bodyPr wrap="square" lIns="0" tIns="0" rIns="0" bIns="0" rtlCol="0"/>
          <a:lstStyle/>
          <a:p>
            <a:endParaRPr dirty="0"/>
          </a:p>
        </p:txBody>
      </p:sp>
      <p:sp>
        <p:nvSpPr>
          <p:cNvPr id="136" name="object 36">
            <a:extLst>
              <a:ext uri="{FF2B5EF4-FFF2-40B4-BE49-F238E27FC236}">
                <a16:creationId xmlns:a16="http://schemas.microsoft.com/office/drawing/2014/main" id="{F57151D3-187C-0CF2-1D52-2B3B72BD25EA}"/>
              </a:ext>
            </a:extLst>
          </p:cNvPr>
          <p:cNvSpPr txBox="1"/>
          <p:nvPr/>
        </p:nvSpPr>
        <p:spPr>
          <a:xfrm>
            <a:off x="8805105" y="1898868"/>
            <a:ext cx="2927552" cy="1636345"/>
          </a:xfrm>
          <a:prstGeom prst="rect">
            <a:avLst/>
          </a:prstGeom>
        </p:spPr>
        <p:txBody>
          <a:bodyPr vert="horz" wrap="square" lIns="0" tIns="45720" rIns="0" bIns="0" rtlCol="0">
            <a:spAutoFit/>
          </a:bodyPr>
          <a:lstStyle/>
          <a:p>
            <a:pPr marL="12700" marR="5080">
              <a:lnSpc>
                <a:spcPct val="100000"/>
              </a:lnSpc>
              <a:spcBef>
                <a:spcPts val="95"/>
              </a:spcBef>
            </a:pPr>
            <a:r>
              <a:rPr lang="en-US" sz="1600" b="1" dirty="0">
                <a:latin typeface="Arial"/>
                <a:cs typeface="Arial"/>
              </a:rPr>
              <a:t>Dose Interruption/ Discontinuation</a:t>
            </a:r>
            <a:endParaRPr lang="en-US" sz="1600" dirty="0">
              <a:latin typeface="Arial"/>
              <a:cs typeface="Arial"/>
            </a:endParaRPr>
          </a:p>
          <a:p>
            <a:pPr marL="184150" indent="-171450">
              <a:lnSpc>
                <a:spcPct val="100000"/>
              </a:lnSpc>
              <a:spcBef>
                <a:spcPts val="700"/>
              </a:spcBef>
              <a:buFont typeface="Arial" panose="020B0604020202020204" pitchFamily="34" charset="0"/>
              <a:buChar char="•"/>
            </a:pPr>
            <a:r>
              <a:rPr lang="en-US" sz="1200" b="1" dirty="0">
                <a:latin typeface="Arial"/>
                <a:cs typeface="Arial"/>
              </a:rPr>
              <a:t>For Grade 1 (asymptomatic):</a:t>
            </a:r>
          </a:p>
          <a:p>
            <a:pPr marL="346075" lvl="1" indent="-115888">
              <a:spcBef>
                <a:spcPts val="700"/>
              </a:spcBef>
              <a:buFont typeface="System Font Regular"/>
              <a:buChar char="-"/>
            </a:pPr>
            <a:r>
              <a:rPr lang="en-US" sz="1200" dirty="0">
                <a:latin typeface="Arial"/>
                <a:cs typeface="Arial"/>
              </a:rPr>
              <a:t>Delay dose until recovery (Grade 0)</a:t>
            </a:r>
          </a:p>
          <a:p>
            <a:pPr marL="184150" indent="-171450">
              <a:lnSpc>
                <a:spcPct val="100000"/>
              </a:lnSpc>
              <a:spcBef>
                <a:spcPts val="700"/>
              </a:spcBef>
              <a:buFont typeface="Arial" panose="020B0604020202020204" pitchFamily="34" charset="0"/>
              <a:buChar char="•"/>
            </a:pPr>
            <a:r>
              <a:rPr lang="en-US" sz="1200" b="1" dirty="0">
                <a:latin typeface="Arial"/>
                <a:cs typeface="Arial"/>
              </a:rPr>
              <a:t>For Grade ≥2 (symptomatic):</a:t>
            </a:r>
          </a:p>
          <a:p>
            <a:pPr marL="346075" lvl="1" indent="-115888">
              <a:spcBef>
                <a:spcPts val="700"/>
              </a:spcBef>
              <a:buFont typeface="System Font Regular"/>
              <a:buChar char="-"/>
            </a:pPr>
            <a:r>
              <a:rPr lang="en-US" sz="1200" dirty="0">
                <a:latin typeface="Arial"/>
                <a:cs typeface="Arial"/>
              </a:rPr>
              <a:t>Permanently discontinue</a:t>
            </a:r>
          </a:p>
        </p:txBody>
      </p:sp>
      <p:cxnSp>
        <p:nvCxnSpPr>
          <p:cNvPr id="138" name="Straight Arrow Connector 137">
            <a:extLst>
              <a:ext uri="{FF2B5EF4-FFF2-40B4-BE49-F238E27FC236}">
                <a16:creationId xmlns:a16="http://schemas.microsoft.com/office/drawing/2014/main" id="{78784ACA-CF6F-3382-B94A-413E9059E144}"/>
              </a:ext>
            </a:extLst>
          </p:cNvPr>
          <p:cNvCxnSpPr>
            <a:cxnSpLocks/>
          </p:cNvCxnSpPr>
          <p:nvPr/>
        </p:nvCxnSpPr>
        <p:spPr>
          <a:xfrm>
            <a:off x="7924455" y="1898868"/>
            <a:ext cx="27313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9F88E3E7-9403-1A50-961D-8A6561EFCD5C}"/>
              </a:ext>
            </a:extLst>
          </p:cNvPr>
          <p:cNvSpPr/>
          <p:nvPr/>
        </p:nvSpPr>
        <p:spPr>
          <a:xfrm>
            <a:off x="299583" y="3877504"/>
            <a:ext cx="1545691" cy="206842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41" name="object 40">
            <a:extLst>
              <a:ext uri="{FF2B5EF4-FFF2-40B4-BE49-F238E27FC236}">
                <a16:creationId xmlns:a16="http://schemas.microsoft.com/office/drawing/2014/main" id="{4805B8BB-C390-A0C4-D2A0-E05BC0713B1C}"/>
              </a:ext>
            </a:extLst>
          </p:cNvPr>
          <p:cNvSpPr/>
          <p:nvPr/>
        </p:nvSpPr>
        <p:spPr>
          <a:xfrm>
            <a:off x="890677" y="3956247"/>
            <a:ext cx="435411" cy="434546"/>
          </a:xfrm>
          <a:custGeom>
            <a:avLst/>
            <a:gdLst/>
            <a:ahLst/>
            <a:cxnLst/>
            <a:rect l="l" t="t" r="r" b="b"/>
            <a:pathLst>
              <a:path w="638810" h="637539">
                <a:moveTo>
                  <a:pt x="319278" y="0"/>
                </a:moveTo>
                <a:lnTo>
                  <a:pt x="272098" y="3453"/>
                </a:lnTo>
                <a:lnTo>
                  <a:pt x="227068" y="13486"/>
                </a:lnTo>
                <a:lnTo>
                  <a:pt x="184680" y="29606"/>
                </a:lnTo>
                <a:lnTo>
                  <a:pt x="145430" y="51319"/>
                </a:lnTo>
                <a:lnTo>
                  <a:pt x="109810" y="78132"/>
                </a:lnTo>
                <a:lnTo>
                  <a:pt x="78315" y="109552"/>
                </a:lnTo>
                <a:lnTo>
                  <a:pt x="51439" y="145088"/>
                </a:lnTo>
                <a:lnTo>
                  <a:pt x="29675" y="184244"/>
                </a:lnTo>
                <a:lnTo>
                  <a:pt x="13518" y="226530"/>
                </a:lnTo>
                <a:lnTo>
                  <a:pt x="3461" y="271451"/>
                </a:lnTo>
                <a:lnTo>
                  <a:pt x="0" y="318515"/>
                </a:lnTo>
                <a:lnTo>
                  <a:pt x="3461" y="365580"/>
                </a:lnTo>
                <a:lnTo>
                  <a:pt x="13518" y="410501"/>
                </a:lnTo>
                <a:lnTo>
                  <a:pt x="29675" y="452787"/>
                </a:lnTo>
                <a:lnTo>
                  <a:pt x="51439" y="491943"/>
                </a:lnTo>
                <a:lnTo>
                  <a:pt x="78315" y="527479"/>
                </a:lnTo>
                <a:lnTo>
                  <a:pt x="109810" y="558899"/>
                </a:lnTo>
                <a:lnTo>
                  <a:pt x="145430" y="585712"/>
                </a:lnTo>
                <a:lnTo>
                  <a:pt x="184680" y="607425"/>
                </a:lnTo>
                <a:lnTo>
                  <a:pt x="227068" y="623545"/>
                </a:lnTo>
                <a:lnTo>
                  <a:pt x="272098" y="633578"/>
                </a:lnTo>
                <a:lnTo>
                  <a:pt x="319278" y="637031"/>
                </a:lnTo>
                <a:lnTo>
                  <a:pt x="366457" y="633578"/>
                </a:lnTo>
                <a:lnTo>
                  <a:pt x="411487" y="623545"/>
                </a:lnTo>
                <a:lnTo>
                  <a:pt x="453875" y="607425"/>
                </a:lnTo>
                <a:lnTo>
                  <a:pt x="493125" y="585712"/>
                </a:lnTo>
                <a:lnTo>
                  <a:pt x="528745" y="558899"/>
                </a:lnTo>
                <a:lnTo>
                  <a:pt x="560240" y="527479"/>
                </a:lnTo>
                <a:lnTo>
                  <a:pt x="587116" y="491943"/>
                </a:lnTo>
                <a:lnTo>
                  <a:pt x="608880" y="452787"/>
                </a:lnTo>
                <a:lnTo>
                  <a:pt x="625037" y="410501"/>
                </a:lnTo>
                <a:lnTo>
                  <a:pt x="635094" y="365580"/>
                </a:lnTo>
                <a:lnTo>
                  <a:pt x="638556" y="318515"/>
                </a:lnTo>
                <a:lnTo>
                  <a:pt x="635094" y="271451"/>
                </a:lnTo>
                <a:lnTo>
                  <a:pt x="625037" y="226530"/>
                </a:lnTo>
                <a:lnTo>
                  <a:pt x="608880" y="184244"/>
                </a:lnTo>
                <a:lnTo>
                  <a:pt x="587116" y="145088"/>
                </a:lnTo>
                <a:lnTo>
                  <a:pt x="560240" y="109552"/>
                </a:lnTo>
                <a:lnTo>
                  <a:pt x="528745" y="78132"/>
                </a:lnTo>
                <a:lnTo>
                  <a:pt x="493125" y="51319"/>
                </a:lnTo>
                <a:lnTo>
                  <a:pt x="453875" y="29606"/>
                </a:lnTo>
                <a:lnTo>
                  <a:pt x="411487" y="13486"/>
                </a:lnTo>
                <a:lnTo>
                  <a:pt x="366457" y="3453"/>
                </a:lnTo>
                <a:lnTo>
                  <a:pt x="319278" y="0"/>
                </a:lnTo>
                <a:close/>
              </a:path>
            </a:pathLst>
          </a:custGeom>
          <a:solidFill>
            <a:srgbClr val="FFFFFF"/>
          </a:solidFill>
          <a:ln>
            <a:solidFill>
              <a:schemeClr val="bg1"/>
            </a:solidFill>
          </a:ln>
        </p:spPr>
        <p:txBody>
          <a:bodyPr wrap="square" lIns="0" tIns="0" rIns="0" bIns="0" rtlCol="0"/>
          <a:lstStyle/>
          <a:p>
            <a:endParaRPr dirty="0"/>
          </a:p>
        </p:txBody>
      </p:sp>
      <p:sp>
        <p:nvSpPr>
          <p:cNvPr id="142" name="object 36">
            <a:extLst>
              <a:ext uri="{FF2B5EF4-FFF2-40B4-BE49-F238E27FC236}">
                <a16:creationId xmlns:a16="http://schemas.microsoft.com/office/drawing/2014/main" id="{A21D823C-EDA9-AE6D-8C3D-97D4E1B92C79}"/>
              </a:ext>
            </a:extLst>
          </p:cNvPr>
          <p:cNvSpPr txBox="1"/>
          <p:nvPr/>
        </p:nvSpPr>
        <p:spPr>
          <a:xfrm>
            <a:off x="400670" y="4428202"/>
            <a:ext cx="1373322" cy="1338828"/>
          </a:xfrm>
          <a:prstGeom prst="rect">
            <a:avLst/>
          </a:prstGeom>
        </p:spPr>
        <p:txBody>
          <a:bodyPr vert="horz" wrap="square" lIns="0" tIns="45720" rIns="0" bIns="0" rtlCol="0">
            <a:spAutoFit/>
          </a:bodyPr>
          <a:lstStyle/>
          <a:p>
            <a:pPr marL="12065" marR="5080" algn="ctr">
              <a:lnSpc>
                <a:spcPct val="100000"/>
              </a:lnSpc>
              <a:spcBef>
                <a:spcPts val="95"/>
              </a:spcBef>
            </a:pPr>
            <a:r>
              <a:rPr lang="en-US" sz="1400" b="1" dirty="0">
                <a:latin typeface="Arial"/>
                <a:cs typeface="Arial"/>
              </a:rPr>
              <a:t>Do not</a:t>
            </a:r>
            <a:br>
              <a:rPr lang="en-US" sz="1400" b="1" dirty="0">
                <a:latin typeface="Arial"/>
                <a:cs typeface="Arial"/>
              </a:rPr>
            </a:br>
            <a:r>
              <a:rPr lang="en-US" sz="1400" b="1" dirty="0">
                <a:latin typeface="Arial"/>
                <a:cs typeface="Arial"/>
              </a:rPr>
              <a:t>re-escalate the</a:t>
            </a:r>
            <a:br>
              <a:rPr lang="en-US" sz="1400" b="1" dirty="0">
                <a:latin typeface="Arial"/>
                <a:cs typeface="Arial"/>
              </a:rPr>
            </a:br>
            <a:r>
              <a:rPr lang="en-US" sz="1400" b="1" dirty="0">
                <a:latin typeface="Arial"/>
                <a:cs typeface="Arial"/>
              </a:rPr>
              <a:t>T-DXd dose after a dose reduction</a:t>
            </a:r>
            <a:br>
              <a:rPr lang="en-US" sz="1400" b="1" dirty="0">
                <a:latin typeface="Arial"/>
                <a:cs typeface="Arial"/>
              </a:rPr>
            </a:br>
            <a:r>
              <a:rPr lang="en-US" sz="1400" b="1" dirty="0">
                <a:latin typeface="Arial"/>
                <a:cs typeface="Arial"/>
              </a:rPr>
              <a:t>is made</a:t>
            </a:r>
            <a:endParaRPr lang="en-US" sz="1400" dirty="0">
              <a:latin typeface="Arial"/>
              <a:cs typeface="Arial"/>
            </a:endParaRPr>
          </a:p>
        </p:txBody>
      </p:sp>
      <p:sp>
        <p:nvSpPr>
          <p:cNvPr id="145" name="TextBox 144">
            <a:extLst>
              <a:ext uri="{FF2B5EF4-FFF2-40B4-BE49-F238E27FC236}">
                <a16:creationId xmlns:a16="http://schemas.microsoft.com/office/drawing/2014/main" id="{E22D017E-7073-3B5B-C0D5-BADD22700A1B}"/>
              </a:ext>
            </a:extLst>
          </p:cNvPr>
          <p:cNvSpPr txBox="1"/>
          <p:nvPr/>
        </p:nvSpPr>
        <p:spPr>
          <a:xfrm>
            <a:off x="963015" y="3918880"/>
            <a:ext cx="235966" cy="523220"/>
          </a:xfrm>
          <a:prstGeom prst="rect">
            <a:avLst/>
          </a:prstGeom>
          <a:noFill/>
        </p:spPr>
        <p:txBody>
          <a:bodyPr wrap="square" rtlCol="0">
            <a:spAutoFit/>
          </a:bodyPr>
          <a:lstStyle/>
          <a:p>
            <a:r>
              <a:rPr lang="en-US" sz="2800" b="1" dirty="0">
                <a:solidFill>
                  <a:schemeClr val="accent3"/>
                </a:solidFill>
                <a:latin typeface="Arial" panose="020B0604020202020204" pitchFamily="34" charset="0"/>
                <a:cs typeface="Arial" panose="020B0604020202020204" pitchFamily="34" charset="0"/>
              </a:rPr>
              <a:t>!</a:t>
            </a:r>
          </a:p>
        </p:txBody>
      </p:sp>
      <p:pic>
        <p:nvPicPr>
          <p:cNvPr id="148" name="Graphic 147" descr="Stopwatch with solid fill">
            <a:extLst>
              <a:ext uri="{FF2B5EF4-FFF2-40B4-BE49-F238E27FC236}">
                <a16:creationId xmlns:a16="http://schemas.microsoft.com/office/drawing/2014/main" id="{F09FE83F-5528-3F10-FF32-1D505A3213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36674" y="2178884"/>
            <a:ext cx="443645" cy="443645"/>
          </a:xfrm>
          <a:prstGeom prst="rect">
            <a:avLst/>
          </a:prstGeom>
        </p:spPr>
      </p:pic>
      <p:sp>
        <p:nvSpPr>
          <p:cNvPr id="149" name="Rectangle 148">
            <a:extLst>
              <a:ext uri="{FF2B5EF4-FFF2-40B4-BE49-F238E27FC236}">
                <a16:creationId xmlns:a16="http://schemas.microsoft.com/office/drawing/2014/main" id="{F2D69788-7578-5DE3-9227-D58D7C8C4298}"/>
              </a:ext>
            </a:extLst>
          </p:cNvPr>
          <p:cNvSpPr/>
          <p:nvPr/>
        </p:nvSpPr>
        <p:spPr>
          <a:xfrm>
            <a:off x="2299145" y="3864325"/>
            <a:ext cx="2063004" cy="208160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150" name="object 40">
            <a:extLst>
              <a:ext uri="{FF2B5EF4-FFF2-40B4-BE49-F238E27FC236}">
                <a16:creationId xmlns:a16="http://schemas.microsoft.com/office/drawing/2014/main" id="{A313D0FA-9B09-3FA4-7207-8C52DB7AD993}"/>
              </a:ext>
            </a:extLst>
          </p:cNvPr>
          <p:cNvSpPr/>
          <p:nvPr/>
        </p:nvSpPr>
        <p:spPr>
          <a:xfrm>
            <a:off x="2003130" y="4155975"/>
            <a:ext cx="562594" cy="561476"/>
          </a:xfrm>
          <a:custGeom>
            <a:avLst/>
            <a:gdLst/>
            <a:ahLst/>
            <a:cxnLst/>
            <a:rect l="l" t="t" r="r" b="b"/>
            <a:pathLst>
              <a:path w="638810" h="637539">
                <a:moveTo>
                  <a:pt x="319278" y="0"/>
                </a:moveTo>
                <a:lnTo>
                  <a:pt x="272098" y="3453"/>
                </a:lnTo>
                <a:lnTo>
                  <a:pt x="227068" y="13486"/>
                </a:lnTo>
                <a:lnTo>
                  <a:pt x="184680" y="29606"/>
                </a:lnTo>
                <a:lnTo>
                  <a:pt x="145430" y="51319"/>
                </a:lnTo>
                <a:lnTo>
                  <a:pt x="109810" y="78132"/>
                </a:lnTo>
                <a:lnTo>
                  <a:pt x="78315" y="109552"/>
                </a:lnTo>
                <a:lnTo>
                  <a:pt x="51439" y="145088"/>
                </a:lnTo>
                <a:lnTo>
                  <a:pt x="29675" y="184244"/>
                </a:lnTo>
                <a:lnTo>
                  <a:pt x="13518" y="226530"/>
                </a:lnTo>
                <a:lnTo>
                  <a:pt x="3461" y="271451"/>
                </a:lnTo>
                <a:lnTo>
                  <a:pt x="0" y="318515"/>
                </a:lnTo>
                <a:lnTo>
                  <a:pt x="3461" y="365580"/>
                </a:lnTo>
                <a:lnTo>
                  <a:pt x="13518" y="410501"/>
                </a:lnTo>
                <a:lnTo>
                  <a:pt x="29675" y="452787"/>
                </a:lnTo>
                <a:lnTo>
                  <a:pt x="51439" y="491943"/>
                </a:lnTo>
                <a:lnTo>
                  <a:pt x="78315" y="527479"/>
                </a:lnTo>
                <a:lnTo>
                  <a:pt x="109810" y="558899"/>
                </a:lnTo>
                <a:lnTo>
                  <a:pt x="145430" y="585712"/>
                </a:lnTo>
                <a:lnTo>
                  <a:pt x="184680" y="607425"/>
                </a:lnTo>
                <a:lnTo>
                  <a:pt x="227068" y="623545"/>
                </a:lnTo>
                <a:lnTo>
                  <a:pt x="272098" y="633578"/>
                </a:lnTo>
                <a:lnTo>
                  <a:pt x="319278" y="637031"/>
                </a:lnTo>
                <a:lnTo>
                  <a:pt x="366457" y="633578"/>
                </a:lnTo>
                <a:lnTo>
                  <a:pt x="411487" y="623545"/>
                </a:lnTo>
                <a:lnTo>
                  <a:pt x="453875" y="607425"/>
                </a:lnTo>
                <a:lnTo>
                  <a:pt x="493125" y="585712"/>
                </a:lnTo>
                <a:lnTo>
                  <a:pt x="528745" y="558899"/>
                </a:lnTo>
                <a:lnTo>
                  <a:pt x="560240" y="527479"/>
                </a:lnTo>
                <a:lnTo>
                  <a:pt x="587116" y="491943"/>
                </a:lnTo>
                <a:lnTo>
                  <a:pt x="608880" y="452787"/>
                </a:lnTo>
                <a:lnTo>
                  <a:pt x="625037" y="410501"/>
                </a:lnTo>
                <a:lnTo>
                  <a:pt x="635094" y="365580"/>
                </a:lnTo>
                <a:lnTo>
                  <a:pt x="638556" y="318515"/>
                </a:lnTo>
                <a:lnTo>
                  <a:pt x="635094" y="271451"/>
                </a:lnTo>
                <a:lnTo>
                  <a:pt x="625037" y="226530"/>
                </a:lnTo>
                <a:lnTo>
                  <a:pt x="608880" y="184244"/>
                </a:lnTo>
                <a:lnTo>
                  <a:pt x="587116" y="145088"/>
                </a:lnTo>
                <a:lnTo>
                  <a:pt x="560240" y="109552"/>
                </a:lnTo>
                <a:lnTo>
                  <a:pt x="528745" y="78132"/>
                </a:lnTo>
                <a:lnTo>
                  <a:pt x="493125" y="51319"/>
                </a:lnTo>
                <a:lnTo>
                  <a:pt x="453875" y="29606"/>
                </a:lnTo>
                <a:lnTo>
                  <a:pt x="411487" y="13486"/>
                </a:lnTo>
                <a:lnTo>
                  <a:pt x="366457" y="3453"/>
                </a:lnTo>
                <a:lnTo>
                  <a:pt x="319278" y="0"/>
                </a:lnTo>
                <a:close/>
              </a:path>
            </a:pathLst>
          </a:custGeom>
          <a:solidFill>
            <a:srgbClr val="FFFFFF"/>
          </a:solidFill>
          <a:ln>
            <a:solidFill>
              <a:schemeClr val="accent1"/>
            </a:solidFill>
          </a:ln>
        </p:spPr>
        <p:txBody>
          <a:bodyPr wrap="square" lIns="0" tIns="0" rIns="0" bIns="0" rtlCol="0"/>
          <a:lstStyle/>
          <a:p>
            <a:endParaRPr dirty="0"/>
          </a:p>
        </p:txBody>
      </p:sp>
      <p:sp>
        <p:nvSpPr>
          <p:cNvPr id="151" name="object 36">
            <a:extLst>
              <a:ext uri="{FF2B5EF4-FFF2-40B4-BE49-F238E27FC236}">
                <a16:creationId xmlns:a16="http://schemas.microsoft.com/office/drawing/2014/main" id="{624C79DA-2814-48AE-1AAA-6E0B75CBEFAA}"/>
              </a:ext>
            </a:extLst>
          </p:cNvPr>
          <p:cNvSpPr txBox="1"/>
          <p:nvPr/>
        </p:nvSpPr>
        <p:spPr>
          <a:xfrm>
            <a:off x="2682988" y="4031573"/>
            <a:ext cx="1565246" cy="1585049"/>
          </a:xfrm>
          <a:prstGeom prst="rect">
            <a:avLst/>
          </a:prstGeom>
        </p:spPr>
        <p:txBody>
          <a:bodyPr vert="horz" wrap="square" lIns="0" tIns="45720" rIns="0" bIns="0" rtlCol="0">
            <a:spAutoFit/>
          </a:bodyPr>
          <a:lstStyle/>
          <a:p>
            <a:pPr marL="12065" marR="5080">
              <a:lnSpc>
                <a:spcPts val="1430"/>
              </a:lnSpc>
              <a:spcBef>
                <a:spcPts val="360"/>
              </a:spcBef>
              <a:tabLst>
                <a:tab pos="299720" algn="l"/>
              </a:tabLst>
            </a:pPr>
            <a:r>
              <a:rPr lang="en-US" sz="1600" b="1" dirty="0">
                <a:latin typeface="Arial"/>
                <a:cs typeface="Arial"/>
              </a:rPr>
              <a:t>Dose Modification</a:t>
            </a:r>
          </a:p>
          <a:p>
            <a:pPr marL="183515" marR="5080" indent="-171450">
              <a:lnSpc>
                <a:spcPts val="1430"/>
              </a:lnSpc>
              <a:spcBef>
                <a:spcPts val="360"/>
              </a:spcBef>
              <a:buFont typeface="Arial" panose="020B0604020202020204" pitchFamily="34" charset="0"/>
              <a:buChar char="•"/>
              <a:tabLst>
                <a:tab pos="299720" algn="l"/>
              </a:tabLst>
            </a:pPr>
            <a:r>
              <a:rPr lang="en-US" sz="1200" dirty="0">
                <a:latin typeface="Arial"/>
                <a:cs typeface="Arial"/>
              </a:rPr>
              <a:t>Initial dose</a:t>
            </a:r>
            <a:br>
              <a:rPr lang="en-US" sz="1200" dirty="0">
                <a:latin typeface="Arial"/>
                <a:cs typeface="Arial"/>
              </a:rPr>
            </a:br>
            <a:r>
              <a:rPr lang="en-US" sz="1200" dirty="0">
                <a:latin typeface="Arial"/>
                <a:cs typeface="Arial"/>
              </a:rPr>
              <a:t>reduction:</a:t>
            </a:r>
            <a:br>
              <a:rPr lang="en-US" sz="1200" dirty="0">
                <a:latin typeface="Arial"/>
                <a:cs typeface="Arial"/>
              </a:rPr>
            </a:br>
            <a:r>
              <a:rPr lang="en-US" sz="1200" dirty="0">
                <a:latin typeface="Arial"/>
                <a:cs typeface="Arial"/>
              </a:rPr>
              <a:t>4.4 mg/kg</a:t>
            </a:r>
          </a:p>
          <a:p>
            <a:pPr marL="183515" marR="5080" indent="-171450">
              <a:lnSpc>
                <a:spcPts val="1430"/>
              </a:lnSpc>
              <a:spcBef>
                <a:spcPts val="360"/>
              </a:spcBef>
              <a:buFont typeface="Arial" panose="020B0604020202020204" pitchFamily="34" charset="0"/>
              <a:buChar char="•"/>
              <a:tabLst>
                <a:tab pos="299720" algn="l"/>
              </a:tabLst>
            </a:pPr>
            <a:r>
              <a:rPr lang="en-US" sz="1200" dirty="0">
                <a:latin typeface="Arial"/>
                <a:cs typeface="Arial"/>
              </a:rPr>
              <a:t>Final dose</a:t>
            </a:r>
            <a:br>
              <a:rPr lang="en-US" sz="1200" dirty="0">
                <a:latin typeface="Arial"/>
                <a:cs typeface="Arial"/>
              </a:rPr>
            </a:br>
            <a:r>
              <a:rPr lang="en-US" sz="1200" dirty="0">
                <a:latin typeface="Arial"/>
                <a:cs typeface="Arial"/>
              </a:rPr>
              <a:t>reduction:</a:t>
            </a:r>
            <a:br>
              <a:rPr lang="en-US" sz="1200" dirty="0">
                <a:latin typeface="Arial"/>
                <a:cs typeface="Arial"/>
              </a:rPr>
            </a:br>
            <a:r>
              <a:rPr lang="en-US" sz="1200" dirty="0">
                <a:latin typeface="Arial"/>
                <a:cs typeface="Arial"/>
              </a:rPr>
              <a:t>3.2 mg/kg</a:t>
            </a:r>
          </a:p>
        </p:txBody>
      </p:sp>
      <p:cxnSp>
        <p:nvCxnSpPr>
          <p:cNvPr id="153" name="Straight Arrow Connector 152">
            <a:extLst>
              <a:ext uri="{FF2B5EF4-FFF2-40B4-BE49-F238E27FC236}">
                <a16:creationId xmlns:a16="http://schemas.microsoft.com/office/drawing/2014/main" id="{FBE7BC34-94E9-FD06-651C-A463DDE9E3E7}"/>
              </a:ext>
            </a:extLst>
          </p:cNvPr>
          <p:cNvCxnSpPr>
            <a:cxnSpLocks/>
          </p:cNvCxnSpPr>
          <p:nvPr/>
        </p:nvCxnSpPr>
        <p:spPr>
          <a:xfrm flipH="1">
            <a:off x="4571043" y="4067011"/>
            <a:ext cx="29601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156" name="Graphic 155" descr="Clipboard with solid fill">
            <a:extLst>
              <a:ext uri="{FF2B5EF4-FFF2-40B4-BE49-F238E27FC236}">
                <a16:creationId xmlns:a16="http://schemas.microsoft.com/office/drawing/2014/main" id="{8AAF409B-F5E7-6972-E5AF-A3DA67C34E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94294" y="4240941"/>
            <a:ext cx="377898" cy="377898"/>
          </a:xfrm>
          <a:prstGeom prst="rect">
            <a:avLst/>
          </a:prstGeom>
        </p:spPr>
      </p:pic>
      <p:sp>
        <p:nvSpPr>
          <p:cNvPr id="161" name="Rectangle 160">
            <a:extLst>
              <a:ext uri="{FF2B5EF4-FFF2-40B4-BE49-F238E27FC236}">
                <a16:creationId xmlns:a16="http://schemas.microsoft.com/office/drawing/2014/main" id="{9B3D83BB-D883-A4C3-CD44-FB8D0D970046}"/>
              </a:ext>
            </a:extLst>
          </p:cNvPr>
          <p:cNvSpPr/>
          <p:nvPr/>
        </p:nvSpPr>
        <p:spPr>
          <a:xfrm>
            <a:off x="4745992" y="3861766"/>
            <a:ext cx="2520646" cy="228363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162" name="object 40">
            <a:extLst>
              <a:ext uri="{FF2B5EF4-FFF2-40B4-BE49-F238E27FC236}">
                <a16:creationId xmlns:a16="http://schemas.microsoft.com/office/drawing/2014/main" id="{8F694DB3-DE0B-1E9C-88F1-82593C149750}"/>
              </a:ext>
            </a:extLst>
          </p:cNvPr>
          <p:cNvSpPr/>
          <p:nvPr/>
        </p:nvSpPr>
        <p:spPr>
          <a:xfrm>
            <a:off x="4449977" y="4201747"/>
            <a:ext cx="562594" cy="561476"/>
          </a:xfrm>
          <a:custGeom>
            <a:avLst/>
            <a:gdLst/>
            <a:ahLst/>
            <a:cxnLst/>
            <a:rect l="l" t="t" r="r" b="b"/>
            <a:pathLst>
              <a:path w="638810" h="637539">
                <a:moveTo>
                  <a:pt x="319278" y="0"/>
                </a:moveTo>
                <a:lnTo>
                  <a:pt x="272098" y="3453"/>
                </a:lnTo>
                <a:lnTo>
                  <a:pt x="227068" y="13486"/>
                </a:lnTo>
                <a:lnTo>
                  <a:pt x="184680" y="29606"/>
                </a:lnTo>
                <a:lnTo>
                  <a:pt x="145430" y="51319"/>
                </a:lnTo>
                <a:lnTo>
                  <a:pt x="109810" y="78132"/>
                </a:lnTo>
                <a:lnTo>
                  <a:pt x="78315" y="109552"/>
                </a:lnTo>
                <a:lnTo>
                  <a:pt x="51439" y="145088"/>
                </a:lnTo>
                <a:lnTo>
                  <a:pt x="29675" y="184244"/>
                </a:lnTo>
                <a:lnTo>
                  <a:pt x="13518" y="226530"/>
                </a:lnTo>
                <a:lnTo>
                  <a:pt x="3461" y="271451"/>
                </a:lnTo>
                <a:lnTo>
                  <a:pt x="0" y="318515"/>
                </a:lnTo>
                <a:lnTo>
                  <a:pt x="3461" y="365580"/>
                </a:lnTo>
                <a:lnTo>
                  <a:pt x="13518" y="410501"/>
                </a:lnTo>
                <a:lnTo>
                  <a:pt x="29675" y="452787"/>
                </a:lnTo>
                <a:lnTo>
                  <a:pt x="51439" y="491943"/>
                </a:lnTo>
                <a:lnTo>
                  <a:pt x="78315" y="527479"/>
                </a:lnTo>
                <a:lnTo>
                  <a:pt x="109810" y="558899"/>
                </a:lnTo>
                <a:lnTo>
                  <a:pt x="145430" y="585712"/>
                </a:lnTo>
                <a:lnTo>
                  <a:pt x="184680" y="607425"/>
                </a:lnTo>
                <a:lnTo>
                  <a:pt x="227068" y="623545"/>
                </a:lnTo>
                <a:lnTo>
                  <a:pt x="272098" y="633578"/>
                </a:lnTo>
                <a:lnTo>
                  <a:pt x="319278" y="637031"/>
                </a:lnTo>
                <a:lnTo>
                  <a:pt x="366457" y="633578"/>
                </a:lnTo>
                <a:lnTo>
                  <a:pt x="411487" y="623545"/>
                </a:lnTo>
                <a:lnTo>
                  <a:pt x="453875" y="607425"/>
                </a:lnTo>
                <a:lnTo>
                  <a:pt x="493125" y="585712"/>
                </a:lnTo>
                <a:lnTo>
                  <a:pt x="528745" y="558899"/>
                </a:lnTo>
                <a:lnTo>
                  <a:pt x="560240" y="527479"/>
                </a:lnTo>
                <a:lnTo>
                  <a:pt x="587116" y="491943"/>
                </a:lnTo>
                <a:lnTo>
                  <a:pt x="608880" y="452787"/>
                </a:lnTo>
                <a:lnTo>
                  <a:pt x="625037" y="410501"/>
                </a:lnTo>
                <a:lnTo>
                  <a:pt x="635094" y="365580"/>
                </a:lnTo>
                <a:lnTo>
                  <a:pt x="638556" y="318515"/>
                </a:lnTo>
                <a:lnTo>
                  <a:pt x="635094" y="271451"/>
                </a:lnTo>
                <a:lnTo>
                  <a:pt x="625037" y="226530"/>
                </a:lnTo>
                <a:lnTo>
                  <a:pt x="608880" y="184244"/>
                </a:lnTo>
                <a:lnTo>
                  <a:pt x="587116" y="145088"/>
                </a:lnTo>
                <a:lnTo>
                  <a:pt x="560240" y="109552"/>
                </a:lnTo>
                <a:lnTo>
                  <a:pt x="528745" y="78132"/>
                </a:lnTo>
                <a:lnTo>
                  <a:pt x="493125" y="51319"/>
                </a:lnTo>
                <a:lnTo>
                  <a:pt x="453875" y="29606"/>
                </a:lnTo>
                <a:lnTo>
                  <a:pt x="411487" y="13486"/>
                </a:lnTo>
                <a:lnTo>
                  <a:pt x="366457" y="3453"/>
                </a:lnTo>
                <a:lnTo>
                  <a:pt x="319278" y="0"/>
                </a:lnTo>
                <a:close/>
              </a:path>
            </a:pathLst>
          </a:custGeom>
          <a:solidFill>
            <a:srgbClr val="FFFFFF"/>
          </a:solidFill>
          <a:ln>
            <a:solidFill>
              <a:schemeClr val="accent1"/>
            </a:solidFill>
          </a:ln>
        </p:spPr>
        <p:txBody>
          <a:bodyPr wrap="square" lIns="0" tIns="0" rIns="0" bIns="0" rtlCol="0"/>
          <a:lstStyle/>
          <a:p>
            <a:endParaRPr dirty="0"/>
          </a:p>
        </p:txBody>
      </p:sp>
      <p:sp>
        <p:nvSpPr>
          <p:cNvPr id="163" name="object 36">
            <a:extLst>
              <a:ext uri="{FF2B5EF4-FFF2-40B4-BE49-F238E27FC236}">
                <a16:creationId xmlns:a16="http://schemas.microsoft.com/office/drawing/2014/main" id="{C689E1E2-2C97-21B6-CD5F-2A2ADFD382C1}"/>
              </a:ext>
            </a:extLst>
          </p:cNvPr>
          <p:cNvSpPr txBox="1"/>
          <p:nvPr/>
        </p:nvSpPr>
        <p:spPr>
          <a:xfrm>
            <a:off x="5103735" y="4029014"/>
            <a:ext cx="2038517" cy="1687641"/>
          </a:xfrm>
          <a:prstGeom prst="rect">
            <a:avLst/>
          </a:prstGeom>
        </p:spPr>
        <p:txBody>
          <a:bodyPr vert="horz" wrap="square" lIns="0" tIns="45720" rIns="0" bIns="0" rtlCol="0">
            <a:spAutoFit/>
          </a:bodyPr>
          <a:lstStyle/>
          <a:p>
            <a:pPr marL="12065" marR="5080">
              <a:lnSpc>
                <a:spcPts val="1430"/>
              </a:lnSpc>
              <a:spcBef>
                <a:spcPts val="360"/>
              </a:spcBef>
              <a:tabLst>
                <a:tab pos="299720" algn="l"/>
              </a:tabLst>
            </a:pPr>
            <a:r>
              <a:rPr lang="en-US" sz="1600" b="1" dirty="0">
                <a:latin typeface="Arial"/>
                <a:cs typeface="Arial"/>
              </a:rPr>
              <a:t>Resume Therapy</a:t>
            </a:r>
            <a:br>
              <a:rPr lang="en-US" sz="1600" b="1" dirty="0">
                <a:latin typeface="Arial"/>
                <a:cs typeface="Arial"/>
              </a:rPr>
            </a:br>
            <a:r>
              <a:rPr lang="en-US" sz="1600" b="1" dirty="0">
                <a:latin typeface="Arial"/>
                <a:cs typeface="Arial"/>
              </a:rPr>
              <a:t>(Grade 1 Only)</a:t>
            </a:r>
          </a:p>
          <a:p>
            <a:pPr marL="183515" marR="5080" indent="-171450">
              <a:lnSpc>
                <a:spcPts val="1430"/>
              </a:lnSpc>
              <a:spcBef>
                <a:spcPts val="360"/>
              </a:spcBef>
              <a:buFont typeface="Arial" panose="020B0604020202020204" pitchFamily="34" charset="0"/>
              <a:buChar char="•"/>
              <a:tabLst>
                <a:tab pos="299720" algn="l"/>
              </a:tabLst>
            </a:pPr>
            <a:r>
              <a:rPr lang="en-US" sz="1200" b="1" dirty="0">
                <a:latin typeface="Arial"/>
                <a:cs typeface="Arial"/>
              </a:rPr>
              <a:t>If resolved in ≤28 days from date of onset</a:t>
            </a:r>
          </a:p>
          <a:p>
            <a:pPr marL="403225" marR="5080" lvl="1" indent="-166688">
              <a:lnSpc>
                <a:spcPts val="1430"/>
              </a:lnSpc>
              <a:spcBef>
                <a:spcPts val="360"/>
              </a:spcBef>
              <a:buFont typeface="System Font Regular"/>
              <a:buChar char="-"/>
              <a:tabLst>
                <a:tab pos="298450" algn="l"/>
              </a:tabLst>
            </a:pPr>
            <a:r>
              <a:rPr lang="en-US" sz="1200" dirty="0">
                <a:latin typeface="Arial"/>
                <a:cs typeface="Arial"/>
              </a:rPr>
              <a:t>Maintain dose</a:t>
            </a:r>
          </a:p>
          <a:p>
            <a:pPr marL="183515" marR="5080" indent="-171450">
              <a:lnSpc>
                <a:spcPts val="1430"/>
              </a:lnSpc>
              <a:spcBef>
                <a:spcPts val="360"/>
              </a:spcBef>
              <a:buFont typeface="Arial" panose="020B0604020202020204" pitchFamily="34" charset="0"/>
              <a:buChar char="•"/>
              <a:tabLst>
                <a:tab pos="299720" algn="l"/>
              </a:tabLst>
            </a:pPr>
            <a:r>
              <a:rPr lang="en-US" sz="1200" b="1" dirty="0">
                <a:latin typeface="Arial"/>
                <a:cs typeface="Arial"/>
              </a:rPr>
              <a:t>If resolved in &gt;28 days from date of onset</a:t>
            </a:r>
          </a:p>
          <a:p>
            <a:pPr marL="403225" marR="5080" lvl="1" indent="-166688">
              <a:lnSpc>
                <a:spcPts val="1430"/>
              </a:lnSpc>
              <a:spcBef>
                <a:spcPts val="360"/>
              </a:spcBef>
              <a:buFont typeface="System Font Regular"/>
              <a:buChar char="-"/>
              <a:tabLst>
                <a:tab pos="298450" algn="l"/>
              </a:tabLst>
            </a:pPr>
            <a:r>
              <a:rPr lang="en-US" sz="1200" dirty="0">
                <a:latin typeface="Arial"/>
                <a:cs typeface="Arial"/>
              </a:rPr>
              <a:t>Reduce dose 1 level</a:t>
            </a:r>
          </a:p>
        </p:txBody>
      </p:sp>
      <p:cxnSp>
        <p:nvCxnSpPr>
          <p:cNvPr id="164" name="Straight Arrow Connector 163">
            <a:extLst>
              <a:ext uri="{FF2B5EF4-FFF2-40B4-BE49-F238E27FC236}">
                <a16:creationId xmlns:a16="http://schemas.microsoft.com/office/drawing/2014/main" id="{5F763327-1B12-0A54-BA22-516B4B6532FE}"/>
              </a:ext>
            </a:extLst>
          </p:cNvPr>
          <p:cNvCxnSpPr>
            <a:cxnSpLocks/>
          </p:cNvCxnSpPr>
          <p:nvPr/>
        </p:nvCxnSpPr>
        <p:spPr>
          <a:xfrm flipH="1">
            <a:off x="7466049" y="4055719"/>
            <a:ext cx="22913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66" name="Rectangle 165">
            <a:extLst>
              <a:ext uri="{FF2B5EF4-FFF2-40B4-BE49-F238E27FC236}">
                <a16:creationId xmlns:a16="http://schemas.microsoft.com/office/drawing/2014/main" id="{60EAC137-DC73-BEF3-D141-9DC306553EF4}"/>
              </a:ext>
            </a:extLst>
          </p:cNvPr>
          <p:cNvSpPr/>
          <p:nvPr/>
        </p:nvSpPr>
        <p:spPr>
          <a:xfrm>
            <a:off x="7695187" y="3861766"/>
            <a:ext cx="4306313" cy="228363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167" name="object 40">
            <a:extLst>
              <a:ext uri="{FF2B5EF4-FFF2-40B4-BE49-F238E27FC236}">
                <a16:creationId xmlns:a16="http://schemas.microsoft.com/office/drawing/2014/main" id="{346A5132-F4EA-973D-9C09-0F7095E1CD4A}"/>
              </a:ext>
            </a:extLst>
          </p:cNvPr>
          <p:cNvSpPr/>
          <p:nvPr/>
        </p:nvSpPr>
        <p:spPr>
          <a:xfrm>
            <a:off x="7399173" y="4201747"/>
            <a:ext cx="562594" cy="561476"/>
          </a:xfrm>
          <a:custGeom>
            <a:avLst/>
            <a:gdLst/>
            <a:ahLst/>
            <a:cxnLst/>
            <a:rect l="l" t="t" r="r" b="b"/>
            <a:pathLst>
              <a:path w="638810" h="637539">
                <a:moveTo>
                  <a:pt x="319278" y="0"/>
                </a:moveTo>
                <a:lnTo>
                  <a:pt x="272098" y="3453"/>
                </a:lnTo>
                <a:lnTo>
                  <a:pt x="227068" y="13486"/>
                </a:lnTo>
                <a:lnTo>
                  <a:pt x="184680" y="29606"/>
                </a:lnTo>
                <a:lnTo>
                  <a:pt x="145430" y="51319"/>
                </a:lnTo>
                <a:lnTo>
                  <a:pt x="109810" y="78132"/>
                </a:lnTo>
                <a:lnTo>
                  <a:pt x="78315" y="109552"/>
                </a:lnTo>
                <a:lnTo>
                  <a:pt x="51439" y="145088"/>
                </a:lnTo>
                <a:lnTo>
                  <a:pt x="29675" y="184244"/>
                </a:lnTo>
                <a:lnTo>
                  <a:pt x="13518" y="226530"/>
                </a:lnTo>
                <a:lnTo>
                  <a:pt x="3461" y="271451"/>
                </a:lnTo>
                <a:lnTo>
                  <a:pt x="0" y="318515"/>
                </a:lnTo>
                <a:lnTo>
                  <a:pt x="3461" y="365580"/>
                </a:lnTo>
                <a:lnTo>
                  <a:pt x="13518" y="410501"/>
                </a:lnTo>
                <a:lnTo>
                  <a:pt x="29675" y="452787"/>
                </a:lnTo>
                <a:lnTo>
                  <a:pt x="51439" y="491943"/>
                </a:lnTo>
                <a:lnTo>
                  <a:pt x="78315" y="527479"/>
                </a:lnTo>
                <a:lnTo>
                  <a:pt x="109810" y="558899"/>
                </a:lnTo>
                <a:lnTo>
                  <a:pt x="145430" y="585712"/>
                </a:lnTo>
                <a:lnTo>
                  <a:pt x="184680" y="607425"/>
                </a:lnTo>
                <a:lnTo>
                  <a:pt x="227068" y="623545"/>
                </a:lnTo>
                <a:lnTo>
                  <a:pt x="272098" y="633578"/>
                </a:lnTo>
                <a:lnTo>
                  <a:pt x="319278" y="637031"/>
                </a:lnTo>
                <a:lnTo>
                  <a:pt x="366457" y="633578"/>
                </a:lnTo>
                <a:lnTo>
                  <a:pt x="411487" y="623545"/>
                </a:lnTo>
                <a:lnTo>
                  <a:pt x="453875" y="607425"/>
                </a:lnTo>
                <a:lnTo>
                  <a:pt x="493125" y="585712"/>
                </a:lnTo>
                <a:lnTo>
                  <a:pt x="528745" y="558899"/>
                </a:lnTo>
                <a:lnTo>
                  <a:pt x="560240" y="527479"/>
                </a:lnTo>
                <a:lnTo>
                  <a:pt x="587116" y="491943"/>
                </a:lnTo>
                <a:lnTo>
                  <a:pt x="608880" y="452787"/>
                </a:lnTo>
                <a:lnTo>
                  <a:pt x="625037" y="410501"/>
                </a:lnTo>
                <a:lnTo>
                  <a:pt x="635094" y="365580"/>
                </a:lnTo>
                <a:lnTo>
                  <a:pt x="638556" y="318515"/>
                </a:lnTo>
                <a:lnTo>
                  <a:pt x="635094" y="271451"/>
                </a:lnTo>
                <a:lnTo>
                  <a:pt x="625037" y="226530"/>
                </a:lnTo>
                <a:lnTo>
                  <a:pt x="608880" y="184244"/>
                </a:lnTo>
                <a:lnTo>
                  <a:pt x="587116" y="145088"/>
                </a:lnTo>
                <a:lnTo>
                  <a:pt x="560240" y="109552"/>
                </a:lnTo>
                <a:lnTo>
                  <a:pt x="528745" y="78132"/>
                </a:lnTo>
                <a:lnTo>
                  <a:pt x="493125" y="51319"/>
                </a:lnTo>
                <a:lnTo>
                  <a:pt x="453875" y="29606"/>
                </a:lnTo>
                <a:lnTo>
                  <a:pt x="411487" y="13486"/>
                </a:lnTo>
                <a:lnTo>
                  <a:pt x="366457" y="3453"/>
                </a:lnTo>
                <a:lnTo>
                  <a:pt x="319278" y="0"/>
                </a:lnTo>
                <a:close/>
              </a:path>
            </a:pathLst>
          </a:custGeom>
          <a:solidFill>
            <a:srgbClr val="FFFFFF"/>
          </a:solidFill>
          <a:ln>
            <a:solidFill>
              <a:schemeClr val="accent1"/>
            </a:solidFill>
          </a:ln>
        </p:spPr>
        <p:txBody>
          <a:bodyPr wrap="square" lIns="0" tIns="0" rIns="0" bIns="0" rtlCol="0"/>
          <a:lstStyle/>
          <a:p>
            <a:endParaRPr dirty="0"/>
          </a:p>
        </p:txBody>
      </p:sp>
      <p:sp>
        <p:nvSpPr>
          <p:cNvPr id="168" name="object 36">
            <a:extLst>
              <a:ext uri="{FF2B5EF4-FFF2-40B4-BE49-F238E27FC236}">
                <a16:creationId xmlns:a16="http://schemas.microsoft.com/office/drawing/2014/main" id="{2316B77B-E430-DB8E-F2D4-7CF90CA11DDC}"/>
              </a:ext>
            </a:extLst>
          </p:cNvPr>
          <p:cNvSpPr txBox="1"/>
          <p:nvPr/>
        </p:nvSpPr>
        <p:spPr>
          <a:xfrm>
            <a:off x="8052931" y="4029014"/>
            <a:ext cx="3948569" cy="2200602"/>
          </a:xfrm>
          <a:prstGeom prst="rect">
            <a:avLst/>
          </a:prstGeom>
        </p:spPr>
        <p:txBody>
          <a:bodyPr vert="horz" wrap="square" lIns="0" tIns="45720" rIns="0" bIns="0" rtlCol="0">
            <a:spAutoFit/>
          </a:bodyPr>
          <a:lstStyle/>
          <a:p>
            <a:pPr marL="12065" marR="5080">
              <a:lnSpc>
                <a:spcPts val="1430"/>
              </a:lnSpc>
              <a:spcBef>
                <a:spcPts val="360"/>
              </a:spcBef>
              <a:tabLst>
                <a:tab pos="299720" algn="l"/>
              </a:tabLst>
            </a:pPr>
            <a:r>
              <a:rPr lang="en-US" sz="1600" b="1" dirty="0">
                <a:latin typeface="Arial"/>
                <a:cs typeface="Arial"/>
              </a:rPr>
              <a:t>Corticosteroid Treatment</a:t>
            </a:r>
          </a:p>
          <a:p>
            <a:pPr marL="183515" marR="5080" indent="-171450">
              <a:lnSpc>
                <a:spcPts val="1430"/>
              </a:lnSpc>
              <a:spcBef>
                <a:spcPts val="360"/>
              </a:spcBef>
              <a:buFont typeface="Arial" panose="020B0604020202020204" pitchFamily="34" charset="0"/>
              <a:buChar char="•"/>
              <a:tabLst>
                <a:tab pos="299720" algn="l"/>
              </a:tabLst>
            </a:pPr>
            <a:r>
              <a:rPr lang="en-US" sz="1200" b="1" dirty="0">
                <a:latin typeface="Arial"/>
                <a:cs typeface="Arial"/>
              </a:rPr>
              <a:t>For grade 1 (asymptomatic):</a:t>
            </a:r>
          </a:p>
          <a:p>
            <a:pPr marL="461963" marR="5080" lvl="1" indent="-225425">
              <a:lnSpc>
                <a:spcPts val="1430"/>
              </a:lnSpc>
              <a:spcBef>
                <a:spcPts val="360"/>
              </a:spcBef>
              <a:buFont typeface="System Font Regular"/>
              <a:buChar char="-"/>
              <a:tabLst>
                <a:tab pos="298450" algn="l"/>
              </a:tabLst>
            </a:pPr>
            <a:r>
              <a:rPr lang="en-US" sz="1200" dirty="0">
                <a:latin typeface="Arial"/>
                <a:cs typeface="Arial"/>
              </a:rPr>
              <a:t>Consider corticosteroid treatment as soon</a:t>
            </a:r>
            <a:br>
              <a:rPr lang="en-US" sz="1200" dirty="0">
                <a:latin typeface="Arial"/>
                <a:cs typeface="Arial"/>
              </a:rPr>
            </a:br>
            <a:r>
              <a:rPr lang="en-US" sz="1200" dirty="0">
                <a:latin typeface="Arial"/>
                <a:cs typeface="Arial"/>
              </a:rPr>
              <a:t>as ILD is suspected</a:t>
            </a:r>
          </a:p>
          <a:p>
            <a:pPr marL="581025" marR="5080" lvl="2" indent="-119063">
              <a:lnSpc>
                <a:spcPts val="1430"/>
              </a:lnSpc>
              <a:spcBef>
                <a:spcPts val="360"/>
              </a:spcBef>
              <a:buFont typeface="Wingdings" pitchFamily="2" charset="2"/>
              <a:buChar char="§"/>
              <a:tabLst>
                <a:tab pos="298450" algn="l"/>
              </a:tabLst>
            </a:pPr>
            <a:r>
              <a:rPr lang="en-US" sz="1200" dirty="0">
                <a:latin typeface="Arial"/>
                <a:cs typeface="Arial"/>
              </a:rPr>
              <a:t>eg, ≥0.5 mg/kg prednisolone or equivalent</a:t>
            </a:r>
          </a:p>
          <a:p>
            <a:pPr marL="171450" marR="5080" indent="-171450">
              <a:lnSpc>
                <a:spcPts val="1430"/>
              </a:lnSpc>
              <a:spcBef>
                <a:spcPts val="360"/>
              </a:spcBef>
              <a:buFont typeface="Arial" panose="020B0604020202020204" pitchFamily="34" charset="0"/>
              <a:buChar char="•"/>
              <a:tabLst>
                <a:tab pos="298450" algn="l"/>
              </a:tabLst>
            </a:pPr>
            <a:r>
              <a:rPr lang="en-US" sz="1200" b="1" dirty="0">
                <a:latin typeface="Arial"/>
                <a:cs typeface="Arial"/>
              </a:rPr>
              <a:t>For grade ≥ 2 (symptomatic):</a:t>
            </a:r>
          </a:p>
          <a:p>
            <a:pPr marL="461963" marR="5080" lvl="1" indent="-225425">
              <a:lnSpc>
                <a:spcPts val="1430"/>
              </a:lnSpc>
              <a:spcBef>
                <a:spcPts val="360"/>
              </a:spcBef>
              <a:buFont typeface="System Font Regular"/>
              <a:buChar char="-"/>
              <a:tabLst>
                <a:tab pos="298450" algn="l"/>
              </a:tabLst>
            </a:pPr>
            <a:r>
              <a:rPr lang="en-US" sz="1200" dirty="0">
                <a:latin typeface="Arial"/>
                <a:cs typeface="Arial"/>
              </a:rPr>
              <a:t>Promptly initiate corticosteroid treatment as soon as ILD/pneumonitis is suspected</a:t>
            </a:r>
          </a:p>
          <a:p>
            <a:pPr marL="628650" marR="5080" lvl="2" indent="-166688">
              <a:lnSpc>
                <a:spcPts val="1430"/>
              </a:lnSpc>
              <a:spcBef>
                <a:spcPts val="360"/>
              </a:spcBef>
              <a:buFont typeface="Wingdings" pitchFamily="2" charset="2"/>
              <a:buChar char="§"/>
              <a:tabLst>
                <a:tab pos="298450" algn="l"/>
              </a:tabLst>
            </a:pPr>
            <a:r>
              <a:rPr lang="en-US" sz="1200" dirty="0">
                <a:latin typeface="Arial"/>
                <a:cs typeface="Arial"/>
              </a:rPr>
              <a:t>eg, ≥1 mg/kg prednisolone or equivalent</a:t>
            </a:r>
          </a:p>
          <a:p>
            <a:pPr marL="183515" marR="5080" indent="-171450">
              <a:lnSpc>
                <a:spcPts val="1430"/>
              </a:lnSpc>
              <a:spcBef>
                <a:spcPts val="360"/>
              </a:spcBef>
              <a:buFont typeface="Arial" panose="020B0604020202020204" pitchFamily="34" charset="0"/>
              <a:buChar char="•"/>
              <a:tabLst>
                <a:tab pos="299720" algn="l"/>
              </a:tabLst>
            </a:pPr>
            <a:endParaRPr lang="en-US" sz="1200" dirty="0">
              <a:latin typeface="Arial"/>
              <a:cs typeface="Arial"/>
            </a:endParaRPr>
          </a:p>
        </p:txBody>
      </p:sp>
      <p:sp>
        <p:nvSpPr>
          <p:cNvPr id="174" name="object 36">
            <a:extLst>
              <a:ext uri="{FF2B5EF4-FFF2-40B4-BE49-F238E27FC236}">
                <a16:creationId xmlns:a16="http://schemas.microsoft.com/office/drawing/2014/main" id="{CDBB7812-8C59-2356-D4A6-94D9338DDC6B}"/>
              </a:ext>
            </a:extLst>
          </p:cNvPr>
          <p:cNvSpPr txBox="1"/>
          <p:nvPr/>
        </p:nvSpPr>
        <p:spPr>
          <a:xfrm>
            <a:off x="686257" y="1246377"/>
            <a:ext cx="7008929" cy="227498"/>
          </a:xfrm>
          <a:prstGeom prst="rect">
            <a:avLst/>
          </a:prstGeom>
        </p:spPr>
        <p:txBody>
          <a:bodyPr vert="horz" wrap="square" lIns="0" tIns="45720" rIns="0" bIns="0" rtlCol="0">
            <a:spAutoFit/>
          </a:bodyPr>
          <a:lstStyle/>
          <a:p>
            <a:pPr marL="12065" marR="5080">
              <a:lnSpc>
                <a:spcPts val="1430"/>
              </a:lnSpc>
              <a:spcBef>
                <a:spcPts val="360"/>
              </a:spcBef>
              <a:tabLst>
                <a:tab pos="299720" algn="l"/>
              </a:tabLst>
            </a:pPr>
            <a:r>
              <a:rPr lang="en-US" sz="1600" b="1" dirty="0">
                <a:latin typeface="Arial"/>
                <a:cs typeface="Arial"/>
              </a:rPr>
              <a:t>12% incidence, of which 7% were symptomatic and 0.8% were Grade 5</a:t>
            </a:r>
            <a:endParaRPr sz="1400" dirty="0">
              <a:latin typeface="Arial"/>
              <a:cs typeface="Arial"/>
            </a:endParaRPr>
          </a:p>
        </p:txBody>
      </p:sp>
      <p:pic>
        <p:nvPicPr>
          <p:cNvPr id="176" name="Graphic 175" descr="Medical with solid fill">
            <a:extLst>
              <a:ext uri="{FF2B5EF4-FFF2-40B4-BE49-F238E27FC236}">
                <a16:creationId xmlns:a16="http://schemas.microsoft.com/office/drawing/2014/main" id="{363C171B-B2B7-3D29-C2DE-ECE550AB21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61442" y="4270356"/>
            <a:ext cx="449805" cy="449805"/>
          </a:xfrm>
          <a:prstGeom prst="rect">
            <a:avLst/>
          </a:prstGeom>
        </p:spPr>
      </p:pic>
      <p:cxnSp>
        <p:nvCxnSpPr>
          <p:cNvPr id="177" name="Straight Arrow Connector 176">
            <a:extLst>
              <a:ext uri="{FF2B5EF4-FFF2-40B4-BE49-F238E27FC236}">
                <a16:creationId xmlns:a16="http://schemas.microsoft.com/office/drawing/2014/main" id="{7FD4AA5B-35B2-09A4-E888-B7BBEF807417}"/>
              </a:ext>
            </a:extLst>
          </p:cNvPr>
          <p:cNvCxnSpPr>
            <a:cxnSpLocks/>
          </p:cNvCxnSpPr>
          <p:nvPr/>
        </p:nvCxnSpPr>
        <p:spPr>
          <a:xfrm>
            <a:off x="8749370" y="3648267"/>
            <a:ext cx="0" cy="17128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3" name="object 98">
            <a:extLst>
              <a:ext uri="{FF2B5EF4-FFF2-40B4-BE49-F238E27FC236}">
                <a16:creationId xmlns:a16="http://schemas.microsoft.com/office/drawing/2014/main" id="{1914B0C3-0D52-6011-CA8C-2249DC3548E1}"/>
              </a:ext>
            </a:extLst>
          </p:cNvPr>
          <p:cNvPicPr/>
          <p:nvPr/>
        </p:nvPicPr>
        <p:blipFill>
          <a:blip r:embed="rId11" cstate="print"/>
          <a:stretch>
            <a:fillRect/>
          </a:stretch>
        </p:blipFill>
        <p:spPr>
          <a:xfrm>
            <a:off x="4527298" y="4268129"/>
            <a:ext cx="437388" cy="425195"/>
          </a:xfrm>
          <a:prstGeom prst="rect">
            <a:avLst/>
          </a:prstGeom>
        </p:spPr>
      </p:pic>
    </p:spTree>
    <p:extLst>
      <p:ext uri="{BB962C8B-B14F-4D97-AF65-F5344CB8AC3E}">
        <p14:creationId xmlns:p14="http://schemas.microsoft.com/office/powerpoint/2010/main" val="28028836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F97D1-6577-E540-9B70-7A4BB7C884CB}"/>
              </a:ext>
            </a:extLst>
          </p:cNvPr>
          <p:cNvSpPr>
            <a:spLocks noGrp="1"/>
          </p:cNvSpPr>
          <p:nvPr>
            <p:ph type="title"/>
          </p:nvPr>
        </p:nvSpPr>
        <p:spPr/>
        <p:txBody>
          <a:bodyPr>
            <a:normAutofit/>
          </a:bodyPr>
          <a:lstStyle/>
          <a:p>
            <a:r>
              <a:rPr lang="en-US" dirty="0"/>
              <a:t>T-DXd Package Insert Black Box Warning</a:t>
            </a:r>
          </a:p>
        </p:txBody>
      </p:sp>
      <p:sp>
        <p:nvSpPr>
          <p:cNvPr id="4" name="Content Placeholder 3">
            <a:extLst>
              <a:ext uri="{FF2B5EF4-FFF2-40B4-BE49-F238E27FC236}">
                <a16:creationId xmlns:a16="http://schemas.microsoft.com/office/drawing/2014/main" id="{3E85FE1F-6218-F93F-41D9-BE122BCBE4DD}"/>
              </a:ext>
            </a:extLst>
          </p:cNvPr>
          <p:cNvSpPr>
            <a:spLocks noGrp="1"/>
          </p:cNvSpPr>
          <p:nvPr>
            <p:ph sz="half" idx="1"/>
          </p:nvPr>
        </p:nvSpPr>
        <p:spPr/>
        <p:txBody>
          <a:bodyPr>
            <a:normAutofit fontScale="77500" lnSpcReduction="20000"/>
          </a:bodyPr>
          <a:lstStyle/>
          <a:p>
            <a:pPr>
              <a:lnSpc>
                <a:spcPct val="120000"/>
              </a:lnSpc>
            </a:pPr>
            <a:r>
              <a:rPr lang="en-US" dirty="0"/>
              <a:t>ILD and pneumonitis, including fatal cases, have been reported</a:t>
            </a:r>
          </a:p>
          <a:p>
            <a:pPr>
              <a:lnSpc>
                <a:spcPct val="120000"/>
              </a:lnSpc>
            </a:pPr>
            <a:r>
              <a:rPr lang="en-US" dirty="0"/>
              <a:t>Monitor for and promptly investigate signs and symptoms including cough, dyspnea, fever, and other new or worsening respiratory symptoms</a:t>
            </a:r>
          </a:p>
          <a:p>
            <a:pPr>
              <a:lnSpc>
                <a:spcPct val="120000"/>
              </a:lnSpc>
            </a:pPr>
            <a:r>
              <a:rPr lang="en-US" dirty="0"/>
              <a:t>Permanently discontinue in all patients with Grade 2 or higher ILD/pneumonitis</a:t>
            </a:r>
          </a:p>
          <a:p>
            <a:pPr>
              <a:lnSpc>
                <a:spcPct val="120000"/>
              </a:lnSpc>
            </a:pPr>
            <a:r>
              <a:rPr lang="en-US" dirty="0"/>
              <a:t>Advise patients of the risk and the need to immediately report symptoms</a:t>
            </a:r>
          </a:p>
        </p:txBody>
      </p:sp>
      <p:sp>
        <p:nvSpPr>
          <p:cNvPr id="10" name="Text Placeholder 9">
            <a:extLst>
              <a:ext uri="{FF2B5EF4-FFF2-40B4-BE49-F238E27FC236}">
                <a16:creationId xmlns:a16="http://schemas.microsoft.com/office/drawing/2014/main" id="{0B4AF13F-0BC9-BEA1-4873-9A9C622D9E99}"/>
              </a:ext>
            </a:extLst>
          </p:cNvPr>
          <p:cNvSpPr>
            <a:spLocks noGrp="1"/>
          </p:cNvSpPr>
          <p:nvPr>
            <p:ph type="body" sz="quarter" idx="12"/>
          </p:nvPr>
        </p:nvSpPr>
        <p:spPr>
          <a:xfrm>
            <a:off x="1523999" y="6320100"/>
            <a:ext cx="10163175" cy="447675"/>
          </a:xfrm>
        </p:spPr>
        <p:txBody>
          <a:bodyPr/>
          <a:lstStyle/>
          <a:p>
            <a:r>
              <a:rPr lang="en-US" altLang="en-US" sz="1000" dirty="0"/>
              <a:t>ENHERTU Prescribing Information, 2021. </a:t>
            </a:r>
          </a:p>
        </p:txBody>
      </p:sp>
      <p:graphicFrame>
        <p:nvGraphicFramePr>
          <p:cNvPr id="3" name="Table 4">
            <a:extLst>
              <a:ext uri="{FF2B5EF4-FFF2-40B4-BE49-F238E27FC236}">
                <a16:creationId xmlns:a16="http://schemas.microsoft.com/office/drawing/2014/main" id="{E99B5EE2-778B-62D1-8190-666AC32F62AD}"/>
              </a:ext>
            </a:extLst>
          </p:cNvPr>
          <p:cNvGraphicFramePr>
            <a:graphicFrameLocks noGrp="1"/>
          </p:cNvGraphicFramePr>
          <p:nvPr/>
        </p:nvGraphicFramePr>
        <p:xfrm>
          <a:off x="6276304" y="1897511"/>
          <a:ext cx="5591174" cy="3576009"/>
        </p:xfrm>
        <a:graphic>
          <a:graphicData uri="http://schemas.openxmlformats.org/drawingml/2006/table">
            <a:tbl>
              <a:tblPr firstRow="1" firstCol="1" bandRow="1">
                <a:tableStyleId>{5C22544A-7EE6-4342-B048-85BDC9FD1C3A}</a:tableStyleId>
              </a:tblPr>
              <a:tblGrid>
                <a:gridCol w="1462593">
                  <a:extLst>
                    <a:ext uri="{9D8B030D-6E8A-4147-A177-3AD203B41FA5}">
                      <a16:colId xmlns:a16="http://schemas.microsoft.com/office/drawing/2014/main" val="1713763469"/>
                    </a:ext>
                  </a:extLst>
                </a:gridCol>
                <a:gridCol w="4128581">
                  <a:extLst>
                    <a:ext uri="{9D8B030D-6E8A-4147-A177-3AD203B41FA5}">
                      <a16:colId xmlns:a16="http://schemas.microsoft.com/office/drawing/2014/main" val="3772008771"/>
                    </a:ext>
                  </a:extLst>
                </a:gridCol>
              </a:tblGrid>
              <a:tr h="457178">
                <a:tc>
                  <a:txBody>
                    <a:bodyPr/>
                    <a:lstStyle/>
                    <a:p>
                      <a:r>
                        <a:rPr lang="en-US" sz="1400" dirty="0">
                          <a:latin typeface="Arial" panose="020B0604020202020204" pitchFamily="34" charset="0"/>
                          <a:cs typeface="Arial" panose="020B0604020202020204" pitchFamily="34" charset="0"/>
                        </a:rPr>
                        <a:t>Severity</a:t>
                      </a:r>
                    </a:p>
                  </a:txBody>
                  <a:tcPr/>
                </a:tc>
                <a:tc>
                  <a:txBody>
                    <a:bodyPr/>
                    <a:lstStyle/>
                    <a:p>
                      <a:r>
                        <a:rPr lang="en-US" sz="1400" dirty="0">
                          <a:latin typeface="Arial" panose="020B0604020202020204" pitchFamily="34" charset="0"/>
                          <a:cs typeface="Arial" panose="020B0604020202020204" pitchFamily="34" charset="0"/>
                        </a:rPr>
                        <a:t>Treatment Modification</a:t>
                      </a:r>
                    </a:p>
                  </a:txBody>
                  <a:tcPr/>
                </a:tc>
                <a:extLst>
                  <a:ext uri="{0D108BD9-81ED-4DB2-BD59-A6C34878D82A}">
                    <a16:rowId xmlns:a16="http://schemas.microsoft.com/office/drawing/2014/main" val="1460421638"/>
                  </a:ext>
                </a:extLst>
              </a:tr>
              <a:tr h="1953966">
                <a:tc>
                  <a:txBody>
                    <a:bodyPr/>
                    <a:lstStyle/>
                    <a:p>
                      <a:r>
                        <a:rPr lang="en-US" sz="1400" dirty="0">
                          <a:latin typeface="Arial" panose="020B0604020202020204" pitchFamily="34" charset="0"/>
                          <a:cs typeface="Arial" panose="020B0604020202020204" pitchFamily="34" charset="0"/>
                        </a:rPr>
                        <a:t>Asymptomatic ILD/pneumonitis (Grade 1)</a:t>
                      </a:r>
                    </a:p>
                  </a:txBody>
                  <a:tcPr/>
                </a:tc>
                <a:tc>
                  <a:txBody>
                    <a:bodyPr/>
                    <a:lstStyle/>
                    <a:p>
                      <a:r>
                        <a:rPr lang="en-US" sz="1400" dirty="0">
                          <a:latin typeface="Arial" panose="020B0604020202020204" pitchFamily="34" charset="0"/>
                          <a:cs typeface="Arial" panose="020B0604020202020204" pitchFamily="34" charset="0"/>
                        </a:rPr>
                        <a:t>Interrupt T-DXd until resolved to Grade 0, then:</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If resolved in 28 days of less from date of onset, maintain dose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If resolved in greater than 28 days from date of onset, reduce dose on level</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Consider corticosteroid treatment as soon as ILD/pneumonitis is suspected</a:t>
                      </a:r>
                    </a:p>
                  </a:txBody>
                  <a:tcPr/>
                </a:tc>
                <a:extLst>
                  <a:ext uri="{0D108BD9-81ED-4DB2-BD59-A6C34878D82A}">
                    <a16:rowId xmlns:a16="http://schemas.microsoft.com/office/drawing/2014/main" val="1495492473"/>
                  </a:ext>
                </a:extLst>
              </a:tr>
              <a:tr h="1164865">
                <a:tc>
                  <a:txBody>
                    <a:bodyPr/>
                    <a:lstStyle/>
                    <a:p>
                      <a:r>
                        <a:rPr lang="en-US" sz="1400" dirty="0">
                          <a:latin typeface="Arial" panose="020B0604020202020204" pitchFamily="34" charset="0"/>
                          <a:cs typeface="Arial" panose="020B0604020202020204" pitchFamily="34" charset="0"/>
                        </a:rPr>
                        <a:t>Symptomatic ILD/pneumonitis (Grade 2 or greater)</a:t>
                      </a:r>
                    </a:p>
                  </a:txBody>
                  <a:tcPr/>
                </a:tc>
                <a:tc>
                  <a:txBody>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Permanently discontinue T-DXd</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Promptly initiate corticosteroid treatment as soon as ILD/pneumonitis is suspected</a:t>
                      </a:r>
                    </a:p>
                  </a:txBody>
                  <a:tcPr/>
                </a:tc>
                <a:extLst>
                  <a:ext uri="{0D108BD9-81ED-4DB2-BD59-A6C34878D82A}">
                    <a16:rowId xmlns:a16="http://schemas.microsoft.com/office/drawing/2014/main" val="2106150014"/>
                  </a:ext>
                </a:extLst>
              </a:tr>
            </a:tbl>
          </a:graphicData>
        </a:graphic>
      </p:graphicFrame>
    </p:spTree>
    <p:extLst>
      <p:ext uri="{BB962C8B-B14F-4D97-AF65-F5344CB8AC3E}">
        <p14:creationId xmlns:p14="http://schemas.microsoft.com/office/powerpoint/2010/main" val="35763139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CAA538-7BEB-F34F-069A-F64747C2BA6B}"/>
              </a:ext>
            </a:extLst>
          </p:cNvPr>
          <p:cNvSpPr>
            <a:spLocks noGrp="1"/>
          </p:cNvSpPr>
          <p:nvPr>
            <p:ph type="title"/>
          </p:nvPr>
        </p:nvSpPr>
        <p:spPr>
          <a:xfrm>
            <a:off x="838200" y="365126"/>
            <a:ext cx="10515600" cy="679904"/>
          </a:xfrm>
        </p:spPr>
        <p:txBody>
          <a:bodyPr>
            <a:noAutofit/>
          </a:bodyPr>
          <a:lstStyle/>
          <a:p>
            <a:r>
              <a:rPr lang="en-US" dirty="0"/>
              <a:t>Toxicities from T-DXd Therapy</a:t>
            </a:r>
          </a:p>
        </p:txBody>
      </p:sp>
      <p:sp>
        <p:nvSpPr>
          <p:cNvPr id="6" name="Content Placeholder 5">
            <a:extLst>
              <a:ext uri="{FF2B5EF4-FFF2-40B4-BE49-F238E27FC236}">
                <a16:creationId xmlns:a16="http://schemas.microsoft.com/office/drawing/2014/main" id="{F01C9119-0FA4-48D4-10EF-30B004382D14}"/>
              </a:ext>
            </a:extLst>
          </p:cNvPr>
          <p:cNvSpPr>
            <a:spLocks noGrp="1"/>
          </p:cNvSpPr>
          <p:nvPr>
            <p:ph sz="half" idx="1"/>
          </p:nvPr>
        </p:nvSpPr>
        <p:spPr>
          <a:xfrm>
            <a:off x="498764" y="1374004"/>
            <a:ext cx="3538846" cy="4802959"/>
          </a:xfrm>
        </p:spPr>
        <p:txBody>
          <a:bodyPr>
            <a:normAutofit fontScale="92500" lnSpcReduction="10000"/>
          </a:bodyPr>
          <a:lstStyle/>
          <a:p>
            <a:pPr>
              <a:spcAft>
                <a:spcPts val="400"/>
              </a:spcAft>
            </a:pPr>
            <a:r>
              <a:rPr lang="en-US" sz="1400" dirty="0"/>
              <a:t>Most common (≥20%) in MBC:</a:t>
            </a:r>
          </a:p>
          <a:p>
            <a:pPr lvl="1"/>
            <a:r>
              <a:rPr lang="en-US" sz="1400" dirty="0">
                <a:latin typeface="HelveticaLTPro"/>
              </a:rPr>
              <a:t>N</a:t>
            </a:r>
            <a:r>
              <a:rPr lang="en-US" sz="1400" dirty="0">
                <a:effectLst/>
                <a:latin typeface="HelveticaLTPro"/>
              </a:rPr>
              <a:t>ausea</a:t>
            </a:r>
          </a:p>
          <a:p>
            <a:pPr lvl="1"/>
            <a:r>
              <a:rPr lang="en-US" sz="1400" dirty="0">
                <a:latin typeface="HelveticaLTPro"/>
              </a:rPr>
              <a:t>D</a:t>
            </a:r>
            <a:r>
              <a:rPr lang="en-US" sz="1400" dirty="0">
                <a:effectLst/>
                <a:latin typeface="HelveticaLTPro"/>
              </a:rPr>
              <a:t>ecreased white blood cell count</a:t>
            </a:r>
          </a:p>
          <a:p>
            <a:pPr lvl="1"/>
            <a:r>
              <a:rPr lang="en-US" sz="1400" dirty="0">
                <a:latin typeface="HelveticaLTPro"/>
              </a:rPr>
              <a:t>D</a:t>
            </a:r>
            <a:r>
              <a:rPr lang="en-US" sz="1400" dirty="0">
                <a:effectLst/>
                <a:latin typeface="HelveticaLTPro"/>
              </a:rPr>
              <a:t>ecreased hemoglobin</a:t>
            </a:r>
          </a:p>
          <a:p>
            <a:pPr lvl="1"/>
            <a:r>
              <a:rPr lang="en-US" sz="1400" dirty="0">
                <a:latin typeface="HelveticaLTPro"/>
              </a:rPr>
              <a:t>D</a:t>
            </a:r>
            <a:r>
              <a:rPr lang="en-US" sz="1400" dirty="0">
                <a:effectLst/>
                <a:latin typeface="HelveticaLTPro"/>
              </a:rPr>
              <a:t>ecreased neutrophil count</a:t>
            </a:r>
          </a:p>
          <a:p>
            <a:pPr lvl="1"/>
            <a:r>
              <a:rPr lang="en-US" sz="1400" dirty="0">
                <a:latin typeface="HelveticaLTPro"/>
              </a:rPr>
              <a:t>D</a:t>
            </a:r>
            <a:r>
              <a:rPr lang="en-US" sz="1400" dirty="0">
                <a:effectLst/>
                <a:latin typeface="HelveticaLTPro"/>
              </a:rPr>
              <a:t>ecreased lymphocyte count</a:t>
            </a:r>
          </a:p>
          <a:p>
            <a:pPr lvl="1"/>
            <a:r>
              <a:rPr lang="en-US" sz="1400" dirty="0">
                <a:latin typeface="HelveticaLTPro"/>
              </a:rPr>
              <a:t>F</a:t>
            </a:r>
            <a:r>
              <a:rPr lang="en-US" sz="1400" dirty="0">
                <a:effectLst/>
                <a:latin typeface="HelveticaLTPro"/>
              </a:rPr>
              <a:t>atigue</a:t>
            </a:r>
          </a:p>
          <a:p>
            <a:pPr lvl="1"/>
            <a:r>
              <a:rPr lang="en-US" sz="1400" dirty="0">
                <a:latin typeface="HelveticaLTPro"/>
              </a:rPr>
              <a:t>D</a:t>
            </a:r>
            <a:r>
              <a:rPr lang="en-US" sz="1400" dirty="0">
                <a:effectLst/>
                <a:latin typeface="HelveticaLTPro"/>
              </a:rPr>
              <a:t>ecreased platelet count</a:t>
            </a:r>
          </a:p>
          <a:p>
            <a:pPr lvl="1"/>
            <a:r>
              <a:rPr lang="en-US" sz="1400" dirty="0">
                <a:latin typeface="HelveticaLTPro"/>
              </a:rPr>
              <a:t>I</a:t>
            </a:r>
            <a:r>
              <a:rPr lang="en-US" sz="1400" dirty="0">
                <a:effectLst/>
                <a:latin typeface="HelveticaLTPro"/>
              </a:rPr>
              <a:t>ncreased AST</a:t>
            </a:r>
          </a:p>
          <a:p>
            <a:pPr lvl="1"/>
            <a:r>
              <a:rPr lang="en-US" sz="1400" dirty="0">
                <a:latin typeface="HelveticaLTPro"/>
              </a:rPr>
              <a:t>V</a:t>
            </a:r>
            <a:r>
              <a:rPr lang="en-US" sz="1400" dirty="0">
                <a:effectLst/>
                <a:latin typeface="HelveticaLTPro"/>
              </a:rPr>
              <a:t>omiting</a:t>
            </a:r>
          </a:p>
          <a:p>
            <a:pPr lvl="1"/>
            <a:r>
              <a:rPr lang="en-US" sz="1400" dirty="0">
                <a:latin typeface="HelveticaLTPro"/>
              </a:rPr>
              <a:t>I</a:t>
            </a:r>
            <a:r>
              <a:rPr lang="en-US" sz="1400" dirty="0">
                <a:effectLst/>
                <a:latin typeface="HelveticaLTPro"/>
              </a:rPr>
              <a:t>ncreased ALT</a:t>
            </a:r>
          </a:p>
          <a:p>
            <a:pPr lvl="1"/>
            <a:r>
              <a:rPr lang="en-US" sz="1400" dirty="0">
                <a:latin typeface="HelveticaLTPro"/>
              </a:rPr>
              <a:t>A</a:t>
            </a:r>
            <a:r>
              <a:rPr lang="en-US" sz="1400" dirty="0">
                <a:effectLst/>
                <a:latin typeface="HelveticaLTPro"/>
              </a:rPr>
              <a:t>lopecia</a:t>
            </a:r>
          </a:p>
          <a:p>
            <a:pPr lvl="1"/>
            <a:r>
              <a:rPr lang="en-US" sz="1400" dirty="0">
                <a:latin typeface="HelveticaLTPro"/>
              </a:rPr>
              <a:t>I</a:t>
            </a:r>
            <a:r>
              <a:rPr lang="en-US" sz="1400" dirty="0">
                <a:effectLst/>
                <a:latin typeface="HelveticaLTPro"/>
              </a:rPr>
              <a:t>ncreased blood alkaline phosphatase</a:t>
            </a:r>
          </a:p>
          <a:p>
            <a:pPr lvl="1"/>
            <a:r>
              <a:rPr lang="en-US" sz="1400" dirty="0">
                <a:latin typeface="HelveticaLTPro"/>
              </a:rPr>
              <a:t>C</a:t>
            </a:r>
            <a:r>
              <a:rPr lang="en-US" sz="1400" dirty="0">
                <a:effectLst/>
                <a:latin typeface="HelveticaLTPro"/>
              </a:rPr>
              <a:t>onstipation</a:t>
            </a:r>
          </a:p>
          <a:p>
            <a:pPr lvl="1"/>
            <a:r>
              <a:rPr lang="en-US" sz="1400" dirty="0">
                <a:latin typeface="HelveticaLTPro"/>
              </a:rPr>
              <a:t>M</a:t>
            </a:r>
            <a:r>
              <a:rPr lang="en-US" sz="1400" dirty="0">
                <a:effectLst/>
                <a:latin typeface="HelveticaLTPro"/>
              </a:rPr>
              <a:t>usculoskeletal pain</a:t>
            </a:r>
          </a:p>
          <a:p>
            <a:pPr lvl="1"/>
            <a:r>
              <a:rPr lang="en-US" sz="1400" dirty="0">
                <a:latin typeface="HelveticaLTPro"/>
              </a:rPr>
              <a:t>D</a:t>
            </a:r>
            <a:r>
              <a:rPr lang="en-US" sz="1400" dirty="0">
                <a:effectLst/>
                <a:latin typeface="HelveticaLTPro"/>
              </a:rPr>
              <a:t>ecreased appetite</a:t>
            </a:r>
          </a:p>
          <a:p>
            <a:pPr lvl="1"/>
            <a:r>
              <a:rPr lang="en-US" sz="1400" dirty="0">
                <a:latin typeface="HelveticaLTPro"/>
              </a:rPr>
              <a:t>H</a:t>
            </a:r>
            <a:r>
              <a:rPr lang="en-US" sz="1400" dirty="0">
                <a:effectLst/>
                <a:latin typeface="HelveticaLTPro"/>
              </a:rPr>
              <a:t>ypokalemia</a:t>
            </a:r>
          </a:p>
          <a:p>
            <a:pPr lvl="1"/>
            <a:r>
              <a:rPr lang="en-US" sz="1400" dirty="0">
                <a:latin typeface="HelveticaLTPro"/>
              </a:rPr>
              <a:t>D</a:t>
            </a:r>
            <a:r>
              <a:rPr lang="en-US" sz="1400" dirty="0">
                <a:effectLst/>
                <a:latin typeface="HelveticaLTPro"/>
              </a:rPr>
              <a:t>iarrhea</a:t>
            </a:r>
          </a:p>
          <a:p>
            <a:pPr lvl="1"/>
            <a:r>
              <a:rPr lang="en-US" sz="1400" dirty="0">
                <a:latin typeface="HelveticaLTPro"/>
              </a:rPr>
              <a:t>R</a:t>
            </a:r>
            <a:r>
              <a:rPr lang="en-US" sz="1400" dirty="0">
                <a:effectLst/>
                <a:latin typeface="HelveticaLTPro"/>
              </a:rPr>
              <a:t>espiratory infection</a:t>
            </a:r>
            <a:endParaRPr lang="en-US" sz="1400" dirty="0"/>
          </a:p>
        </p:txBody>
      </p:sp>
      <p:sp>
        <p:nvSpPr>
          <p:cNvPr id="4" name="Text Placeholder 3">
            <a:extLst>
              <a:ext uri="{FF2B5EF4-FFF2-40B4-BE49-F238E27FC236}">
                <a16:creationId xmlns:a16="http://schemas.microsoft.com/office/drawing/2014/main" id="{378766C6-E2C5-266C-5C66-F7D6AAC199BE}"/>
              </a:ext>
            </a:extLst>
          </p:cNvPr>
          <p:cNvSpPr>
            <a:spLocks noGrp="1"/>
          </p:cNvSpPr>
          <p:nvPr>
            <p:ph type="body" sz="quarter" idx="12"/>
          </p:nvPr>
        </p:nvSpPr>
        <p:spPr>
          <a:xfrm>
            <a:off x="1523999" y="6410325"/>
            <a:ext cx="7970875" cy="447675"/>
          </a:xfrm>
        </p:spPr>
        <p:txBody>
          <a:bodyPr/>
          <a:lstStyle/>
          <a:p>
            <a:pPr>
              <a:spcBef>
                <a:spcPts val="0"/>
              </a:spcBef>
            </a:pPr>
            <a:r>
              <a:rPr lang="en-US" altLang="en-US" dirty="0"/>
              <a:t>ALT, alanine aminotransferase; AST, aspartate aminotransferase; ILD, interstitial lung disease; LVEF, left ventricular ejection fraction; MBC, metastatic breast cancer; </a:t>
            </a:r>
            <a:r>
              <a:rPr kumimoji="0" lang="en-GB" b="0" i="0" u="none" strike="noStrike" kern="1200" cap="none" spc="0" normalizeH="0" baseline="0" noProof="0" dirty="0">
                <a:ln>
                  <a:noFill/>
                </a:ln>
                <a:effectLst/>
                <a:uLnTx/>
                <a:uFillTx/>
                <a:latin typeface="Arial"/>
                <a:ea typeface="+mn-ea"/>
                <a:cs typeface="+mn-cs"/>
              </a:rPr>
              <a:t>T-</a:t>
            </a:r>
            <a:r>
              <a:rPr kumimoji="0" lang="en-GB" b="0" i="0" u="none" strike="noStrike" kern="1200" cap="none" spc="0" normalizeH="0" baseline="0" noProof="0" dirty="0" err="1">
                <a:ln>
                  <a:noFill/>
                </a:ln>
                <a:effectLst/>
                <a:uLnTx/>
                <a:uFillTx/>
                <a:latin typeface="Arial"/>
                <a:ea typeface="+mn-ea"/>
                <a:cs typeface="+mn-cs"/>
              </a:rPr>
              <a:t>DXd</a:t>
            </a:r>
            <a:r>
              <a:rPr kumimoji="0" lang="en-GB" b="0" i="0" u="none" strike="noStrike" kern="1200" cap="none" spc="0" normalizeH="0" baseline="0" noProof="0" dirty="0">
                <a:ln>
                  <a:noFill/>
                </a:ln>
                <a:effectLst/>
                <a:uLnTx/>
                <a:uFillTx/>
                <a:latin typeface="Arial"/>
                <a:ea typeface="+mn-ea"/>
                <a:cs typeface="+mn-cs"/>
              </a:rPr>
              <a:t>, trastuzumab </a:t>
            </a:r>
            <a:r>
              <a:rPr kumimoji="0" lang="en-GB" b="0" i="0" u="none" strike="noStrike" kern="1200" cap="none" spc="0" normalizeH="0" baseline="0" noProof="0" dirty="0" err="1">
                <a:ln>
                  <a:noFill/>
                </a:ln>
                <a:effectLst/>
                <a:uLnTx/>
                <a:uFillTx/>
                <a:latin typeface="Arial"/>
                <a:ea typeface="+mn-ea"/>
                <a:cs typeface="+mn-cs"/>
              </a:rPr>
              <a:t>deruxtecan</a:t>
            </a:r>
            <a:r>
              <a:rPr kumimoji="0" lang="en-GB" b="0" i="0" u="none" strike="noStrike" kern="1200" cap="none" spc="0" normalizeH="0" baseline="0" noProof="0" dirty="0">
                <a:ln>
                  <a:noFill/>
                </a:ln>
                <a:effectLst/>
                <a:uLnTx/>
                <a:uFillTx/>
                <a:latin typeface="Arial"/>
                <a:ea typeface="+mn-ea"/>
                <a:cs typeface="+mn-cs"/>
              </a:rPr>
              <a:t>. </a:t>
            </a:r>
          </a:p>
          <a:p>
            <a:pPr>
              <a:spcBef>
                <a:spcPts val="0"/>
              </a:spcBef>
            </a:pPr>
            <a:r>
              <a:rPr lang="en-US" altLang="en-US" dirty="0"/>
              <a:t>ENHERTU Prescribing Information, 2021.</a:t>
            </a:r>
          </a:p>
        </p:txBody>
      </p:sp>
      <p:graphicFrame>
        <p:nvGraphicFramePr>
          <p:cNvPr id="7" name="Content Placeholder 6">
            <a:extLst>
              <a:ext uri="{FF2B5EF4-FFF2-40B4-BE49-F238E27FC236}">
                <a16:creationId xmlns:a16="http://schemas.microsoft.com/office/drawing/2014/main" id="{478DF968-737F-04A2-7BF4-A7D1A7F4F6B8}"/>
              </a:ext>
            </a:extLst>
          </p:cNvPr>
          <p:cNvGraphicFramePr>
            <a:graphicFrameLocks noGrp="1"/>
          </p:cNvGraphicFramePr>
          <p:nvPr>
            <p:ph sz="half" idx="2"/>
          </p:nvPr>
        </p:nvGraphicFramePr>
        <p:xfrm>
          <a:off x="3901531" y="1374004"/>
          <a:ext cx="8068797" cy="4554220"/>
        </p:xfrm>
        <a:graphic>
          <a:graphicData uri="http://schemas.openxmlformats.org/drawingml/2006/table">
            <a:tbl>
              <a:tblPr firstRow="1" firstCol="1" bandRow="1">
                <a:tableStyleId>{5C22544A-7EE6-4342-B048-85BDC9FD1C3A}</a:tableStyleId>
              </a:tblPr>
              <a:tblGrid>
                <a:gridCol w="1452134">
                  <a:extLst>
                    <a:ext uri="{9D8B030D-6E8A-4147-A177-3AD203B41FA5}">
                      <a16:colId xmlns:a16="http://schemas.microsoft.com/office/drawing/2014/main" val="1231558615"/>
                    </a:ext>
                  </a:extLst>
                </a:gridCol>
                <a:gridCol w="2175291">
                  <a:extLst>
                    <a:ext uri="{9D8B030D-6E8A-4147-A177-3AD203B41FA5}">
                      <a16:colId xmlns:a16="http://schemas.microsoft.com/office/drawing/2014/main" val="1490064727"/>
                    </a:ext>
                  </a:extLst>
                </a:gridCol>
                <a:gridCol w="4441372">
                  <a:extLst>
                    <a:ext uri="{9D8B030D-6E8A-4147-A177-3AD203B41FA5}">
                      <a16:colId xmlns:a16="http://schemas.microsoft.com/office/drawing/2014/main" val="1703753847"/>
                    </a:ext>
                  </a:extLst>
                </a:gridCol>
              </a:tblGrid>
              <a:tr h="370840">
                <a:tc>
                  <a:txBody>
                    <a:bodyPr/>
                    <a:lstStyle/>
                    <a:p>
                      <a:r>
                        <a:rPr lang="en-US" sz="1050" dirty="0">
                          <a:latin typeface="Arial" panose="020B0604020202020204" pitchFamily="34" charset="0"/>
                          <a:cs typeface="Arial" panose="020B0604020202020204" pitchFamily="34" charset="0"/>
                        </a:rPr>
                        <a:t>Warning/Precaution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50" dirty="0">
                          <a:latin typeface="Arial" panose="020B0604020202020204" pitchFamily="34" charset="0"/>
                          <a:cs typeface="Arial" panose="020B0604020202020204" pitchFamily="34" charset="0"/>
                        </a:rPr>
                        <a:t>Monitoring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50" dirty="0">
                          <a:latin typeface="Arial" panose="020B0604020202020204" pitchFamily="34" charset="0"/>
                          <a:cs typeface="Arial" panose="020B0604020202020204" pitchFamily="34"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8005959"/>
                  </a:ext>
                </a:extLst>
              </a:tr>
              <a:tr h="370840">
                <a:tc>
                  <a:txBody>
                    <a:bodyPr/>
                    <a:lstStyle/>
                    <a:p>
                      <a:r>
                        <a:rPr lang="en-US" sz="1050" dirty="0">
                          <a:latin typeface="Arial" panose="020B0604020202020204" pitchFamily="34" charset="0"/>
                          <a:cs typeface="Arial" panose="020B0604020202020204" pitchFamily="34" charset="0"/>
                        </a:rPr>
                        <a:t>ILD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atin typeface="Arial" panose="020B0604020202020204" pitchFamily="34" charset="0"/>
                          <a:cs typeface="Arial" panose="020B0604020202020204" pitchFamily="34" charset="0"/>
                        </a:rPr>
                        <a:t>Monitor for and promptly investigate signs and symptoms (cough, dyspnea, fever, and other new or worsening respiratory symptoms)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atin typeface="Arial" panose="020B0604020202020204" pitchFamily="34" charset="0"/>
                          <a:cs typeface="Arial" panose="020B0604020202020204" pitchFamily="34" charset="0"/>
                        </a:rPr>
                        <a:t>Advise patients of the risk and to immediately report symptoms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600"/>
                        </a:spcAft>
                      </a:pPr>
                      <a:r>
                        <a:rPr lang="en-US" sz="1050" dirty="0">
                          <a:latin typeface="Arial" panose="020B0604020202020204" pitchFamily="34" charset="0"/>
                          <a:cs typeface="Arial" panose="020B0604020202020204" pitchFamily="34" charset="0"/>
                        </a:rPr>
                        <a:t>Evaluate patients with suspected ILD by radiographic imaging</a:t>
                      </a:r>
                    </a:p>
                    <a:p>
                      <a:pPr>
                        <a:spcAft>
                          <a:spcPts val="600"/>
                        </a:spcAft>
                      </a:pPr>
                      <a:r>
                        <a:rPr lang="en-US" sz="1050" dirty="0">
                          <a:latin typeface="Arial" panose="020B0604020202020204" pitchFamily="34" charset="0"/>
                          <a:cs typeface="Arial" panose="020B0604020202020204" pitchFamily="34" charset="0"/>
                        </a:rPr>
                        <a:t>Consider consultation with a pulmonologist</a:t>
                      </a:r>
                    </a:p>
                    <a:p>
                      <a:pPr>
                        <a:spcAft>
                          <a:spcPts val="600"/>
                        </a:spcAft>
                      </a:pPr>
                      <a:r>
                        <a:rPr lang="en-US" sz="1050" dirty="0">
                          <a:latin typeface="Arial" panose="020B0604020202020204" pitchFamily="34" charset="0"/>
                          <a:cs typeface="Arial" panose="020B0604020202020204" pitchFamily="34" charset="0"/>
                        </a:rPr>
                        <a:t>For asymptomatic (Grade 1) ILD, consider corticosteroid treatment (eg, ≥0.5 mg/kg/day prednisolone or equivalent). Withhold until recovery</a:t>
                      </a:r>
                    </a:p>
                    <a:p>
                      <a:pPr>
                        <a:spcAft>
                          <a:spcPts val="600"/>
                        </a:spcAft>
                      </a:pPr>
                      <a:r>
                        <a:rPr lang="en-US" sz="1050" dirty="0">
                          <a:latin typeface="Arial" panose="020B0604020202020204" pitchFamily="34" charset="0"/>
                          <a:cs typeface="Arial" panose="020B0604020202020204" pitchFamily="34" charset="0"/>
                        </a:rPr>
                        <a:t>For symptomatic (Grade ≥2) ILD, promptly initiate systemic corticosteroid treatment (eg, ≥1 mg/kg/day prednisolone or equivalent) and continue for at least 14 days followed by gradual taper for at least 4 weeks</a:t>
                      </a:r>
                    </a:p>
                    <a:p>
                      <a:pPr>
                        <a:spcAft>
                          <a:spcPts val="600"/>
                        </a:spcAft>
                      </a:pPr>
                      <a:r>
                        <a:rPr lang="en-US" sz="1050" dirty="0">
                          <a:latin typeface="Arial" panose="020B0604020202020204" pitchFamily="34" charset="0"/>
                          <a:cs typeface="Arial" panose="020B0604020202020204" pitchFamily="34" charset="0"/>
                        </a:rPr>
                        <a:t>Permanently discontinue in all patients with Grade 2 or higher ILD/pneumonitis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2962116"/>
                  </a:ext>
                </a:extLst>
              </a:tr>
              <a:tr h="370840">
                <a:tc>
                  <a:txBody>
                    <a:bodyPr/>
                    <a:lstStyle/>
                    <a:p>
                      <a:r>
                        <a:rPr lang="en-US" sz="1050" dirty="0">
                          <a:latin typeface="Arial" panose="020B0604020202020204" pitchFamily="34" charset="0"/>
                          <a:cs typeface="Arial" panose="020B0604020202020204" pitchFamily="34" charset="0"/>
                        </a:rPr>
                        <a:t>Neutropenia </a:t>
                      </a:r>
                    </a:p>
                    <a:p>
                      <a:endParaRPr lang="en-US" sz="1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atin typeface="Arial" panose="020B0604020202020204" pitchFamily="34" charset="0"/>
                          <a:cs typeface="Arial" panose="020B0604020202020204" pitchFamily="34" charset="0"/>
                        </a:rPr>
                        <a:t>Monitor CBCs prior to initiation and prior to each dose, and as clinically indicated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50" dirty="0">
                          <a:latin typeface="Arial" panose="020B0604020202020204" pitchFamily="34" charset="0"/>
                          <a:cs typeface="Arial" panose="020B0604020202020204" pitchFamily="34" charset="0"/>
                        </a:rPr>
                        <a:t>Dose interruption or reduction</a:t>
                      </a:r>
                      <a:br>
                        <a:rPr lang="en-US" sz="1050" dirty="0">
                          <a:latin typeface="Arial" panose="020B0604020202020204" pitchFamily="34" charset="0"/>
                          <a:cs typeface="Arial" panose="020B0604020202020204" pitchFamily="34" charset="0"/>
                        </a:rPr>
                      </a:br>
                      <a:endParaRPr lang="en-US" sz="1050"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3804586"/>
                  </a:ext>
                </a:extLst>
              </a:tr>
              <a:tr h="370840">
                <a:tc>
                  <a:txBody>
                    <a:bodyPr/>
                    <a:lstStyle/>
                    <a:p>
                      <a:r>
                        <a:rPr lang="en-US" sz="1050" dirty="0">
                          <a:latin typeface="Arial" panose="020B0604020202020204" pitchFamily="34" charset="0"/>
                          <a:cs typeface="Arial" panose="020B0604020202020204" pitchFamily="34" charset="0"/>
                        </a:rPr>
                        <a:t>Left ventricular dysfunction </a:t>
                      </a:r>
                    </a:p>
                    <a:p>
                      <a:endParaRPr lang="en-US" sz="1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atin typeface="Arial" panose="020B0604020202020204" pitchFamily="34" charset="0"/>
                          <a:cs typeface="Arial" panose="020B0604020202020204" pitchFamily="34" charset="0"/>
                        </a:rPr>
                        <a:t>Assess LVEF prior to initiation and at regular intervals during treatment as clinically indicated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050" dirty="0">
                          <a:latin typeface="Arial" panose="020B0604020202020204" pitchFamily="34" charset="0"/>
                          <a:cs typeface="Arial" panose="020B0604020202020204" pitchFamily="34" charset="0"/>
                        </a:rPr>
                        <a:t>Treatment interruption or discontinuation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050" dirty="0">
                          <a:latin typeface="Arial" panose="020B0604020202020204" pitchFamily="34" charset="0"/>
                          <a:cs typeface="Arial" panose="020B0604020202020204" pitchFamily="34" charset="0"/>
                        </a:rPr>
                        <a:t>Permanently discontinue if LVEF of less than 40% or absolute decrease from baseline of greater than 20% is confirmed</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050" dirty="0">
                          <a:latin typeface="Arial" panose="020B0604020202020204" pitchFamily="34" charset="0"/>
                          <a:cs typeface="Arial" panose="020B0604020202020204" pitchFamily="34" charset="0"/>
                        </a:rPr>
                        <a:t>Permanently discontinue in patients with symptomatic congestive heart failure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7919107"/>
                  </a:ext>
                </a:extLst>
              </a:tr>
              <a:tr h="287376">
                <a:tc>
                  <a:txBody>
                    <a:bodyPr/>
                    <a:lstStyle/>
                    <a:p>
                      <a:r>
                        <a:rPr lang="en-US" sz="1050" dirty="0">
                          <a:latin typeface="Arial" panose="020B0604020202020204" pitchFamily="34" charset="0"/>
                          <a:cs typeface="Arial" panose="020B0604020202020204" pitchFamily="34" charset="0"/>
                        </a:rPr>
                        <a:t>Embryo-fetal toxicity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en-US" sz="1050" dirty="0">
                          <a:latin typeface="Arial" panose="020B0604020202020204" pitchFamily="34" charset="0"/>
                          <a:cs typeface="Arial" panose="020B0604020202020204" pitchFamily="34" charset="0"/>
                        </a:rPr>
                        <a:t>Advise patients of risk and need for contraception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2727368222"/>
                  </a:ext>
                </a:extLst>
              </a:tr>
            </a:tbl>
          </a:graphicData>
        </a:graphic>
      </p:graphicFrame>
    </p:spTree>
    <p:extLst>
      <p:ext uri="{BB962C8B-B14F-4D97-AF65-F5344CB8AC3E}">
        <p14:creationId xmlns:p14="http://schemas.microsoft.com/office/powerpoint/2010/main" val="4014150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0506" y="173989"/>
            <a:ext cx="11023294" cy="1078865"/>
          </a:xfrm>
        </p:spPr>
        <p:txBody>
          <a:bodyPr>
            <a:noAutofit/>
          </a:bodyPr>
          <a:lstStyle/>
          <a:p>
            <a:r>
              <a:rPr lang="en-US" sz="3200" dirty="0"/>
              <a:t>Breast Cancer: 2018 ASCO/CAP Guidelines for Evaluation of HER2 Protein Expression by IHC </a:t>
            </a:r>
          </a:p>
        </p:txBody>
      </p:sp>
      <p:sp>
        <p:nvSpPr>
          <p:cNvPr id="49" name="Text Placeholder 48">
            <a:extLst>
              <a:ext uri="{FF2B5EF4-FFF2-40B4-BE49-F238E27FC236}">
                <a16:creationId xmlns:a16="http://schemas.microsoft.com/office/drawing/2014/main" id="{A4DA6E52-2DAB-63A7-630A-394EA4FE090A}"/>
              </a:ext>
            </a:extLst>
          </p:cNvPr>
          <p:cNvSpPr>
            <a:spLocks noGrp="1"/>
          </p:cNvSpPr>
          <p:nvPr>
            <p:ph type="body" sz="quarter" idx="12"/>
          </p:nvPr>
        </p:nvSpPr>
        <p:spPr/>
        <p:txBody>
          <a:bodyPr/>
          <a:lstStyle/>
          <a:p>
            <a:pPr marL="12700">
              <a:lnSpc>
                <a:spcPts val="1315"/>
              </a:lnSpc>
            </a:pPr>
            <a:r>
              <a:rPr lang="en-US" sz="1000" dirty="0">
                <a:latin typeface="Arial"/>
                <a:cs typeface="Arial"/>
              </a:rPr>
              <a:t>ASCO, American Society of Clinical Oncology; CAP, College of American Pathologists; </a:t>
            </a:r>
            <a:r>
              <a:rPr lang="en-US" dirty="0"/>
              <a:t>ISH, in situ hybridization</a:t>
            </a:r>
            <a:r>
              <a:rPr lang="en-US" sz="1000" dirty="0">
                <a:latin typeface="Arial"/>
                <a:cs typeface="Arial"/>
              </a:rPr>
              <a:t>.</a:t>
            </a:r>
            <a:br>
              <a:rPr lang="en-US" sz="1000" dirty="0">
                <a:latin typeface="Arial"/>
                <a:cs typeface="Arial"/>
              </a:rPr>
            </a:br>
            <a:r>
              <a:rPr lang="en-US" sz="1000" dirty="0">
                <a:latin typeface="Arial"/>
                <a:cs typeface="Arial"/>
              </a:rPr>
              <a:t>Wolff</a:t>
            </a:r>
            <a:r>
              <a:rPr lang="en-US" sz="1000" spc="-40" dirty="0">
                <a:latin typeface="Arial"/>
                <a:cs typeface="Arial"/>
              </a:rPr>
              <a:t> </a:t>
            </a:r>
            <a:r>
              <a:rPr lang="en-US" sz="1000" dirty="0">
                <a:latin typeface="Arial"/>
                <a:cs typeface="Arial"/>
              </a:rPr>
              <a:t>et</a:t>
            </a:r>
            <a:r>
              <a:rPr lang="en-US" sz="1000" spc="-5" dirty="0">
                <a:latin typeface="Arial"/>
                <a:cs typeface="Arial"/>
              </a:rPr>
              <a:t> </a:t>
            </a:r>
            <a:r>
              <a:rPr lang="en-US" sz="1000" dirty="0">
                <a:latin typeface="Arial"/>
                <a:cs typeface="Arial"/>
              </a:rPr>
              <a:t>al. </a:t>
            </a:r>
            <a:r>
              <a:rPr lang="en-US" sz="1000" i="1" dirty="0">
                <a:latin typeface="Arial" panose="020B0604020202020204" pitchFamily="34" charset="0"/>
                <a:cs typeface="Arial" panose="020B0604020202020204" pitchFamily="34" charset="0"/>
              </a:rPr>
              <a:t>Arch </a:t>
            </a:r>
            <a:r>
              <a:rPr lang="en-US" sz="1000" i="1" dirty="0" err="1">
                <a:latin typeface="Arial" panose="020B0604020202020204" pitchFamily="34" charset="0"/>
                <a:cs typeface="Arial" panose="020B0604020202020204" pitchFamily="34" charset="0"/>
              </a:rPr>
              <a:t>Pathol</a:t>
            </a:r>
            <a:r>
              <a:rPr lang="en-US" sz="1000" i="1" spc="-20" dirty="0">
                <a:latin typeface="Arial" panose="020B0604020202020204" pitchFamily="34" charset="0"/>
                <a:cs typeface="Arial" panose="020B0604020202020204" pitchFamily="34" charset="0"/>
              </a:rPr>
              <a:t> </a:t>
            </a:r>
            <a:r>
              <a:rPr lang="en-US" sz="1000" i="1" dirty="0">
                <a:latin typeface="Arial" panose="020B0604020202020204" pitchFamily="34" charset="0"/>
                <a:cs typeface="Arial" panose="020B0604020202020204" pitchFamily="34" charset="0"/>
              </a:rPr>
              <a:t>Lab</a:t>
            </a:r>
            <a:r>
              <a:rPr lang="en-US" sz="1000" i="1" spc="-10" dirty="0">
                <a:latin typeface="Arial" panose="020B0604020202020204" pitchFamily="34" charset="0"/>
                <a:cs typeface="Arial" panose="020B0604020202020204" pitchFamily="34" charset="0"/>
              </a:rPr>
              <a:t> </a:t>
            </a:r>
            <a:r>
              <a:rPr lang="en-US" sz="1000" i="1" dirty="0">
                <a:latin typeface="Arial" panose="020B0604020202020204" pitchFamily="34" charset="0"/>
                <a:cs typeface="Arial" panose="020B0604020202020204" pitchFamily="34" charset="0"/>
              </a:rPr>
              <a:t>Med</a:t>
            </a:r>
            <a:r>
              <a:rPr lang="en-US" sz="1000" dirty="0">
                <a:latin typeface="Arial" panose="020B0604020202020204" pitchFamily="34" charset="0"/>
                <a:cs typeface="Arial" panose="020B0604020202020204" pitchFamily="34" charset="0"/>
              </a:rPr>
              <a:t>.</a:t>
            </a:r>
            <a:r>
              <a:rPr lang="en-US" sz="1000" spc="-5" dirty="0">
                <a:latin typeface="Arial" panose="020B0604020202020204" pitchFamily="34" charset="0"/>
                <a:cs typeface="Arial" panose="020B0604020202020204" pitchFamily="34" charset="0"/>
              </a:rPr>
              <a:t> </a:t>
            </a:r>
            <a:r>
              <a:rPr lang="en-US" sz="1000" spc="-10" dirty="0">
                <a:latin typeface="Arial" panose="020B0604020202020204" pitchFamily="34" charset="0"/>
                <a:cs typeface="Arial" panose="020B0604020202020204" pitchFamily="34" charset="0"/>
              </a:rPr>
              <a:t>2018;142:1364-1382.</a:t>
            </a:r>
            <a:endParaRPr lang="en-US" sz="1000" dirty="0">
              <a:latin typeface="Arial"/>
              <a:cs typeface="Arial"/>
            </a:endParaRPr>
          </a:p>
        </p:txBody>
      </p:sp>
      <p:sp>
        <p:nvSpPr>
          <p:cNvPr id="5" name="object 5"/>
          <p:cNvSpPr/>
          <p:nvPr/>
        </p:nvSpPr>
        <p:spPr>
          <a:xfrm>
            <a:off x="2706309" y="1402079"/>
            <a:ext cx="6609073" cy="320040"/>
          </a:xfrm>
          <a:custGeom>
            <a:avLst/>
            <a:gdLst/>
            <a:ahLst/>
            <a:cxnLst/>
            <a:rect l="l" t="t" r="r" b="b"/>
            <a:pathLst>
              <a:path w="7157720" h="320039">
                <a:moveTo>
                  <a:pt x="0" y="320039"/>
                </a:moveTo>
                <a:lnTo>
                  <a:pt x="7157719" y="320039"/>
                </a:lnTo>
                <a:lnTo>
                  <a:pt x="7157719" y="0"/>
                </a:lnTo>
                <a:lnTo>
                  <a:pt x="0" y="0"/>
                </a:lnTo>
                <a:lnTo>
                  <a:pt x="0" y="320039"/>
                </a:lnTo>
                <a:close/>
              </a:path>
            </a:pathLst>
          </a:custGeom>
        </p:spPr>
        <p:style>
          <a:lnRef idx="1">
            <a:schemeClr val="accent1"/>
          </a:lnRef>
          <a:fillRef idx="2">
            <a:schemeClr val="accent1"/>
          </a:fillRef>
          <a:effectRef idx="1">
            <a:schemeClr val="accent1"/>
          </a:effectRef>
          <a:fontRef idx="minor">
            <a:schemeClr val="dk1"/>
          </a:fontRef>
        </p:style>
        <p:txBody>
          <a:bodyPr wrap="square" lIns="0" tIns="0" rIns="0" bIns="0" rtlCol="0"/>
          <a:lstStyle/>
          <a:p>
            <a:endParaRPr dirty="0"/>
          </a:p>
        </p:txBody>
      </p:sp>
      <p:sp>
        <p:nvSpPr>
          <p:cNvPr id="7" name="object 7"/>
          <p:cNvSpPr txBox="1"/>
          <p:nvPr/>
        </p:nvSpPr>
        <p:spPr>
          <a:xfrm>
            <a:off x="3528440" y="1438338"/>
            <a:ext cx="4966335" cy="239395"/>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46474F"/>
                </a:solidFill>
                <a:latin typeface="Arial"/>
                <a:cs typeface="Arial"/>
              </a:rPr>
              <a:t>HER2</a:t>
            </a:r>
            <a:r>
              <a:rPr sz="1400" b="1" spc="-55" dirty="0">
                <a:solidFill>
                  <a:srgbClr val="46474F"/>
                </a:solidFill>
                <a:latin typeface="Arial"/>
                <a:cs typeface="Arial"/>
              </a:rPr>
              <a:t> </a:t>
            </a:r>
            <a:r>
              <a:rPr sz="1400" b="1" dirty="0">
                <a:solidFill>
                  <a:srgbClr val="46474F"/>
                </a:solidFill>
                <a:latin typeface="Arial"/>
                <a:cs typeface="Arial"/>
              </a:rPr>
              <a:t>testing</a:t>
            </a:r>
            <a:r>
              <a:rPr sz="1400" b="1" spc="-25" dirty="0">
                <a:solidFill>
                  <a:srgbClr val="46474F"/>
                </a:solidFill>
                <a:latin typeface="Arial"/>
                <a:cs typeface="Arial"/>
              </a:rPr>
              <a:t> </a:t>
            </a:r>
            <a:r>
              <a:rPr sz="1400" b="1" dirty="0">
                <a:solidFill>
                  <a:srgbClr val="46474F"/>
                </a:solidFill>
                <a:latin typeface="Arial"/>
                <a:cs typeface="Arial"/>
              </a:rPr>
              <a:t>(invasive</a:t>
            </a:r>
            <a:r>
              <a:rPr sz="1400" b="1" spc="15" dirty="0">
                <a:solidFill>
                  <a:srgbClr val="46474F"/>
                </a:solidFill>
                <a:latin typeface="Arial"/>
                <a:cs typeface="Arial"/>
              </a:rPr>
              <a:t> </a:t>
            </a:r>
            <a:r>
              <a:rPr sz="1400" b="1" spc="-10" dirty="0">
                <a:solidFill>
                  <a:srgbClr val="46474F"/>
                </a:solidFill>
                <a:latin typeface="Arial"/>
                <a:cs typeface="Arial"/>
              </a:rPr>
              <a:t>component)</a:t>
            </a:r>
            <a:r>
              <a:rPr sz="1400" b="1" spc="-85" dirty="0">
                <a:solidFill>
                  <a:srgbClr val="46474F"/>
                </a:solidFill>
                <a:latin typeface="Arial"/>
                <a:cs typeface="Arial"/>
              </a:rPr>
              <a:t> </a:t>
            </a:r>
            <a:r>
              <a:rPr sz="1400" b="1" dirty="0">
                <a:solidFill>
                  <a:srgbClr val="46474F"/>
                </a:solidFill>
                <a:latin typeface="Arial"/>
                <a:cs typeface="Arial"/>
              </a:rPr>
              <a:t>by</a:t>
            </a:r>
            <a:r>
              <a:rPr sz="1400" b="1" spc="-30" dirty="0">
                <a:solidFill>
                  <a:srgbClr val="46474F"/>
                </a:solidFill>
                <a:latin typeface="Arial"/>
                <a:cs typeface="Arial"/>
              </a:rPr>
              <a:t> </a:t>
            </a:r>
            <a:r>
              <a:rPr sz="1400" b="1" dirty="0">
                <a:solidFill>
                  <a:srgbClr val="46474F"/>
                </a:solidFill>
                <a:latin typeface="Arial"/>
                <a:cs typeface="Arial"/>
              </a:rPr>
              <a:t>validated</a:t>
            </a:r>
            <a:r>
              <a:rPr sz="1400" b="1" spc="-20" dirty="0">
                <a:solidFill>
                  <a:srgbClr val="46474F"/>
                </a:solidFill>
                <a:latin typeface="Arial"/>
                <a:cs typeface="Arial"/>
              </a:rPr>
              <a:t> </a:t>
            </a:r>
            <a:r>
              <a:rPr sz="1400" b="1" dirty="0">
                <a:solidFill>
                  <a:srgbClr val="46474F"/>
                </a:solidFill>
                <a:latin typeface="Arial"/>
                <a:cs typeface="Arial"/>
              </a:rPr>
              <a:t>IHC</a:t>
            </a:r>
            <a:r>
              <a:rPr sz="1400" b="1" spc="-25" dirty="0">
                <a:solidFill>
                  <a:srgbClr val="46474F"/>
                </a:solidFill>
                <a:latin typeface="Arial"/>
                <a:cs typeface="Arial"/>
              </a:rPr>
              <a:t> </a:t>
            </a:r>
            <a:r>
              <a:rPr sz="1400" b="1" spc="-10" dirty="0">
                <a:solidFill>
                  <a:srgbClr val="46474F"/>
                </a:solidFill>
                <a:latin typeface="Arial"/>
                <a:cs typeface="Arial"/>
              </a:rPr>
              <a:t>assay</a:t>
            </a:r>
            <a:endParaRPr sz="1400" dirty="0">
              <a:latin typeface="Arial"/>
              <a:cs typeface="Arial"/>
            </a:endParaRPr>
          </a:p>
        </p:txBody>
      </p:sp>
      <p:sp>
        <p:nvSpPr>
          <p:cNvPr id="8" name="object 8"/>
          <p:cNvSpPr/>
          <p:nvPr/>
        </p:nvSpPr>
        <p:spPr>
          <a:xfrm>
            <a:off x="904239" y="2786379"/>
            <a:ext cx="2410460" cy="1211580"/>
          </a:xfrm>
          <a:custGeom>
            <a:avLst/>
            <a:gdLst/>
            <a:ahLst/>
            <a:cxnLst/>
            <a:rect l="l" t="t" r="r" b="b"/>
            <a:pathLst>
              <a:path w="2410460" h="1211579">
                <a:moveTo>
                  <a:pt x="2410460" y="0"/>
                </a:moveTo>
                <a:lnTo>
                  <a:pt x="0" y="0"/>
                </a:lnTo>
                <a:lnTo>
                  <a:pt x="0" y="1211580"/>
                </a:lnTo>
                <a:lnTo>
                  <a:pt x="2410460" y="1211580"/>
                </a:lnTo>
                <a:lnTo>
                  <a:pt x="2410460" y="0"/>
                </a:lnTo>
                <a:close/>
              </a:path>
            </a:pathLst>
          </a:custGeom>
        </p:spPr>
        <p:style>
          <a:lnRef idx="1">
            <a:schemeClr val="accent3"/>
          </a:lnRef>
          <a:fillRef idx="3">
            <a:schemeClr val="accent3"/>
          </a:fillRef>
          <a:effectRef idx="2">
            <a:schemeClr val="accent3"/>
          </a:effectRef>
          <a:fontRef idx="minor">
            <a:schemeClr val="lt1"/>
          </a:fontRef>
        </p:style>
        <p:txBody>
          <a:bodyPr wrap="square" lIns="0" tIns="0" rIns="0" bIns="0" rtlCol="0"/>
          <a:lstStyle/>
          <a:p>
            <a:endParaRPr dirty="0"/>
          </a:p>
        </p:txBody>
      </p:sp>
      <p:sp>
        <p:nvSpPr>
          <p:cNvPr id="9" name="object 9"/>
          <p:cNvSpPr txBox="1"/>
          <p:nvPr/>
        </p:nvSpPr>
        <p:spPr>
          <a:xfrm>
            <a:off x="1205230" y="3010534"/>
            <a:ext cx="1809750" cy="756920"/>
          </a:xfrm>
          <a:prstGeom prst="rect">
            <a:avLst/>
          </a:prstGeom>
        </p:spPr>
        <p:txBody>
          <a:bodyPr vert="horz" wrap="square" lIns="0" tIns="12700" rIns="0" bIns="0" rtlCol="0">
            <a:spAutoFit/>
          </a:bodyPr>
          <a:lstStyle/>
          <a:p>
            <a:pPr marL="12065" marR="5080" algn="ctr">
              <a:lnSpc>
                <a:spcPct val="100000"/>
              </a:lnSpc>
              <a:spcBef>
                <a:spcPts val="100"/>
              </a:spcBef>
            </a:pPr>
            <a:r>
              <a:rPr sz="1200" dirty="0">
                <a:solidFill>
                  <a:srgbClr val="FFFFFF"/>
                </a:solidFill>
                <a:latin typeface="Arial"/>
                <a:cs typeface="Arial"/>
              </a:rPr>
              <a:t>Circumferential</a:t>
            </a:r>
            <a:r>
              <a:rPr sz="1200" spc="-65" dirty="0">
                <a:solidFill>
                  <a:srgbClr val="FFFFFF"/>
                </a:solidFill>
                <a:latin typeface="Arial"/>
                <a:cs typeface="Arial"/>
              </a:rPr>
              <a:t> </a:t>
            </a:r>
            <a:r>
              <a:rPr sz="1200" spc="-10" dirty="0">
                <a:solidFill>
                  <a:srgbClr val="FFFFFF"/>
                </a:solidFill>
                <a:latin typeface="Arial"/>
                <a:cs typeface="Arial"/>
              </a:rPr>
              <a:t>membrane </a:t>
            </a:r>
            <a:r>
              <a:rPr sz="1200" dirty="0">
                <a:solidFill>
                  <a:srgbClr val="FFFFFF"/>
                </a:solidFill>
                <a:latin typeface="Arial"/>
                <a:cs typeface="Arial"/>
              </a:rPr>
              <a:t>staining</a:t>
            </a:r>
            <a:r>
              <a:rPr sz="1200" spc="-15" dirty="0">
                <a:solidFill>
                  <a:srgbClr val="FFFFFF"/>
                </a:solidFill>
                <a:latin typeface="Arial"/>
                <a:cs typeface="Arial"/>
              </a:rPr>
              <a:t> </a:t>
            </a:r>
            <a:r>
              <a:rPr sz="1200" dirty="0">
                <a:solidFill>
                  <a:srgbClr val="FFFFFF"/>
                </a:solidFill>
                <a:latin typeface="Arial"/>
                <a:cs typeface="Arial"/>
              </a:rPr>
              <a:t>that</a:t>
            </a:r>
            <a:r>
              <a:rPr sz="1200" spc="-30" dirty="0">
                <a:solidFill>
                  <a:srgbClr val="FFFFFF"/>
                </a:solidFill>
                <a:latin typeface="Arial"/>
                <a:cs typeface="Arial"/>
              </a:rPr>
              <a:t> </a:t>
            </a:r>
            <a:r>
              <a:rPr sz="1200" dirty="0">
                <a:solidFill>
                  <a:srgbClr val="FFFFFF"/>
                </a:solidFill>
                <a:latin typeface="Arial"/>
                <a:cs typeface="Arial"/>
              </a:rPr>
              <a:t>is</a:t>
            </a:r>
            <a:r>
              <a:rPr sz="1200" spc="-20" dirty="0">
                <a:solidFill>
                  <a:srgbClr val="FFFFFF"/>
                </a:solidFill>
                <a:latin typeface="Arial"/>
                <a:cs typeface="Arial"/>
              </a:rPr>
              <a:t> </a:t>
            </a:r>
            <a:r>
              <a:rPr sz="1200" spc="-10" dirty="0">
                <a:solidFill>
                  <a:srgbClr val="FFFFFF"/>
                </a:solidFill>
                <a:latin typeface="Arial"/>
                <a:cs typeface="Arial"/>
              </a:rPr>
              <a:t>complete, </a:t>
            </a:r>
            <a:r>
              <a:rPr sz="1200" dirty="0">
                <a:solidFill>
                  <a:srgbClr val="FFFFFF"/>
                </a:solidFill>
                <a:latin typeface="Arial"/>
                <a:cs typeface="Arial"/>
              </a:rPr>
              <a:t>intense,</a:t>
            </a:r>
            <a:r>
              <a:rPr sz="1200" spc="-15" dirty="0">
                <a:solidFill>
                  <a:srgbClr val="FFFFFF"/>
                </a:solidFill>
                <a:latin typeface="Arial"/>
                <a:cs typeface="Arial"/>
              </a:rPr>
              <a:t> </a:t>
            </a:r>
            <a:r>
              <a:rPr sz="1200" dirty="0">
                <a:solidFill>
                  <a:srgbClr val="FFFFFF"/>
                </a:solidFill>
                <a:latin typeface="Arial"/>
                <a:cs typeface="Arial"/>
              </a:rPr>
              <a:t>and</a:t>
            </a:r>
            <a:r>
              <a:rPr sz="1200" spc="-5" dirty="0">
                <a:solidFill>
                  <a:srgbClr val="FFFFFF"/>
                </a:solidFill>
                <a:latin typeface="Arial"/>
                <a:cs typeface="Arial"/>
              </a:rPr>
              <a:t> </a:t>
            </a:r>
            <a:r>
              <a:rPr sz="1200" dirty="0">
                <a:solidFill>
                  <a:srgbClr val="FFFFFF"/>
                </a:solidFill>
                <a:latin typeface="Arial"/>
                <a:cs typeface="Arial"/>
              </a:rPr>
              <a:t>in</a:t>
            </a:r>
            <a:r>
              <a:rPr sz="1200" spc="-25" dirty="0">
                <a:solidFill>
                  <a:srgbClr val="FFFFFF"/>
                </a:solidFill>
                <a:latin typeface="Arial"/>
                <a:cs typeface="Arial"/>
              </a:rPr>
              <a:t> </a:t>
            </a:r>
            <a:r>
              <a:rPr sz="1200" dirty="0">
                <a:solidFill>
                  <a:srgbClr val="FFFFFF"/>
                </a:solidFill>
                <a:latin typeface="Arial"/>
                <a:cs typeface="Arial"/>
              </a:rPr>
              <a:t>&gt;</a:t>
            </a:r>
            <a:r>
              <a:rPr sz="1200" spc="-25" dirty="0">
                <a:solidFill>
                  <a:srgbClr val="FFFFFF"/>
                </a:solidFill>
                <a:latin typeface="Arial"/>
                <a:cs typeface="Arial"/>
              </a:rPr>
              <a:t>10%</a:t>
            </a:r>
            <a:endParaRPr sz="1200" dirty="0">
              <a:latin typeface="Arial"/>
              <a:cs typeface="Arial"/>
            </a:endParaRPr>
          </a:p>
          <a:p>
            <a:pPr marL="635" algn="ctr">
              <a:lnSpc>
                <a:spcPct val="100000"/>
              </a:lnSpc>
            </a:pPr>
            <a:r>
              <a:rPr sz="1200" dirty="0">
                <a:solidFill>
                  <a:srgbClr val="FFFFFF"/>
                </a:solidFill>
                <a:latin typeface="Arial"/>
                <a:cs typeface="Arial"/>
              </a:rPr>
              <a:t>of</a:t>
            </a:r>
            <a:r>
              <a:rPr sz="1200" spc="-15" dirty="0">
                <a:solidFill>
                  <a:srgbClr val="FFFFFF"/>
                </a:solidFill>
                <a:latin typeface="Arial"/>
                <a:cs typeface="Arial"/>
              </a:rPr>
              <a:t> </a:t>
            </a:r>
            <a:r>
              <a:rPr sz="1200" dirty="0">
                <a:solidFill>
                  <a:srgbClr val="FFFFFF"/>
                </a:solidFill>
                <a:latin typeface="Arial"/>
                <a:cs typeface="Arial"/>
              </a:rPr>
              <a:t>tumor</a:t>
            </a:r>
            <a:r>
              <a:rPr sz="1200" spc="10" dirty="0">
                <a:solidFill>
                  <a:srgbClr val="FFFFFF"/>
                </a:solidFill>
                <a:latin typeface="Arial"/>
                <a:cs typeface="Arial"/>
              </a:rPr>
              <a:t> </a:t>
            </a:r>
            <a:r>
              <a:rPr sz="1200" spc="-10" dirty="0">
                <a:solidFill>
                  <a:srgbClr val="FFFFFF"/>
                </a:solidFill>
                <a:latin typeface="Arial"/>
                <a:cs typeface="Arial"/>
              </a:rPr>
              <a:t>cells</a:t>
            </a:r>
            <a:endParaRPr sz="1200" dirty="0">
              <a:latin typeface="Arial"/>
              <a:cs typeface="Arial"/>
            </a:endParaRPr>
          </a:p>
        </p:txBody>
      </p:sp>
      <p:sp>
        <p:nvSpPr>
          <p:cNvPr id="10" name="object 10"/>
          <p:cNvSpPr/>
          <p:nvPr/>
        </p:nvSpPr>
        <p:spPr>
          <a:xfrm>
            <a:off x="3505200" y="2786379"/>
            <a:ext cx="2410460" cy="1211580"/>
          </a:xfrm>
          <a:custGeom>
            <a:avLst/>
            <a:gdLst/>
            <a:ahLst/>
            <a:cxnLst/>
            <a:rect l="l" t="t" r="r" b="b"/>
            <a:pathLst>
              <a:path w="2410460" h="1211579">
                <a:moveTo>
                  <a:pt x="2410460" y="0"/>
                </a:moveTo>
                <a:lnTo>
                  <a:pt x="0" y="0"/>
                </a:lnTo>
                <a:lnTo>
                  <a:pt x="0" y="1211580"/>
                </a:lnTo>
                <a:lnTo>
                  <a:pt x="2410460" y="1211580"/>
                </a:lnTo>
                <a:lnTo>
                  <a:pt x="2410460" y="0"/>
                </a:lnTo>
                <a:close/>
              </a:path>
            </a:pathLst>
          </a:custGeom>
        </p:spPr>
        <p:style>
          <a:lnRef idx="1">
            <a:schemeClr val="accent2"/>
          </a:lnRef>
          <a:fillRef idx="3">
            <a:schemeClr val="accent2"/>
          </a:fillRef>
          <a:effectRef idx="2">
            <a:schemeClr val="accent2"/>
          </a:effectRef>
          <a:fontRef idx="minor">
            <a:schemeClr val="lt1"/>
          </a:fontRef>
        </p:style>
        <p:txBody>
          <a:bodyPr wrap="square" lIns="0" tIns="0" rIns="0" bIns="0" rtlCol="0"/>
          <a:lstStyle/>
          <a:p>
            <a:endParaRPr dirty="0"/>
          </a:p>
        </p:txBody>
      </p:sp>
      <p:sp>
        <p:nvSpPr>
          <p:cNvPr id="11" name="object 11"/>
          <p:cNvSpPr txBox="1"/>
          <p:nvPr/>
        </p:nvSpPr>
        <p:spPr>
          <a:xfrm>
            <a:off x="3639565" y="3101975"/>
            <a:ext cx="2144395" cy="574040"/>
          </a:xfrm>
          <a:prstGeom prst="rect">
            <a:avLst/>
          </a:prstGeom>
        </p:spPr>
        <p:txBody>
          <a:bodyPr vert="horz" wrap="square" lIns="0" tIns="12700" rIns="0" bIns="0" rtlCol="0">
            <a:spAutoFit/>
          </a:bodyPr>
          <a:lstStyle/>
          <a:p>
            <a:pPr marL="12065" marR="5080" algn="ctr">
              <a:lnSpc>
                <a:spcPct val="100000"/>
              </a:lnSpc>
              <a:spcBef>
                <a:spcPts val="100"/>
              </a:spcBef>
            </a:pPr>
            <a:r>
              <a:rPr sz="1200" dirty="0">
                <a:solidFill>
                  <a:srgbClr val="FFFFFF"/>
                </a:solidFill>
                <a:latin typeface="Arial"/>
                <a:cs typeface="Arial"/>
              </a:rPr>
              <a:t>Weak-to-</a:t>
            </a:r>
            <a:r>
              <a:rPr sz="1200" spc="-10" dirty="0">
                <a:solidFill>
                  <a:srgbClr val="FFFFFF"/>
                </a:solidFill>
                <a:latin typeface="Arial"/>
                <a:cs typeface="Arial"/>
              </a:rPr>
              <a:t>moderate</a:t>
            </a:r>
            <a:r>
              <a:rPr sz="1200" dirty="0">
                <a:solidFill>
                  <a:srgbClr val="FFFFFF"/>
                </a:solidFill>
                <a:latin typeface="Arial"/>
                <a:cs typeface="Arial"/>
              </a:rPr>
              <a:t> </a:t>
            </a:r>
            <a:r>
              <a:rPr sz="1200" spc="-10" dirty="0">
                <a:solidFill>
                  <a:srgbClr val="FFFFFF"/>
                </a:solidFill>
                <a:latin typeface="Arial"/>
                <a:cs typeface="Arial"/>
              </a:rPr>
              <a:t>complete </a:t>
            </a:r>
            <a:r>
              <a:rPr sz="1200" dirty="0">
                <a:solidFill>
                  <a:srgbClr val="FFFFFF"/>
                </a:solidFill>
                <a:latin typeface="Arial"/>
                <a:cs typeface="Arial"/>
              </a:rPr>
              <a:t>membrane</a:t>
            </a:r>
            <a:r>
              <a:rPr sz="1200" spc="-5" dirty="0">
                <a:solidFill>
                  <a:srgbClr val="FFFFFF"/>
                </a:solidFill>
                <a:latin typeface="Arial"/>
                <a:cs typeface="Arial"/>
              </a:rPr>
              <a:t> </a:t>
            </a:r>
            <a:r>
              <a:rPr sz="1200" dirty="0">
                <a:solidFill>
                  <a:srgbClr val="FFFFFF"/>
                </a:solidFill>
                <a:latin typeface="Arial"/>
                <a:cs typeface="Arial"/>
              </a:rPr>
              <a:t>staining</a:t>
            </a:r>
            <a:r>
              <a:rPr sz="1200" spc="-55" dirty="0">
                <a:solidFill>
                  <a:srgbClr val="FFFFFF"/>
                </a:solidFill>
                <a:latin typeface="Arial"/>
                <a:cs typeface="Arial"/>
              </a:rPr>
              <a:t> </a:t>
            </a:r>
            <a:r>
              <a:rPr sz="1200" dirty="0">
                <a:solidFill>
                  <a:srgbClr val="FFFFFF"/>
                </a:solidFill>
                <a:latin typeface="Arial"/>
                <a:cs typeface="Arial"/>
              </a:rPr>
              <a:t>observed</a:t>
            </a:r>
            <a:r>
              <a:rPr sz="1200" spc="-50" dirty="0">
                <a:solidFill>
                  <a:srgbClr val="FFFFFF"/>
                </a:solidFill>
                <a:latin typeface="Arial"/>
                <a:cs typeface="Arial"/>
              </a:rPr>
              <a:t> </a:t>
            </a:r>
            <a:r>
              <a:rPr sz="1200" spc="-25" dirty="0">
                <a:solidFill>
                  <a:srgbClr val="FFFFFF"/>
                </a:solidFill>
                <a:latin typeface="Arial"/>
                <a:cs typeface="Arial"/>
              </a:rPr>
              <a:t>in</a:t>
            </a:r>
            <a:endParaRPr sz="1200" dirty="0">
              <a:latin typeface="Arial"/>
              <a:cs typeface="Arial"/>
            </a:endParaRPr>
          </a:p>
          <a:p>
            <a:pPr algn="ctr">
              <a:lnSpc>
                <a:spcPct val="100000"/>
              </a:lnSpc>
            </a:pPr>
            <a:r>
              <a:rPr sz="1200" dirty="0">
                <a:solidFill>
                  <a:srgbClr val="FFFFFF"/>
                </a:solidFill>
                <a:latin typeface="Arial"/>
                <a:cs typeface="Arial"/>
              </a:rPr>
              <a:t>&gt;10%</a:t>
            </a:r>
            <a:r>
              <a:rPr sz="1200" spc="-25" dirty="0">
                <a:solidFill>
                  <a:srgbClr val="FFFFFF"/>
                </a:solidFill>
                <a:latin typeface="Arial"/>
                <a:cs typeface="Arial"/>
              </a:rPr>
              <a:t> </a:t>
            </a:r>
            <a:r>
              <a:rPr sz="1200" dirty="0">
                <a:solidFill>
                  <a:srgbClr val="FFFFFF"/>
                </a:solidFill>
                <a:latin typeface="Arial"/>
                <a:cs typeface="Arial"/>
              </a:rPr>
              <a:t>of</a:t>
            </a:r>
            <a:r>
              <a:rPr sz="1200" spc="-15" dirty="0">
                <a:solidFill>
                  <a:srgbClr val="FFFFFF"/>
                </a:solidFill>
                <a:latin typeface="Arial"/>
                <a:cs typeface="Arial"/>
              </a:rPr>
              <a:t> </a:t>
            </a:r>
            <a:r>
              <a:rPr sz="1200" dirty="0">
                <a:solidFill>
                  <a:srgbClr val="FFFFFF"/>
                </a:solidFill>
                <a:latin typeface="Arial"/>
                <a:cs typeface="Arial"/>
              </a:rPr>
              <a:t>tumor</a:t>
            </a:r>
            <a:r>
              <a:rPr sz="1200" spc="5" dirty="0">
                <a:solidFill>
                  <a:srgbClr val="FFFFFF"/>
                </a:solidFill>
                <a:latin typeface="Arial"/>
                <a:cs typeface="Arial"/>
              </a:rPr>
              <a:t> </a:t>
            </a:r>
            <a:r>
              <a:rPr sz="1200" spc="-20" dirty="0">
                <a:solidFill>
                  <a:srgbClr val="FFFFFF"/>
                </a:solidFill>
                <a:latin typeface="Arial"/>
                <a:cs typeface="Arial"/>
              </a:rPr>
              <a:t>cells</a:t>
            </a:r>
            <a:endParaRPr sz="1200" dirty="0">
              <a:latin typeface="Arial"/>
              <a:cs typeface="Arial"/>
            </a:endParaRPr>
          </a:p>
        </p:txBody>
      </p:sp>
      <p:sp>
        <p:nvSpPr>
          <p:cNvPr id="12" name="object 12"/>
          <p:cNvSpPr/>
          <p:nvPr/>
        </p:nvSpPr>
        <p:spPr>
          <a:xfrm>
            <a:off x="6108700" y="2786379"/>
            <a:ext cx="2407920" cy="1211580"/>
          </a:xfrm>
          <a:custGeom>
            <a:avLst/>
            <a:gdLst/>
            <a:ahLst/>
            <a:cxnLst/>
            <a:rect l="l" t="t" r="r" b="b"/>
            <a:pathLst>
              <a:path w="2407920" h="1211579">
                <a:moveTo>
                  <a:pt x="2407920" y="0"/>
                </a:moveTo>
                <a:lnTo>
                  <a:pt x="0" y="0"/>
                </a:lnTo>
                <a:lnTo>
                  <a:pt x="0" y="1211580"/>
                </a:lnTo>
                <a:lnTo>
                  <a:pt x="2407920" y="1211580"/>
                </a:lnTo>
                <a:lnTo>
                  <a:pt x="2407920" y="0"/>
                </a:lnTo>
                <a:close/>
              </a:path>
            </a:pathLst>
          </a:custGeom>
        </p:spPr>
        <p:style>
          <a:lnRef idx="1">
            <a:schemeClr val="accent4"/>
          </a:lnRef>
          <a:fillRef idx="3">
            <a:schemeClr val="accent4"/>
          </a:fillRef>
          <a:effectRef idx="2">
            <a:schemeClr val="accent4"/>
          </a:effectRef>
          <a:fontRef idx="minor">
            <a:schemeClr val="lt1"/>
          </a:fontRef>
        </p:style>
        <p:txBody>
          <a:bodyPr wrap="square" lIns="0" tIns="0" rIns="0" bIns="0" rtlCol="0"/>
          <a:lstStyle/>
          <a:p>
            <a:endParaRPr dirty="0"/>
          </a:p>
        </p:txBody>
      </p:sp>
      <p:sp>
        <p:nvSpPr>
          <p:cNvPr id="13" name="object 13"/>
          <p:cNvSpPr txBox="1"/>
          <p:nvPr/>
        </p:nvSpPr>
        <p:spPr>
          <a:xfrm>
            <a:off x="6261734" y="3101975"/>
            <a:ext cx="2101215" cy="574040"/>
          </a:xfrm>
          <a:prstGeom prst="rect">
            <a:avLst/>
          </a:prstGeom>
        </p:spPr>
        <p:txBody>
          <a:bodyPr vert="horz" wrap="square" lIns="0" tIns="12700" rIns="0" bIns="0" rtlCol="0">
            <a:spAutoFit/>
          </a:bodyPr>
          <a:lstStyle/>
          <a:p>
            <a:pPr marL="12065" marR="5080" algn="ctr">
              <a:lnSpc>
                <a:spcPct val="100000"/>
              </a:lnSpc>
              <a:spcBef>
                <a:spcPts val="100"/>
              </a:spcBef>
            </a:pPr>
            <a:r>
              <a:rPr sz="1200" dirty="0">
                <a:solidFill>
                  <a:srgbClr val="FFFFFF"/>
                </a:solidFill>
                <a:latin typeface="Arial"/>
                <a:cs typeface="Arial"/>
              </a:rPr>
              <a:t>Incomplete</a:t>
            </a:r>
            <a:r>
              <a:rPr sz="1200" spc="-45" dirty="0">
                <a:solidFill>
                  <a:srgbClr val="FFFFFF"/>
                </a:solidFill>
                <a:latin typeface="Arial"/>
                <a:cs typeface="Arial"/>
              </a:rPr>
              <a:t> </a:t>
            </a:r>
            <a:r>
              <a:rPr sz="1200" dirty="0">
                <a:solidFill>
                  <a:srgbClr val="FFFFFF"/>
                </a:solidFill>
                <a:latin typeface="Arial"/>
                <a:cs typeface="Arial"/>
              </a:rPr>
              <a:t>membrane</a:t>
            </a:r>
            <a:r>
              <a:rPr sz="1200" spc="-25" dirty="0">
                <a:solidFill>
                  <a:srgbClr val="FFFFFF"/>
                </a:solidFill>
                <a:latin typeface="Arial"/>
                <a:cs typeface="Arial"/>
              </a:rPr>
              <a:t> </a:t>
            </a:r>
            <a:r>
              <a:rPr sz="1200" spc="-10" dirty="0">
                <a:solidFill>
                  <a:srgbClr val="FFFFFF"/>
                </a:solidFill>
                <a:latin typeface="Arial"/>
                <a:cs typeface="Arial"/>
              </a:rPr>
              <a:t>staining </a:t>
            </a:r>
            <a:r>
              <a:rPr sz="1200" dirty="0">
                <a:solidFill>
                  <a:srgbClr val="FFFFFF"/>
                </a:solidFill>
                <a:latin typeface="Arial"/>
                <a:cs typeface="Arial"/>
              </a:rPr>
              <a:t>that</a:t>
            </a:r>
            <a:r>
              <a:rPr sz="1200" spc="-20" dirty="0">
                <a:solidFill>
                  <a:srgbClr val="FFFFFF"/>
                </a:solidFill>
                <a:latin typeface="Arial"/>
                <a:cs typeface="Arial"/>
              </a:rPr>
              <a:t> </a:t>
            </a:r>
            <a:r>
              <a:rPr sz="1200" dirty="0">
                <a:solidFill>
                  <a:srgbClr val="FFFFFF"/>
                </a:solidFill>
                <a:latin typeface="Arial"/>
                <a:cs typeface="Arial"/>
              </a:rPr>
              <a:t>is</a:t>
            </a:r>
            <a:r>
              <a:rPr sz="1200" spc="-25" dirty="0">
                <a:solidFill>
                  <a:srgbClr val="FFFFFF"/>
                </a:solidFill>
                <a:latin typeface="Arial"/>
                <a:cs typeface="Arial"/>
              </a:rPr>
              <a:t> </a:t>
            </a:r>
            <a:r>
              <a:rPr sz="1200" dirty="0">
                <a:solidFill>
                  <a:srgbClr val="FFFFFF"/>
                </a:solidFill>
                <a:latin typeface="Arial"/>
                <a:cs typeface="Arial"/>
              </a:rPr>
              <a:t>faint/barely</a:t>
            </a:r>
            <a:r>
              <a:rPr sz="1200" spc="-20" dirty="0">
                <a:solidFill>
                  <a:srgbClr val="FFFFFF"/>
                </a:solidFill>
                <a:latin typeface="Arial"/>
                <a:cs typeface="Arial"/>
              </a:rPr>
              <a:t> </a:t>
            </a:r>
            <a:r>
              <a:rPr sz="1200" spc="-10" dirty="0">
                <a:solidFill>
                  <a:srgbClr val="FFFFFF"/>
                </a:solidFill>
                <a:latin typeface="Arial"/>
                <a:cs typeface="Arial"/>
              </a:rPr>
              <a:t>perceptible </a:t>
            </a:r>
            <a:r>
              <a:rPr sz="1200" dirty="0">
                <a:solidFill>
                  <a:srgbClr val="FFFFFF"/>
                </a:solidFill>
                <a:latin typeface="Arial"/>
                <a:cs typeface="Arial"/>
              </a:rPr>
              <a:t>and</a:t>
            </a:r>
            <a:r>
              <a:rPr sz="1200" spc="-25" dirty="0">
                <a:solidFill>
                  <a:srgbClr val="FFFFFF"/>
                </a:solidFill>
                <a:latin typeface="Arial"/>
                <a:cs typeface="Arial"/>
              </a:rPr>
              <a:t> </a:t>
            </a:r>
            <a:r>
              <a:rPr sz="1200" dirty="0">
                <a:solidFill>
                  <a:srgbClr val="FFFFFF"/>
                </a:solidFill>
                <a:latin typeface="Arial"/>
                <a:cs typeface="Arial"/>
              </a:rPr>
              <a:t>in</a:t>
            </a:r>
            <a:r>
              <a:rPr sz="1200" spc="-25" dirty="0">
                <a:solidFill>
                  <a:srgbClr val="FFFFFF"/>
                </a:solidFill>
                <a:latin typeface="Arial"/>
                <a:cs typeface="Arial"/>
              </a:rPr>
              <a:t> </a:t>
            </a:r>
            <a:r>
              <a:rPr sz="1200" dirty="0">
                <a:solidFill>
                  <a:srgbClr val="FFFFFF"/>
                </a:solidFill>
                <a:latin typeface="Arial"/>
                <a:cs typeface="Arial"/>
              </a:rPr>
              <a:t>&gt;10%</a:t>
            </a:r>
            <a:r>
              <a:rPr sz="1200" spc="-5" dirty="0">
                <a:solidFill>
                  <a:srgbClr val="FFFFFF"/>
                </a:solidFill>
                <a:latin typeface="Arial"/>
                <a:cs typeface="Arial"/>
              </a:rPr>
              <a:t> </a:t>
            </a:r>
            <a:r>
              <a:rPr sz="1200" dirty="0">
                <a:solidFill>
                  <a:srgbClr val="FFFFFF"/>
                </a:solidFill>
                <a:latin typeface="Arial"/>
                <a:cs typeface="Arial"/>
              </a:rPr>
              <a:t>of</a:t>
            </a:r>
            <a:r>
              <a:rPr sz="1200" spc="-30" dirty="0">
                <a:solidFill>
                  <a:srgbClr val="FFFFFF"/>
                </a:solidFill>
                <a:latin typeface="Arial"/>
                <a:cs typeface="Arial"/>
              </a:rPr>
              <a:t> </a:t>
            </a:r>
            <a:r>
              <a:rPr sz="1200" dirty="0">
                <a:solidFill>
                  <a:srgbClr val="FFFFFF"/>
                </a:solidFill>
                <a:latin typeface="Arial"/>
                <a:cs typeface="Arial"/>
              </a:rPr>
              <a:t>tumor</a:t>
            </a:r>
            <a:r>
              <a:rPr sz="1200" spc="5" dirty="0">
                <a:solidFill>
                  <a:srgbClr val="FFFFFF"/>
                </a:solidFill>
                <a:latin typeface="Arial"/>
                <a:cs typeface="Arial"/>
              </a:rPr>
              <a:t> </a:t>
            </a:r>
            <a:r>
              <a:rPr sz="1200" spc="-10" dirty="0">
                <a:solidFill>
                  <a:srgbClr val="FFFFFF"/>
                </a:solidFill>
                <a:latin typeface="Arial"/>
                <a:cs typeface="Arial"/>
              </a:rPr>
              <a:t>cells</a:t>
            </a:r>
            <a:endParaRPr sz="1200" dirty="0">
              <a:latin typeface="Arial"/>
              <a:cs typeface="Arial"/>
            </a:endParaRPr>
          </a:p>
        </p:txBody>
      </p:sp>
      <p:sp>
        <p:nvSpPr>
          <p:cNvPr id="14" name="object 14"/>
          <p:cNvSpPr/>
          <p:nvPr/>
        </p:nvSpPr>
        <p:spPr>
          <a:xfrm>
            <a:off x="8709659" y="2786379"/>
            <a:ext cx="2407920" cy="1211580"/>
          </a:xfrm>
          <a:custGeom>
            <a:avLst/>
            <a:gdLst/>
            <a:ahLst/>
            <a:cxnLst/>
            <a:rect l="l" t="t" r="r" b="b"/>
            <a:pathLst>
              <a:path w="2407920" h="1211579">
                <a:moveTo>
                  <a:pt x="2407920" y="0"/>
                </a:moveTo>
                <a:lnTo>
                  <a:pt x="0" y="0"/>
                </a:lnTo>
                <a:lnTo>
                  <a:pt x="0" y="1211580"/>
                </a:lnTo>
                <a:lnTo>
                  <a:pt x="2407920" y="1211580"/>
                </a:lnTo>
                <a:lnTo>
                  <a:pt x="2407920" y="0"/>
                </a:lnTo>
                <a:close/>
              </a:path>
            </a:pathLst>
          </a:custGeom>
        </p:spPr>
        <p:style>
          <a:lnRef idx="1">
            <a:schemeClr val="accent5"/>
          </a:lnRef>
          <a:fillRef idx="3">
            <a:schemeClr val="accent5"/>
          </a:fillRef>
          <a:effectRef idx="2">
            <a:schemeClr val="accent5"/>
          </a:effectRef>
          <a:fontRef idx="minor">
            <a:schemeClr val="lt1"/>
          </a:fontRef>
        </p:style>
        <p:txBody>
          <a:bodyPr wrap="square" lIns="0" tIns="0" rIns="0" bIns="0" rtlCol="0"/>
          <a:lstStyle/>
          <a:p>
            <a:endParaRPr dirty="0"/>
          </a:p>
        </p:txBody>
      </p:sp>
      <p:sp>
        <p:nvSpPr>
          <p:cNvPr id="15" name="object 15"/>
          <p:cNvSpPr txBox="1"/>
          <p:nvPr/>
        </p:nvSpPr>
        <p:spPr>
          <a:xfrm>
            <a:off x="8912225" y="2919095"/>
            <a:ext cx="2006600" cy="940435"/>
          </a:xfrm>
          <a:prstGeom prst="rect">
            <a:avLst/>
          </a:prstGeom>
        </p:spPr>
        <p:txBody>
          <a:bodyPr vert="horz" wrap="square" lIns="0" tIns="12700" rIns="0" bIns="0" rtlCol="0">
            <a:spAutoFit/>
          </a:bodyPr>
          <a:lstStyle/>
          <a:p>
            <a:pPr algn="ctr">
              <a:lnSpc>
                <a:spcPct val="100000"/>
              </a:lnSpc>
              <a:spcBef>
                <a:spcPts val="100"/>
              </a:spcBef>
            </a:pPr>
            <a:r>
              <a:rPr sz="1200" dirty="0">
                <a:solidFill>
                  <a:srgbClr val="FFFFFF"/>
                </a:solidFill>
                <a:latin typeface="Arial"/>
                <a:cs typeface="Arial"/>
              </a:rPr>
              <a:t>No</a:t>
            </a:r>
            <a:r>
              <a:rPr sz="1200" spc="-35" dirty="0">
                <a:solidFill>
                  <a:srgbClr val="FFFFFF"/>
                </a:solidFill>
                <a:latin typeface="Arial"/>
                <a:cs typeface="Arial"/>
              </a:rPr>
              <a:t> </a:t>
            </a:r>
            <a:r>
              <a:rPr sz="1200" dirty="0">
                <a:solidFill>
                  <a:srgbClr val="FFFFFF"/>
                </a:solidFill>
                <a:latin typeface="Arial"/>
                <a:cs typeface="Arial"/>
              </a:rPr>
              <a:t>staining</a:t>
            </a:r>
            <a:r>
              <a:rPr sz="1200" spc="-10" dirty="0">
                <a:solidFill>
                  <a:srgbClr val="FFFFFF"/>
                </a:solidFill>
                <a:latin typeface="Arial"/>
                <a:cs typeface="Arial"/>
              </a:rPr>
              <a:t> </a:t>
            </a:r>
            <a:r>
              <a:rPr sz="1200" dirty="0">
                <a:solidFill>
                  <a:srgbClr val="FFFFFF"/>
                </a:solidFill>
                <a:latin typeface="Arial"/>
                <a:cs typeface="Arial"/>
              </a:rPr>
              <a:t>is</a:t>
            </a:r>
            <a:r>
              <a:rPr sz="1200" spc="-20" dirty="0">
                <a:solidFill>
                  <a:srgbClr val="FFFFFF"/>
                </a:solidFill>
                <a:latin typeface="Arial"/>
                <a:cs typeface="Arial"/>
              </a:rPr>
              <a:t> </a:t>
            </a:r>
            <a:r>
              <a:rPr sz="1200" spc="-10" dirty="0">
                <a:solidFill>
                  <a:srgbClr val="FFFFFF"/>
                </a:solidFill>
                <a:latin typeface="Arial"/>
                <a:cs typeface="Arial"/>
              </a:rPr>
              <a:t>observed</a:t>
            </a:r>
            <a:endParaRPr sz="1200" dirty="0">
              <a:latin typeface="Arial"/>
              <a:cs typeface="Arial"/>
            </a:endParaRPr>
          </a:p>
          <a:p>
            <a:pPr marL="1270" algn="ctr">
              <a:lnSpc>
                <a:spcPct val="100000"/>
              </a:lnSpc>
            </a:pPr>
            <a:r>
              <a:rPr sz="1200" i="1" spc="-25" dirty="0">
                <a:solidFill>
                  <a:srgbClr val="FFFFFF"/>
                </a:solidFill>
                <a:latin typeface="Arial"/>
                <a:cs typeface="Arial"/>
              </a:rPr>
              <a:t>OR</a:t>
            </a:r>
            <a:endParaRPr sz="1200" dirty="0">
              <a:latin typeface="Arial"/>
              <a:cs typeface="Arial"/>
            </a:endParaRPr>
          </a:p>
          <a:p>
            <a:pPr marL="12700" marR="5080" indent="-3810" algn="ctr">
              <a:lnSpc>
                <a:spcPct val="100000"/>
              </a:lnSpc>
            </a:pPr>
            <a:r>
              <a:rPr sz="1200" spc="-10" dirty="0">
                <a:solidFill>
                  <a:srgbClr val="FFFFFF"/>
                </a:solidFill>
                <a:latin typeface="Arial"/>
                <a:cs typeface="Arial"/>
              </a:rPr>
              <a:t>Membrane</a:t>
            </a:r>
            <a:r>
              <a:rPr sz="1200" spc="10" dirty="0">
                <a:solidFill>
                  <a:srgbClr val="FFFFFF"/>
                </a:solidFill>
                <a:latin typeface="Arial"/>
                <a:cs typeface="Arial"/>
              </a:rPr>
              <a:t> </a:t>
            </a:r>
            <a:r>
              <a:rPr sz="1200" spc="-10" dirty="0">
                <a:solidFill>
                  <a:srgbClr val="FFFFFF"/>
                </a:solidFill>
                <a:latin typeface="Arial"/>
                <a:cs typeface="Arial"/>
              </a:rPr>
              <a:t>staining</a:t>
            </a:r>
            <a:r>
              <a:rPr sz="1200" spc="-40" dirty="0">
                <a:solidFill>
                  <a:srgbClr val="FFFFFF"/>
                </a:solidFill>
                <a:latin typeface="Arial"/>
                <a:cs typeface="Arial"/>
              </a:rPr>
              <a:t> </a:t>
            </a:r>
            <a:r>
              <a:rPr sz="1200" dirty="0">
                <a:solidFill>
                  <a:srgbClr val="FFFFFF"/>
                </a:solidFill>
                <a:latin typeface="Arial"/>
                <a:cs typeface="Arial"/>
              </a:rPr>
              <a:t>that</a:t>
            </a:r>
            <a:r>
              <a:rPr sz="1200" spc="-25" dirty="0">
                <a:solidFill>
                  <a:srgbClr val="FFFFFF"/>
                </a:solidFill>
                <a:latin typeface="Arial"/>
                <a:cs typeface="Arial"/>
              </a:rPr>
              <a:t> is </a:t>
            </a:r>
            <a:r>
              <a:rPr sz="1200" dirty="0">
                <a:solidFill>
                  <a:srgbClr val="FFFFFF"/>
                </a:solidFill>
                <a:latin typeface="Arial"/>
                <a:cs typeface="Arial"/>
              </a:rPr>
              <a:t>faint/barely</a:t>
            </a:r>
            <a:r>
              <a:rPr sz="1200" spc="-55" dirty="0">
                <a:solidFill>
                  <a:srgbClr val="FFFFFF"/>
                </a:solidFill>
                <a:latin typeface="Arial"/>
                <a:cs typeface="Arial"/>
              </a:rPr>
              <a:t> </a:t>
            </a:r>
            <a:r>
              <a:rPr sz="1200" dirty="0">
                <a:solidFill>
                  <a:srgbClr val="FFFFFF"/>
                </a:solidFill>
                <a:latin typeface="Arial"/>
                <a:cs typeface="Arial"/>
              </a:rPr>
              <a:t>perceptible</a:t>
            </a:r>
            <a:r>
              <a:rPr sz="1200" spc="-40" dirty="0">
                <a:solidFill>
                  <a:srgbClr val="FFFFFF"/>
                </a:solidFill>
                <a:latin typeface="Arial"/>
                <a:cs typeface="Arial"/>
              </a:rPr>
              <a:t> </a:t>
            </a:r>
            <a:r>
              <a:rPr sz="1200" dirty="0">
                <a:solidFill>
                  <a:srgbClr val="FFFFFF"/>
                </a:solidFill>
                <a:latin typeface="Arial"/>
                <a:cs typeface="Arial"/>
              </a:rPr>
              <a:t>and</a:t>
            </a:r>
            <a:r>
              <a:rPr sz="1200" spc="-60" dirty="0">
                <a:solidFill>
                  <a:srgbClr val="FFFFFF"/>
                </a:solidFill>
                <a:latin typeface="Arial"/>
                <a:cs typeface="Arial"/>
              </a:rPr>
              <a:t> </a:t>
            </a:r>
            <a:r>
              <a:rPr sz="1200" spc="-25" dirty="0">
                <a:solidFill>
                  <a:srgbClr val="FFFFFF"/>
                </a:solidFill>
                <a:latin typeface="Arial"/>
                <a:cs typeface="Arial"/>
              </a:rPr>
              <a:t>in</a:t>
            </a:r>
            <a:endParaRPr sz="1200" dirty="0">
              <a:latin typeface="Arial"/>
              <a:cs typeface="Arial"/>
            </a:endParaRPr>
          </a:p>
          <a:p>
            <a:pPr algn="ctr">
              <a:lnSpc>
                <a:spcPct val="100000"/>
              </a:lnSpc>
            </a:pPr>
            <a:r>
              <a:rPr sz="1200" dirty="0">
                <a:solidFill>
                  <a:srgbClr val="FFFFFF"/>
                </a:solidFill>
                <a:latin typeface="Arial"/>
                <a:cs typeface="Arial"/>
              </a:rPr>
              <a:t>≤10%</a:t>
            </a:r>
            <a:r>
              <a:rPr sz="1200" spc="-20" dirty="0">
                <a:solidFill>
                  <a:srgbClr val="FFFFFF"/>
                </a:solidFill>
                <a:latin typeface="Arial"/>
                <a:cs typeface="Arial"/>
              </a:rPr>
              <a:t> </a:t>
            </a:r>
            <a:r>
              <a:rPr sz="1200" dirty="0">
                <a:solidFill>
                  <a:srgbClr val="FFFFFF"/>
                </a:solidFill>
                <a:latin typeface="Arial"/>
                <a:cs typeface="Arial"/>
              </a:rPr>
              <a:t>of</a:t>
            </a:r>
            <a:r>
              <a:rPr sz="1200" spc="-10" dirty="0">
                <a:solidFill>
                  <a:srgbClr val="FFFFFF"/>
                </a:solidFill>
                <a:latin typeface="Arial"/>
                <a:cs typeface="Arial"/>
              </a:rPr>
              <a:t> </a:t>
            </a:r>
            <a:r>
              <a:rPr sz="1200" dirty="0">
                <a:solidFill>
                  <a:srgbClr val="FFFFFF"/>
                </a:solidFill>
                <a:latin typeface="Arial"/>
                <a:cs typeface="Arial"/>
              </a:rPr>
              <a:t>tumor</a:t>
            </a:r>
            <a:r>
              <a:rPr sz="1200" spc="5" dirty="0">
                <a:solidFill>
                  <a:srgbClr val="FFFFFF"/>
                </a:solidFill>
                <a:latin typeface="Arial"/>
                <a:cs typeface="Arial"/>
              </a:rPr>
              <a:t> </a:t>
            </a:r>
            <a:r>
              <a:rPr sz="1200" spc="-20" dirty="0">
                <a:solidFill>
                  <a:srgbClr val="FFFFFF"/>
                </a:solidFill>
                <a:latin typeface="Arial"/>
                <a:cs typeface="Arial"/>
              </a:rPr>
              <a:t>cells</a:t>
            </a:r>
            <a:endParaRPr sz="1200" dirty="0">
              <a:latin typeface="Arial"/>
              <a:cs typeface="Arial"/>
            </a:endParaRPr>
          </a:p>
        </p:txBody>
      </p:sp>
      <p:sp>
        <p:nvSpPr>
          <p:cNvPr id="16" name="object 16"/>
          <p:cNvSpPr/>
          <p:nvPr/>
        </p:nvSpPr>
        <p:spPr>
          <a:xfrm>
            <a:off x="1394460" y="4290059"/>
            <a:ext cx="1430020" cy="894080"/>
          </a:xfrm>
          <a:custGeom>
            <a:avLst/>
            <a:gdLst/>
            <a:ahLst/>
            <a:cxnLst/>
            <a:rect l="l" t="t" r="r" b="b"/>
            <a:pathLst>
              <a:path w="1430020" h="894079">
                <a:moveTo>
                  <a:pt x="715010" y="0"/>
                </a:moveTo>
                <a:lnTo>
                  <a:pt x="0" y="447039"/>
                </a:lnTo>
                <a:lnTo>
                  <a:pt x="715010" y="894079"/>
                </a:lnTo>
                <a:lnTo>
                  <a:pt x="1430020" y="447039"/>
                </a:lnTo>
                <a:lnTo>
                  <a:pt x="715010" y="0"/>
                </a:lnTo>
                <a:close/>
              </a:path>
            </a:pathLst>
          </a:custGeom>
        </p:spPr>
        <p:style>
          <a:lnRef idx="1">
            <a:schemeClr val="accent3"/>
          </a:lnRef>
          <a:fillRef idx="3">
            <a:schemeClr val="accent3"/>
          </a:fillRef>
          <a:effectRef idx="2">
            <a:schemeClr val="accent3"/>
          </a:effectRef>
          <a:fontRef idx="minor">
            <a:schemeClr val="lt1"/>
          </a:fontRef>
        </p:style>
        <p:txBody>
          <a:bodyPr wrap="square" lIns="0" tIns="0" rIns="0" bIns="0" rtlCol="0"/>
          <a:lstStyle/>
          <a:p>
            <a:endParaRPr dirty="0"/>
          </a:p>
        </p:txBody>
      </p:sp>
      <p:sp>
        <p:nvSpPr>
          <p:cNvPr id="17" name="object 17"/>
          <p:cNvSpPr txBox="1"/>
          <p:nvPr/>
        </p:nvSpPr>
        <p:spPr>
          <a:xfrm>
            <a:off x="1809114" y="4538345"/>
            <a:ext cx="602615" cy="391160"/>
          </a:xfrm>
          <a:prstGeom prst="rect">
            <a:avLst/>
          </a:prstGeom>
        </p:spPr>
        <p:txBody>
          <a:bodyPr vert="horz" wrap="square" lIns="0" tIns="12700" rIns="0" bIns="0" rtlCol="0">
            <a:spAutoFit/>
          </a:bodyPr>
          <a:lstStyle/>
          <a:p>
            <a:pPr marL="60960">
              <a:lnSpc>
                <a:spcPct val="100000"/>
              </a:lnSpc>
              <a:spcBef>
                <a:spcPts val="100"/>
              </a:spcBef>
            </a:pPr>
            <a:r>
              <a:rPr sz="1200" b="1" dirty="0">
                <a:solidFill>
                  <a:srgbClr val="FFFFFF"/>
                </a:solidFill>
                <a:latin typeface="Arial"/>
                <a:cs typeface="Arial"/>
              </a:rPr>
              <a:t>IHC</a:t>
            </a:r>
            <a:r>
              <a:rPr sz="1200" b="1" spc="-35" dirty="0">
                <a:solidFill>
                  <a:srgbClr val="FFFFFF"/>
                </a:solidFill>
                <a:latin typeface="Arial"/>
                <a:cs typeface="Arial"/>
              </a:rPr>
              <a:t> </a:t>
            </a:r>
            <a:r>
              <a:rPr sz="1200" b="1" spc="-25" dirty="0">
                <a:solidFill>
                  <a:srgbClr val="FFFFFF"/>
                </a:solidFill>
                <a:latin typeface="Arial"/>
                <a:cs typeface="Arial"/>
              </a:rPr>
              <a:t>3+</a:t>
            </a:r>
            <a:endParaRPr sz="1200" dirty="0">
              <a:latin typeface="Arial"/>
              <a:cs typeface="Arial"/>
            </a:endParaRPr>
          </a:p>
          <a:p>
            <a:pPr marL="12700">
              <a:lnSpc>
                <a:spcPct val="100000"/>
              </a:lnSpc>
            </a:pPr>
            <a:r>
              <a:rPr sz="1200" b="1" spc="-10" dirty="0">
                <a:solidFill>
                  <a:srgbClr val="FFFFFF"/>
                </a:solidFill>
                <a:latin typeface="Arial"/>
                <a:cs typeface="Arial"/>
              </a:rPr>
              <a:t>positive</a:t>
            </a:r>
            <a:endParaRPr sz="1200" dirty="0">
              <a:latin typeface="Arial"/>
              <a:cs typeface="Arial"/>
            </a:endParaRPr>
          </a:p>
        </p:txBody>
      </p:sp>
      <p:sp>
        <p:nvSpPr>
          <p:cNvPr id="18" name="object 18"/>
          <p:cNvSpPr/>
          <p:nvPr/>
        </p:nvSpPr>
        <p:spPr>
          <a:xfrm>
            <a:off x="3995420" y="4290059"/>
            <a:ext cx="1430020" cy="894080"/>
          </a:xfrm>
          <a:custGeom>
            <a:avLst/>
            <a:gdLst/>
            <a:ahLst/>
            <a:cxnLst/>
            <a:rect l="l" t="t" r="r" b="b"/>
            <a:pathLst>
              <a:path w="1430020" h="894079">
                <a:moveTo>
                  <a:pt x="715009" y="0"/>
                </a:moveTo>
                <a:lnTo>
                  <a:pt x="0" y="447039"/>
                </a:lnTo>
                <a:lnTo>
                  <a:pt x="715009" y="894079"/>
                </a:lnTo>
                <a:lnTo>
                  <a:pt x="1430019" y="447039"/>
                </a:lnTo>
                <a:lnTo>
                  <a:pt x="715009" y="0"/>
                </a:lnTo>
                <a:close/>
              </a:path>
            </a:pathLst>
          </a:custGeom>
        </p:spPr>
        <p:style>
          <a:lnRef idx="1">
            <a:schemeClr val="accent2"/>
          </a:lnRef>
          <a:fillRef idx="3">
            <a:schemeClr val="accent2"/>
          </a:fillRef>
          <a:effectRef idx="2">
            <a:schemeClr val="accent2"/>
          </a:effectRef>
          <a:fontRef idx="minor">
            <a:schemeClr val="lt1"/>
          </a:fontRef>
        </p:style>
        <p:txBody>
          <a:bodyPr wrap="square" lIns="0" tIns="0" rIns="0" bIns="0" rtlCol="0"/>
          <a:lstStyle/>
          <a:p>
            <a:endParaRPr dirty="0"/>
          </a:p>
        </p:txBody>
      </p:sp>
      <p:sp>
        <p:nvSpPr>
          <p:cNvPr id="19" name="object 19"/>
          <p:cNvSpPr txBox="1"/>
          <p:nvPr/>
        </p:nvSpPr>
        <p:spPr>
          <a:xfrm>
            <a:off x="4347464" y="4538345"/>
            <a:ext cx="727710" cy="391160"/>
          </a:xfrm>
          <a:prstGeom prst="rect">
            <a:avLst/>
          </a:prstGeom>
        </p:spPr>
        <p:txBody>
          <a:bodyPr vert="horz" wrap="square" lIns="0" tIns="12700" rIns="0" bIns="0" rtlCol="0">
            <a:spAutoFit/>
          </a:bodyPr>
          <a:lstStyle/>
          <a:p>
            <a:pPr algn="ctr">
              <a:lnSpc>
                <a:spcPct val="100000"/>
              </a:lnSpc>
              <a:spcBef>
                <a:spcPts val="100"/>
              </a:spcBef>
            </a:pPr>
            <a:r>
              <a:rPr sz="1200" b="1" dirty="0">
                <a:solidFill>
                  <a:srgbClr val="FFFFFF"/>
                </a:solidFill>
                <a:latin typeface="Arial"/>
                <a:cs typeface="Arial"/>
              </a:rPr>
              <a:t>IHC</a:t>
            </a:r>
            <a:r>
              <a:rPr sz="1200" b="1" spc="-35" dirty="0">
                <a:solidFill>
                  <a:srgbClr val="FFFFFF"/>
                </a:solidFill>
                <a:latin typeface="Arial"/>
                <a:cs typeface="Arial"/>
              </a:rPr>
              <a:t> </a:t>
            </a:r>
            <a:r>
              <a:rPr sz="1200" b="1" spc="-25" dirty="0">
                <a:solidFill>
                  <a:srgbClr val="FFFFFF"/>
                </a:solidFill>
                <a:latin typeface="Arial"/>
                <a:cs typeface="Arial"/>
              </a:rPr>
              <a:t>2+</a:t>
            </a:r>
            <a:endParaRPr sz="1200" dirty="0">
              <a:latin typeface="Arial"/>
              <a:cs typeface="Arial"/>
            </a:endParaRPr>
          </a:p>
          <a:p>
            <a:pPr algn="ctr">
              <a:lnSpc>
                <a:spcPct val="100000"/>
              </a:lnSpc>
            </a:pPr>
            <a:r>
              <a:rPr sz="1200" b="1" spc="-10" dirty="0">
                <a:solidFill>
                  <a:srgbClr val="FFFFFF"/>
                </a:solidFill>
                <a:latin typeface="Arial"/>
                <a:cs typeface="Arial"/>
              </a:rPr>
              <a:t>equivocal</a:t>
            </a:r>
            <a:endParaRPr sz="1200" dirty="0">
              <a:latin typeface="Arial"/>
              <a:cs typeface="Arial"/>
            </a:endParaRPr>
          </a:p>
        </p:txBody>
      </p:sp>
      <p:sp>
        <p:nvSpPr>
          <p:cNvPr id="20" name="object 20"/>
          <p:cNvSpPr/>
          <p:nvPr/>
        </p:nvSpPr>
        <p:spPr>
          <a:xfrm>
            <a:off x="6596380" y="4290059"/>
            <a:ext cx="1430020" cy="894080"/>
          </a:xfrm>
          <a:custGeom>
            <a:avLst/>
            <a:gdLst/>
            <a:ahLst/>
            <a:cxnLst/>
            <a:rect l="l" t="t" r="r" b="b"/>
            <a:pathLst>
              <a:path w="1430020" h="894079">
                <a:moveTo>
                  <a:pt x="715010" y="0"/>
                </a:moveTo>
                <a:lnTo>
                  <a:pt x="0" y="447039"/>
                </a:lnTo>
                <a:lnTo>
                  <a:pt x="715010" y="894079"/>
                </a:lnTo>
                <a:lnTo>
                  <a:pt x="1430020" y="447039"/>
                </a:lnTo>
                <a:lnTo>
                  <a:pt x="715010" y="0"/>
                </a:lnTo>
                <a:close/>
              </a:path>
            </a:pathLst>
          </a:custGeom>
        </p:spPr>
        <p:style>
          <a:lnRef idx="1">
            <a:schemeClr val="accent4"/>
          </a:lnRef>
          <a:fillRef idx="3">
            <a:schemeClr val="accent4"/>
          </a:fillRef>
          <a:effectRef idx="2">
            <a:schemeClr val="accent4"/>
          </a:effectRef>
          <a:fontRef idx="minor">
            <a:schemeClr val="lt1"/>
          </a:fontRef>
        </p:style>
        <p:txBody>
          <a:bodyPr wrap="square" lIns="0" tIns="0" rIns="0" bIns="0" rtlCol="0"/>
          <a:lstStyle/>
          <a:p>
            <a:endParaRPr dirty="0"/>
          </a:p>
        </p:txBody>
      </p:sp>
      <p:sp>
        <p:nvSpPr>
          <p:cNvPr id="21" name="object 21"/>
          <p:cNvSpPr txBox="1"/>
          <p:nvPr/>
        </p:nvSpPr>
        <p:spPr>
          <a:xfrm>
            <a:off x="6992619" y="4538345"/>
            <a:ext cx="643255" cy="391160"/>
          </a:xfrm>
          <a:prstGeom prst="rect">
            <a:avLst/>
          </a:prstGeom>
        </p:spPr>
        <p:txBody>
          <a:bodyPr vert="horz" wrap="square" lIns="0" tIns="12700" rIns="0" bIns="0" rtlCol="0">
            <a:spAutoFit/>
          </a:bodyPr>
          <a:lstStyle/>
          <a:p>
            <a:pPr marL="80645">
              <a:lnSpc>
                <a:spcPct val="100000"/>
              </a:lnSpc>
              <a:spcBef>
                <a:spcPts val="100"/>
              </a:spcBef>
            </a:pPr>
            <a:r>
              <a:rPr sz="1200" b="1" dirty="0">
                <a:solidFill>
                  <a:srgbClr val="FFFFFF"/>
                </a:solidFill>
                <a:latin typeface="Arial"/>
                <a:cs typeface="Arial"/>
              </a:rPr>
              <a:t>IHC</a:t>
            </a:r>
            <a:r>
              <a:rPr sz="1200" b="1" spc="-35" dirty="0">
                <a:solidFill>
                  <a:srgbClr val="FFFFFF"/>
                </a:solidFill>
                <a:latin typeface="Arial"/>
                <a:cs typeface="Arial"/>
              </a:rPr>
              <a:t> </a:t>
            </a:r>
            <a:r>
              <a:rPr sz="1200" b="1" spc="-25" dirty="0">
                <a:solidFill>
                  <a:srgbClr val="FFFFFF"/>
                </a:solidFill>
                <a:latin typeface="Arial"/>
                <a:cs typeface="Arial"/>
              </a:rPr>
              <a:t>1+</a:t>
            </a:r>
            <a:endParaRPr sz="1200" dirty="0">
              <a:latin typeface="Arial"/>
              <a:cs typeface="Arial"/>
            </a:endParaRPr>
          </a:p>
          <a:p>
            <a:pPr marL="12700">
              <a:lnSpc>
                <a:spcPct val="100000"/>
              </a:lnSpc>
            </a:pPr>
            <a:r>
              <a:rPr sz="1200" b="1" spc="-10" dirty="0">
                <a:solidFill>
                  <a:srgbClr val="FFFFFF"/>
                </a:solidFill>
                <a:latin typeface="Arial"/>
                <a:cs typeface="Arial"/>
              </a:rPr>
              <a:t>negative</a:t>
            </a:r>
            <a:endParaRPr sz="1200" dirty="0">
              <a:latin typeface="Arial"/>
              <a:cs typeface="Arial"/>
            </a:endParaRPr>
          </a:p>
        </p:txBody>
      </p:sp>
      <p:sp>
        <p:nvSpPr>
          <p:cNvPr id="22" name="object 22"/>
          <p:cNvSpPr/>
          <p:nvPr/>
        </p:nvSpPr>
        <p:spPr>
          <a:xfrm>
            <a:off x="9199880" y="4290059"/>
            <a:ext cx="1430020" cy="894080"/>
          </a:xfrm>
          <a:custGeom>
            <a:avLst/>
            <a:gdLst/>
            <a:ahLst/>
            <a:cxnLst/>
            <a:rect l="l" t="t" r="r" b="b"/>
            <a:pathLst>
              <a:path w="1430020" h="894079">
                <a:moveTo>
                  <a:pt x="715010" y="0"/>
                </a:moveTo>
                <a:lnTo>
                  <a:pt x="0" y="447039"/>
                </a:lnTo>
                <a:lnTo>
                  <a:pt x="715010" y="894079"/>
                </a:lnTo>
                <a:lnTo>
                  <a:pt x="1430020" y="447039"/>
                </a:lnTo>
                <a:lnTo>
                  <a:pt x="715010" y="0"/>
                </a:lnTo>
                <a:close/>
              </a:path>
            </a:pathLst>
          </a:custGeom>
        </p:spPr>
        <p:style>
          <a:lnRef idx="1">
            <a:schemeClr val="accent5"/>
          </a:lnRef>
          <a:fillRef idx="3">
            <a:schemeClr val="accent5"/>
          </a:fillRef>
          <a:effectRef idx="2">
            <a:schemeClr val="accent5"/>
          </a:effectRef>
          <a:fontRef idx="minor">
            <a:schemeClr val="lt1"/>
          </a:fontRef>
        </p:style>
        <p:txBody>
          <a:bodyPr wrap="square" lIns="0" tIns="0" rIns="0" bIns="0" rtlCol="0"/>
          <a:lstStyle/>
          <a:p>
            <a:endParaRPr dirty="0"/>
          </a:p>
        </p:txBody>
      </p:sp>
      <p:sp>
        <p:nvSpPr>
          <p:cNvPr id="23" name="object 23"/>
          <p:cNvSpPr txBox="1"/>
          <p:nvPr/>
        </p:nvSpPr>
        <p:spPr>
          <a:xfrm>
            <a:off x="9594595" y="4538345"/>
            <a:ext cx="643255" cy="391160"/>
          </a:xfrm>
          <a:prstGeom prst="rect">
            <a:avLst/>
          </a:prstGeom>
        </p:spPr>
        <p:txBody>
          <a:bodyPr vert="horz" wrap="square" lIns="0" tIns="12700" rIns="0" bIns="0" rtlCol="0">
            <a:spAutoFit/>
          </a:bodyPr>
          <a:lstStyle/>
          <a:p>
            <a:pPr algn="ctr">
              <a:lnSpc>
                <a:spcPct val="100000"/>
              </a:lnSpc>
              <a:spcBef>
                <a:spcPts val="100"/>
              </a:spcBef>
            </a:pPr>
            <a:r>
              <a:rPr sz="1200" b="1" dirty="0">
                <a:solidFill>
                  <a:srgbClr val="FFFFFF"/>
                </a:solidFill>
                <a:latin typeface="Arial"/>
                <a:cs typeface="Arial"/>
              </a:rPr>
              <a:t>IHC</a:t>
            </a:r>
            <a:r>
              <a:rPr sz="1200" b="1" spc="-35" dirty="0">
                <a:solidFill>
                  <a:srgbClr val="FFFFFF"/>
                </a:solidFill>
                <a:latin typeface="Arial"/>
                <a:cs typeface="Arial"/>
              </a:rPr>
              <a:t> </a:t>
            </a:r>
            <a:r>
              <a:rPr sz="1200" b="1" spc="-50" dirty="0">
                <a:solidFill>
                  <a:srgbClr val="FFFFFF"/>
                </a:solidFill>
                <a:latin typeface="Arial"/>
                <a:cs typeface="Arial"/>
              </a:rPr>
              <a:t>0</a:t>
            </a:r>
            <a:endParaRPr sz="1200" dirty="0">
              <a:latin typeface="Arial"/>
              <a:cs typeface="Arial"/>
            </a:endParaRPr>
          </a:p>
          <a:p>
            <a:pPr algn="ctr">
              <a:lnSpc>
                <a:spcPct val="100000"/>
              </a:lnSpc>
            </a:pPr>
            <a:r>
              <a:rPr sz="1200" b="1" spc="-10" dirty="0">
                <a:solidFill>
                  <a:srgbClr val="FFFFFF"/>
                </a:solidFill>
                <a:latin typeface="Arial"/>
                <a:cs typeface="Arial"/>
              </a:rPr>
              <a:t>negative</a:t>
            </a:r>
            <a:endParaRPr sz="1200" dirty="0">
              <a:latin typeface="Arial"/>
              <a:cs typeface="Arial"/>
            </a:endParaRPr>
          </a:p>
        </p:txBody>
      </p:sp>
      <p:sp>
        <p:nvSpPr>
          <p:cNvPr id="24" name="object 24"/>
          <p:cNvSpPr txBox="1"/>
          <p:nvPr/>
        </p:nvSpPr>
        <p:spPr>
          <a:xfrm>
            <a:off x="1809114" y="5461000"/>
            <a:ext cx="5826760" cy="434734"/>
          </a:xfrm>
          <a:prstGeom prst="rect">
            <a:avLst/>
          </a:prstGeom>
          <a:ln/>
        </p:spPr>
        <p:style>
          <a:lnRef idx="1">
            <a:schemeClr val="dk1"/>
          </a:lnRef>
          <a:fillRef idx="2">
            <a:schemeClr val="dk1"/>
          </a:fillRef>
          <a:effectRef idx="1">
            <a:schemeClr val="dk1"/>
          </a:effectRef>
          <a:fontRef idx="minor">
            <a:schemeClr val="dk1"/>
          </a:fontRef>
        </p:style>
        <p:txBody>
          <a:bodyPr vert="horz" wrap="square" lIns="0" tIns="3810" rIns="0" bIns="0" rtlCol="0">
            <a:spAutoFit/>
          </a:bodyPr>
          <a:lstStyle/>
          <a:p>
            <a:pPr marL="725805" marR="177800" indent="-551180" algn="ctr">
              <a:lnSpc>
                <a:spcPct val="100000"/>
              </a:lnSpc>
            </a:pPr>
            <a:r>
              <a:rPr sz="1400" b="1" dirty="0">
                <a:solidFill>
                  <a:schemeClr val="bg1"/>
                </a:solidFill>
                <a:latin typeface="Arial"/>
                <a:cs typeface="Arial"/>
              </a:rPr>
              <a:t>Must</a:t>
            </a:r>
            <a:r>
              <a:rPr sz="1400" b="1" spc="-45" dirty="0">
                <a:solidFill>
                  <a:schemeClr val="bg1"/>
                </a:solidFill>
                <a:latin typeface="Arial"/>
                <a:cs typeface="Arial"/>
              </a:rPr>
              <a:t> </a:t>
            </a:r>
            <a:r>
              <a:rPr sz="1400" b="1" dirty="0">
                <a:solidFill>
                  <a:schemeClr val="bg1"/>
                </a:solidFill>
                <a:latin typeface="Arial"/>
                <a:cs typeface="Arial"/>
              </a:rPr>
              <a:t>order</a:t>
            </a:r>
            <a:r>
              <a:rPr sz="1400" b="1" spc="-40" dirty="0">
                <a:solidFill>
                  <a:schemeClr val="bg1"/>
                </a:solidFill>
                <a:latin typeface="Arial"/>
                <a:cs typeface="Arial"/>
              </a:rPr>
              <a:t> </a:t>
            </a:r>
            <a:r>
              <a:rPr sz="1400" b="1" dirty="0">
                <a:solidFill>
                  <a:schemeClr val="bg1"/>
                </a:solidFill>
                <a:latin typeface="Arial"/>
                <a:cs typeface="Arial"/>
              </a:rPr>
              <a:t>reflex</a:t>
            </a:r>
            <a:r>
              <a:rPr sz="1400" b="1" spc="-35" dirty="0">
                <a:solidFill>
                  <a:schemeClr val="bg1"/>
                </a:solidFill>
                <a:latin typeface="Arial"/>
                <a:cs typeface="Arial"/>
              </a:rPr>
              <a:t> </a:t>
            </a:r>
            <a:r>
              <a:rPr sz="1400" b="1" dirty="0">
                <a:solidFill>
                  <a:schemeClr val="bg1"/>
                </a:solidFill>
                <a:latin typeface="Arial"/>
                <a:cs typeface="Arial"/>
              </a:rPr>
              <a:t>test</a:t>
            </a:r>
            <a:r>
              <a:rPr sz="1400" b="1" spc="-25" dirty="0">
                <a:solidFill>
                  <a:schemeClr val="bg1"/>
                </a:solidFill>
                <a:latin typeface="Arial"/>
                <a:cs typeface="Arial"/>
              </a:rPr>
              <a:t> </a:t>
            </a:r>
            <a:r>
              <a:rPr sz="1400" b="1" dirty="0">
                <a:solidFill>
                  <a:schemeClr val="bg1"/>
                </a:solidFill>
                <a:latin typeface="Arial"/>
                <a:cs typeface="Arial"/>
              </a:rPr>
              <a:t>(same</a:t>
            </a:r>
            <a:r>
              <a:rPr sz="1400" b="1" spc="-20" dirty="0">
                <a:solidFill>
                  <a:schemeClr val="bg1"/>
                </a:solidFill>
                <a:latin typeface="Arial"/>
                <a:cs typeface="Arial"/>
              </a:rPr>
              <a:t> </a:t>
            </a:r>
            <a:r>
              <a:rPr sz="1400" b="1" spc="-10" dirty="0">
                <a:solidFill>
                  <a:schemeClr val="bg1"/>
                </a:solidFill>
                <a:latin typeface="Arial"/>
                <a:cs typeface="Arial"/>
              </a:rPr>
              <a:t>specimen</a:t>
            </a:r>
            <a:r>
              <a:rPr sz="1400" b="1" spc="-20" dirty="0">
                <a:solidFill>
                  <a:schemeClr val="bg1"/>
                </a:solidFill>
                <a:latin typeface="Arial"/>
                <a:cs typeface="Arial"/>
              </a:rPr>
              <a:t> </a:t>
            </a:r>
            <a:r>
              <a:rPr sz="1400" b="1" dirty="0">
                <a:solidFill>
                  <a:schemeClr val="bg1"/>
                </a:solidFill>
                <a:latin typeface="Arial"/>
                <a:cs typeface="Arial"/>
              </a:rPr>
              <a:t>using</a:t>
            </a:r>
            <a:r>
              <a:rPr sz="1400" b="1" spc="-40" dirty="0">
                <a:solidFill>
                  <a:schemeClr val="bg1"/>
                </a:solidFill>
                <a:latin typeface="Arial"/>
                <a:cs typeface="Arial"/>
              </a:rPr>
              <a:t> </a:t>
            </a:r>
            <a:r>
              <a:rPr sz="1400" b="1" dirty="0">
                <a:solidFill>
                  <a:schemeClr val="bg1"/>
                </a:solidFill>
                <a:latin typeface="Arial"/>
                <a:cs typeface="Arial"/>
              </a:rPr>
              <a:t>ISH)</a:t>
            </a:r>
            <a:r>
              <a:rPr sz="1400" b="1" spc="-20" dirty="0">
                <a:solidFill>
                  <a:schemeClr val="bg1"/>
                </a:solidFill>
                <a:latin typeface="Arial"/>
                <a:cs typeface="Arial"/>
              </a:rPr>
              <a:t> </a:t>
            </a:r>
            <a:endParaRPr lang="en-US" sz="1400" b="1" spc="-20" dirty="0">
              <a:solidFill>
                <a:schemeClr val="bg1"/>
              </a:solidFill>
              <a:latin typeface="Arial"/>
              <a:cs typeface="Arial"/>
            </a:endParaRPr>
          </a:p>
          <a:p>
            <a:pPr marL="725805" marR="177800" indent="-551180" algn="ctr">
              <a:lnSpc>
                <a:spcPct val="100000"/>
              </a:lnSpc>
            </a:pPr>
            <a:r>
              <a:rPr sz="1400" b="1" dirty="0">
                <a:solidFill>
                  <a:schemeClr val="bg1"/>
                </a:solidFill>
                <a:latin typeface="Arial"/>
                <a:cs typeface="Arial"/>
              </a:rPr>
              <a:t>or</a:t>
            </a:r>
            <a:r>
              <a:rPr sz="1400" b="1" spc="-35" dirty="0">
                <a:solidFill>
                  <a:schemeClr val="bg1"/>
                </a:solidFill>
                <a:latin typeface="Arial"/>
                <a:cs typeface="Arial"/>
              </a:rPr>
              <a:t> </a:t>
            </a:r>
            <a:r>
              <a:rPr sz="1400" b="1" dirty="0">
                <a:solidFill>
                  <a:schemeClr val="bg1"/>
                </a:solidFill>
                <a:latin typeface="Arial"/>
                <a:cs typeface="Arial"/>
              </a:rPr>
              <a:t>order</a:t>
            </a:r>
            <a:r>
              <a:rPr sz="1400" b="1" spc="-30" dirty="0">
                <a:solidFill>
                  <a:schemeClr val="bg1"/>
                </a:solidFill>
                <a:latin typeface="Arial"/>
                <a:cs typeface="Arial"/>
              </a:rPr>
              <a:t> </a:t>
            </a:r>
            <a:r>
              <a:rPr sz="1400" b="1" dirty="0">
                <a:solidFill>
                  <a:schemeClr val="bg1"/>
                </a:solidFill>
                <a:latin typeface="Arial"/>
                <a:cs typeface="Arial"/>
              </a:rPr>
              <a:t>a</a:t>
            </a:r>
            <a:r>
              <a:rPr sz="1400" b="1" spc="-30" dirty="0">
                <a:solidFill>
                  <a:schemeClr val="bg1"/>
                </a:solidFill>
                <a:latin typeface="Arial"/>
                <a:cs typeface="Arial"/>
              </a:rPr>
              <a:t> </a:t>
            </a:r>
            <a:r>
              <a:rPr sz="1400" b="1" spc="-25" dirty="0">
                <a:solidFill>
                  <a:schemeClr val="bg1"/>
                </a:solidFill>
                <a:latin typeface="Arial"/>
                <a:cs typeface="Arial"/>
              </a:rPr>
              <a:t>new </a:t>
            </a:r>
            <a:r>
              <a:rPr sz="1400" b="1" dirty="0">
                <a:solidFill>
                  <a:schemeClr val="bg1"/>
                </a:solidFill>
                <a:latin typeface="Arial"/>
                <a:cs typeface="Arial"/>
              </a:rPr>
              <a:t>test</a:t>
            </a:r>
            <a:r>
              <a:rPr sz="1400" b="1" spc="-10" dirty="0">
                <a:solidFill>
                  <a:schemeClr val="bg1"/>
                </a:solidFill>
                <a:latin typeface="Arial"/>
                <a:cs typeface="Arial"/>
              </a:rPr>
              <a:t> </a:t>
            </a:r>
            <a:r>
              <a:rPr sz="1400" b="1" dirty="0">
                <a:solidFill>
                  <a:schemeClr val="bg1"/>
                </a:solidFill>
                <a:latin typeface="Arial"/>
                <a:cs typeface="Arial"/>
              </a:rPr>
              <a:t>(new</a:t>
            </a:r>
            <a:r>
              <a:rPr sz="1400" b="1" spc="-5" dirty="0">
                <a:solidFill>
                  <a:schemeClr val="bg1"/>
                </a:solidFill>
                <a:latin typeface="Arial"/>
                <a:cs typeface="Arial"/>
              </a:rPr>
              <a:t> </a:t>
            </a:r>
            <a:r>
              <a:rPr sz="1400" b="1" dirty="0">
                <a:solidFill>
                  <a:schemeClr val="bg1"/>
                </a:solidFill>
                <a:latin typeface="Arial"/>
                <a:cs typeface="Arial"/>
              </a:rPr>
              <a:t>specimen</a:t>
            </a:r>
            <a:r>
              <a:rPr sz="1400" b="1" spc="-5" dirty="0">
                <a:solidFill>
                  <a:schemeClr val="bg1"/>
                </a:solidFill>
                <a:latin typeface="Arial"/>
                <a:cs typeface="Arial"/>
              </a:rPr>
              <a:t> </a:t>
            </a:r>
            <a:r>
              <a:rPr sz="1400" b="1" dirty="0">
                <a:solidFill>
                  <a:schemeClr val="bg1"/>
                </a:solidFill>
                <a:latin typeface="Arial"/>
                <a:cs typeface="Arial"/>
              </a:rPr>
              <a:t>if</a:t>
            </a:r>
            <a:r>
              <a:rPr sz="1400" b="1" spc="-5" dirty="0">
                <a:solidFill>
                  <a:schemeClr val="bg1"/>
                </a:solidFill>
                <a:latin typeface="Arial"/>
                <a:cs typeface="Arial"/>
              </a:rPr>
              <a:t> </a:t>
            </a:r>
            <a:r>
              <a:rPr sz="1400" b="1" dirty="0">
                <a:solidFill>
                  <a:schemeClr val="bg1"/>
                </a:solidFill>
                <a:latin typeface="Arial"/>
                <a:cs typeface="Arial"/>
              </a:rPr>
              <a:t>available,</a:t>
            </a:r>
            <a:r>
              <a:rPr sz="1400" b="1" spc="-10" dirty="0">
                <a:solidFill>
                  <a:schemeClr val="bg1"/>
                </a:solidFill>
                <a:latin typeface="Arial"/>
                <a:cs typeface="Arial"/>
              </a:rPr>
              <a:t> </a:t>
            </a:r>
            <a:r>
              <a:rPr sz="1400" b="1" dirty="0">
                <a:solidFill>
                  <a:schemeClr val="bg1"/>
                </a:solidFill>
                <a:latin typeface="Arial"/>
                <a:cs typeface="Arial"/>
              </a:rPr>
              <a:t>using</a:t>
            </a:r>
            <a:r>
              <a:rPr sz="1400" b="1" spc="-25" dirty="0">
                <a:solidFill>
                  <a:schemeClr val="bg1"/>
                </a:solidFill>
                <a:latin typeface="Arial"/>
                <a:cs typeface="Arial"/>
              </a:rPr>
              <a:t> </a:t>
            </a:r>
            <a:r>
              <a:rPr sz="1400" b="1" dirty="0">
                <a:solidFill>
                  <a:schemeClr val="bg1"/>
                </a:solidFill>
                <a:latin typeface="Arial"/>
                <a:cs typeface="Arial"/>
              </a:rPr>
              <a:t>IHC</a:t>
            </a:r>
            <a:r>
              <a:rPr sz="1400" b="1" spc="-15" dirty="0">
                <a:solidFill>
                  <a:schemeClr val="bg1"/>
                </a:solidFill>
                <a:latin typeface="Arial"/>
                <a:cs typeface="Arial"/>
              </a:rPr>
              <a:t> </a:t>
            </a:r>
            <a:r>
              <a:rPr sz="1400" b="1" dirty="0">
                <a:solidFill>
                  <a:schemeClr val="bg1"/>
                </a:solidFill>
                <a:latin typeface="Arial"/>
                <a:cs typeface="Arial"/>
              </a:rPr>
              <a:t>or</a:t>
            </a:r>
            <a:r>
              <a:rPr sz="1400" b="1" spc="-20" dirty="0">
                <a:solidFill>
                  <a:schemeClr val="bg1"/>
                </a:solidFill>
                <a:latin typeface="Arial"/>
                <a:cs typeface="Arial"/>
              </a:rPr>
              <a:t> ISH)</a:t>
            </a:r>
            <a:endParaRPr sz="1400" dirty="0">
              <a:solidFill>
                <a:schemeClr val="bg1"/>
              </a:solidFill>
              <a:latin typeface="Arial"/>
              <a:cs typeface="Arial"/>
            </a:endParaRPr>
          </a:p>
        </p:txBody>
      </p:sp>
      <p:grpSp>
        <p:nvGrpSpPr>
          <p:cNvPr id="25" name="object 25"/>
          <p:cNvGrpSpPr/>
          <p:nvPr/>
        </p:nvGrpSpPr>
        <p:grpSpPr>
          <a:xfrm>
            <a:off x="2072639" y="1722119"/>
            <a:ext cx="7879081" cy="3737611"/>
            <a:chOff x="2072639" y="1722119"/>
            <a:chExt cx="7879081" cy="3737611"/>
          </a:xfrm>
        </p:grpSpPr>
        <p:sp>
          <p:nvSpPr>
            <p:cNvPr id="26" name="object 26"/>
            <p:cNvSpPr/>
            <p:nvPr/>
          </p:nvSpPr>
          <p:spPr>
            <a:xfrm>
              <a:off x="6012180" y="1722119"/>
              <a:ext cx="0" cy="352425"/>
            </a:xfrm>
            <a:custGeom>
              <a:avLst/>
              <a:gdLst/>
              <a:ahLst/>
              <a:cxnLst/>
              <a:rect l="l" t="t" r="r" b="b"/>
              <a:pathLst>
                <a:path h="352425">
                  <a:moveTo>
                    <a:pt x="0" y="0"/>
                  </a:moveTo>
                  <a:lnTo>
                    <a:pt x="0" y="352425"/>
                  </a:lnTo>
                </a:path>
              </a:pathLst>
            </a:custGeom>
            <a:ln w="20320">
              <a:solidFill>
                <a:srgbClr val="7E7E7E"/>
              </a:solidFill>
            </a:ln>
          </p:spPr>
          <p:txBody>
            <a:bodyPr wrap="square" lIns="0" tIns="0" rIns="0" bIns="0" rtlCol="0"/>
            <a:lstStyle/>
            <a:p>
              <a:endParaRPr dirty="0"/>
            </a:p>
          </p:txBody>
        </p:sp>
        <p:sp>
          <p:nvSpPr>
            <p:cNvPr id="29" name="object 29"/>
            <p:cNvSpPr/>
            <p:nvPr/>
          </p:nvSpPr>
          <p:spPr>
            <a:xfrm>
              <a:off x="2110739" y="2397759"/>
              <a:ext cx="3902710" cy="389890"/>
            </a:xfrm>
            <a:custGeom>
              <a:avLst/>
              <a:gdLst/>
              <a:ahLst/>
              <a:cxnLst/>
              <a:rect l="l" t="t" r="r" b="b"/>
              <a:pathLst>
                <a:path w="3902710" h="389889">
                  <a:moveTo>
                    <a:pt x="3902202" y="0"/>
                  </a:moveTo>
                  <a:lnTo>
                    <a:pt x="3902202" y="194817"/>
                  </a:lnTo>
                  <a:lnTo>
                    <a:pt x="0" y="194817"/>
                  </a:lnTo>
                  <a:lnTo>
                    <a:pt x="0" y="389509"/>
                  </a:lnTo>
                </a:path>
              </a:pathLst>
            </a:custGeom>
            <a:ln w="20320">
              <a:solidFill>
                <a:srgbClr val="7E7E7E"/>
              </a:solidFill>
            </a:ln>
          </p:spPr>
          <p:txBody>
            <a:bodyPr wrap="square" lIns="0" tIns="0" rIns="0" bIns="0" rtlCol="0"/>
            <a:lstStyle/>
            <a:p>
              <a:endParaRPr dirty="0"/>
            </a:p>
          </p:txBody>
        </p:sp>
        <p:sp>
          <p:nvSpPr>
            <p:cNvPr id="30" name="object 30"/>
            <p:cNvSpPr/>
            <p:nvPr/>
          </p:nvSpPr>
          <p:spPr>
            <a:xfrm>
              <a:off x="2072639" y="3997959"/>
              <a:ext cx="76200" cy="290830"/>
            </a:xfrm>
            <a:custGeom>
              <a:avLst/>
              <a:gdLst/>
              <a:ahLst/>
              <a:cxnLst/>
              <a:rect l="l" t="t" r="r" b="b"/>
              <a:pathLst>
                <a:path w="76200" h="290829">
                  <a:moveTo>
                    <a:pt x="27940" y="214375"/>
                  </a:moveTo>
                  <a:lnTo>
                    <a:pt x="0" y="214375"/>
                  </a:lnTo>
                  <a:lnTo>
                    <a:pt x="38100" y="290575"/>
                  </a:lnTo>
                  <a:lnTo>
                    <a:pt x="69850" y="227075"/>
                  </a:lnTo>
                  <a:lnTo>
                    <a:pt x="27940" y="227075"/>
                  </a:lnTo>
                  <a:lnTo>
                    <a:pt x="27940" y="214375"/>
                  </a:lnTo>
                  <a:close/>
                </a:path>
                <a:path w="76200" h="290829">
                  <a:moveTo>
                    <a:pt x="48260" y="0"/>
                  </a:moveTo>
                  <a:lnTo>
                    <a:pt x="27940" y="0"/>
                  </a:lnTo>
                  <a:lnTo>
                    <a:pt x="27940" y="227075"/>
                  </a:lnTo>
                  <a:lnTo>
                    <a:pt x="48260" y="227075"/>
                  </a:lnTo>
                  <a:lnTo>
                    <a:pt x="48260" y="0"/>
                  </a:lnTo>
                  <a:close/>
                </a:path>
                <a:path w="76200" h="290829">
                  <a:moveTo>
                    <a:pt x="76200" y="214375"/>
                  </a:moveTo>
                  <a:lnTo>
                    <a:pt x="48260" y="214375"/>
                  </a:lnTo>
                  <a:lnTo>
                    <a:pt x="48260" y="227075"/>
                  </a:lnTo>
                  <a:lnTo>
                    <a:pt x="69850" y="227075"/>
                  </a:lnTo>
                  <a:lnTo>
                    <a:pt x="76200" y="214375"/>
                  </a:lnTo>
                  <a:close/>
                </a:path>
              </a:pathLst>
            </a:custGeom>
            <a:solidFill>
              <a:srgbClr val="7E7E7E"/>
            </a:solidFill>
          </p:spPr>
          <p:txBody>
            <a:bodyPr wrap="square" lIns="0" tIns="0" rIns="0" bIns="0" rtlCol="0"/>
            <a:lstStyle/>
            <a:p>
              <a:endParaRPr dirty="0"/>
            </a:p>
          </p:txBody>
        </p:sp>
        <p:sp>
          <p:nvSpPr>
            <p:cNvPr id="31" name="object 31"/>
            <p:cNvSpPr/>
            <p:nvPr/>
          </p:nvSpPr>
          <p:spPr>
            <a:xfrm>
              <a:off x="4711700" y="2397759"/>
              <a:ext cx="1301115" cy="389890"/>
            </a:xfrm>
            <a:custGeom>
              <a:avLst/>
              <a:gdLst/>
              <a:ahLst/>
              <a:cxnLst/>
              <a:rect l="l" t="t" r="r" b="b"/>
              <a:pathLst>
                <a:path w="1301114" h="389889">
                  <a:moveTo>
                    <a:pt x="1300734" y="0"/>
                  </a:moveTo>
                  <a:lnTo>
                    <a:pt x="1300734" y="194817"/>
                  </a:lnTo>
                  <a:lnTo>
                    <a:pt x="0" y="194817"/>
                  </a:lnTo>
                  <a:lnTo>
                    <a:pt x="0" y="389509"/>
                  </a:lnTo>
                </a:path>
              </a:pathLst>
            </a:custGeom>
            <a:ln w="20320">
              <a:solidFill>
                <a:srgbClr val="7E7E7E"/>
              </a:solidFill>
            </a:ln>
          </p:spPr>
          <p:txBody>
            <a:bodyPr wrap="square" lIns="0" tIns="0" rIns="0" bIns="0" rtlCol="0"/>
            <a:lstStyle/>
            <a:p>
              <a:endParaRPr dirty="0"/>
            </a:p>
          </p:txBody>
        </p:sp>
        <p:sp>
          <p:nvSpPr>
            <p:cNvPr id="32" name="object 32"/>
            <p:cNvSpPr/>
            <p:nvPr/>
          </p:nvSpPr>
          <p:spPr>
            <a:xfrm>
              <a:off x="4673600" y="3997959"/>
              <a:ext cx="76200" cy="290830"/>
            </a:xfrm>
            <a:custGeom>
              <a:avLst/>
              <a:gdLst/>
              <a:ahLst/>
              <a:cxnLst/>
              <a:rect l="l" t="t" r="r" b="b"/>
              <a:pathLst>
                <a:path w="76200" h="290829">
                  <a:moveTo>
                    <a:pt x="27939" y="214375"/>
                  </a:moveTo>
                  <a:lnTo>
                    <a:pt x="0" y="214375"/>
                  </a:lnTo>
                  <a:lnTo>
                    <a:pt x="38100" y="290575"/>
                  </a:lnTo>
                  <a:lnTo>
                    <a:pt x="69850" y="227075"/>
                  </a:lnTo>
                  <a:lnTo>
                    <a:pt x="27939" y="227075"/>
                  </a:lnTo>
                  <a:lnTo>
                    <a:pt x="27939" y="214375"/>
                  </a:lnTo>
                  <a:close/>
                </a:path>
                <a:path w="76200" h="290829">
                  <a:moveTo>
                    <a:pt x="48260" y="0"/>
                  </a:moveTo>
                  <a:lnTo>
                    <a:pt x="27939" y="0"/>
                  </a:lnTo>
                  <a:lnTo>
                    <a:pt x="27939" y="227075"/>
                  </a:lnTo>
                  <a:lnTo>
                    <a:pt x="48260" y="227075"/>
                  </a:lnTo>
                  <a:lnTo>
                    <a:pt x="48260" y="0"/>
                  </a:lnTo>
                  <a:close/>
                </a:path>
                <a:path w="76200" h="290829">
                  <a:moveTo>
                    <a:pt x="76200" y="214375"/>
                  </a:moveTo>
                  <a:lnTo>
                    <a:pt x="48260" y="214375"/>
                  </a:lnTo>
                  <a:lnTo>
                    <a:pt x="48260" y="227075"/>
                  </a:lnTo>
                  <a:lnTo>
                    <a:pt x="69850" y="227075"/>
                  </a:lnTo>
                  <a:lnTo>
                    <a:pt x="76200" y="214375"/>
                  </a:lnTo>
                  <a:close/>
                </a:path>
              </a:pathLst>
            </a:custGeom>
            <a:solidFill>
              <a:srgbClr val="7E7E7E"/>
            </a:solidFill>
          </p:spPr>
          <p:txBody>
            <a:bodyPr wrap="square" lIns="0" tIns="0" rIns="0" bIns="0" rtlCol="0"/>
            <a:lstStyle/>
            <a:p>
              <a:endParaRPr dirty="0"/>
            </a:p>
          </p:txBody>
        </p:sp>
        <p:sp>
          <p:nvSpPr>
            <p:cNvPr id="33" name="object 33"/>
            <p:cNvSpPr/>
            <p:nvPr/>
          </p:nvSpPr>
          <p:spPr>
            <a:xfrm>
              <a:off x="6012180" y="2397759"/>
              <a:ext cx="1301115" cy="389890"/>
            </a:xfrm>
            <a:custGeom>
              <a:avLst/>
              <a:gdLst/>
              <a:ahLst/>
              <a:cxnLst/>
              <a:rect l="l" t="t" r="r" b="b"/>
              <a:pathLst>
                <a:path w="1301115" h="389889">
                  <a:moveTo>
                    <a:pt x="0" y="0"/>
                  </a:moveTo>
                  <a:lnTo>
                    <a:pt x="0" y="194817"/>
                  </a:lnTo>
                  <a:lnTo>
                    <a:pt x="1300734" y="194817"/>
                  </a:lnTo>
                  <a:lnTo>
                    <a:pt x="1300734" y="389509"/>
                  </a:lnTo>
                </a:path>
              </a:pathLst>
            </a:custGeom>
            <a:ln w="20320">
              <a:solidFill>
                <a:srgbClr val="7E7E7E"/>
              </a:solidFill>
            </a:ln>
          </p:spPr>
          <p:txBody>
            <a:bodyPr wrap="square" lIns="0" tIns="0" rIns="0" bIns="0" rtlCol="0"/>
            <a:lstStyle/>
            <a:p>
              <a:endParaRPr dirty="0"/>
            </a:p>
          </p:txBody>
        </p:sp>
        <p:sp>
          <p:nvSpPr>
            <p:cNvPr id="34" name="object 34"/>
            <p:cNvSpPr/>
            <p:nvPr/>
          </p:nvSpPr>
          <p:spPr>
            <a:xfrm>
              <a:off x="4673600" y="5184140"/>
              <a:ext cx="76200" cy="275590"/>
            </a:xfrm>
            <a:custGeom>
              <a:avLst/>
              <a:gdLst/>
              <a:ahLst/>
              <a:cxnLst/>
              <a:rect l="l" t="t" r="r" b="b"/>
              <a:pathLst>
                <a:path w="76200" h="275589">
                  <a:moveTo>
                    <a:pt x="27939" y="198882"/>
                  </a:moveTo>
                  <a:lnTo>
                    <a:pt x="0" y="198882"/>
                  </a:lnTo>
                  <a:lnTo>
                    <a:pt x="38100" y="275082"/>
                  </a:lnTo>
                  <a:lnTo>
                    <a:pt x="69850" y="211582"/>
                  </a:lnTo>
                  <a:lnTo>
                    <a:pt x="27939" y="211582"/>
                  </a:lnTo>
                  <a:lnTo>
                    <a:pt x="27939" y="198882"/>
                  </a:lnTo>
                  <a:close/>
                </a:path>
                <a:path w="76200" h="275589">
                  <a:moveTo>
                    <a:pt x="48260" y="0"/>
                  </a:moveTo>
                  <a:lnTo>
                    <a:pt x="27939" y="0"/>
                  </a:lnTo>
                  <a:lnTo>
                    <a:pt x="27939" y="211582"/>
                  </a:lnTo>
                  <a:lnTo>
                    <a:pt x="48260" y="211582"/>
                  </a:lnTo>
                  <a:lnTo>
                    <a:pt x="48260" y="0"/>
                  </a:lnTo>
                  <a:close/>
                </a:path>
                <a:path w="76200" h="275589">
                  <a:moveTo>
                    <a:pt x="76200" y="198882"/>
                  </a:moveTo>
                  <a:lnTo>
                    <a:pt x="48260" y="198882"/>
                  </a:lnTo>
                  <a:lnTo>
                    <a:pt x="48260" y="211582"/>
                  </a:lnTo>
                  <a:lnTo>
                    <a:pt x="69850" y="211582"/>
                  </a:lnTo>
                  <a:lnTo>
                    <a:pt x="76200" y="198882"/>
                  </a:lnTo>
                  <a:close/>
                </a:path>
              </a:pathLst>
            </a:custGeom>
            <a:solidFill>
              <a:srgbClr val="7E7E7E"/>
            </a:solidFill>
          </p:spPr>
          <p:txBody>
            <a:bodyPr wrap="square" lIns="0" tIns="0" rIns="0" bIns="0" rtlCol="0"/>
            <a:lstStyle/>
            <a:p>
              <a:endParaRPr dirty="0"/>
            </a:p>
          </p:txBody>
        </p:sp>
        <p:sp>
          <p:nvSpPr>
            <p:cNvPr id="35" name="object 35"/>
            <p:cNvSpPr/>
            <p:nvPr/>
          </p:nvSpPr>
          <p:spPr>
            <a:xfrm>
              <a:off x="6012180" y="2397759"/>
              <a:ext cx="3902710" cy="389890"/>
            </a:xfrm>
            <a:custGeom>
              <a:avLst/>
              <a:gdLst/>
              <a:ahLst/>
              <a:cxnLst/>
              <a:rect l="l" t="t" r="r" b="b"/>
              <a:pathLst>
                <a:path w="3902709" h="389889">
                  <a:moveTo>
                    <a:pt x="0" y="0"/>
                  </a:moveTo>
                  <a:lnTo>
                    <a:pt x="0" y="194817"/>
                  </a:lnTo>
                  <a:lnTo>
                    <a:pt x="3902202" y="194817"/>
                  </a:lnTo>
                  <a:lnTo>
                    <a:pt x="3902202" y="389509"/>
                  </a:lnTo>
                </a:path>
              </a:pathLst>
            </a:custGeom>
            <a:ln w="20320">
              <a:solidFill>
                <a:srgbClr val="7E7E7E"/>
              </a:solidFill>
            </a:ln>
          </p:spPr>
          <p:txBody>
            <a:bodyPr wrap="square" lIns="0" tIns="0" rIns="0" bIns="0" rtlCol="0"/>
            <a:lstStyle/>
            <a:p>
              <a:endParaRPr dirty="0"/>
            </a:p>
          </p:txBody>
        </p:sp>
        <p:sp>
          <p:nvSpPr>
            <p:cNvPr id="36" name="object 36"/>
            <p:cNvSpPr/>
            <p:nvPr/>
          </p:nvSpPr>
          <p:spPr>
            <a:xfrm>
              <a:off x="7274560" y="3997959"/>
              <a:ext cx="2677160" cy="290830"/>
            </a:xfrm>
            <a:custGeom>
              <a:avLst/>
              <a:gdLst/>
              <a:ahLst/>
              <a:cxnLst/>
              <a:rect l="l" t="t" r="r" b="b"/>
              <a:pathLst>
                <a:path w="2677159" h="290829">
                  <a:moveTo>
                    <a:pt x="76200" y="214376"/>
                  </a:moveTo>
                  <a:lnTo>
                    <a:pt x="48260" y="214376"/>
                  </a:lnTo>
                  <a:lnTo>
                    <a:pt x="48260" y="0"/>
                  </a:lnTo>
                  <a:lnTo>
                    <a:pt x="27940" y="0"/>
                  </a:lnTo>
                  <a:lnTo>
                    <a:pt x="27940" y="214376"/>
                  </a:lnTo>
                  <a:lnTo>
                    <a:pt x="0" y="214376"/>
                  </a:lnTo>
                  <a:lnTo>
                    <a:pt x="38100" y="290576"/>
                  </a:lnTo>
                  <a:lnTo>
                    <a:pt x="69850" y="227076"/>
                  </a:lnTo>
                  <a:lnTo>
                    <a:pt x="76200" y="214376"/>
                  </a:lnTo>
                  <a:close/>
                </a:path>
                <a:path w="2677159" h="290829">
                  <a:moveTo>
                    <a:pt x="2677160" y="214376"/>
                  </a:moveTo>
                  <a:lnTo>
                    <a:pt x="2649220" y="214376"/>
                  </a:lnTo>
                  <a:lnTo>
                    <a:pt x="2649220" y="0"/>
                  </a:lnTo>
                  <a:lnTo>
                    <a:pt x="2628900" y="0"/>
                  </a:lnTo>
                  <a:lnTo>
                    <a:pt x="2628900" y="214376"/>
                  </a:lnTo>
                  <a:lnTo>
                    <a:pt x="2600960" y="214376"/>
                  </a:lnTo>
                  <a:lnTo>
                    <a:pt x="2639060" y="290576"/>
                  </a:lnTo>
                  <a:lnTo>
                    <a:pt x="2670810" y="227076"/>
                  </a:lnTo>
                  <a:lnTo>
                    <a:pt x="2677160" y="214376"/>
                  </a:lnTo>
                  <a:close/>
                </a:path>
              </a:pathLst>
            </a:custGeom>
            <a:solidFill>
              <a:srgbClr val="7E7E7E"/>
            </a:solidFill>
          </p:spPr>
          <p:txBody>
            <a:bodyPr wrap="square" lIns="0" tIns="0" rIns="0" bIns="0" rtlCol="0"/>
            <a:lstStyle/>
            <a:p>
              <a:endParaRPr dirty="0"/>
            </a:p>
          </p:txBody>
        </p:sp>
        <p:sp>
          <p:nvSpPr>
            <p:cNvPr id="37" name="object 37"/>
            <p:cNvSpPr/>
            <p:nvPr/>
          </p:nvSpPr>
          <p:spPr>
            <a:xfrm>
              <a:off x="2275839" y="2075179"/>
              <a:ext cx="7472680" cy="322580"/>
            </a:xfrm>
            <a:custGeom>
              <a:avLst/>
              <a:gdLst/>
              <a:ahLst/>
              <a:cxnLst/>
              <a:rect l="l" t="t" r="r" b="b"/>
              <a:pathLst>
                <a:path w="7472680" h="322580">
                  <a:moveTo>
                    <a:pt x="7472679" y="0"/>
                  </a:moveTo>
                  <a:lnTo>
                    <a:pt x="0" y="0"/>
                  </a:lnTo>
                  <a:lnTo>
                    <a:pt x="0" y="322579"/>
                  </a:lnTo>
                  <a:lnTo>
                    <a:pt x="7472679" y="322579"/>
                  </a:lnTo>
                  <a:lnTo>
                    <a:pt x="7472679" y="0"/>
                  </a:lnTo>
                  <a:close/>
                </a:path>
              </a:pathLst>
            </a:custGeom>
          </p:spPr>
          <p:style>
            <a:lnRef idx="1">
              <a:schemeClr val="accent1"/>
            </a:lnRef>
            <a:fillRef idx="3">
              <a:schemeClr val="accent1"/>
            </a:fillRef>
            <a:effectRef idx="2">
              <a:schemeClr val="accent1"/>
            </a:effectRef>
            <a:fontRef idx="minor">
              <a:schemeClr val="lt1"/>
            </a:fontRef>
          </p:style>
          <p:txBody>
            <a:bodyPr wrap="square" lIns="0" tIns="0" rIns="0" bIns="0" rtlCol="0"/>
            <a:lstStyle/>
            <a:p>
              <a:endParaRPr dirty="0"/>
            </a:p>
          </p:txBody>
        </p:sp>
      </p:grpSp>
      <p:sp>
        <p:nvSpPr>
          <p:cNvPr id="39" name="object 39"/>
          <p:cNvSpPr txBox="1"/>
          <p:nvPr/>
        </p:nvSpPr>
        <p:spPr>
          <a:xfrm>
            <a:off x="3701034" y="2128265"/>
            <a:ext cx="461962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FFFFFF"/>
                </a:solidFill>
                <a:latin typeface="Arial"/>
                <a:cs typeface="Arial"/>
              </a:rPr>
              <a:t>Batch</a:t>
            </a:r>
            <a:r>
              <a:rPr sz="1200" b="1" spc="5" dirty="0">
                <a:solidFill>
                  <a:srgbClr val="FFFFFF"/>
                </a:solidFill>
                <a:latin typeface="Arial"/>
                <a:cs typeface="Arial"/>
              </a:rPr>
              <a:t> </a:t>
            </a:r>
            <a:r>
              <a:rPr sz="1200" b="1" dirty="0">
                <a:solidFill>
                  <a:srgbClr val="FFFFFF"/>
                </a:solidFill>
                <a:latin typeface="Arial"/>
                <a:cs typeface="Arial"/>
              </a:rPr>
              <a:t>controls</a:t>
            </a:r>
            <a:r>
              <a:rPr sz="1200" b="1" spc="-10" dirty="0">
                <a:solidFill>
                  <a:srgbClr val="FFFFFF"/>
                </a:solidFill>
                <a:latin typeface="Arial"/>
                <a:cs typeface="Arial"/>
              </a:rPr>
              <a:t> </a:t>
            </a:r>
            <a:r>
              <a:rPr sz="1200" b="1" dirty="0">
                <a:solidFill>
                  <a:srgbClr val="FFFFFF"/>
                </a:solidFill>
                <a:latin typeface="Arial"/>
                <a:cs typeface="Arial"/>
              </a:rPr>
              <a:t>and</a:t>
            </a:r>
            <a:r>
              <a:rPr sz="1200" b="1" spc="5" dirty="0">
                <a:solidFill>
                  <a:srgbClr val="FFFFFF"/>
                </a:solidFill>
                <a:latin typeface="Arial"/>
                <a:cs typeface="Arial"/>
              </a:rPr>
              <a:t> </a:t>
            </a:r>
            <a:r>
              <a:rPr sz="1200" b="1" dirty="0">
                <a:solidFill>
                  <a:srgbClr val="FFFFFF"/>
                </a:solidFill>
                <a:latin typeface="Arial"/>
                <a:cs typeface="Arial"/>
              </a:rPr>
              <a:t>on-slide</a:t>
            </a:r>
            <a:r>
              <a:rPr sz="1200" b="1" spc="-30" dirty="0">
                <a:solidFill>
                  <a:srgbClr val="FFFFFF"/>
                </a:solidFill>
                <a:latin typeface="Arial"/>
                <a:cs typeface="Arial"/>
              </a:rPr>
              <a:t> </a:t>
            </a:r>
            <a:r>
              <a:rPr sz="1200" b="1" dirty="0">
                <a:solidFill>
                  <a:srgbClr val="FFFFFF"/>
                </a:solidFill>
                <a:latin typeface="Arial"/>
                <a:cs typeface="Arial"/>
              </a:rPr>
              <a:t>controls</a:t>
            </a:r>
            <a:r>
              <a:rPr sz="1200" b="1" spc="-10" dirty="0">
                <a:solidFill>
                  <a:srgbClr val="FFFFFF"/>
                </a:solidFill>
                <a:latin typeface="Arial"/>
                <a:cs typeface="Arial"/>
              </a:rPr>
              <a:t> </a:t>
            </a:r>
            <a:r>
              <a:rPr sz="1200" b="1" dirty="0">
                <a:solidFill>
                  <a:srgbClr val="FFFFFF"/>
                </a:solidFill>
                <a:latin typeface="Arial"/>
                <a:cs typeface="Arial"/>
              </a:rPr>
              <a:t>show</a:t>
            </a:r>
            <a:r>
              <a:rPr sz="1200" b="1" spc="10" dirty="0">
                <a:solidFill>
                  <a:srgbClr val="FFFFFF"/>
                </a:solidFill>
                <a:latin typeface="Arial"/>
                <a:cs typeface="Arial"/>
              </a:rPr>
              <a:t> </a:t>
            </a:r>
            <a:r>
              <a:rPr sz="1200" b="1" dirty="0">
                <a:solidFill>
                  <a:srgbClr val="FFFFFF"/>
                </a:solidFill>
                <a:latin typeface="Arial"/>
                <a:cs typeface="Arial"/>
              </a:rPr>
              <a:t>appropriate</a:t>
            </a:r>
            <a:r>
              <a:rPr sz="1200" b="1" spc="-30" dirty="0">
                <a:solidFill>
                  <a:srgbClr val="FFFFFF"/>
                </a:solidFill>
                <a:latin typeface="Arial"/>
                <a:cs typeface="Arial"/>
              </a:rPr>
              <a:t> </a:t>
            </a:r>
            <a:r>
              <a:rPr sz="1200" b="1" spc="-10" dirty="0">
                <a:solidFill>
                  <a:srgbClr val="FFFFFF"/>
                </a:solidFill>
                <a:latin typeface="Arial"/>
                <a:cs typeface="Arial"/>
              </a:rPr>
              <a:t>staining</a:t>
            </a:r>
            <a:endParaRPr sz="1200" dirty="0">
              <a:latin typeface="Arial"/>
              <a:cs typeface="Arial"/>
            </a:endParaRPr>
          </a:p>
        </p:txBody>
      </p:sp>
    </p:spTree>
    <p:extLst>
      <p:ext uri="{BB962C8B-B14F-4D97-AF65-F5344CB8AC3E}">
        <p14:creationId xmlns:p14="http://schemas.microsoft.com/office/powerpoint/2010/main" val="2880675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27924-CFC3-4357-9604-B90D5148B472}"/>
              </a:ext>
            </a:extLst>
          </p:cNvPr>
          <p:cNvSpPr>
            <a:spLocks noGrp="1"/>
          </p:cNvSpPr>
          <p:nvPr>
            <p:ph type="title"/>
          </p:nvPr>
        </p:nvSpPr>
        <p:spPr>
          <a:xfrm>
            <a:off x="533400" y="365126"/>
            <a:ext cx="11201400" cy="1170520"/>
          </a:xfrm>
        </p:spPr>
        <p:txBody>
          <a:bodyPr>
            <a:noAutofit/>
          </a:bodyPr>
          <a:lstStyle/>
          <a:p>
            <a:r>
              <a:rPr lang="en-US" sz="3600" dirty="0"/>
              <a:t>FDA-approved ADCs with Reported Ocular Toxicity</a:t>
            </a:r>
          </a:p>
        </p:txBody>
      </p:sp>
      <p:sp>
        <p:nvSpPr>
          <p:cNvPr id="12" name="Text Placeholder 11">
            <a:extLst>
              <a:ext uri="{FF2B5EF4-FFF2-40B4-BE49-F238E27FC236}">
                <a16:creationId xmlns:a16="http://schemas.microsoft.com/office/drawing/2014/main" id="{1522F362-1465-8B86-126A-08CB89292170}"/>
              </a:ext>
            </a:extLst>
          </p:cNvPr>
          <p:cNvSpPr>
            <a:spLocks noGrp="1"/>
          </p:cNvSpPr>
          <p:nvPr>
            <p:ph type="body" sz="quarter" idx="12"/>
          </p:nvPr>
        </p:nvSpPr>
        <p:spPr>
          <a:xfrm>
            <a:off x="1470838" y="6310036"/>
            <a:ext cx="9950605" cy="579863"/>
          </a:xfrm>
        </p:spPr>
        <p:txBody>
          <a:bodyPr/>
          <a:lstStyle/>
          <a:p>
            <a:pPr>
              <a:lnSpc>
                <a:spcPct val="100000"/>
              </a:lnSpc>
              <a:spcBef>
                <a:spcPts val="0"/>
              </a:spcBef>
            </a:pPr>
            <a:r>
              <a:rPr lang="en-US" altLang="en-US" sz="900" dirty="0"/>
              <a:t>*Being withdrawn from the market as of Nov 2022.</a:t>
            </a:r>
          </a:p>
          <a:p>
            <a:pPr>
              <a:lnSpc>
                <a:spcPct val="100000"/>
              </a:lnSpc>
              <a:spcBef>
                <a:spcPts val="0"/>
              </a:spcBef>
            </a:pPr>
            <a:r>
              <a:rPr lang="en-US" altLang="en-US" sz="900" dirty="0"/>
              <a:t>AEs, adverse events; AML, acute myeloid leukemia; BCMA, B-cell maturation antigen; DLBCL, diffuse large B-cell lymphoma; MMAE, monomethylauristatin E; MMAF, monomethylauristatin F. </a:t>
            </a:r>
          </a:p>
          <a:p>
            <a:pPr lvl="0">
              <a:lnSpc>
                <a:spcPct val="100000"/>
              </a:lnSpc>
              <a:spcBef>
                <a:spcPts val="0"/>
              </a:spcBef>
            </a:pPr>
            <a:r>
              <a:rPr lang="en-US" altLang="en-US" sz="900" noProof="0" dirty="0" err="1"/>
              <a:t>Piccaluga</a:t>
            </a:r>
            <a:r>
              <a:rPr lang="en-US" altLang="en-US" sz="900" dirty="0"/>
              <a:t> et al,</a:t>
            </a:r>
            <a:r>
              <a:rPr lang="en-US" altLang="en-US" sz="900" noProof="0" dirty="0"/>
              <a:t> 2004</a:t>
            </a:r>
            <a:r>
              <a:rPr lang="en-US" altLang="en-US" sz="900" dirty="0"/>
              <a:t>; </a:t>
            </a:r>
            <a:r>
              <a:rPr lang="en-US" altLang="en-US" sz="900" noProof="0" dirty="0"/>
              <a:t>BLENREP Prescribing</a:t>
            </a:r>
            <a:r>
              <a:rPr lang="en-US" altLang="en-US" sz="900" dirty="0"/>
              <a:t> Information, 2020; </a:t>
            </a:r>
            <a:r>
              <a:rPr lang="en-US" altLang="en-US" sz="900" noProof="0" dirty="0"/>
              <a:t>TIVDAK Prescribing</a:t>
            </a:r>
            <a:r>
              <a:rPr lang="en-US" altLang="en-US" sz="900" dirty="0"/>
              <a:t> Information, 2021; PADCEV</a:t>
            </a:r>
            <a:r>
              <a:rPr lang="en-US" altLang="en-US" sz="900" noProof="0" dirty="0"/>
              <a:t> Prescribing</a:t>
            </a:r>
            <a:r>
              <a:rPr lang="en-US" altLang="en-US" sz="900" dirty="0"/>
              <a:t> Information, 2022;</a:t>
            </a:r>
          </a:p>
          <a:p>
            <a:pPr lvl="0">
              <a:lnSpc>
                <a:spcPct val="100000"/>
              </a:lnSpc>
              <a:spcBef>
                <a:spcPts val="0"/>
              </a:spcBef>
            </a:pPr>
            <a:r>
              <a:rPr lang="en-US" altLang="en-US" sz="900" noProof="0" dirty="0"/>
              <a:t>ENHERTU Prescribing</a:t>
            </a:r>
            <a:r>
              <a:rPr lang="en-US" altLang="en-US" sz="900" dirty="0"/>
              <a:t> Information, 2021; KADCYLA</a:t>
            </a:r>
            <a:r>
              <a:rPr lang="en-US" altLang="en-US" sz="900" noProof="0" dirty="0"/>
              <a:t> Prescribing</a:t>
            </a:r>
            <a:r>
              <a:rPr lang="en-US" altLang="en-US" sz="900" dirty="0"/>
              <a:t> Information, 2022; </a:t>
            </a:r>
            <a:r>
              <a:rPr lang="en-US" altLang="en-US" sz="900" noProof="0" dirty="0"/>
              <a:t>POLIVY Prescribing</a:t>
            </a:r>
            <a:r>
              <a:rPr lang="en-US" altLang="en-US" sz="900" dirty="0"/>
              <a:t> Information, 2020</a:t>
            </a:r>
            <a:r>
              <a:rPr lang="en-US" altLang="en-US" sz="900" noProof="0" dirty="0"/>
              <a:t>.</a:t>
            </a:r>
          </a:p>
        </p:txBody>
      </p:sp>
      <p:graphicFrame>
        <p:nvGraphicFramePr>
          <p:cNvPr id="6" name="Table 5">
            <a:extLst>
              <a:ext uri="{FF2B5EF4-FFF2-40B4-BE49-F238E27FC236}">
                <a16:creationId xmlns:a16="http://schemas.microsoft.com/office/drawing/2014/main" id="{763C2C0F-F25E-4C48-BAA4-4C7F06A44FE6}"/>
              </a:ext>
            </a:extLst>
          </p:cNvPr>
          <p:cNvGraphicFramePr>
            <a:graphicFrameLocks noGrp="1"/>
          </p:cNvGraphicFramePr>
          <p:nvPr/>
        </p:nvGraphicFramePr>
        <p:xfrm>
          <a:off x="533400" y="1540408"/>
          <a:ext cx="11201400" cy="4357472"/>
        </p:xfrm>
        <a:graphic>
          <a:graphicData uri="http://schemas.openxmlformats.org/drawingml/2006/table">
            <a:tbl>
              <a:tblPr firstRow="1" firstCol="1" bandRow="1">
                <a:tableStyleId>{6E25E649-3F16-4E02-A733-19D2CDBF48F0}</a:tableStyleId>
              </a:tblPr>
              <a:tblGrid>
                <a:gridCol w="2464753">
                  <a:extLst>
                    <a:ext uri="{9D8B030D-6E8A-4147-A177-3AD203B41FA5}">
                      <a16:colId xmlns:a16="http://schemas.microsoft.com/office/drawing/2014/main" val="20000"/>
                    </a:ext>
                  </a:extLst>
                </a:gridCol>
                <a:gridCol w="1427063">
                  <a:extLst>
                    <a:ext uri="{9D8B030D-6E8A-4147-A177-3AD203B41FA5}">
                      <a16:colId xmlns:a16="http://schemas.microsoft.com/office/drawing/2014/main" val="1378588588"/>
                    </a:ext>
                  </a:extLst>
                </a:gridCol>
                <a:gridCol w="1272851">
                  <a:extLst>
                    <a:ext uri="{9D8B030D-6E8A-4147-A177-3AD203B41FA5}">
                      <a16:colId xmlns:a16="http://schemas.microsoft.com/office/drawing/2014/main" val="20001"/>
                    </a:ext>
                  </a:extLst>
                </a:gridCol>
                <a:gridCol w="2252133">
                  <a:extLst>
                    <a:ext uri="{9D8B030D-6E8A-4147-A177-3AD203B41FA5}">
                      <a16:colId xmlns:a16="http://schemas.microsoft.com/office/drawing/2014/main" val="20002"/>
                    </a:ext>
                  </a:extLst>
                </a:gridCol>
                <a:gridCol w="3784600">
                  <a:extLst>
                    <a:ext uri="{9D8B030D-6E8A-4147-A177-3AD203B41FA5}">
                      <a16:colId xmlns:a16="http://schemas.microsoft.com/office/drawing/2014/main" val="3135708182"/>
                    </a:ext>
                  </a:extLst>
                </a:gridCol>
              </a:tblGrid>
              <a:tr h="337811">
                <a:tc>
                  <a:txBody>
                    <a:bodyPr/>
                    <a:lstStyle/>
                    <a:p>
                      <a:pPr algn="ctr"/>
                      <a:r>
                        <a:rPr lang="en-US" sz="1400" dirty="0">
                          <a:solidFill>
                            <a:schemeClr val="bg1"/>
                          </a:solidFill>
                          <a:effectLst/>
                          <a:latin typeface="Arial" panose="020B0604020202020204" pitchFamily="34" charset="0"/>
                          <a:cs typeface="Arial" panose="020B0604020202020204" pitchFamily="34" charset="0"/>
                        </a:rPr>
                        <a:t>ADC</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bg1"/>
                          </a:solidFill>
                          <a:latin typeface="Arial" panose="020B0604020202020204" pitchFamily="34" charset="0"/>
                          <a:cs typeface="Arial" panose="020B0604020202020204" pitchFamily="34" charset="0"/>
                        </a:rPr>
                        <a:t>Tumor Type</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bg1"/>
                          </a:solidFill>
                          <a:latin typeface="Arial" panose="020B0604020202020204" pitchFamily="34" charset="0"/>
                          <a:cs typeface="Arial" panose="020B0604020202020204" pitchFamily="34" charset="0"/>
                        </a:rPr>
                        <a:t>Antibody </a:t>
                      </a:r>
                    </a:p>
                    <a:p>
                      <a:pPr algn="ctr"/>
                      <a:r>
                        <a:rPr lang="en-US" sz="1400" dirty="0">
                          <a:solidFill>
                            <a:schemeClr val="bg1"/>
                          </a:solidFill>
                          <a:latin typeface="Arial" panose="020B0604020202020204" pitchFamily="34" charset="0"/>
                          <a:cs typeface="Arial" panose="020B0604020202020204" pitchFamily="34" charset="0"/>
                        </a:rPr>
                        <a:t>Target</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bg1"/>
                          </a:solidFill>
                          <a:latin typeface="Arial" panose="020B0604020202020204" pitchFamily="34" charset="0"/>
                          <a:cs typeface="Arial" panose="020B0604020202020204" pitchFamily="34" charset="0"/>
                        </a:rPr>
                        <a:t>Chemotherapy Payload</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bg1"/>
                          </a:solidFill>
                          <a:latin typeface="Arial" panose="020B0604020202020204" pitchFamily="34" charset="0"/>
                          <a:cs typeface="Arial" panose="020B0604020202020204" pitchFamily="34" charset="0"/>
                        </a:rPr>
                        <a:t>Findings</a:t>
                      </a:r>
                      <a:endParaRPr lang="en-US" sz="1400" i="0" dirty="0">
                        <a:solidFill>
                          <a:schemeClr val="bg1"/>
                        </a:solidFill>
                        <a:latin typeface="Arial" panose="020B0604020202020204" pitchFamily="34" charset="0"/>
                        <a:cs typeface="Arial" panose="020B0604020202020204" pitchFamily="34" charset="0"/>
                      </a:endParaRP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37811">
                <a:tc>
                  <a:txBody>
                    <a:bodyPr/>
                    <a:lstStyle/>
                    <a:p>
                      <a:pPr algn="l"/>
                      <a:r>
                        <a:rPr lang="en-US" sz="1400" dirty="0" err="1">
                          <a:solidFill>
                            <a:schemeClr val="bg1"/>
                          </a:solidFill>
                          <a:latin typeface="Arial" panose="020B0604020202020204" pitchFamily="34" charset="0"/>
                          <a:cs typeface="Arial" panose="020B0604020202020204" pitchFamily="34" charset="0"/>
                        </a:rPr>
                        <a:t>Belantamab</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mafodotin</a:t>
                      </a:r>
                      <a:r>
                        <a:rPr lang="en-US" sz="1400" dirty="0">
                          <a:solidFill>
                            <a:schemeClr val="bg1"/>
                          </a:solidFill>
                          <a:latin typeface="Arial" panose="020B0604020202020204" pitchFamily="34" charset="0"/>
                          <a:cs typeface="Arial" panose="020B0604020202020204" pitchFamily="34" charset="0"/>
                        </a:rPr>
                        <a:t>*</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bg2">
                              <a:lumMod val="10000"/>
                            </a:schemeClr>
                          </a:solidFill>
                          <a:latin typeface="Arial" panose="020B0604020202020204" pitchFamily="34" charset="0"/>
                          <a:cs typeface="Arial" panose="020B0604020202020204" pitchFamily="34" charset="0"/>
                        </a:rPr>
                        <a:t>Multiple myeloma</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bg2">
                              <a:lumMod val="10000"/>
                            </a:schemeClr>
                          </a:solidFill>
                          <a:latin typeface="Arial" panose="020B0604020202020204" pitchFamily="34" charset="0"/>
                          <a:cs typeface="Arial" panose="020B0604020202020204" pitchFamily="34" charset="0"/>
                        </a:rPr>
                        <a:t>BCMA</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bg2">
                              <a:lumMod val="10000"/>
                            </a:schemeClr>
                          </a:solidFill>
                          <a:latin typeface="Arial" panose="020B0604020202020204" pitchFamily="34" charset="0"/>
                          <a:cs typeface="Arial" panose="020B0604020202020204" pitchFamily="34" charset="0"/>
                        </a:rPr>
                        <a:t>Auristatin F/MMAF</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bg2">
                              <a:lumMod val="10000"/>
                            </a:schemeClr>
                          </a:solidFill>
                          <a:latin typeface="Arial" panose="020B0604020202020204" pitchFamily="34" charset="0"/>
                          <a:cs typeface="Arial" panose="020B0604020202020204" pitchFamily="34" charset="0"/>
                        </a:rPr>
                        <a:t>72%-77% of patients reported microcyst-like epithelial changes</a:t>
                      </a:r>
                      <a:endParaRPr lang="en-US" sz="1400" i="0" baseline="30000" dirty="0">
                        <a:solidFill>
                          <a:schemeClr val="bg2">
                            <a:lumMod val="10000"/>
                          </a:schemeClr>
                        </a:solidFill>
                        <a:latin typeface="Arial" panose="020B0604020202020204" pitchFamily="34" charset="0"/>
                        <a:cs typeface="Arial" panose="020B0604020202020204" pitchFamily="34" charset="0"/>
                      </a:endParaRP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7811">
                <a:tc>
                  <a:txBody>
                    <a:bodyPr/>
                    <a:lstStyle/>
                    <a:p>
                      <a:pPr algn="l"/>
                      <a:r>
                        <a:rPr lang="en-US" sz="1400" dirty="0">
                          <a:solidFill>
                            <a:schemeClr val="bg1"/>
                          </a:solidFill>
                          <a:latin typeface="Arial" panose="020B0604020202020204" pitchFamily="34" charset="0"/>
                          <a:cs typeface="Arial" panose="020B0604020202020204" pitchFamily="34" charset="0"/>
                        </a:rPr>
                        <a:t>Tisotumab vedotin</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bg2">
                              <a:lumMod val="10000"/>
                            </a:schemeClr>
                          </a:solidFill>
                          <a:latin typeface="Arial" panose="020B0604020202020204" pitchFamily="34" charset="0"/>
                          <a:cs typeface="Arial" panose="020B0604020202020204" pitchFamily="34" charset="0"/>
                        </a:rPr>
                        <a:t>Cervical cancer</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bg2">
                              <a:lumMod val="10000"/>
                            </a:schemeClr>
                          </a:solidFill>
                          <a:latin typeface="Arial" panose="020B0604020202020204" pitchFamily="34" charset="0"/>
                          <a:cs typeface="Arial" panose="020B0604020202020204" pitchFamily="34" charset="0"/>
                        </a:rPr>
                        <a:t>Tissue factor (TF)</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2">
                              <a:lumMod val="10000"/>
                            </a:schemeClr>
                          </a:solidFill>
                          <a:latin typeface="Arial" panose="020B0604020202020204" pitchFamily="34" charset="0"/>
                          <a:cs typeface="Arial" panose="020B0604020202020204" pitchFamily="34" charset="0"/>
                        </a:rPr>
                        <a:t>Auristatin E/MMAE</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bg2">
                              <a:lumMod val="10000"/>
                            </a:schemeClr>
                          </a:solidFill>
                          <a:latin typeface="Arial" panose="020B0604020202020204" pitchFamily="34" charset="0"/>
                          <a:cs typeface="Arial" panose="020B0604020202020204" pitchFamily="34" charset="0"/>
                        </a:rPr>
                        <a:t>Ocular events: 60%, including conjunctival AEs, dry eye, corneal AEs, blepharitis</a:t>
                      </a:r>
                      <a:endParaRPr lang="en-US" sz="1400" kern="1200" baseline="30000" dirty="0">
                        <a:solidFill>
                          <a:schemeClr val="bg2">
                            <a:lumMod val="10000"/>
                          </a:schemeClr>
                        </a:solidFill>
                        <a:latin typeface="Arial" panose="020B0604020202020204" pitchFamily="34" charset="0"/>
                        <a:ea typeface="+mn-ea"/>
                        <a:cs typeface="Arial" panose="020B0604020202020204" pitchFamily="34" charset="0"/>
                      </a:endParaRP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0671315"/>
                  </a:ext>
                </a:extLst>
              </a:tr>
              <a:tr h="337811">
                <a:tc>
                  <a:txBody>
                    <a:bodyPr/>
                    <a:lstStyle/>
                    <a:p>
                      <a:pPr algn="l"/>
                      <a:r>
                        <a:rPr lang="en-US" sz="1400" dirty="0">
                          <a:solidFill>
                            <a:schemeClr val="bg1"/>
                          </a:solidFill>
                          <a:latin typeface="Arial" panose="020B0604020202020204" pitchFamily="34" charset="0"/>
                          <a:cs typeface="Arial" panose="020B0604020202020204" pitchFamily="34" charset="0"/>
                        </a:rPr>
                        <a:t>Enfortumab vedotin</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bg2">
                              <a:lumMod val="10000"/>
                            </a:schemeClr>
                          </a:solidFill>
                          <a:latin typeface="Arial" panose="020B0604020202020204" pitchFamily="34" charset="0"/>
                          <a:cs typeface="Arial" panose="020B0604020202020204" pitchFamily="34" charset="0"/>
                        </a:rPr>
                        <a:t>Urothelial cancer</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bg2">
                              <a:lumMod val="10000"/>
                            </a:schemeClr>
                          </a:solidFill>
                          <a:latin typeface="Arial" panose="020B0604020202020204" pitchFamily="34" charset="0"/>
                          <a:cs typeface="Arial" panose="020B0604020202020204" pitchFamily="34" charset="0"/>
                        </a:rPr>
                        <a:t>Nectin-4</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2">
                              <a:lumMod val="10000"/>
                            </a:schemeClr>
                          </a:solidFill>
                          <a:latin typeface="Arial" panose="020B0604020202020204" pitchFamily="34" charset="0"/>
                          <a:cs typeface="Arial" panose="020B0604020202020204" pitchFamily="34" charset="0"/>
                        </a:rPr>
                        <a:t>Auristatin E/MMAE</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bg2">
                              <a:lumMod val="10000"/>
                            </a:schemeClr>
                          </a:solidFill>
                          <a:latin typeface="Arial" panose="020B0604020202020204" pitchFamily="34" charset="0"/>
                          <a:cs typeface="Arial" panose="020B0604020202020204" pitchFamily="34" charset="0"/>
                        </a:rPr>
                        <a:t>Ocular events: 40%, including dry eye, keratitis, blurred vision</a:t>
                      </a:r>
                      <a:endParaRPr lang="en-US" sz="1400" kern="1200" baseline="30000" dirty="0">
                        <a:solidFill>
                          <a:schemeClr val="bg2">
                            <a:lumMod val="10000"/>
                          </a:schemeClr>
                        </a:solidFill>
                        <a:latin typeface="Arial" panose="020B0604020202020204" pitchFamily="34" charset="0"/>
                        <a:ea typeface="+mn-ea"/>
                        <a:cs typeface="Arial" panose="020B0604020202020204" pitchFamily="34" charset="0"/>
                      </a:endParaRP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4193528"/>
                  </a:ext>
                </a:extLst>
              </a:tr>
              <a:tr h="337811">
                <a:tc>
                  <a:txBody>
                    <a:bodyPr/>
                    <a:lstStyle/>
                    <a:p>
                      <a:pPr algn="l"/>
                      <a:r>
                        <a:rPr lang="en-US" sz="1400" dirty="0">
                          <a:solidFill>
                            <a:schemeClr val="bg1"/>
                          </a:solidFill>
                          <a:latin typeface="Arial" panose="020B0604020202020204" pitchFamily="34" charset="0"/>
                          <a:cs typeface="Arial" panose="020B0604020202020204" pitchFamily="34" charset="0"/>
                        </a:rPr>
                        <a:t>Trastuzumab deruxtecan</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bg2">
                              <a:lumMod val="10000"/>
                            </a:schemeClr>
                          </a:solidFill>
                          <a:latin typeface="Arial" panose="020B0604020202020204" pitchFamily="34" charset="0"/>
                          <a:cs typeface="Arial" panose="020B0604020202020204" pitchFamily="34" charset="0"/>
                        </a:rPr>
                        <a:t>HER2+/HER2-low breast cancer</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400" dirty="0">
                          <a:solidFill>
                            <a:schemeClr val="bg2">
                              <a:lumMod val="10000"/>
                            </a:schemeClr>
                          </a:solidFill>
                          <a:latin typeface="Arial" panose="020B0604020202020204" pitchFamily="34" charset="0"/>
                          <a:cs typeface="Arial" panose="020B0604020202020204" pitchFamily="34" charset="0"/>
                        </a:rPr>
                        <a:t>HER2</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2">
                              <a:lumMod val="10000"/>
                            </a:schemeClr>
                          </a:solidFill>
                          <a:latin typeface="Arial" panose="020B0604020202020204" pitchFamily="34" charset="0"/>
                          <a:cs typeface="Arial" panose="020B0604020202020204" pitchFamily="34" charset="0"/>
                        </a:rPr>
                        <a:t>Topoisomerase I inhibitor</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bg2">
                              <a:lumMod val="10000"/>
                            </a:schemeClr>
                          </a:solidFill>
                          <a:latin typeface="Arial" panose="020B0604020202020204" pitchFamily="34" charset="0"/>
                          <a:cs typeface="Arial" panose="020B0604020202020204" pitchFamily="34" charset="0"/>
                        </a:rPr>
                        <a:t>11% of patients reported dry eye</a:t>
                      </a:r>
                      <a:endParaRPr lang="en-US" sz="1400" kern="1200" baseline="30000" dirty="0">
                        <a:solidFill>
                          <a:schemeClr val="bg2">
                            <a:lumMod val="10000"/>
                          </a:schemeClr>
                        </a:solidFill>
                        <a:latin typeface="Arial" panose="020B0604020202020204" pitchFamily="34" charset="0"/>
                        <a:ea typeface="+mn-ea"/>
                        <a:cs typeface="Arial" panose="020B0604020202020204" pitchFamily="34" charset="0"/>
                      </a:endParaRP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77223003"/>
                  </a:ext>
                </a:extLst>
              </a:tr>
              <a:tr h="480082">
                <a:tc>
                  <a:txBody>
                    <a:bodyPr/>
                    <a:lstStyle/>
                    <a:p>
                      <a:pPr algn="l"/>
                      <a:r>
                        <a:rPr lang="en-US" sz="1400" dirty="0">
                          <a:solidFill>
                            <a:schemeClr val="bg1"/>
                          </a:solidFill>
                          <a:latin typeface="Arial" panose="020B0604020202020204" pitchFamily="34" charset="0"/>
                          <a:cs typeface="Arial" panose="020B0604020202020204" pitchFamily="34" charset="0"/>
                        </a:rPr>
                        <a:t>Trastuzumab emtansine</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400" dirty="0">
                          <a:solidFill>
                            <a:schemeClr val="bg2">
                              <a:lumMod val="10000"/>
                            </a:schemeClr>
                          </a:solidFill>
                          <a:latin typeface="Arial" panose="020B0604020202020204" pitchFamily="34" charset="0"/>
                          <a:cs typeface="Arial" panose="020B0604020202020204" pitchFamily="34" charset="0"/>
                        </a:rPr>
                        <a:t>HER2+ breast cancer</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400" dirty="0">
                          <a:solidFill>
                            <a:schemeClr val="bg2">
                              <a:lumMod val="10000"/>
                            </a:schemeClr>
                          </a:solidFill>
                          <a:latin typeface="Arial" panose="020B0604020202020204" pitchFamily="34" charset="0"/>
                          <a:cs typeface="Arial" panose="020B0604020202020204" pitchFamily="34" charset="0"/>
                        </a:rPr>
                        <a:t>HER2</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2">
                              <a:lumMod val="10000"/>
                            </a:schemeClr>
                          </a:solidFill>
                          <a:latin typeface="Arial" panose="020B0604020202020204" pitchFamily="34" charset="0"/>
                          <a:cs typeface="Arial" panose="020B0604020202020204" pitchFamily="34" charset="0"/>
                        </a:rPr>
                        <a:t>Maytansine/DM1</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bg2">
                              <a:lumMod val="10000"/>
                            </a:schemeClr>
                          </a:solidFill>
                          <a:latin typeface="Arial" panose="020B0604020202020204" pitchFamily="34" charset="0"/>
                          <a:cs typeface="Arial" panose="020B0604020202020204" pitchFamily="34" charset="0"/>
                        </a:rPr>
                        <a:t>Conjunctivitis, photophobia, dry eye, increased lacrimation, blurred or impaired vision reported in &lt;10% of patients</a:t>
                      </a:r>
                      <a:endParaRPr lang="en-US" sz="1400" kern="1200" baseline="30000" dirty="0">
                        <a:solidFill>
                          <a:schemeClr val="bg2">
                            <a:lumMod val="10000"/>
                          </a:schemeClr>
                        </a:solidFill>
                        <a:latin typeface="Arial" panose="020B0604020202020204" pitchFamily="34" charset="0"/>
                        <a:ea typeface="+mn-ea"/>
                        <a:cs typeface="Arial" panose="020B0604020202020204" pitchFamily="34" charset="0"/>
                      </a:endParaRP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399194069"/>
                  </a:ext>
                </a:extLst>
              </a:tr>
              <a:tr h="337811">
                <a:tc>
                  <a:txBody>
                    <a:bodyPr/>
                    <a:lstStyle/>
                    <a:p>
                      <a:pPr algn="l"/>
                      <a:r>
                        <a:rPr lang="en-US" sz="1400" dirty="0">
                          <a:solidFill>
                            <a:schemeClr val="bg1"/>
                          </a:solidFill>
                          <a:latin typeface="Arial" panose="020B0604020202020204" pitchFamily="34" charset="0"/>
                          <a:cs typeface="Arial" panose="020B0604020202020204" pitchFamily="34" charset="0"/>
                        </a:rPr>
                        <a:t>Gemtuzumab ozogamicin</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bg2">
                              <a:lumMod val="10000"/>
                            </a:schemeClr>
                          </a:solidFill>
                          <a:latin typeface="Arial" panose="020B0604020202020204" pitchFamily="34" charset="0"/>
                          <a:cs typeface="Arial" panose="020B0604020202020204" pitchFamily="34" charset="0"/>
                        </a:rPr>
                        <a:t>CD33+ AML</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bg2">
                              <a:lumMod val="10000"/>
                            </a:schemeClr>
                          </a:solidFill>
                          <a:latin typeface="Arial" panose="020B0604020202020204" pitchFamily="34" charset="0"/>
                          <a:cs typeface="Arial" panose="020B0604020202020204" pitchFamily="34" charset="0"/>
                        </a:rPr>
                        <a:t>CD33</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2">
                              <a:lumMod val="10000"/>
                            </a:schemeClr>
                          </a:solidFill>
                          <a:latin typeface="Arial" panose="020B0604020202020204" pitchFamily="34" charset="0"/>
                          <a:cs typeface="Arial" panose="020B0604020202020204" pitchFamily="34" charset="0"/>
                        </a:rPr>
                        <a:t>Calicheamicin</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bg2">
                              <a:lumMod val="10000"/>
                            </a:schemeClr>
                          </a:solidFill>
                          <a:latin typeface="Arial" panose="020B0604020202020204" pitchFamily="34" charset="0"/>
                          <a:cs typeface="Arial" panose="020B0604020202020204" pitchFamily="34" charset="0"/>
                        </a:rPr>
                        <a:t>1 reported case of ocular bleeding in elderly patient with AML</a:t>
                      </a:r>
                      <a:endParaRPr lang="en-US" sz="1400" kern="1200" baseline="30000" dirty="0">
                        <a:solidFill>
                          <a:schemeClr val="bg2">
                            <a:lumMod val="10000"/>
                          </a:schemeClr>
                        </a:solidFill>
                        <a:latin typeface="Arial" panose="020B0604020202020204" pitchFamily="34" charset="0"/>
                        <a:ea typeface="+mn-ea"/>
                        <a:cs typeface="Arial" panose="020B0604020202020204" pitchFamily="34" charset="0"/>
                      </a:endParaRP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3547083"/>
                  </a:ext>
                </a:extLst>
              </a:tr>
              <a:tr h="195539">
                <a:tc>
                  <a:txBody>
                    <a:bodyPr/>
                    <a:lstStyle/>
                    <a:p>
                      <a:pPr algn="l"/>
                      <a:r>
                        <a:rPr lang="en-US" sz="1400" dirty="0">
                          <a:solidFill>
                            <a:schemeClr val="bg1"/>
                          </a:solidFill>
                          <a:latin typeface="Arial" panose="020B0604020202020204" pitchFamily="34" charset="0"/>
                          <a:cs typeface="Arial" panose="020B0604020202020204" pitchFamily="34" charset="0"/>
                        </a:rPr>
                        <a:t>Polatuzumab vedotin</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bg2">
                              <a:lumMod val="10000"/>
                            </a:schemeClr>
                          </a:solidFill>
                          <a:latin typeface="Arial" panose="020B0604020202020204" pitchFamily="34" charset="0"/>
                          <a:cs typeface="Arial" panose="020B0604020202020204" pitchFamily="34" charset="0"/>
                        </a:rPr>
                        <a:t>DLBCL</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bg2">
                              <a:lumMod val="10000"/>
                            </a:schemeClr>
                          </a:solidFill>
                          <a:latin typeface="Arial" panose="020B0604020202020204" pitchFamily="34" charset="0"/>
                          <a:cs typeface="Arial" panose="020B0604020202020204" pitchFamily="34" charset="0"/>
                        </a:rPr>
                        <a:t>CD79b</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2">
                              <a:lumMod val="10000"/>
                            </a:schemeClr>
                          </a:solidFill>
                          <a:latin typeface="Arial" panose="020B0604020202020204" pitchFamily="34" charset="0"/>
                          <a:cs typeface="Arial" panose="020B0604020202020204" pitchFamily="34" charset="0"/>
                        </a:rPr>
                        <a:t>Auristatin E/MMAE</a:t>
                      </a: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bg2">
                              <a:lumMod val="10000"/>
                            </a:schemeClr>
                          </a:solidFill>
                          <a:latin typeface="Arial" panose="020B0604020202020204" pitchFamily="34" charset="0"/>
                          <a:cs typeface="Arial" panose="020B0604020202020204" pitchFamily="34" charset="0"/>
                        </a:rPr>
                        <a:t>1.2% of patients reported blurred vision</a:t>
                      </a:r>
                      <a:endParaRPr lang="en-US" sz="1400" kern="1200" baseline="30000" dirty="0">
                        <a:solidFill>
                          <a:schemeClr val="bg2">
                            <a:lumMod val="10000"/>
                          </a:schemeClr>
                        </a:solidFill>
                        <a:latin typeface="Arial" panose="020B0604020202020204" pitchFamily="34" charset="0"/>
                        <a:ea typeface="+mn-ea"/>
                        <a:cs typeface="Arial" panose="020B0604020202020204" pitchFamily="34" charset="0"/>
                      </a:endParaRPr>
                    </a:p>
                  </a:txBody>
                  <a:tcPr marL="118872" marR="118872" marT="45647" marB="456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8441924"/>
                  </a:ext>
                </a:extLst>
              </a:tr>
            </a:tbl>
          </a:graphicData>
        </a:graphic>
      </p:graphicFrame>
    </p:spTree>
    <p:extLst>
      <p:ext uri="{BB962C8B-B14F-4D97-AF65-F5344CB8AC3E}">
        <p14:creationId xmlns:p14="http://schemas.microsoft.com/office/powerpoint/2010/main" val="32412417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0A4FB2-D2A2-9A24-1B7F-1E58D41AED6A}"/>
              </a:ext>
            </a:extLst>
          </p:cNvPr>
          <p:cNvSpPr>
            <a:spLocks noGrp="1"/>
          </p:cNvSpPr>
          <p:nvPr>
            <p:ph type="title"/>
          </p:nvPr>
        </p:nvSpPr>
        <p:spPr/>
        <p:txBody>
          <a:bodyPr/>
          <a:lstStyle/>
          <a:p>
            <a:r>
              <a:rPr lang="en-US" dirty="0"/>
              <a:t>HER2-directed Therapies: AE Concerns</a:t>
            </a:r>
          </a:p>
        </p:txBody>
      </p:sp>
      <p:sp>
        <p:nvSpPr>
          <p:cNvPr id="6" name="Content Placeholder 5">
            <a:extLst>
              <a:ext uri="{FF2B5EF4-FFF2-40B4-BE49-F238E27FC236}">
                <a16:creationId xmlns:a16="http://schemas.microsoft.com/office/drawing/2014/main" id="{E98E2914-7BA6-730B-5777-D67C8C6BA083}"/>
              </a:ext>
            </a:extLst>
          </p:cNvPr>
          <p:cNvSpPr>
            <a:spLocks noGrp="1"/>
          </p:cNvSpPr>
          <p:nvPr>
            <p:ph sz="half" idx="1"/>
          </p:nvPr>
        </p:nvSpPr>
        <p:spPr/>
        <p:txBody>
          <a:bodyPr/>
          <a:lstStyle/>
          <a:p>
            <a:r>
              <a:rPr lang="en-US" dirty="0"/>
              <a:t>HER2-directed antibodies</a:t>
            </a:r>
          </a:p>
          <a:p>
            <a:pPr lvl="1"/>
            <a:r>
              <a:rPr lang="en-US" dirty="0"/>
              <a:t>Cardiac toxicity and monitoring</a:t>
            </a:r>
          </a:p>
          <a:p>
            <a:pPr lvl="1"/>
            <a:r>
              <a:rPr lang="en-US" dirty="0"/>
              <a:t>Infusion reactions</a:t>
            </a:r>
          </a:p>
          <a:p>
            <a:r>
              <a:rPr lang="en-US" dirty="0"/>
              <a:t>Small molecule TKIs</a:t>
            </a:r>
          </a:p>
          <a:p>
            <a:pPr lvl="1"/>
            <a:r>
              <a:rPr lang="en-US" dirty="0"/>
              <a:t>Gastrointestinal toxicity: diarrhea</a:t>
            </a:r>
          </a:p>
          <a:p>
            <a:pPr lvl="1"/>
            <a:r>
              <a:rPr lang="en-US" dirty="0"/>
              <a:t>Skin toxicity</a:t>
            </a:r>
          </a:p>
          <a:p>
            <a:pPr lvl="1"/>
            <a:endParaRPr lang="en-US" dirty="0"/>
          </a:p>
        </p:txBody>
      </p:sp>
      <p:sp>
        <p:nvSpPr>
          <p:cNvPr id="7" name="Content Placeholder 6">
            <a:extLst>
              <a:ext uri="{FF2B5EF4-FFF2-40B4-BE49-F238E27FC236}">
                <a16:creationId xmlns:a16="http://schemas.microsoft.com/office/drawing/2014/main" id="{0CB53BAA-1B43-8753-E4D6-4C40DBC927EC}"/>
              </a:ext>
            </a:extLst>
          </p:cNvPr>
          <p:cNvSpPr>
            <a:spLocks noGrp="1"/>
          </p:cNvSpPr>
          <p:nvPr>
            <p:ph sz="half" idx="2"/>
          </p:nvPr>
        </p:nvSpPr>
        <p:spPr/>
        <p:txBody>
          <a:bodyPr/>
          <a:lstStyle/>
          <a:p>
            <a:r>
              <a:rPr lang="en-US" dirty="0"/>
              <a:t>ADCs</a:t>
            </a:r>
          </a:p>
          <a:p>
            <a:pPr lvl="1"/>
            <a:r>
              <a:rPr lang="en-US" dirty="0"/>
              <a:t>T-DM1: thrombocytopenia, neuropathy, elevated LFTs</a:t>
            </a:r>
          </a:p>
          <a:p>
            <a:pPr lvl="1"/>
            <a:r>
              <a:rPr lang="en-US" dirty="0"/>
              <a:t>T-DXd: nausea/vomiting, fatigue, ILD</a:t>
            </a:r>
          </a:p>
        </p:txBody>
      </p:sp>
      <p:sp>
        <p:nvSpPr>
          <p:cNvPr id="4" name="Text Placeholder 7">
            <a:extLst>
              <a:ext uri="{FF2B5EF4-FFF2-40B4-BE49-F238E27FC236}">
                <a16:creationId xmlns:a16="http://schemas.microsoft.com/office/drawing/2014/main" id="{04626EEF-A360-1065-61BA-640DF8D67445}"/>
              </a:ext>
            </a:extLst>
          </p:cNvPr>
          <p:cNvSpPr txBox="1">
            <a:spLocks/>
          </p:cNvSpPr>
          <p:nvPr/>
        </p:nvSpPr>
        <p:spPr>
          <a:xfrm>
            <a:off x="1580707" y="6350812"/>
            <a:ext cx="7382540" cy="447675"/>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Clr>
                <a:schemeClr val="accent3"/>
              </a:buClr>
              <a:buFont typeface="Arial" panose="020B0604020202020204" pitchFamily="34" charset="0"/>
              <a:buNone/>
              <a:defRPr sz="10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3"/>
              </a:buClr>
              <a:buFont typeface="System Font Regular"/>
              <a:buNone/>
              <a:defRPr sz="1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3"/>
              </a:buClr>
              <a:buFont typeface="System Font Regular"/>
              <a:buNone/>
              <a:defRPr sz="1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3"/>
              </a:buClr>
              <a:buFont typeface="Wingdings" pitchFamily="2" charset="2"/>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3"/>
              </a:buClr>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ADC, antibody drug conjugate; AE, adverse events; GI, gastrointestinal; ILD, interstitial lung disease; LFTs, liver function tests; T-DM1, trastuzumab emtansine; T-</a:t>
            </a:r>
            <a:r>
              <a:rPr lang="en-GB" dirty="0" err="1"/>
              <a:t>DXd</a:t>
            </a:r>
            <a:r>
              <a:rPr lang="en-GB" dirty="0"/>
              <a:t>, trastuzumab </a:t>
            </a:r>
            <a:r>
              <a:rPr lang="en-GB" dirty="0" err="1"/>
              <a:t>deruxtecan</a:t>
            </a:r>
            <a:r>
              <a:rPr lang="en-GB" dirty="0"/>
              <a:t>; TKIs, tyrosine kinase inhibitors.</a:t>
            </a:r>
            <a:endParaRPr lang="en-US" dirty="0"/>
          </a:p>
        </p:txBody>
      </p:sp>
    </p:spTree>
    <p:extLst>
      <p:ext uri="{BB962C8B-B14F-4D97-AF65-F5344CB8AC3E}">
        <p14:creationId xmlns:p14="http://schemas.microsoft.com/office/powerpoint/2010/main" val="22960156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39560-DCB7-9C87-952D-68EBE248EB77}"/>
              </a:ext>
            </a:extLst>
          </p:cNvPr>
          <p:cNvSpPr>
            <a:spLocks noGrp="1"/>
          </p:cNvSpPr>
          <p:nvPr>
            <p:ph type="title"/>
          </p:nvPr>
        </p:nvSpPr>
        <p:spPr>
          <a:xfrm>
            <a:off x="838200" y="136452"/>
            <a:ext cx="10515600" cy="1179505"/>
          </a:xfrm>
        </p:spPr>
        <p:txBody>
          <a:bodyPr>
            <a:noAutofit/>
          </a:bodyPr>
          <a:lstStyle/>
          <a:p>
            <a:r>
              <a:rPr lang="en-US" sz="4000" dirty="0"/>
              <a:t>Managing Breast Cancer Requires an</a:t>
            </a:r>
            <a:br>
              <a:rPr lang="en-US" sz="4000" dirty="0"/>
            </a:br>
            <a:r>
              <a:rPr lang="en-US" sz="4000" dirty="0"/>
              <a:t>Interprofessional Approach</a:t>
            </a:r>
          </a:p>
        </p:txBody>
      </p:sp>
      <p:sp>
        <p:nvSpPr>
          <p:cNvPr id="69" name="Content Placeholder 68">
            <a:extLst>
              <a:ext uri="{FF2B5EF4-FFF2-40B4-BE49-F238E27FC236}">
                <a16:creationId xmlns:a16="http://schemas.microsoft.com/office/drawing/2014/main" id="{A110B375-E2D6-62AE-4447-99D15F219FF7}"/>
              </a:ext>
            </a:extLst>
          </p:cNvPr>
          <p:cNvSpPr>
            <a:spLocks noGrp="1"/>
          </p:cNvSpPr>
          <p:nvPr>
            <p:ph sz="half" idx="2"/>
          </p:nvPr>
        </p:nvSpPr>
        <p:spPr>
          <a:xfrm>
            <a:off x="6172200" y="1469349"/>
            <a:ext cx="5181600" cy="4707614"/>
          </a:xfrm>
        </p:spPr>
        <p:txBody>
          <a:bodyPr>
            <a:normAutofit/>
          </a:bodyPr>
          <a:lstStyle/>
          <a:p>
            <a:pPr marL="0" indent="0">
              <a:buNone/>
            </a:pPr>
            <a:r>
              <a:rPr lang="en-US" sz="1600" b="1" dirty="0"/>
              <a:t>Many experts make up the interprofessional team</a:t>
            </a:r>
            <a:endParaRPr lang="en-US" sz="1600" b="1" baseline="30000" dirty="0"/>
          </a:p>
          <a:p>
            <a:r>
              <a:rPr lang="en-US" sz="1600" dirty="0"/>
              <a:t>Members of the team depend on the patient’s needs</a:t>
            </a:r>
          </a:p>
          <a:p>
            <a:pPr marL="0" indent="0">
              <a:buNone/>
            </a:pPr>
            <a:endParaRPr lang="en-US" sz="1600" b="1" dirty="0"/>
          </a:p>
          <a:p>
            <a:pPr marL="0" indent="0">
              <a:buNone/>
            </a:pPr>
            <a:r>
              <a:rPr lang="en-US" sz="1600" b="1" dirty="0"/>
              <a:t>Other potential members of the team</a:t>
            </a:r>
            <a:endParaRPr lang="en-US" sz="1600" b="1" baseline="30000" dirty="0"/>
          </a:p>
          <a:p>
            <a:r>
              <a:rPr lang="en-US" sz="1600" dirty="0"/>
              <a:t>OT, pathologist, mental health professional, rad oncs, social worker, cardiologist, endocrinologist, geriatrician, financial counselor, genetic counselor, or sexual health professional</a:t>
            </a:r>
          </a:p>
          <a:p>
            <a:pPr marL="0" indent="0">
              <a:buNone/>
            </a:pPr>
            <a:endParaRPr lang="en-US" sz="1600" b="1" dirty="0"/>
          </a:p>
          <a:p>
            <a:pPr marL="0" indent="0">
              <a:buNone/>
            </a:pPr>
            <a:r>
              <a:rPr lang="en-US" sz="1600" b="1" dirty="0"/>
              <a:t>Success depends on interprofessional collaboration</a:t>
            </a:r>
            <a:endParaRPr lang="en-US" sz="1600" b="1" baseline="30000" dirty="0"/>
          </a:p>
          <a:p>
            <a:r>
              <a:rPr lang="en-US" sz="1600" dirty="0"/>
              <a:t>Members must collaborate on patient education and treatment decisions with a patient-centered approach</a:t>
            </a:r>
          </a:p>
        </p:txBody>
      </p:sp>
      <p:sp>
        <p:nvSpPr>
          <p:cNvPr id="4" name="Text Placeholder 3">
            <a:extLst>
              <a:ext uri="{FF2B5EF4-FFF2-40B4-BE49-F238E27FC236}">
                <a16:creationId xmlns:a16="http://schemas.microsoft.com/office/drawing/2014/main" id="{88445314-DCFD-BA31-638D-1C092AE5B432}"/>
              </a:ext>
            </a:extLst>
          </p:cNvPr>
          <p:cNvSpPr>
            <a:spLocks noGrp="1"/>
          </p:cNvSpPr>
          <p:nvPr>
            <p:ph type="body" sz="quarter" idx="12"/>
          </p:nvPr>
        </p:nvSpPr>
        <p:spPr>
          <a:xfrm>
            <a:off x="1523998" y="6395257"/>
            <a:ext cx="9491332" cy="447675"/>
          </a:xfrm>
        </p:spPr>
        <p:txBody>
          <a:bodyPr/>
          <a:lstStyle/>
          <a:p>
            <a:r>
              <a:rPr lang="en-US" dirty="0"/>
              <a:t>NP, nurse practitioner; OT, occupational therapist; PA, physician’s assistant; RN, registered nurse; rad oncs, radiation oncologists.</a:t>
            </a:r>
            <a:br>
              <a:rPr lang="en-US" dirty="0"/>
            </a:br>
            <a:r>
              <a:rPr lang="en-US" dirty="0" err="1"/>
              <a:t>Brausi</a:t>
            </a:r>
            <a:r>
              <a:rPr lang="en-US" dirty="0"/>
              <a:t> M, et al. </a:t>
            </a:r>
            <a:r>
              <a:rPr lang="en-US" i="1" dirty="0"/>
              <a:t>Crit Rev Oncol </a:t>
            </a:r>
            <a:r>
              <a:rPr lang="en-US" i="1" dirty="0" err="1"/>
              <a:t>Hematol</a:t>
            </a:r>
            <a:r>
              <a:rPr lang="en-US" dirty="0"/>
              <a:t>. 2020;148:102861; </a:t>
            </a:r>
            <a:r>
              <a:rPr lang="en-US" dirty="0" err="1"/>
              <a:t>Gillessen</a:t>
            </a:r>
            <a:r>
              <a:rPr lang="en-US" dirty="0"/>
              <a:t> S, et al. </a:t>
            </a:r>
            <a:r>
              <a:rPr lang="en-US" i="1" dirty="0" err="1"/>
              <a:t>Eur</a:t>
            </a:r>
            <a:r>
              <a:rPr lang="en-US" i="1" dirty="0"/>
              <a:t> Urol</a:t>
            </a:r>
            <a:r>
              <a:rPr lang="en-US" dirty="0"/>
              <a:t>. 2018;73:178-211; </a:t>
            </a:r>
            <a:r>
              <a:rPr lang="en-US" dirty="0" err="1"/>
              <a:t>Geerts</a:t>
            </a:r>
            <a:r>
              <a:rPr lang="en-US" dirty="0"/>
              <a:t> PAF, et al. </a:t>
            </a:r>
            <a:r>
              <a:rPr lang="en-US" i="1" dirty="0"/>
              <a:t>J </a:t>
            </a:r>
            <a:r>
              <a:rPr lang="en-US" i="1" dirty="0" err="1"/>
              <a:t>Multidiscip</a:t>
            </a:r>
            <a:r>
              <a:rPr lang="en-US" i="1" dirty="0"/>
              <a:t> </a:t>
            </a:r>
            <a:r>
              <a:rPr lang="en-US" i="1" dirty="0" err="1"/>
              <a:t>Healthc</a:t>
            </a:r>
            <a:r>
              <a:rPr lang="en-US" dirty="0"/>
              <a:t>, 2021;14:1311-1324; Lively A. et al. </a:t>
            </a:r>
            <a:r>
              <a:rPr lang="en-US" i="1" dirty="0" err="1"/>
              <a:t>PLoS</a:t>
            </a:r>
            <a:r>
              <a:rPr lang="en-US" i="1" dirty="0"/>
              <a:t> One</a:t>
            </a:r>
            <a:r>
              <a:rPr lang="en-US" dirty="0"/>
              <a:t>. 2020;15:e0228571.</a:t>
            </a:r>
          </a:p>
        </p:txBody>
      </p:sp>
      <p:pic>
        <p:nvPicPr>
          <p:cNvPr id="24" name="object 23">
            <a:extLst>
              <a:ext uri="{FF2B5EF4-FFF2-40B4-BE49-F238E27FC236}">
                <a16:creationId xmlns:a16="http://schemas.microsoft.com/office/drawing/2014/main" id="{2196D765-6BA8-5FF9-991B-320B60B5A7A6}"/>
              </a:ext>
            </a:extLst>
          </p:cNvPr>
          <p:cNvPicPr/>
          <p:nvPr/>
        </p:nvPicPr>
        <p:blipFill>
          <a:blip r:embed="rId3" cstate="print"/>
          <a:stretch>
            <a:fillRect/>
          </a:stretch>
        </p:blipFill>
        <p:spPr>
          <a:xfrm>
            <a:off x="6463462" y="6473492"/>
            <a:ext cx="85343" cy="158496"/>
          </a:xfrm>
          <a:prstGeom prst="rect">
            <a:avLst/>
          </a:prstGeom>
        </p:spPr>
      </p:pic>
      <p:pic>
        <p:nvPicPr>
          <p:cNvPr id="26" name="object 25">
            <a:extLst>
              <a:ext uri="{FF2B5EF4-FFF2-40B4-BE49-F238E27FC236}">
                <a16:creationId xmlns:a16="http://schemas.microsoft.com/office/drawing/2014/main" id="{6E91194D-CEE0-7A74-06E0-F2EE53E88FC5}"/>
              </a:ext>
            </a:extLst>
          </p:cNvPr>
          <p:cNvPicPr/>
          <p:nvPr/>
        </p:nvPicPr>
        <p:blipFill>
          <a:blip r:embed="rId3" cstate="print"/>
          <a:stretch>
            <a:fillRect/>
          </a:stretch>
        </p:blipFill>
        <p:spPr>
          <a:xfrm>
            <a:off x="10086390" y="6473492"/>
            <a:ext cx="85344" cy="158496"/>
          </a:xfrm>
          <a:prstGeom prst="rect">
            <a:avLst/>
          </a:prstGeom>
        </p:spPr>
      </p:pic>
      <p:sp>
        <p:nvSpPr>
          <p:cNvPr id="29" name="object 28">
            <a:extLst>
              <a:ext uri="{FF2B5EF4-FFF2-40B4-BE49-F238E27FC236}">
                <a16:creationId xmlns:a16="http://schemas.microsoft.com/office/drawing/2014/main" id="{A73B9078-41C3-F974-3863-4FB56DD01099}"/>
              </a:ext>
            </a:extLst>
          </p:cNvPr>
          <p:cNvSpPr/>
          <p:nvPr/>
        </p:nvSpPr>
        <p:spPr>
          <a:xfrm>
            <a:off x="5708468" y="4239783"/>
            <a:ext cx="91440" cy="1280160"/>
          </a:xfrm>
          <a:custGeom>
            <a:avLst/>
            <a:gdLst/>
            <a:ahLst/>
            <a:cxnLst/>
            <a:rect l="l" t="t" r="r" b="b"/>
            <a:pathLst>
              <a:path w="91439" h="1280160">
                <a:moveTo>
                  <a:pt x="91439" y="0"/>
                </a:moveTo>
                <a:lnTo>
                  <a:pt x="0" y="0"/>
                </a:lnTo>
                <a:lnTo>
                  <a:pt x="0" y="1280159"/>
                </a:lnTo>
                <a:lnTo>
                  <a:pt x="91439" y="1280159"/>
                </a:lnTo>
                <a:lnTo>
                  <a:pt x="91439" y="0"/>
                </a:lnTo>
                <a:close/>
              </a:path>
            </a:pathLst>
          </a:custGeom>
          <a:solidFill>
            <a:schemeClr val="accent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8" name="object 37">
            <a:extLst>
              <a:ext uri="{FF2B5EF4-FFF2-40B4-BE49-F238E27FC236}">
                <a16:creationId xmlns:a16="http://schemas.microsoft.com/office/drawing/2014/main" id="{7EC3A0D5-4CC4-5F11-0BEE-307BBF0A9AF8}"/>
              </a:ext>
            </a:extLst>
          </p:cNvPr>
          <p:cNvSpPr/>
          <p:nvPr/>
        </p:nvSpPr>
        <p:spPr>
          <a:xfrm>
            <a:off x="5712751" y="1434083"/>
            <a:ext cx="87157" cy="906346"/>
          </a:xfrm>
          <a:custGeom>
            <a:avLst/>
            <a:gdLst/>
            <a:ahLst/>
            <a:cxnLst/>
            <a:rect l="l" t="t" r="r" b="b"/>
            <a:pathLst>
              <a:path w="91439" h="1280160">
                <a:moveTo>
                  <a:pt x="91439" y="0"/>
                </a:moveTo>
                <a:lnTo>
                  <a:pt x="0" y="0"/>
                </a:lnTo>
                <a:lnTo>
                  <a:pt x="0" y="1280160"/>
                </a:lnTo>
                <a:lnTo>
                  <a:pt x="91439" y="1280160"/>
                </a:lnTo>
                <a:lnTo>
                  <a:pt x="91439" y="0"/>
                </a:lnTo>
                <a:close/>
              </a:path>
            </a:pathLst>
          </a:custGeom>
          <a:solidFill>
            <a:schemeClr val="accent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0" name="object 49">
            <a:extLst>
              <a:ext uri="{FF2B5EF4-FFF2-40B4-BE49-F238E27FC236}">
                <a16:creationId xmlns:a16="http://schemas.microsoft.com/office/drawing/2014/main" id="{F6E6847E-C651-DE5E-AA83-15188FE9405B}"/>
              </a:ext>
            </a:extLst>
          </p:cNvPr>
          <p:cNvSpPr/>
          <p:nvPr/>
        </p:nvSpPr>
        <p:spPr>
          <a:xfrm>
            <a:off x="5712751" y="2556622"/>
            <a:ext cx="91440" cy="1280160"/>
          </a:xfrm>
          <a:custGeom>
            <a:avLst/>
            <a:gdLst/>
            <a:ahLst/>
            <a:cxnLst/>
            <a:rect l="l" t="t" r="r" b="b"/>
            <a:pathLst>
              <a:path w="91439" h="1280160">
                <a:moveTo>
                  <a:pt x="91439" y="0"/>
                </a:moveTo>
                <a:lnTo>
                  <a:pt x="0" y="0"/>
                </a:lnTo>
                <a:lnTo>
                  <a:pt x="0" y="1280160"/>
                </a:lnTo>
                <a:lnTo>
                  <a:pt x="91439" y="1280160"/>
                </a:lnTo>
                <a:lnTo>
                  <a:pt x="91439" y="0"/>
                </a:lnTo>
                <a:close/>
              </a:path>
            </a:pathLst>
          </a:custGeom>
          <a:solidFill>
            <a:schemeClr val="accent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nvGrpSpPr>
          <p:cNvPr id="67" name="Group 66">
            <a:extLst>
              <a:ext uri="{FF2B5EF4-FFF2-40B4-BE49-F238E27FC236}">
                <a16:creationId xmlns:a16="http://schemas.microsoft.com/office/drawing/2014/main" id="{A6BEC2D7-151B-8CA0-1AB1-3F41F744EE36}"/>
              </a:ext>
            </a:extLst>
          </p:cNvPr>
          <p:cNvGrpSpPr/>
          <p:nvPr/>
        </p:nvGrpSpPr>
        <p:grpSpPr>
          <a:xfrm>
            <a:off x="719455" y="1485841"/>
            <a:ext cx="4378787" cy="4494241"/>
            <a:chOff x="376427" y="1272539"/>
            <a:chExt cx="4720335" cy="4844795"/>
          </a:xfrm>
        </p:grpSpPr>
        <p:pic>
          <p:nvPicPr>
            <p:cNvPr id="5" name="object 3">
              <a:extLst>
                <a:ext uri="{FF2B5EF4-FFF2-40B4-BE49-F238E27FC236}">
                  <a16:creationId xmlns:a16="http://schemas.microsoft.com/office/drawing/2014/main" id="{753028BF-9B45-6A1D-1EDE-DF39F5E66B5A}"/>
                </a:ext>
              </a:extLst>
            </p:cNvPr>
            <p:cNvPicPr/>
            <p:nvPr/>
          </p:nvPicPr>
          <p:blipFill>
            <a:blip r:embed="rId4" cstate="print"/>
            <a:stretch>
              <a:fillRect/>
            </a:stretch>
          </p:blipFill>
          <p:spPr>
            <a:xfrm>
              <a:off x="3662807" y="5839663"/>
              <a:ext cx="1060272" cy="228600"/>
            </a:xfrm>
            <a:prstGeom prst="rect">
              <a:avLst/>
            </a:prstGeom>
          </p:spPr>
        </p:pic>
        <p:pic>
          <p:nvPicPr>
            <p:cNvPr id="7" name="object 5">
              <a:extLst>
                <a:ext uri="{FF2B5EF4-FFF2-40B4-BE49-F238E27FC236}">
                  <a16:creationId xmlns:a16="http://schemas.microsoft.com/office/drawing/2014/main" id="{5B2996C2-3C27-C52F-4ABB-0D1EAFC62344}"/>
                </a:ext>
              </a:extLst>
            </p:cNvPr>
            <p:cNvPicPr/>
            <p:nvPr/>
          </p:nvPicPr>
          <p:blipFill>
            <a:blip r:embed="rId5" cstate="print"/>
            <a:stretch>
              <a:fillRect/>
            </a:stretch>
          </p:blipFill>
          <p:spPr>
            <a:xfrm>
              <a:off x="3692651" y="1272539"/>
              <a:ext cx="1143000" cy="1143000"/>
            </a:xfrm>
            <a:prstGeom prst="rect">
              <a:avLst/>
            </a:prstGeom>
          </p:spPr>
        </p:pic>
        <p:pic>
          <p:nvPicPr>
            <p:cNvPr id="8" name="object 6">
              <a:extLst>
                <a:ext uri="{FF2B5EF4-FFF2-40B4-BE49-F238E27FC236}">
                  <a16:creationId xmlns:a16="http://schemas.microsoft.com/office/drawing/2014/main" id="{7E75F354-5991-E051-6B8B-5418307E12C8}"/>
                </a:ext>
              </a:extLst>
            </p:cNvPr>
            <p:cNvPicPr/>
            <p:nvPr/>
          </p:nvPicPr>
          <p:blipFill>
            <a:blip r:embed="rId6" cstate="print"/>
            <a:stretch>
              <a:fillRect/>
            </a:stretch>
          </p:blipFill>
          <p:spPr>
            <a:xfrm>
              <a:off x="3864228" y="2412491"/>
              <a:ext cx="938110" cy="201167"/>
            </a:xfrm>
            <a:prstGeom prst="rect">
              <a:avLst/>
            </a:prstGeom>
          </p:spPr>
        </p:pic>
        <p:pic>
          <p:nvPicPr>
            <p:cNvPr id="9" name="object 7">
              <a:extLst>
                <a:ext uri="{FF2B5EF4-FFF2-40B4-BE49-F238E27FC236}">
                  <a16:creationId xmlns:a16="http://schemas.microsoft.com/office/drawing/2014/main" id="{1078F356-DDDA-C3B8-4064-0D1637482C37}"/>
                </a:ext>
              </a:extLst>
            </p:cNvPr>
            <p:cNvPicPr/>
            <p:nvPr/>
          </p:nvPicPr>
          <p:blipFill>
            <a:blip r:embed="rId7" cstate="print"/>
            <a:stretch>
              <a:fillRect/>
            </a:stretch>
          </p:blipFill>
          <p:spPr>
            <a:xfrm>
              <a:off x="3550284" y="2604211"/>
              <a:ext cx="1546478" cy="201472"/>
            </a:xfrm>
            <a:prstGeom prst="rect">
              <a:avLst/>
            </a:prstGeom>
          </p:spPr>
        </p:pic>
        <p:pic>
          <p:nvPicPr>
            <p:cNvPr id="10" name="object 8">
              <a:extLst>
                <a:ext uri="{FF2B5EF4-FFF2-40B4-BE49-F238E27FC236}">
                  <a16:creationId xmlns:a16="http://schemas.microsoft.com/office/drawing/2014/main" id="{D8515393-A844-5263-6C8F-B41D9D32F9CF}"/>
                </a:ext>
              </a:extLst>
            </p:cNvPr>
            <p:cNvPicPr/>
            <p:nvPr/>
          </p:nvPicPr>
          <p:blipFill>
            <a:blip r:embed="rId8" cstate="print"/>
            <a:stretch>
              <a:fillRect/>
            </a:stretch>
          </p:blipFill>
          <p:spPr>
            <a:xfrm>
              <a:off x="3859656" y="2796793"/>
              <a:ext cx="888491" cy="201167"/>
            </a:xfrm>
            <a:prstGeom prst="rect">
              <a:avLst/>
            </a:prstGeom>
          </p:spPr>
        </p:pic>
        <p:pic>
          <p:nvPicPr>
            <p:cNvPr id="11" name="object 9">
              <a:extLst>
                <a:ext uri="{FF2B5EF4-FFF2-40B4-BE49-F238E27FC236}">
                  <a16:creationId xmlns:a16="http://schemas.microsoft.com/office/drawing/2014/main" id="{B3178521-B1DD-B4FB-C9E5-18312BC04C02}"/>
                </a:ext>
              </a:extLst>
            </p:cNvPr>
            <p:cNvPicPr/>
            <p:nvPr/>
          </p:nvPicPr>
          <p:blipFill>
            <a:blip r:embed="rId9" cstate="print"/>
            <a:stretch>
              <a:fillRect/>
            </a:stretch>
          </p:blipFill>
          <p:spPr>
            <a:xfrm>
              <a:off x="3633215" y="3098292"/>
              <a:ext cx="1143000" cy="1142999"/>
            </a:xfrm>
            <a:prstGeom prst="rect">
              <a:avLst/>
            </a:prstGeom>
          </p:spPr>
        </p:pic>
        <p:pic>
          <p:nvPicPr>
            <p:cNvPr id="12" name="object 10">
              <a:extLst>
                <a:ext uri="{FF2B5EF4-FFF2-40B4-BE49-F238E27FC236}">
                  <a16:creationId xmlns:a16="http://schemas.microsoft.com/office/drawing/2014/main" id="{433E9C8A-9BF1-B3E0-3B93-06F396B7A4B9}"/>
                </a:ext>
              </a:extLst>
            </p:cNvPr>
            <p:cNvPicPr/>
            <p:nvPr/>
          </p:nvPicPr>
          <p:blipFill>
            <a:blip r:embed="rId10" cstate="print"/>
            <a:stretch>
              <a:fillRect/>
            </a:stretch>
          </p:blipFill>
          <p:spPr>
            <a:xfrm>
              <a:off x="3772534" y="4312284"/>
              <a:ext cx="867727" cy="228600"/>
            </a:xfrm>
            <a:prstGeom prst="rect">
              <a:avLst/>
            </a:prstGeom>
          </p:spPr>
        </p:pic>
        <p:pic>
          <p:nvPicPr>
            <p:cNvPr id="13" name="object 11">
              <a:extLst>
                <a:ext uri="{FF2B5EF4-FFF2-40B4-BE49-F238E27FC236}">
                  <a16:creationId xmlns:a16="http://schemas.microsoft.com/office/drawing/2014/main" id="{D0F0AF33-3113-8475-45A6-BE56470024A3}"/>
                </a:ext>
              </a:extLst>
            </p:cNvPr>
            <p:cNvPicPr/>
            <p:nvPr/>
          </p:nvPicPr>
          <p:blipFill>
            <a:blip r:embed="rId11" cstate="print"/>
            <a:stretch>
              <a:fillRect/>
            </a:stretch>
          </p:blipFill>
          <p:spPr>
            <a:xfrm>
              <a:off x="376427" y="4649723"/>
              <a:ext cx="1143000" cy="1143000"/>
            </a:xfrm>
            <a:prstGeom prst="rect">
              <a:avLst/>
            </a:prstGeom>
          </p:spPr>
        </p:pic>
        <p:pic>
          <p:nvPicPr>
            <p:cNvPr id="14" name="object 12">
              <a:extLst>
                <a:ext uri="{FF2B5EF4-FFF2-40B4-BE49-F238E27FC236}">
                  <a16:creationId xmlns:a16="http://schemas.microsoft.com/office/drawing/2014/main" id="{BF545E75-EBF1-1713-667E-A21FC6EAC604}"/>
                </a:ext>
              </a:extLst>
            </p:cNvPr>
            <p:cNvPicPr/>
            <p:nvPr/>
          </p:nvPicPr>
          <p:blipFill>
            <a:blip r:embed="rId12" cstate="print"/>
            <a:stretch>
              <a:fillRect/>
            </a:stretch>
          </p:blipFill>
          <p:spPr>
            <a:xfrm>
              <a:off x="453237" y="2495042"/>
              <a:ext cx="1087983" cy="228600"/>
            </a:xfrm>
            <a:prstGeom prst="rect">
              <a:avLst/>
            </a:prstGeom>
          </p:spPr>
        </p:pic>
        <p:pic>
          <p:nvPicPr>
            <p:cNvPr id="15" name="object 13">
              <a:extLst>
                <a:ext uri="{FF2B5EF4-FFF2-40B4-BE49-F238E27FC236}">
                  <a16:creationId xmlns:a16="http://schemas.microsoft.com/office/drawing/2014/main" id="{1B8BDECA-EE24-7163-30A5-C03E7344442D}"/>
                </a:ext>
              </a:extLst>
            </p:cNvPr>
            <p:cNvPicPr/>
            <p:nvPr/>
          </p:nvPicPr>
          <p:blipFill>
            <a:blip r:embed="rId13" cstate="print"/>
            <a:stretch>
              <a:fillRect/>
            </a:stretch>
          </p:blipFill>
          <p:spPr>
            <a:xfrm>
              <a:off x="376427" y="2903220"/>
              <a:ext cx="1143000" cy="1142999"/>
            </a:xfrm>
            <a:prstGeom prst="rect">
              <a:avLst/>
            </a:prstGeom>
          </p:spPr>
        </p:pic>
        <p:pic>
          <p:nvPicPr>
            <p:cNvPr id="17" name="object 15">
              <a:extLst>
                <a:ext uri="{FF2B5EF4-FFF2-40B4-BE49-F238E27FC236}">
                  <a16:creationId xmlns:a16="http://schemas.microsoft.com/office/drawing/2014/main" id="{1EC74D08-3576-C40F-663A-E2D538E08929}"/>
                </a:ext>
              </a:extLst>
            </p:cNvPr>
            <p:cNvPicPr/>
            <p:nvPr/>
          </p:nvPicPr>
          <p:blipFill>
            <a:blip r:embed="rId14" cstate="print"/>
            <a:stretch>
              <a:fillRect/>
            </a:stretch>
          </p:blipFill>
          <p:spPr>
            <a:xfrm>
              <a:off x="741273" y="4096765"/>
              <a:ext cx="558152" cy="228600"/>
            </a:xfrm>
            <a:prstGeom prst="rect">
              <a:avLst/>
            </a:prstGeom>
          </p:spPr>
        </p:pic>
        <p:pic>
          <p:nvPicPr>
            <p:cNvPr id="18" name="object 16">
              <a:extLst>
                <a:ext uri="{FF2B5EF4-FFF2-40B4-BE49-F238E27FC236}">
                  <a16:creationId xmlns:a16="http://schemas.microsoft.com/office/drawing/2014/main" id="{515D7127-C5E5-AA26-6AAA-F55041A9F415}"/>
                </a:ext>
              </a:extLst>
            </p:cNvPr>
            <p:cNvPicPr/>
            <p:nvPr/>
          </p:nvPicPr>
          <p:blipFill>
            <a:blip r:embed="rId15" cstate="print"/>
            <a:stretch>
              <a:fillRect/>
            </a:stretch>
          </p:blipFill>
          <p:spPr>
            <a:xfrm>
              <a:off x="633069" y="4315917"/>
              <a:ext cx="732891" cy="228904"/>
            </a:xfrm>
            <a:prstGeom prst="rect">
              <a:avLst/>
            </a:prstGeom>
          </p:spPr>
        </p:pic>
        <p:pic>
          <p:nvPicPr>
            <p:cNvPr id="19" name="object 17">
              <a:extLst>
                <a:ext uri="{FF2B5EF4-FFF2-40B4-BE49-F238E27FC236}">
                  <a16:creationId xmlns:a16="http://schemas.microsoft.com/office/drawing/2014/main" id="{4C79D821-CB88-FC92-65F3-DB530E1D43A8}"/>
                </a:ext>
              </a:extLst>
            </p:cNvPr>
            <p:cNvPicPr/>
            <p:nvPr/>
          </p:nvPicPr>
          <p:blipFill>
            <a:blip r:embed="rId16" cstate="print"/>
            <a:stretch>
              <a:fillRect/>
            </a:stretch>
          </p:blipFill>
          <p:spPr>
            <a:xfrm>
              <a:off x="376427" y="1272539"/>
              <a:ext cx="1143000" cy="1143000"/>
            </a:xfrm>
            <a:prstGeom prst="rect">
              <a:avLst/>
            </a:prstGeom>
          </p:spPr>
        </p:pic>
        <p:pic>
          <p:nvPicPr>
            <p:cNvPr id="20" name="object 18">
              <a:extLst>
                <a:ext uri="{FF2B5EF4-FFF2-40B4-BE49-F238E27FC236}">
                  <a16:creationId xmlns:a16="http://schemas.microsoft.com/office/drawing/2014/main" id="{807CF65B-A89B-C8A6-2E63-91CFFF5455F2}"/>
                </a:ext>
              </a:extLst>
            </p:cNvPr>
            <p:cNvPicPr/>
            <p:nvPr/>
          </p:nvPicPr>
          <p:blipFill>
            <a:blip r:embed="rId17" cstate="print"/>
            <a:stretch>
              <a:fillRect/>
            </a:stretch>
          </p:blipFill>
          <p:spPr>
            <a:xfrm>
              <a:off x="413613" y="5888735"/>
              <a:ext cx="1089304" cy="228599"/>
            </a:xfrm>
            <a:prstGeom prst="rect">
              <a:avLst/>
            </a:prstGeom>
          </p:spPr>
        </p:pic>
        <p:pic>
          <p:nvPicPr>
            <p:cNvPr id="30" name="object 29">
              <a:extLst>
                <a:ext uri="{FF2B5EF4-FFF2-40B4-BE49-F238E27FC236}">
                  <a16:creationId xmlns:a16="http://schemas.microsoft.com/office/drawing/2014/main" id="{36207BCC-364E-4EF0-16DB-30F1BF0FAAEF}"/>
                </a:ext>
              </a:extLst>
            </p:cNvPr>
            <p:cNvPicPr/>
            <p:nvPr/>
          </p:nvPicPr>
          <p:blipFill>
            <a:blip r:embed="rId18" cstate="print"/>
            <a:stretch>
              <a:fillRect/>
            </a:stretch>
          </p:blipFill>
          <p:spPr>
            <a:xfrm>
              <a:off x="2097837" y="4663284"/>
              <a:ext cx="1143000" cy="1143000"/>
            </a:xfrm>
            <a:prstGeom prst="rect">
              <a:avLst/>
            </a:prstGeom>
          </p:spPr>
        </p:pic>
        <p:pic>
          <p:nvPicPr>
            <p:cNvPr id="31" name="object 30">
              <a:extLst>
                <a:ext uri="{FF2B5EF4-FFF2-40B4-BE49-F238E27FC236}">
                  <a16:creationId xmlns:a16="http://schemas.microsoft.com/office/drawing/2014/main" id="{918FC2AB-1A0C-3D06-95B3-1FE90677D581}"/>
                </a:ext>
              </a:extLst>
            </p:cNvPr>
            <p:cNvPicPr/>
            <p:nvPr/>
          </p:nvPicPr>
          <p:blipFill>
            <a:blip r:embed="rId19" cstate="print"/>
            <a:stretch>
              <a:fillRect/>
            </a:stretch>
          </p:blipFill>
          <p:spPr>
            <a:xfrm>
              <a:off x="1981124" y="5882180"/>
              <a:ext cx="1469898" cy="228599"/>
            </a:xfrm>
            <a:prstGeom prst="rect">
              <a:avLst/>
            </a:prstGeom>
          </p:spPr>
        </p:pic>
        <p:pic>
          <p:nvPicPr>
            <p:cNvPr id="32" name="object 31">
              <a:extLst>
                <a:ext uri="{FF2B5EF4-FFF2-40B4-BE49-F238E27FC236}">
                  <a16:creationId xmlns:a16="http://schemas.microsoft.com/office/drawing/2014/main" id="{E99952BC-D4E8-BDB5-075A-21F19BEEED10}"/>
                </a:ext>
              </a:extLst>
            </p:cNvPr>
            <p:cNvPicPr/>
            <p:nvPr/>
          </p:nvPicPr>
          <p:blipFill>
            <a:blip r:embed="rId16" cstate="print"/>
            <a:stretch>
              <a:fillRect/>
            </a:stretch>
          </p:blipFill>
          <p:spPr>
            <a:xfrm>
              <a:off x="3586784" y="4699860"/>
              <a:ext cx="1143000" cy="1143000"/>
            </a:xfrm>
            <a:prstGeom prst="rect">
              <a:avLst/>
            </a:prstGeom>
          </p:spPr>
        </p:pic>
        <p:pic>
          <p:nvPicPr>
            <p:cNvPr id="60" name="object 59">
              <a:extLst>
                <a:ext uri="{FF2B5EF4-FFF2-40B4-BE49-F238E27FC236}">
                  <a16:creationId xmlns:a16="http://schemas.microsoft.com/office/drawing/2014/main" id="{3705109F-A4E7-5A28-3D72-4954B30FB394}"/>
                </a:ext>
              </a:extLst>
            </p:cNvPr>
            <p:cNvPicPr/>
            <p:nvPr/>
          </p:nvPicPr>
          <p:blipFill>
            <a:blip r:embed="rId20" cstate="print"/>
            <a:stretch>
              <a:fillRect/>
            </a:stretch>
          </p:blipFill>
          <p:spPr>
            <a:xfrm>
              <a:off x="2142415" y="4194563"/>
              <a:ext cx="931811" cy="309372"/>
            </a:xfrm>
            <a:prstGeom prst="rect">
              <a:avLst/>
            </a:prstGeom>
          </p:spPr>
        </p:pic>
        <p:pic>
          <p:nvPicPr>
            <p:cNvPr id="62" name="object 61">
              <a:extLst>
                <a:ext uri="{FF2B5EF4-FFF2-40B4-BE49-F238E27FC236}">
                  <a16:creationId xmlns:a16="http://schemas.microsoft.com/office/drawing/2014/main" id="{D2C64E2F-6C85-0D5E-B837-1DEC666E78D0}"/>
                </a:ext>
              </a:extLst>
            </p:cNvPr>
            <p:cNvPicPr/>
            <p:nvPr/>
          </p:nvPicPr>
          <p:blipFill>
            <a:blip r:embed="rId21" cstate="print"/>
            <a:stretch>
              <a:fillRect/>
            </a:stretch>
          </p:blipFill>
          <p:spPr>
            <a:xfrm>
              <a:off x="2077211" y="1272539"/>
              <a:ext cx="1143000" cy="1143000"/>
            </a:xfrm>
            <a:prstGeom prst="rect">
              <a:avLst/>
            </a:prstGeom>
          </p:spPr>
        </p:pic>
        <p:pic>
          <p:nvPicPr>
            <p:cNvPr id="63" name="object 62">
              <a:extLst>
                <a:ext uri="{FF2B5EF4-FFF2-40B4-BE49-F238E27FC236}">
                  <a16:creationId xmlns:a16="http://schemas.microsoft.com/office/drawing/2014/main" id="{42C3907E-8933-A95F-AE88-FE323520CBC2}"/>
                </a:ext>
              </a:extLst>
            </p:cNvPr>
            <p:cNvPicPr/>
            <p:nvPr/>
          </p:nvPicPr>
          <p:blipFill>
            <a:blip r:embed="rId22" cstate="print"/>
            <a:stretch>
              <a:fillRect/>
            </a:stretch>
          </p:blipFill>
          <p:spPr>
            <a:xfrm>
              <a:off x="2163825" y="2426842"/>
              <a:ext cx="1066520" cy="228600"/>
            </a:xfrm>
            <a:prstGeom prst="rect">
              <a:avLst/>
            </a:prstGeom>
          </p:spPr>
        </p:pic>
        <p:pic>
          <p:nvPicPr>
            <p:cNvPr id="64" name="object 63">
              <a:extLst>
                <a:ext uri="{FF2B5EF4-FFF2-40B4-BE49-F238E27FC236}">
                  <a16:creationId xmlns:a16="http://schemas.microsoft.com/office/drawing/2014/main" id="{9CE9426E-8623-391E-C544-838855158CDD}"/>
                </a:ext>
              </a:extLst>
            </p:cNvPr>
            <p:cNvPicPr/>
            <p:nvPr/>
          </p:nvPicPr>
          <p:blipFill>
            <a:blip r:embed="rId23" cstate="print"/>
            <a:stretch>
              <a:fillRect/>
            </a:stretch>
          </p:blipFill>
          <p:spPr>
            <a:xfrm>
              <a:off x="2185161" y="2670682"/>
              <a:ext cx="558152" cy="228600"/>
            </a:xfrm>
            <a:prstGeom prst="rect">
              <a:avLst/>
            </a:prstGeom>
          </p:spPr>
        </p:pic>
        <p:pic>
          <p:nvPicPr>
            <p:cNvPr id="65" name="object 64">
              <a:extLst>
                <a:ext uri="{FF2B5EF4-FFF2-40B4-BE49-F238E27FC236}">
                  <a16:creationId xmlns:a16="http://schemas.microsoft.com/office/drawing/2014/main" id="{F82D0C1E-A77E-CB83-4B22-A3B122F1709F}"/>
                </a:ext>
              </a:extLst>
            </p:cNvPr>
            <p:cNvPicPr/>
            <p:nvPr/>
          </p:nvPicPr>
          <p:blipFill>
            <a:blip r:embed="rId24" cstate="print"/>
            <a:stretch>
              <a:fillRect/>
            </a:stretch>
          </p:blipFill>
          <p:spPr>
            <a:xfrm>
              <a:off x="2650235" y="2670682"/>
              <a:ext cx="579119" cy="228600"/>
            </a:xfrm>
            <a:prstGeom prst="rect">
              <a:avLst/>
            </a:prstGeom>
          </p:spPr>
        </p:pic>
        <p:pic>
          <p:nvPicPr>
            <p:cNvPr id="66" name="object 65">
              <a:extLst>
                <a:ext uri="{FF2B5EF4-FFF2-40B4-BE49-F238E27FC236}">
                  <a16:creationId xmlns:a16="http://schemas.microsoft.com/office/drawing/2014/main" id="{D865F2DD-1430-6320-1AE0-4D2F0E6F7F09}"/>
                </a:ext>
              </a:extLst>
            </p:cNvPr>
            <p:cNvPicPr/>
            <p:nvPr/>
          </p:nvPicPr>
          <p:blipFill>
            <a:blip r:embed="rId25" cstate="print"/>
            <a:stretch>
              <a:fillRect/>
            </a:stretch>
          </p:blipFill>
          <p:spPr>
            <a:xfrm>
              <a:off x="1996439" y="2919983"/>
              <a:ext cx="1143000" cy="1143000"/>
            </a:xfrm>
            <a:prstGeom prst="rect">
              <a:avLst/>
            </a:prstGeom>
          </p:spPr>
        </p:pic>
      </p:grpSp>
    </p:spTree>
    <p:extLst>
      <p:ext uri="{BB962C8B-B14F-4D97-AF65-F5344CB8AC3E}">
        <p14:creationId xmlns:p14="http://schemas.microsoft.com/office/powerpoint/2010/main" val="31099179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6E18E8-2730-779A-992B-CA4A1B363FAF}"/>
              </a:ext>
            </a:extLst>
          </p:cNvPr>
          <p:cNvSpPr>
            <a:spLocks noGrp="1"/>
          </p:cNvSpPr>
          <p:nvPr>
            <p:ph type="title"/>
          </p:nvPr>
        </p:nvSpPr>
        <p:spPr/>
        <p:txBody>
          <a:bodyPr/>
          <a:lstStyle/>
          <a:p>
            <a:r>
              <a:rPr lang="en-US" dirty="0"/>
              <a:t>Key Takeaways</a:t>
            </a:r>
          </a:p>
        </p:txBody>
      </p:sp>
      <p:sp>
        <p:nvSpPr>
          <p:cNvPr id="5" name="Content Placeholder 4">
            <a:extLst>
              <a:ext uri="{FF2B5EF4-FFF2-40B4-BE49-F238E27FC236}">
                <a16:creationId xmlns:a16="http://schemas.microsoft.com/office/drawing/2014/main" id="{7942DC3C-B13F-5C51-5CAB-C72A95EC99FC}"/>
              </a:ext>
            </a:extLst>
          </p:cNvPr>
          <p:cNvSpPr>
            <a:spLocks noGrp="1"/>
          </p:cNvSpPr>
          <p:nvPr>
            <p:ph idx="1"/>
          </p:nvPr>
        </p:nvSpPr>
        <p:spPr/>
        <p:txBody>
          <a:bodyPr>
            <a:normAutofit fontScale="70000" lnSpcReduction="20000"/>
          </a:bodyPr>
          <a:lstStyle/>
          <a:p>
            <a:pPr>
              <a:lnSpc>
                <a:spcPct val="120000"/>
              </a:lnSpc>
              <a:spcBef>
                <a:spcPts val="600"/>
              </a:spcBef>
            </a:pPr>
            <a:r>
              <a:rPr lang="en-US" dirty="0"/>
              <a:t>Several targeted agents available for HER2+ breast cancer</a:t>
            </a:r>
          </a:p>
          <a:p>
            <a:pPr>
              <a:lnSpc>
                <a:spcPct val="120000"/>
              </a:lnSpc>
              <a:spcBef>
                <a:spcPts val="600"/>
              </a:spcBef>
            </a:pPr>
            <a:r>
              <a:rPr lang="en-US" dirty="0"/>
              <a:t>Nomenclature for breast cancer has remarkably changed with the FDA-approval of a novel antibody drug conjugate, trastuzumab </a:t>
            </a:r>
            <a:r>
              <a:rPr lang="en-US" dirty="0" err="1"/>
              <a:t>deruxtecan</a:t>
            </a:r>
            <a:r>
              <a:rPr lang="en-US" dirty="0"/>
              <a:t>, for HER2-low breast cancer </a:t>
            </a:r>
            <a:r>
              <a:rPr lang="en-US" sz="2800" dirty="0"/>
              <a:t>(IHC 1+ or IHC 2+/ISH‑) </a:t>
            </a:r>
            <a:endParaRPr lang="en-US" dirty="0"/>
          </a:p>
          <a:p>
            <a:pPr>
              <a:lnSpc>
                <a:spcPct val="120000"/>
              </a:lnSpc>
              <a:spcBef>
                <a:spcPts val="600"/>
              </a:spcBef>
            </a:pPr>
            <a:r>
              <a:rPr lang="en-US" dirty="0"/>
              <a:t>Appropriate management and recognition of toxicities is an important part of being able to ensure that patients get the benefit from these highly efficacious agents</a:t>
            </a:r>
          </a:p>
          <a:p>
            <a:pPr>
              <a:lnSpc>
                <a:spcPct val="120000"/>
              </a:lnSpc>
              <a:spcBef>
                <a:spcPts val="600"/>
              </a:spcBef>
            </a:pPr>
            <a:r>
              <a:rPr lang="en-US" dirty="0"/>
              <a:t>Understanding mechanisms of resistance and biomarkers for response will be critical going forward, especially as some of the most efficacious novel therapies are moved into the earlier stage setting</a:t>
            </a:r>
          </a:p>
          <a:p>
            <a:pPr>
              <a:lnSpc>
                <a:spcPct val="120000"/>
              </a:lnSpc>
              <a:spcBef>
                <a:spcPts val="600"/>
              </a:spcBef>
            </a:pPr>
            <a:r>
              <a:rPr lang="en-US" dirty="0"/>
              <a:t>Identifying how to optimally sequence therapies in the metastatic setting will be of utmost importance</a:t>
            </a:r>
          </a:p>
        </p:txBody>
      </p:sp>
    </p:spTree>
    <p:extLst>
      <p:ext uri="{BB962C8B-B14F-4D97-AF65-F5344CB8AC3E}">
        <p14:creationId xmlns:p14="http://schemas.microsoft.com/office/powerpoint/2010/main" val="36449162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phical user interface&#10;&#10;Description automatically generated">
            <a:extLst>
              <a:ext uri="{FF2B5EF4-FFF2-40B4-BE49-F238E27FC236}">
                <a16:creationId xmlns:a16="http://schemas.microsoft.com/office/drawing/2014/main" id="{822398FD-08AB-18F0-3CC2-EC900D3F5C60}"/>
              </a:ext>
            </a:extLst>
          </p:cNvPr>
          <p:cNvPicPr>
            <a:picLocks noChangeAspect="1"/>
          </p:cNvPicPr>
          <p:nvPr/>
        </p:nvPicPr>
        <p:blipFill>
          <a:blip r:embed="rId3"/>
          <a:stretch>
            <a:fillRect/>
          </a:stretch>
        </p:blipFill>
        <p:spPr>
          <a:xfrm>
            <a:off x="-68682" y="-1"/>
            <a:ext cx="12260682" cy="6893187"/>
          </a:xfrm>
          <a:prstGeom prst="rect">
            <a:avLst/>
          </a:prstGeom>
        </p:spPr>
      </p:pic>
    </p:spTree>
    <p:extLst>
      <p:ext uri="{BB962C8B-B14F-4D97-AF65-F5344CB8AC3E}">
        <p14:creationId xmlns:p14="http://schemas.microsoft.com/office/powerpoint/2010/main" val="2002064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C8E6-2D71-59B1-6627-F418BCC4016F}"/>
              </a:ext>
            </a:extLst>
          </p:cNvPr>
          <p:cNvSpPr>
            <a:spLocks noGrp="1"/>
          </p:cNvSpPr>
          <p:nvPr>
            <p:ph type="title"/>
          </p:nvPr>
        </p:nvSpPr>
        <p:spPr>
          <a:xfrm>
            <a:off x="533400" y="365125"/>
            <a:ext cx="11441935" cy="1325563"/>
          </a:xfrm>
        </p:spPr>
        <p:txBody>
          <a:bodyPr>
            <a:noAutofit/>
          </a:bodyPr>
          <a:lstStyle/>
          <a:p>
            <a:r>
              <a:rPr lang="en-US" sz="3600" dirty="0"/>
              <a:t>Algorithm for Evaluation of HER2 Gene Amplification With ISH Assay Using Dual-Probe (HER2 Gene) Assay</a:t>
            </a:r>
          </a:p>
        </p:txBody>
      </p:sp>
      <p:sp>
        <p:nvSpPr>
          <p:cNvPr id="4" name="Text Placeholder 3">
            <a:extLst>
              <a:ext uri="{FF2B5EF4-FFF2-40B4-BE49-F238E27FC236}">
                <a16:creationId xmlns:a16="http://schemas.microsoft.com/office/drawing/2014/main" id="{25C615B7-DF7E-4A17-2069-0B81FA55BD3F}"/>
              </a:ext>
            </a:extLst>
          </p:cNvPr>
          <p:cNvSpPr>
            <a:spLocks noGrp="1"/>
          </p:cNvSpPr>
          <p:nvPr>
            <p:ph type="body" sz="quarter" idx="12"/>
          </p:nvPr>
        </p:nvSpPr>
        <p:spPr/>
        <p:txBody>
          <a:bodyPr/>
          <a:lstStyle/>
          <a:p>
            <a:pPr marL="12700">
              <a:lnSpc>
                <a:spcPts val="1315"/>
              </a:lnSpc>
            </a:pPr>
            <a:r>
              <a:rPr lang="en-US" sz="1000" dirty="0">
                <a:latin typeface="Arial"/>
                <a:cs typeface="Arial"/>
              </a:rPr>
              <a:t>Wolff</a:t>
            </a:r>
            <a:r>
              <a:rPr lang="en-US" sz="1000" spc="-40" dirty="0">
                <a:latin typeface="Arial"/>
                <a:cs typeface="Arial"/>
              </a:rPr>
              <a:t> </a:t>
            </a:r>
            <a:r>
              <a:rPr lang="en-US" sz="1000" dirty="0">
                <a:latin typeface="Arial"/>
                <a:cs typeface="Arial"/>
              </a:rPr>
              <a:t>et</a:t>
            </a:r>
            <a:r>
              <a:rPr lang="en-US" sz="1000" spc="-5" dirty="0">
                <a:latin typeface="Arial"/>
                <a:cs typeface="Arial"/>
              </a:rPr>
              <a:t> </a:t>
            </a:r>
            <a:r>
              <a:rPr lang="en-US" sz="1000" dirty="0">
                <a:latin typeface="Arial"/>
                <a:cs typeface="Arial"/>
              </a:rPr>
              <a:t>al</a:t>
            </a:r>
            <a:r>
              <a:rPr lang="en-US" sz="1000" spc="-10" dirty="0">
                <a:latin typeface="Arial"/>
                <a:cs typeface="Arial"/>
              </a:rPr>
              <a:t>. </a:t>
            </a:r>
            <a:r>
              <a:rPr lang="en-US" sz="1000" i="1" dirty="0">
                <a:latin typeface="Arial" panose="020B0604020202020204" pitchFamily="34" charset="0"/>
                <a:cs typeface="Arial" panose="020B0604020202020204" pitchFamily="34" charset="0"/>
              </a:rPr>
              <a:t>Arch </a:t>
            </a:r>
            <a:r>
              <a:rPr lang="en-US" sz="1000" i="1" dirty="0" err="1">
                <a:latin typeface="Arial" panose="020B0604020202020204" pitchFamily="34" charset="0"/>
                <a:cs typeface="Arial" panose="020B0604020202020204" pitchFamily="34" charset="0"/>
              </a:rPr>
              <a:t>Pathol</a:t>
            </a:r>
            <a:r>
              <a:rPr lang="en-US" sz="1000" i="1" spc="-20" dirty="0">
                <a:latin typeface="Arial" panose="020B0604020202020204" pitchFamily="34" charset="0"/>
                <a:cs typeface="Arial" panose="020B0604020202020204" pitchFamily="34" charset="0"/>
              </a:rPr>
              <a:t> </a:t>
            </a:r>
            <a:r>
              <a:rPr lang="en-US" sz="1000" i="1" dirty="0">
                <a:latin typeface="Arial" panose="020B0604020202020204" pitchFamily="34" charset="0"/>
                <a:cs typeface="Arial" panose="020B0604020202020204" pitchFamily="34" charset="0"/>
              </a:rPr>
              <a:t>Lab</a:t>
            </a:r>
            <a:r>
              <a:rPr lang="en-US" sz="1000" i="1" spc="-10" dirty="0">
                <a:latin typeface="Arial" panose="020B0604020202020204" pitchFamily="34" charset="0"/>
                <a:cs typeface="Arial" panose="020B0604020202020204" pitchFamily="34" charset="0"/>
              </a:rPr>
              <a:t> </a:t>
            </a:r>
            <a:r>
              <a:rPr lang="en-US" sz="1000" i="1" dirty="0">
                <a:latin typeface="Arial" panose="020B0604020202020204" pitchFamily="34" charset="0"/>
                <a:cs typeface="Arial" panose="020B0604020202020204" pitchFamily="34" charset="0"/>
              </a:rPr>
              <a:t>Med</a:t>
            </a:r>
            <a:r>
              <a:rPr lang="en-US" sz="1000" dirty="0">
                <a:latin typeface="Arial" panose="020B0604020202020204" pitchFamily="34" charset="0"/>
                <a:cs typeface="Arial" panose="020B0604020202020204" pitchFamily="34" charset="0"/>
              </a:rPr>
              <a:t>.</a:t>
            </a:r>
            <a:r>
              <a:rPr lang="en-US" sz="1000" spc="-5" dirty="0">
                <a:latin typeface="Arial" panose="020B0604020202020204" pitchFamily="34" charset="0"/>
                <a:cs typeface="Arial" panose="020B0604020202020204" pitchFamily="34" charset="0"/>
              </a:rPr>
              <a:t> </a:t>
            </a:r>
            <a:r>
              <a:rPr lang="en-US" sz="1000" spc="-10" dirty="0">
                <a:latin typeface="Arial" panose="020B0604020202020204" pitchFamily="34" charset="0"/>
                <a:cs typeface="Arial" panose="020B0604020202020204" pitchFamily="34" charset="0"/>
              </a:rPr>
              <a:t>2018;142:1364-1382.</a:t>
            </a:r>
            <a:endParaRPr lang="en-US" sz="1000" dirty="0">
              <a:latin typeface="Arial"/>
              <a:cs typeface="Arial"/>
            </a:endParaRPr>
          </a:p>
        </p:txBody>
      </p:sp>
      <p:pic>
        <p:nvPicPr>
          <p:cNvPr id="5" name="Content Placeholder 3">
            <a:extLst>
              <a:ext uri="{FF2B5EF4-FFF2-40B4-BE49-F238E27FC236}">
                <a16:creationId xmlns:a16="http://schemas.microsoft.com/office/drawing/2014/main" id="{3E427B9F-637D-D215-F5D3-D62571A7ABA9}"/>
              </a:ext>
            </a:extLst>
          </p:cNvPr>
          <p:cNvPicPr>
            <a:picLocks noGrp="1" noChangeAspect="1"/>
          </p:cNvPicPr>
          <p:nvPr>
            <p:ph idx="1"/>
          </p:nvPr>
        </p:nvPicPr>
        <p:blipFill>
          <a:blip r:embed="rId3"/>
          <a:stretch>
            <a:fillRect/>
          </a:stretch>
        </p:blipFill>
        <p:spPr>
          <a:xfrm>
            <a:off x="1744413" y="1690688"/>
            <a:ext cx="8986015" cy="4032409"/>
          </a:xfrm>
        </p:spPr>
      </p:pic>
      <p:sp>
        <p:nvSpPr>
          <p:cNvPr id="6" name="Rectangle 5">
            <a:extLst>
              <a:ext uri="{FF2B5EF4-FFF2-40B4-BE49-F238E27FC236}">
                <a16:creationId xmlns:a16="http://schemas.microsoft.com/office/drawing/2014/main" id="{244B06C9-9EDA-2DC9-75E9-B90F96E909A6}"/>
              </a:ext>
            </a:extLst>
          </p:cNvPr>
          <p:cNvSpPr/>
          <p:nvPr/>
        </p:nvSpPr>
        <p:spPr>
          <a:xfrm>
            <a:off x="3569465" y="4010141"/>
            <a:ext cx="5343181" cy="837282"/>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4209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B8C3222-E3B2-E844-D7C5-BEBA820CF446}"/>
              </a:ext>
            </a:extLst>
          </p:cNvPr>
          <p:cNvSpPr>
            <a:spLocks noGrp="1"/>
          </p:cNvSpPr>
          <p:nvPr>
            <p:ph type="body" sz="quarter" idx="12"/>
          </p:nvPr>
        </p:nvSpPr>
        <p:spPr/>
        <p:txBody>
          <a:bodyPr/>
          <a:lstStyle/>
          <a:p>
            <a:r>
              <a:rPr lang="en-US" sz="1000" dirty="0"/>
              <a:t>Tarantino et al. </a:t>
            </a:r>
            <a:r>
              <a:rPr lang="en-US" sz="1000" i="1" dirty="0">
                <a:latin typeface="Arial" panose="020B0604020202020204" pitchFamily="34" charset="0"/>
                <a:cs typeface="Arial" panose="020B0604020202020204" pitchFamily="34" charset="0"/>
              </a:rPr>
              <a:t>J Clin Oncol</a:t>
            </a:r>
            <a:r>
              <a:rPr lang="en-US" sz="1000" dirty="0">
                <a:latin typeface="Arial" panose="020B0604020202020204" pitchFamily="34" charset="0"/>
                <a:cs typeface="Arial" panose="020B0604020202020204" pitchFamily="34" charset="0"/>
              </a:rPr>
              <a:t>. 2020;38:1951-1962.</a:t>
            </a:r>
            <a:endParaRPr lang="en-US" sz="1000" dirty="0"/>
          </a:p>
        </p:txBody>
      </p:sp>
      <p:grpSp>
        <p:nvGrpSpPr>
          <p:cNvPr id="19" name="Group 18">
            <a:extLst>
              <a:ext uri="{FF2B5EF4-FFF2-40B4-BE49-F238E27FC236}">
                <a16:creationId xmlns:a16="http://schemas.microsoft.com/office/drawing/2014/main" id="{221B85E2-FC65-5BED-0D22-07B9EA823ECC}"/>
              </a:ext>
            </a:extLst>
          </p:cNvPr>
          <p:cNvGrpSpPr/>
          <p:nvPr/>
        </p:nvGrpSpPr>
        <p:grpSpPr>
          <a:xfrm>
            <a:off x="1524000" y="1738141"/>
            <a:ext cx="8661545" cy="3843509"/>
            <a:chOff x="1524000" y="1738141"/>
            <a:chExt cx="8661545" cy="3843509"/>
          </a:xfrm>
        </p:grpSpPr>
        <p:pic>
          <p:nvPicPr>
            <p:cNvPr id="16" name="object 8">
              <a:extLst>
                <a:ext uri="{FF2B5EF4-FFF2-40B4-BE49-F238E27FC236}">
                  <a16:creationId xmlns:a16="http://schemas.microsoft.com/office/drawing/2014/main" id="{D28E40A3-2275-7589-7E2A-1235E13417D4}"/>
                </a:ext>
              </a:extLst>
            </p:cNvPr>
            <p:cNvPicPr/>
            <p:nvPr/>
          </p:nvPicPr>
          <p:blipFill rotWithShape="1">
            <a:blip r:embed="rId3" cstate="print"/>
            <a:srcRect b="2840"/>
            <a:stretch/>
          </p:blipFill>
          <p:spPr>
            <a:xfrm>
              <a:off x="1527215" y="1738141"/>
              <a:ext cx="8658330" cy="3843509"/>
            </a:xfrm>
            <a:prstGeom prst="rect">
              <a:avLst/>
            </a:prstGeom>
          </p:spPr>
        </p:pic>
        <p:sp>
          <p:nvSpPr>
            <p:cNvPr id="18" name="Rectangle 17">
              <a:extLst>
                <a:ext uri="{FF2B5EF4-FFF2-40B4-BE49-F238E27FC236}">
                  <a16:creationId xmlns:a16="http://schemas.microsoft.com/office/drawing/2014/main" id="{3D861418-052A-25E6-3E27-5DF439893468}"/>
                </a:ext>
              </a:extLst>
            </p:cNvPr>
            <p:cNvSpPr/>
            <p:nvPr/>
          </p:nvSpPr>
          <p:spPr>
            <a:xfrm>
              <a:off x="1524000" y="1738141"/>
              <a:ext cx="266700" cy="204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a:extLst>
              <a:ext uri="{FF2B5EF4-FFF2-40B4-BE49-F238E27FC236}">
                <a16:creationId xmlns:a16="http://schemas.microsoft.com/office/drawing/2014/main" id="{F095EB19-198D-C1B9-2B8F-34D237E65023}"/>
              </a:ext>
            </a:extLst>
          </p:cNvPr>
          <p:cNvSpPr>
            <a:spLocks noGrp="1"/>
          </p:cNvSpPr>
          <p:nvPr>
            <p:ph type="title"/>
          </p:nvPr>
        </p:nvSpPr>
        <p:spPr/>
        <p:txBody>
          <a:bodyPr/>
          <a:lstStyle/>
          <a:p>
            <a:r>
              <a:rPr lang="en-US" sz="4400" dirty="0"/>
              <a:t>Definition of HER2-Low Breast Cancer</a:t>
            </a:r>
            <a:endParaRPr lang="en-US" dirty="0"/>
          </a:p>
        </p:txBody>
      </p:sp>
    </p:spTree>
    <p:extLst>
      <p:ext uri="{BB962C8B-B14F-4D97-AF65-F5344CB8AC3E}">
        <p14:creationId xmlns:p14="http://schemas.microsoft.com/office/powerpoint/2010/main" val="575721825"/>
      </p:ext>
    </p:extLst>
  </p:cSld>
  <p:clrMapOvr>
    <a:masterClrMapping/>
  </p:clrMapOvr>
</p:sld>
</file>

<file path=ppt/theme/theme1.xml><?xml version="1.0" encoding="utf-8"?>
<a:theme xmlns:a="http://schemas.openxmlformats.org/drawingml/2006/main" name="1_Office Theme">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8_Office Theme">
  <a:themeElements>
    <a:clrScheme name="axis">
      <a:dk1>
        <a:srgbClr val="000000"/>
      </a:dk1>
      <a:lt1>
        <a:srgbClr val="FFFFFF"/>
      </a:lt1>
      <a:dk2>
        <a:srgbClr val="00469D"/>
      </a:dk2>
      <a:lt2>
        <a:srgbClr val="EA9619"/>
      </a:lt2>
      <a:accent1>
        <a:srgbClr val="0187C9"/>
      </a:accent1>
      <a:accent2>
        <a:srgbClr val="4A4D5F"/>
      </a:accent2>
      <a:accent3>
        <a:srgbClr val="00AEBC"/>
      </a:accent3>
      <a:accent4>
        <a:srgbClr val="ECA5F8"/>
      </a:accent4>
      <a:accent5>
        <a:srgbClr val="5B9BD5"/>
      </a:accent5>
      <a:accent6>
        <a:srgbClr val="70AD47"/>
      </a:accent6>
      <a:hlink>
        <a:srgbClr val="0DB6C3"/>
      </a:hlink>
      <a:folHlink>
        <a:srgbClr val="FF91D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2807</TotalTime>
  <Words>16097</Words>
  <Application>Microsoft Macintosh PowerPoint</Application>
  <PresentationFormat>Widescreen</PresentationFormat>
  <Paragraphs>2419</Paragraphs>
  <Slides>74</Slides>
  <Notes>69</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74</vt:i4>
      </vt:variant>
    </vt:vector>
  </HeadingPairs>
  <TitlesOfParts>
    <vt:vector size="93" baseType="lpstr">
      <vt:lpstr>Arial</vt:lpstr>
      <vt:lpstr>Calibri</vt:lpstr>
      <vt:lpstr>Calibri Light</vt:lpstr>
      <vt:lpstr>Cambria</vt:lpstr>
      <vt:lpstr>Courier New</vt:lpstr>
      <vt:lpstr>Franklin Gothic Book</vt:lpstr>
      <vt:lpstr>Helvetica</vt:lpstr>
      <vt:lpstr>Helvetica</vt:lpstr>
      <vt:lpstr>HelveticaLTPro</vt:lpstr>
      <vt:lpstr>HelveticaLTW05-BlackCond</vt:lpstr>
      <vt:lpstr>HelveticaNeueBold</vt:lpstr>
      <vt:lpstr>Merriweather</vt:lpstr>
      <vt:lpstr>Source Sans Pro</vt:lpstr>
      <vt:lpstr>Symbol</vt:lpstr>
      <vt:lpstr>System Font Regular</vt:lpstr>
      <vt:lpstr>Times New Roman</vt:lpstr>
      <vt:lpstr>Wingdings</vt:lpstr>
      <vt:lpstr>1_Office Theme</vt:lpstr>
      <vt:lpstr>18_Office Theme</vt:lpstr>
      <vt:lpstr>PowerPoint Presentation</vt:lpstr>
      <vt:lpstr>DISCLAIMER</vt:lpstr>
      <vt:lpstr>PowerPoint Presentation</vt:lpstr>
      <vt:lpstr>Learning Objectives</vt:lpstr>
      <vt:lpstr>HER2+ Breast Cancer</vt:lpstr>
      <vt:lpstr>Clinically Validated and FDA-Approved Methods of    HER2 Detection: IHC and in situ Hybridization </vt:lpstr>
      <vt:lpstr>Breast Cancer: 2018 ASCO/CAP Guidelines for Evaluation of HER2 Protein Expression by IHC </vt:lpstr>
      <vt:lpstr>Algorithm for Evaluation of HER2 Gene Amplification With ISH Assay Using Dual-Probe (HER2 Gene) Assay</vt:lpstr>
      <vt:lpstr>Definition of HER2-Low Breast Cancer</vt:lpstr>
      <vt:lpstr>Prevalence of HER2-Low Breast Cancer (IHC 1+/2+, FISH negative)</vt:lpstr>
      <vt:lpstr>Metastatic HER2+ Breast Cancer: The Journey Begins</vt:lpstr>
      <vt:lpstr>Timeline of FDA Approvals for                                 HER2+ Breast Cancer</vt:lpstr>
      <vt:lpstr>NCCN Guidelines®: HER2+ MBC (ER-/PR-)</vt:lpstr>
      <vt:lpstr>OS in Patients With Advanced HER2+ MBC</vt:lpstr>
      <vt:lpstr>PERTAIN Study Design</vt:lpstr>
      <vt:lpstr>PERTAIN: PFS</vt:lpstr>
      <vt:lpstr>EMILIA and TH3RESA: 2nd-line Therapy With T-DM1 After Progression on HER2-Targeted Agents for HER2+ MBC </vt:lpstr>
      <vt:lpstr>Trastuzumab Deruxtecan (T-DXd; DS8201a): A Novel HER2 ADC</vt:lpstr>
      <vt:lpstr>T-DXd vs T-DM1 in HER2+ MBC, Results From the Randomized Phase 3 DESTINY-Breast03 Study: Study Design and Patients </vt:lpstr>
      <vt:lpstr>T-DXd vs T-DM1 in HER2+ MBC, Results From the Randomized Phase 3 DESTINY-Breast03 Study: PFS</vt:lpstr>
      <vt:lpstr>T-DXd vs T-DM1 in HER2+ MBC, Results From the Randomized Phase 3 DESTINY-Breast03 Study: OS and ORR</vt:lpstr>
      <vt:lpstr>DESTINY-Breast03: Updated Results</vt:lpstr>
      <vt:lpstr>Phase 2 DESTINY-Breast01: Study Design T-DXd in Third-Line Setting, Previously Treated With T-DM1</vt:lpstr>
      <vt:lpstr>Phase 2 DESTINY-Breast01 Study: T-DXd Efficacy</vt:lpstr>
      <vt:lpstr>Phase 3 DESTINY-Breast02: Study Design T-DXd in Third-Line Setting, Previously Treated With T-DM1</vt:lpstr>
      <vt:lpstr>Phase 3 DESTINY-Breast02: Efficacy </vt:lpstr>
      <vt:lpstr>Post-ESMO 2021 Approach to Therapy</vt:lpstr>
      <vt:lpstr>Evolution of HER2-Low Between Primary and MBC</vt:lpstr>
      <vt:lpstr>Does HER2-Low Status Affect Prognosis?</vt:lpstr>
      <vt:lpstr>Results From the Phase 3 DESTINY-Breast04 Trial of Trastuzumab Deruxtecan in HER2-Low MBC: Study Design and Patients</vt:lpstr>
      <vt:lpstr>Results From the Phase 3 DESTINY-Breast04 Trial of Trastuzumab Deruxtecan in HER2-Low MBC: Efficacy</vt:lpstr>
      <vt:lpstr>Results From the Phase 3 DESTINY-Breast04 Trial of Trastuzumab Deruxtecan in HER2-Low MBC: Efficacy (cont.)</vt:lpstr>
      <vt:lpstr>Results From the Phase 3 DESTINY-Breast04 Trial of Trastuzumab Deruxtecan in HER2-Low MBC: Efficacy (cont.)</vt:lpstr>
      <vt:lpstr>Trastuzumab Deruxtecan FDA Approved for HER2-Low MBC: August 2022</vt:lpstr>
      <vt:lpstr>Primary Results From the Phase 3 TROPiCS-02 Trial of Sacituzumab Govitecan in HR+/HER2- Advanced BC: Study Design and Patients</vt:lpstr>
      <vt:lpstr>Primary Results From the Phase 3 TROPiCS-02 Trial of Sacituzumab Govitecan in HR+/HER2− Advanced BC: Efficacy</vt:lpstr>
      <vt:lpstr>Primary Results From the Phase 3 TROPiCS-02 Trial of Sacituzumab Govitecan in HR+/HER2- Advanced BC: PFS and ORR by HER2 Status</vt:lpstr>
      <vt:lpstr>DESTINY-Breast04 and TROPiCS-02:  HR+/HER2-Low MBC</vt:lpstr>
      <vt:lpstr>DAISY: Trastuzumab Deruxtecan for Advanced Breast Cancer Patients, Regardless of HER2 Status</vt:lpstr>
      <vt:lpstr>DAISY: Results</vt:lpstr>
      <vt:lpstr>Immunotherapy for HER2+ Breast Cancer</vt:lpstr>
      <vt:lpstr>NRG BR-004: THP ± Atezolizumab for First-Line HER2+ BC</vt:lpstr>
      <vt:lpstr>Novel Treatment Strategies for HER2+ Breast Cancer</vt:lpstr>
      <vt:lpstr>Select ADCs in Development for HER2+ Breast Cancer</vt:lpstr>
      <vt:lpstr>TULIP: Phase III Trial Design</vt:lpstr>
      <vt:lpstr>TULIP: Centrally Reviewed PFS</vt:lpstr>
      <vt:lpstr>Disitamab Vedotin (RC48)</vt:lpstr>
      <vt:lpstr>RC48 Phase 1: Efficacy</vt:lpstr>
      <vt:lpstr>ZW49: Bispecific HER2 ADC</vt:lpstr>
      <vt:lpstr>DESTINY-Breast09: T-DXd ± Pertuzumab vs THP in First-line HER2+ MBC</vt:lpstr>
      <vt:lpstr>HER2CLIMB-04: Phase 2 Trial of Tucatinib + T-DXd in HER2+ LABC and MBC With or Without Brain Metastases</vt:lpstr>
      <vt:lpstr>DESTINY-Breast06: Phase 3 T-DXd vs TPC in Chemo-naïve MBC</vt:lpstr>
      <vt:lpstr>Adverse Event Management of Antibody-Drug Conjugates</vt:lpstr>
      <vt:lpstr>Toxicities from Established Therapy</vt:lpstr>
      <vt:lpstr>ADCs Consist of Numerous Elements, Including the Monoclonal Antibody, Conjugated Drug, and Stable Linker</vt:lpstr>
      <vt:lpstr>ADC Technology Enables Tumor-specific Targeting</vt:lpstr>
      <vt:lpstr>On-Target and Off-Target Toxicities of ADCs</vt:lpstr>
      <vt:lpstr>Established ADCs for HER2+ Breast Cancer</vt:lpstr>
      <vt:lpstr>EMILIA: Adverse Events with T-DM1 vs Lapatinib + Capecitabine</vt:lpstr>
      <vt:lpstr>Toxicities from T-DM1 Therapy</vt:lpstr>
      <vt:lpstr>Special Considerations: T-DM1 and Hepatotoxicity</vt:lpstr>
      <vt:lpstr>Similar Rates of All Grade and Grade ≥3 Drug-related TEAEs Between Arms, with no Grade 4/5 ILD/Pneumonitis</vt:lpstr>
      <vt:lpstr>Common Signs of ILD</vt:lpstr>
      <vt:lpstr>ILD Diagnosis and Evaluation</vt:lpstr>
      <vt:lpstr>Warnings and Precautions: ILD/Pneumonitis Monitoring and Management </vt:lpstr>
      <vt:lpstr>ILD with Trastuzumab Deruxtecan</vt:lpstr>
      <vt:lpstr>ILD Management for T-DXd</vt:lpstr>
      <vt:lpstr>T-DXd Package Insert Black Box Warning</vt:lpstr>
      <vt:lpstr>Toxicities from T-DXd Therapy</vt:lpstr>
      <vt:lpstr>FDA-approved ADCs with Reported Ocular Toxicity</vt:lpstr>
      <vt:lpstr>HER2-directed Therapies: AE Concerns</vt:lpstr>
      <vt:lpstr>Managing Breast Cancer Requires an Interprofessional Approach</vt:lpstr>
      <vt:lpstr>Key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Marshall</dc:creator>
  <cp:lastModifiedBy>Jocelyn Timko</cp:lastModifiedBy>
  <cp:revision>39</cp:revision>
  <dcterms:created xsi:type="dcterms:W3CDTF">2022-06-02T16:37:55Z</dcterms:created>
  <dcterms:modified xsi:type="dcterms:W3CDTF">2023-03-08T15:38:01Z</dcterms:modified>
</cp:coreProperties>
</file>