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66" r:id="rId2"/>
    <p:sldId id="494" r:id="rId3"/>
    <p:sldId id="495" r:id="rId4"/>
    <p:sldId id="262" r:id="rId5"/>
    <p:sldId id="315" r:id="rId6"/>
    <p:sldId id="2135715315" r:id="rId7"/>
    <p:sldId id="2145706359" r:id="rId8"/>
    <p:sldId id="2145706360" r:id="rId9"/>
    <p:sldId id="2145706366" r:id="rId10"/>
    <p:sldId id="12913" r:id="rId11"/>
    <p:sldId id="2145706363" r:id="rId12"/>
    <p:sldId id="2145706361" r:id="rId13"/>
    <p:sldId id="2145706367" r:id="rId14"/>
    <p:sldId id="2145706365" r:id="rId15"/>
    <p:sldId id="2145706368" r:id="rId16"/>
    <p:sldId id="2145706364" r:id="rId17"/>
    <p:sldId id="2135715335" r:id="rId18"/>
    <p:sldId id="2145706341" r:id="rId19"/>
    <p:sldId id="2135715337" r:id="rId20"/>
    <p:sldId id="2141412073" r:id="rId21"/>
    <p:sldId id="2145706347" r:id="rId22"/>
    <p:sldId id="2145706369" r:id="rId23"/>
    <p:sldId id="2145706344" r:id="rId24"/>
    <p:sldId id="2145706348" r:id="rId25"/>
    <p:sldId id="2145706370" r:id="rId26"/>
    <p:sldId id="2145706345" r:id="rId27"/>
    <p:sldId id="2135715354" r:id="rId28"/>
    <p:sldId id="21457063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C92562-53D0-C5C9-8C54-51E9B5BF6B9F}" name="Laura M. Healy" initials="LMH" userId="S::lhealy@ushealthconnect.com::9a00af5d-b2ff-437d-adf8-0ccb4189789d" providerId="AD"/>
  <p188:author id="{22EA85D3-0FE8-85B4-22BA-69E87A6F60E2}" name="Jocelyn Timko" initials="JT" userId="S::jocelyn.timko@ushealthconnect.com::7abe3607-283a-400d-b017-87d9fd22fa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50"/>
    <p:restoredTop sz="79864" autoAdjust="0"/>
  </p:normalViewPr>
  <p:slideViewPr>
    <p:cSldViewPr snapToGrid="0" snapToObjects="1">
      <p:cViewPr varScale="1">
        <p:scale>
          <a:sx n="101" d="100"/>
          <a:sy n="101" d="100"/>
        </p:scale>
        <p:origin x="7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DFF78-5DFF-FA42-99DB-75535A38FE0D}" type="datetimeFigureOut">
              <a:rPr lang="en-US" smtClean="0"/>
              <a:t>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E36A89-AA74-6F4A-97CB-E12BE3F70ACC}" type="slidenum">
              <a:rPr lang="en-US" smtClean="0"/>
              <a:t>‹#›</a:t>
            </a:fld>
            <a:endParaRPr lang="en-US"/>
          </a:p>
        </p:txBody>
      </p:sp>
    </p:spTree>
    <p:extLst>
      <p:ext uri="{BB962C8B-B14F-4D97-AF65-F5344CB8AC3E}">
        <p14:creationId xmlns:p14="http://schemas.microsoft.com/office/powerpoint/2010/main" val="38430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5C3F54-763A-EE41-8132-99EF98686136}"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Source Sans Pro" panose="020B0503030403020204" pitchFamily="34" charset="0"/>
              </a:rPr>
              <a:t>Sehgal A, </a:t>
            </a:r>
            <a:r>
              <a:rPr lang="en-US" b="0" i="0" dirty="0" err="1">
                <a:solidFill>
                  <a:srgbClr val="FFFFFF"/>
                </a:solidFill>
                <a:effectLst/>
                <a:latin typeface="Source Sans Pro" panose="020B0503030403020204" pitchFamily="34" charset="0"/>
              </a:rPr>
              <a:t>Hoda</a:t>
            </a:r>
            <a:r>
              <a:rPr lang="en-US" b="0" i="0" dirty="0">
                <a:solidFill>
                  <a:srgbClr val="FFFFFF"/>
                </a:solidFill>
                <a:effectLst/>
                <a:latin typeface="Source Sans Pro" panose="020B0503030403020204" pitchFamily="34" charset="0"/>
              </a:rPr>
              <a:t> D, Riedell PA, et al. </a:t>
            </a:r>
            <a:r>
              <a:rPr lang="en-US" b="0" i="0" dirty="0" err="1">
                <a:solidFill>
                  <a:srgbClr val="FFFFFF"/>
                </a:solidFill>
                <a:effectLst/>
                <a:latin typeface="Source Sans Pro" panose="020B0503030403020204" pitchFamily="34" charset="0"/>
              </a:rPr>
              <a:t>Lisocabtagene</a:t>
            </a:r>
            <a:r>
              <a:rPr lang="en-US" b="0" i="0" dirty="0">
                <a:solidFill>
                  <a:srgbClr val="FFFFFF"/>
                </a:solidFill>
                <a:effectLst/>
                <a:latin typeface="Source Sans Pro" panose="020B0503030403020204" pitchFamily="34" charset="0"/>
              </a:rPr>
              <a:t> </a:t>
            </a:r>
            <a:r>
              <a:rPr lang="en-US" b="0" i="0" dirty="0" err="1">
                <a:solidFill>
                  <a:srgbClr val="FFFFFF"/>
                </a:solidFill>
                <a:effectLst/>
                <a:latin typeface="Source Sans Pro" panose="020B0503030403020204" pitchFamily="34" charset="0"/>
              </a:rPr>
              <a:t>maraleucel</a:t>
            </a:r>
            <a:r>
              <a:rPr lang="en-US" b="0" i="0" dirty="0">
                <a:solidFill>
                  <a:srgbClr val="FFFFFF"/>
                </a:solidFill>
                <a:effectLst/>
                <a:latin typeface="Source Sans Pro" panose="020B0503030403020204" pitchFamily="34" charset="0"/>
              </a:rPr>
              <a:t> as second-line therapy in adults with relapsed or refractory large B-cell lymphoma who were not intended for </a:t>
            </a:r>
            <a:r>
              <a:rPr lang="en-US" b="0" i="0" dirty="0" err="1">
                <a:solidFill>
                  <a:srgbClr val="FFFFFF"/>
                </a:solidFill>
                <a:effectLst/>
                <a:latin typeface="Source Sans Pro" panose="020B0503030403020204" pitchFamily="34" charset="0"/>
              </a:rPr>
              <a:t>haematopoietic</a:t>
            </a:r>
            <a:r>
              <a:rPr lang="en-US" b="0" i="0" dirty="0">
                <a:solidFill>
                  <a:srgbClr val="FFFFFF"/>
                </a:solidFill>
                <a:effectLst/>
                <a:latin typeface="Source Sans Pro" panose="020B0503030403020204" pitchFamily="34" charset="0"/>
              </a:rPr>
              <a:t> stem cell transplantation (PILOT): an open-label, phase 2 study. </a:t>
            </a:r>
            <a:r>
              <a:rPr lang="en-US" b="0" i="1" dirty="0">
                <a:solidFill>
                  <a:srgbClr val="FFFFFF"/>
                </a:solidFill>
                <a:effectLst/>
                <a:latin typeface="Source Sans Pro" panose="020B0503030403020204" pitchFamily="34" charset="0"/>
              </a:rPr>
              <a:t>Lancet Oncol</a:t>
            </a:r>
            <a:r>
              <a:rPr lang="en-US" b="0" i="0" dirty="0">
                <a:solidFill>
                  <a:srgbClr val="FFFFFF"/>
                </a:solidFill>
                <a:effectLst/>
                <a:latin typeface="Source Sans Pro" panose="020B0503030403020204" pitchFamily="34" charset="0"/>
              </a:rPr>
              <a:t>. 2022;23:1066-1077.</a:t>
            </a:r>
          </a:p>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16</a:t>
            </a:fld>
            <a:endParaRPr lang="en-US"/>
          </a:p>
        </p:txBody>
      </p:sp>
    </p:spTree>
    <p:extLst>
      <p:ext uri="{BB962C8B-B14F-4D97-AF65-F5344CB8AC3E}">
        <p14:creationId xmlns:p14="http://schemas.microsoft.com/office/powerpoint/2010/main" val="20230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20</a:t>
            </a:fld>
            <a:endParaRPr lang="en-US" altLang="en-US" dirty="0"/>
          </a:p>
        </p:txBody>
      </p:sp>
    </p:spTree>
    <p:extLst>
      <p:ext uri="{BB962C8B-B14F-4D97-AF65-F5344CB8AC3E}">
        <p14:creationId xmlns:p14="http://schemas.microsoft.com/office/powerpoint/2010/main" val="1258954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27</a:t>
            </a:fld>
            <a:endParaRPr lang="en-US"/>
          </a:p>
        </p:txBody>
      </p:sp>
    </p:spTree>
    <p:extLst>
      <p:ext uri="{BB962C8B-B14F-4D97-AF65-F5344CB8AC3E}">
        <p14:creationId xmlns:p14="http://schemas.microsoft.com/office/powerpoint/2010/main" val="177754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B5F856-7C31-C34B-A83D-F197DABE6AD6}"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8CCF5B34-64C6-EA40-FA75-B6BCBCBF7E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34827EF8-49DD-0B12-47E3-26D5E7185E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Caron A. Jacobson, MD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Assistant Professor of Medicine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Harvard Medical School, Dana-Farber Cancer Institute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Boston, MA</a:t>
            </a:r>
            <a:endParaRPr lang="en-US" sz="1800" dirty="0">
              <a:effectLst/>
              <a:latin typeface="Times New Roman" panose="02020603050405020304" pitchFamily="18" charset="0"/>
              <a:ea typeface="Times New Roman" panose="02020603050405020304" pitchFamily="18" charset="0"/>
            </a:endParaRPr>
          </a:p>
          <a:p>
            <a:endParaRPr lang="en-US" altLang="en-US" dirty="0">
              <a:ea typeface="ＭＳ Ｐゴシック" panose="020B0600070205080204" pitchFamily="34" charset="-128"/>
            </a:endParaRPr>
          </a:p>
        </p:txBody>
      </p:sp>
      <p:sp>
        <p:nvSpPr>
          <p:cNvPr id="12291" name="Slide Number Placeholder 3">
            <a:extLst>
              <a:ext uri="{FF2B5EF4-FFF2-40B4-BE49-F238E27FC236}">
                <a16:creationId xmlns:a16="http://schemas.microsoft.com/office/drawing/2014/main" id="{318E16D9-DD50-E141-5243-91D0F173CD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17883D-AD34-8A41-BF32-C0899E31C194}"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B78E6A5-7327-BF7B-74CD-1EEF7A996E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6DABA3FB-47FD-912B-0348-BB734D27E9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2B36B716-C574-B3B8-B30D-005EB04B25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4976E9-6351-3745-BECD-FE055F0BB71D}"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303867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Locke FL, Miklos DB, Jacobson CA, et al.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Axicabtagene</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Ciloleucel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as Second-Line Therapy for Large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2022;386(7):640-654.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Kamdar</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M, Solomon SR,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Arnason</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JE, et al.</a:t>
            </a:r>
            <a:r>
              <a:rPr lang="en-US" sz="1200" dirty="0">
                <a:effectLst/>
                <a:latin typeface="Gotham-Book"/>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Lisocabtagene</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maraleucel</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versus standard of care with salvage chemotherapy followed by autologous stem cell transplantation as second-line treatment in patients with relapsed or refractory large B-cell lymphoma (TRANSFORM): results from an interim analysis of an open-label,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randomised</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phase 3 trial.</a:t>
            </a:r>
            <a:r>
              <a:rPr lang="en-US" sz="1200" i="1" dirty="0">
                <a:effectLst/>
                <a:latin typeface="Calibri Light" panose="020F0302020204030204" pitchFamily="34" charset="0"/>
                <a:ea typeface="HGSMinchoE" panose="02020900000000000000" pitchFamily="18" charset="-128"/>
                <a:cs typeface="Times New Roman" panose="02020603050405020304" pitchFamily="18" charset="0"/>
              </a:rPr>
              <a:t> Lancet</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2022;399(10343):2294-2308.</a:t>
            </a:r>
            <a:endParaRPr lang="en-US" sz="1200" dirty="0">
              <a:effectLst/>
              <a:latin typeface="Gotham-Book"/>
              <a:ea typeface="HGSMinchoE" panose="02020900000000000000" pitchFamily="18" charset="-128"/>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Bishop MR, Dickinson M,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Purtill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D, et al. Second-Line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Tisagenlecleucel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or Standard Care in Aggressive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2022;386(7):629-639. </a:t>
            </a:r>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7</a:t>
            </a:fld>
            <a:endParaRPr lang="en-US"/>
          </a:p>
        </p:txBody>
      </p:sp>
    </p:spTree>
    <p:extLst>
      <p:ext uri="{BB962C8B-B14F-4D97-AF65-F5344CB8AC3E}">
        <p14:creationId xmlns:p14="http://schemas.microsoft.com/office/powerpoint/2010/main" val="4256893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Locke FL, Miklos DB, Jacobson CA, et al.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Axicabtagene</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Ciloleucel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as Second-Line Therapy for Large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2022;386(7):640-654.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Kamdar</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M, Solomon SR,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Arnason</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JE, et al.</a:t>
            </a:r>
            <a:r>
              <a:rPr lang="en-US" sz="1200" dirty="0">
                <a:effectLst/>
                <a:latin typeface="Gotham-Book"/>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Lisocabtagene</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maraleucel</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versus standard of care with salvage chemotherapy followed by autologous stem cell transplantation as second-line treatment in patients with relapsed or refractory large B-cell lymphoma (TRANSFORM): results from an interim analysis of an open-label,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randomised</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phase 3 trial.</a:t>
            </a:r>
            <a:r>
              <a:rPr lang="en-US" sz="1200" i="1" dirty="0">
                <a:effectLst/>
                <a:latin typeface="Calibri Light" panose="020F0302020204030204" pitchFamily="34" charset="0"/>
                <a:ea typeface="HGSMinchoE" panose="02020900000000000000" pitchFamily="18" charset="-128"/>
                <a:cs typeface="Times New Roman" panose="02020603050405020304" pitchFamily="18" charset="0"/>
              </a:rPr>
              <a:t> Lancet</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2022;399(10343):2294-2308.</a:t>
            </a:r>
            <a:endParaRPr lang="en-US" sz="1200" dirty="0">
              <a:effectLst/>
              <a:latin typeface="Gotham-Book"/>
              <a:ea typeface="HGSMinchoE" panose="02020900000000000000" pitchFamily="18" charset="-128"/>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Bishop MR, Dickinson M,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Purtill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D, et al. Second-Line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Tisagenlecleucel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or Standard Care in Aggressive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2022;386(7):629-639. </a:t>
            </a:r>
            <a:endParaRPr lang="en-US" sz="1200" dirty="0">
              <a:effectLst/>
              <a:latin typeface="Gotham-Book"/>
              <a:ea typeface="HGSMinchoE" panose="020209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Gotham-Book"/>
              <a:ea typeface="HGSMinchoE" panose="020209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8</a:t>
            </a:fld>
            <a:endParaRPr lang="en-US"/>
          </a:p>
        </p:txBody>
      </p:sp>
    </p:spTree>
    <p:extLst>
      <p:ext uri="{BB962C8B-B14F-4D97-AF65-F5344CB8AC3E}">
        <p14:creationId xmlns:p14="http://schemas.microsoft.com/office/powerpoint/2010/main" val="1533147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Locke FL, Miklos DB, Jacobson CA, et al.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Axicabtagene</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Ciloleucel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as Second-Line Therapy for Large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2022;386(7):640-654.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Kamdar</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M, Solomon SR,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Arnason</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JE, et al.</a:t>
            </a:r>
            <a:r>
              <a:rPr lang="en-US" sz="1200" dirty="0">
                <a:effectLst/>
                <a:latin typeface="Gotham-Book"/>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Lisocabtagene</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maraleucel</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versus standard of care with salvage chemotherapy followed by autologous stem cell transplantation as second-line treatment in patients with relapsed or refractory large B-cell lymphoma (TRANSFORM): results from an interim analysis of an open-label,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randomised</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phase 3 trial.</a:t>
            </a:r>
            <a:r>
              <a:rPr lang="en-US" sz="1200" i="1" dirty="0">
                <a:effectLst/>
                <a:latin typeface="Calibri Light" panose="020F0302020204030204" pitchFamily="34" charset="0"/>
                <a:ea typeface="HGSMinchoE" panose="02020900000000000000" pitchFamily="18" charset="-128"/>
                <a:cs typeface="Times New Roman" panose="02020603050405020304" pitchFamily="18" charset="0"/>
              </a:rPr>
              <a:t> Lancet</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2022;399(10343):2294-2308.</a:t>
            </a:r>
            <a:endParaRPr lang="en-US" sz="1200" dirty="0">
              <a:effectLst/>
              <a:latin typeface="Gotham-Book"/>
              <a:ea typeface="HGSMinchoE" panose="02020900000000000000" pitchFamily="18" charset="-128"/>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Bishop MR, Dickinson M,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Purtill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D, et al. Second-Line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Tisagenlecleucel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or Standard Care in Aggressive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2022;386(7):629-639. </a:t>
            </a:r>
            <a:endParaRPr lang="en-US" sz="1200" dirty="0">
              <a:effectLst/>
              <a:latin typeface="Gotham-Book"/>
              <a:ea typeface="HGSMinchoE" panose="020209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00FBD4-B661-234C-B02E-F8434B6A4E20}" type="slidenum">
              <a:rPr lang="en-US" smtClean="0"/>
              <a:t>10</a:t>
            </a:fld>
            <a:endParaRPr lang="en-US"/>
          </a:p>
        </p:txBody>
      </p:sp>
    </p:spTree>
    <p:extLst>
      <p:ext uri="{BB962C8B-B14F-4D97-AF65-F5344CB8AC3E}">
        <p14:creationId xmlns:p14="http://schemas.microsoft.com/office/powerpoint/2010/main" val="177335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Locke FL, Miklos DB, Jacobson CA, et al.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Axicabtagene</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Ciloleucel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as Second-Line Therapy for Large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2022;386(7):640-654.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Kamdar</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M, Solomon SR,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Arnason</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JE, et al.</a:t>
            </a:r>
            <a:r>
              <a:rPr lang="en-US" sz="1200" dirty="0">
                <a:effectLst/>
                <a:latin typeface="Gotham-Book"/>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Lisocabtagene</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maraleucel</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versus standard of care with salvage chemotherapy followed by autologous stem cell transplantation as second-line treatment in patients with relapsed or refractory large B-cell lymphoma (TRANSFORM): results from an interim analysis of an open-label, </a:t>
            </a:r>
            <a:r>
              <a:rPr lang="en-US" sz="1200" dirty="0" err="1">
                <a:effectLst/>
                <a:latin typeface="Calibri Light" panose="020F0302020204030204" pitchFamily="34" charset="0"/>
                <a:ea typeface="HGSMinchoE" panose="02020900000000000000" pitchFamily="18" charset="-128"/>
                <a:cs typeface="Times New Roman" panose="02020603050405020304" pitchFamily="18" charset="0"/>
              </a:rPr>
              <a:t>randomised</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phase 3 trial.</a:t>
            </a:r>
            <a:r>
              <a:rPr lang="en-US" sz="1200" i="1" dirty="0">
                <a:effectLst/>
                <a:latin typeface="Calibri Light" panose="020F0302020204030204" pitchFamily="34" charset="0"/>
                <a:ea typeface="HGSMinchoE" panose="02020900000000000000" pitchFamily="18" charset="-128"/>
                <a:cs typeface="Times New Roman" panose="02020603050405020304" pitchFamily="18" charset="0"/>
              </a:rPr>
              <a:t> Lancet</a:t>
            </a:r>
            <a:r>
              <a:rPr lang="en-US" sz="1200" dirty="0">
                <a:effectLst/>
                <a:latin typeface="Calibri Light" panose="020F0302020204030204" pitchFamily="34" charset="0"/>
                <a:ea typeface="HGSMinchoE" panose="02020900000000000000" pitchFamily="18" charset="-128"/>
                <a:cs typeface="Times New Roman" panose="02020603050405020304" pitchFamily="18" charset="0"/>
              </a:rPr>
              <a:t>. 2022;399(10343):2294-2308.</a:t>
            </a:r>
            <a:endParaRPr lang="en-US" sz="1200" dirty="0">
              <a:effectLst/>
              <a:latin typeface="Gotham-Book"/>
              <a:ea typeface="HGSMinchoE" panose="02020900000000000000" pitchFamily="18" charset="-128"/>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Bishop MR, Dickinson M,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Purtill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D, et al. Second-Line </a:t>
            </a:r>
            <a:r>
              <a:rPr lang="en-US" sz="1200"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Tisagenlecleucel</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or Standard Care in Aggressive B-Cell Lymphoma. </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N </a:t>
            </a:r>
            <a:r>
              <a:rPr lang="en-US" sz="1200" i="1" dirty="0" err="1">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Engl</a:t>
            </a:r>
            <a:r>
              <a:rPr lang="en-US" sz="1200" i="1"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J Med</a:t>
            </a:r>
            <a:r>
              <a:rPr lang="en-US" sz="1200" dirty="0">
                <a:solidFill>
                  <a:srgbClr val="000000"/>
                </a:solidFill>
                <a:effectLst/>
                <a:latin typeface="Calibri Light" panose="020F0302020204030204" pitchFamily="34" charset="0"/>
                <a:ea typeface="HGSMinchoE" panose="02020900000000000000" pitchFamily="18" charset="-128"/>
                <a:cs typeface="Times New Roman" panose="02020603050405020304" pitchFamily="18" charset="0"/>
              </a:rPr>
              <a:t>. 2022;386(7):629-639. </a:t>
            </a:r>
            <a:endParaRPr lang="en-US" sz="1200" dirty="0">
              <a:effectLst/>
              <a:latin typeface="Gotham-Book"/>
              <a:ea typeface="HGSMinchoE" panose="02020900000000000000" pitchFamily="18"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64E9C1D-C04F-3B4A-A961-4564E095CFCE}" type="slidenum">
              <a:rPr lang="en-US" smtClean="0"/>
              <a:t>12</a:t>
            </a:fld>
            <a:endParaRPr lang="en-US"/>
          </a:p>
        </p:txBody>
      </p:sp>
    </p:spTree>
    <p:extLst>
      <p:ext uri="{BB962C8B-B14F-4D97-AF65-F5344CB8AC3E}">
        <p14:creationId xmlns:p14="http://schemas.microsoft.com/office/powerpoint/2010/main" val="1288986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Merriweather" panose="00000500000000000000" pitchFamily="2" charset="0"/>
              </a:rPr>
              <a:t>International Non-Hodgkin’s Lymphoma Prognostic Factors Project. A predictive model for aggressive non-Hodgkin's lymphoma</a:t>
            </a:r>
            <a:r>
              <a:rPr lang="en-US" b="1" i="0" dirty="0">
                <a:solidFill>
                  <a:srgbClr val="212121"/>
                </a:solidFill>
                <a:effectLst/>
                <a:latin typeface="Merriweather" panose="00000500000000000000" pitchFamily="2" charset="0"/>
              </a:rPr>
              <a:t>. </a:t>
            </a:r>
            <a:r>
              <a:rPr lang="en-US" sz="1200" i="1" dirty="0"/>
              <a:t>N </a:t>
            </a:r>
            <a:r>
              <a:rPr lang="en-US" sz="1200" i="1" dirty="0" err="1"/>
              <a:t>Engl</a:t>
            </a:r>
            <a:r>
              <a:rPr lang="en-US" sz="1200" i="1" dirty="0"/>
              <a:t> J Med </a:t>
            </a:r>
            <a:r>
              <a:rPr lang="en-US" sz="1200" dirty="0"/>
              <a:t>1993;329:987.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dirty="0">
              <a:solidFill>
                <a:srgbClr val="212121"/>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12121"/>
                </a:solidFill>
                <a:effectLst/>
                <a:latin typeface="Merriweather" panose="00000500000000000000" pitchFamily="2" charset="0"/>
              </a:rPr>
              <a:t>Ziepert</a:t>
            </a:r>
            <a:r>
              <a:rPr lang="en-US" b="0" i="0" dirty="0">
                <a:solidFill>
                  <a:srgbClr val="212121"/>
                </a:solidFill>
                <a:effectLst/>
                <a:latin typeface="Merriweather" panose="00000500000000000000" pitchFamily="2" charset="0"/>
              </a:rPr>
              <a:t> M, </a:t>
            </a:r>
            <a:r>
              <a:rPr lang="en-US" b="0" i="0" dirty="0" err="1">
                <a:solidFill>
                  <a:srgbClr val="212121"/>
                </a:solidFill>
                <a:effectLst/>
                <a:latin typeface="Merriweather" panose="00000500000000000000" pitchFamily="2" charset="0"/>
              </a:rPr>
              <a:t>Hasenslever</a:t>
            </a:r>
            <a:r>
              <a:rPr lang="en-US" b="0" i="0" dirty="0">
                <a:solidFill>
                  <a:srgbClr val="212121"/>
                </a:solidFill>
                <a:effectLst/>
                <a:latin typeface="Merriweather" panose="00000500000000000000" pitchFamily="2" charset="0"/>
              </a:rPr>
              <a:t> D, </a:t>
            </a:r>
            <a:r>
              <a:rPr lang="en-US" b="0" i="0" dirty="0" err="1">
                <a:solidFill>
                  <a:srgbClr val="212121"/>
                </a:solidFill>
                <a:effectLst/>
                <a:latin typeface="Merriweather" panose="00000500000000000000" pitchFamily="2" charset="0"/>
              </a:rPr>
              <a:t>Kuhnt</a:t>
            </a:r>
            <a:r>
              <a:rPr lang="en-US" b="0" i="0" dirty="0">
                <a:solidFill>
                  <a:srgbClr val="212121"/>
                </a:solidFill>
                <a:effectLst/>
                <a:latin typeface="Merriweather" panose="00000500000000000000" pitchFamily="2" charset="0"/>
              </a:rPr>
              <a:t> E, et al. Standard International prognostic index remains a valid predictor of outcome for patients with aggressive CD20+ B-cell lymphoma in the rituximab era. </a:t>
            </a:r>
            <a:r>
              <a:rPr lang="en-US" sz="1200" b="0" i="1" dirty="0"/>
              <a:t>J</a:t>
            </a:r>
            <a:r>
              <a:rPr lang="en-US" sz="1200" i="1" dirty="0"/>
              <a:t> Clin Oncol</a:t>
            </a:r>
            <a:r>
              <a:rPr lang="en-US" sz="1200" dirty="0"/>
              <a:t> 2010;28:2373.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Merriweather" panose="00000500000000000000" pitchFamily="2" charset="0"/>
              </a:rPr>
              <a:t>Rosenwald A, Wright G, Chan WC, et al. The use of molecular profiling to predict survival after chemotherapy for diffuse large-B-cell lymphoma. </a:t>
            </a:r>
            <a:r>
              <a:rPr lang="en-US" sz="1200" i="1" dirty="0"/>
              <a:t>N </a:t>
            </a:r>
            <a:r>
              <a:rPr lang="en-US" sz="1200" i="1" dirty="0" err="1"/>
              <a:t>Engl</a:t>
            </a:r>
            <a:r>
              <a:rPr lang="en-US" sz="1200" i="1" dirty="0"/>
              <a:t> J Med</a:t>
            </a:r>
            <a:r>
              <a:rPr lang="en-US" sz="1200" dirty="0"/>
              <a:t>. 2002;346:1937.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12121"/>
                </a:solidFill>
                <a:effectLst/>
                <a:latin typeface="Merriweather" panose="00000500000000000000" pitchFamily="2" charset="0"/>
              </a:rPr>
              <a:t>Chapuy</a:t>
            </a:r>
            <a:r>
              <a:rPr lang="en-US" b="0" i="0" dirty="0">
                <a:solidFill>
                  <a:srgbClr val="212121"/>
                </a:solidFill>
                <a:effectLst/>
                <a:latin typeface="Merriweather" panose="00000500000000000000" pitchFamily="2" charset="0"/>
              </a:rPr>
              <a:t> B, Stewart C, Dunford AJ, et al. Molecular subtypes of diffuse large B cell lymphoma are associated with distinct pathogenic mechanisms and outcomes. </a:t>
            </a:r>
            <a:r>
              <a:rPr lang="en-US" b="0" i="1" dirty="0">
                <a:solidFill>
                  <a:srgbClr val="212121"/>
                </a:solidFill>
                <a:effectLst/>
                <a:latin typeface="Merriweather" panose="00000500000000000000" pitchFamily="2" charset="0"/>
              </a:rPr>
              <a:t>Nat Med</a:t>
            </a:r>
            <a:r>
              <a:rPr lang="en-US" b="0" i="0" dirty="0">
                <a:solidFill>
                  <a:srgbClr val="212121"/>
                </a:solidFill>
                <a:effectLst/>
                <a:latin typeface="Merriweather" panose="00000500000000000000" pitchFamily="2" charset="0"/>
              </a:rPr>
              <a:t>. 2018;24:679-690.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12121"/>
                </a:solidFill>
                <a:effectLst/>
                <a:latin typeface="Merriweather" panose="00000500000000000000" pitchFamily="2" charset="0"/>
              </a:rPr>
              <a:t>Barrans</a:t>
            </a:r>
            <a:r>
              <a:rPr lang="en-US" b="0" i="0" dirty="0">
                <a:solidFill>
                  <a:srgbClr val="212121"/>
                </a:solidFill>
                <a:effectLst/>
                <a:latin typeface="Merriweather" panose="00000500000000000000" pitchFamily="2" charset="0"/>
              </a:rPr>
              <a:t> S, Crouch S, Smith A, et al. Rearrangement of MYC is associated with poor prognosis in patients with diffuse large B-cell lymphoma treated in the era of rituximab. </a:t>
            </a:r>
            <a:r>
              <a:rPr lang="en-US" b="0" i="1" dirty="0">
                <a:solidFill>
                  <a:srgbClr val="212121"/>
                </a:solidFill>
                <a:effectLst/>
                <a:latin typeface="Merriweather" panose="00000500000000000000" pitchFamily="2" charset="0"/>
              </a:rPr>
              <a:t>J Clin Oncol</a:t>
            </a:r>
            <a:r>
              <a:rPr lang="en-US" b="0" i="0" dirty="0">
                <a:solidFill>
                  <a:srgbClr val="212121"/>
                </a:solidFill>
                <a:effectLst/>
                <a:latin typeface="Merriweather" panose="00000500000000000000" pitchFamily="2" charset="0"/>
              </a:rPr>
              <a:t>. 2021;28:3360-3365.</a:t>
            </a:r>
          </a:p>
        </p:txBody>
      </p:sp>
      <p:sp>
        <p:nvSpPr>
          <p:cNvPr id="4" name="Slide Number Placeholder 3"/>
          <p:cNvSpPr>
            <a:spLocks noGrp="1"/>
          </p:cNvSpPr>
          <p:nvPr>
            <p:ph type="sldNum" sz="quarter" idx="5"/>
          </p:nvPr>
        </p:nvSpPr>
        <p:spPr/>
        <p:txBody>
          <a:bodyPr/>
          <a:lstStyle/>
          <a:p>
            <a:fld id="{164E9C1D-C04F-3B4A-A961-4564E095CFCE}" type="slidenum">
              <a:rPr lang="en-US" smtClean="0"/>
              <a:t>14</a:t>
            </a:fld>
            <a:endParaRPr lang="en-US"/>
          </a:p>
        </p:txBody>
      </p:sp>
    </p:spTree>
    <p:extLst>
      <p:ext uri="{BB962C8B-B14F-4D97-AF65-F5344CB8AC3E}">
        <p14:creationId xmlns:p14="http://schemas.microsoft.com/office/powerpoint/2010/main" val="2306700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7001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 Placeholder 7">
            <a:extLst>
              <a:ext uri="{FF2B5EF4-FFF2-40B4-BE49-F238E27FC236}">
                <a16:creationId xmlns:a16="http://schemas.microsoft.com/office/drawing/2014/main" id="{64EC20E7-971B-9C32-398B-8F11BAC3EEE2}"/>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378210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9F3F8-9BD5-5E93-EDD4-37E3BAF671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298287-6384-0DB4-EC86-18FF94CE10D6}"/>
              </a:ext>
            </a:extLst>
          </p:cNvPr>
          <p:cNvSpPr>
            <a:spLocks noGrp="1"/>
          </p:cNvSpPr>
          <p:nvPr>
            <p:ph type="body" orient="vert" idx="1"/>
          </p:nvPr>
        </p:nvSpPr>
        <p:spPr/>
        <p:txBody>
          <a:bodyPr vert="eaVert"/>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4A2BBFD-E1D8-F689-08AC-301B2994450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447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1DF39-97A0-0CC4-FFA1-2D004E0BC5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16AEAD-BA4A-4AB8-C541-535BFD31A691}"/>
              </a:ext>
            </a:extLst>
          </p:cNvPr>
          <p:cNvSpPr>
            <a:spLocks noGrp="1"/>
          </p:cNvSpPr>
          <p:nvPr>
            <p:ph type="body" orient="vert" idx="1"/>
          </p:nvPr>
        </p:nvSpPr>
        <p:spPr>
          <a:xfrm>
            <a:off x="838200" y="365125"/>
            <a:ext cx="7734300" cy="5811838"/>
          </a:xfrm>
        </p:spPr>
        <p:txBody>
          <a:bodyPr vert="eaVert"/>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7982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105-2B6C-4D7B-73F5-B76505F5F5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27C9D8-65BA-366A-8AAE-F29ECB82B1ED}"/>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6A5DAC1D-3B16-A89E-52E5-76E8C19653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9283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23296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alphaModFix amt="7038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EEFF-06A6-0FC8-787E-259972E6FAA4}"/>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762A06F5-E828-9F2A-865B-206112C52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 Placeholder 7">
            <a:extLst>
              <a:ext uri="{FF2B5EF4-FFF2-40B4-BE49-F238E27FC236}">
                <a16:creationId xmlns:a16="http://schemas.microsoft.com/office/drawing/2014/main" id="{51E9E37E-8B3B-66CD-9BAE-C4BD4C51C6FC}"/>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78456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3513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43513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3DD6EE70-201A-7784-D7C2-A6526FFC6C9E}"/>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91673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68458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68458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5A11942B-E38F-D79B-FAB4-CCA4B14117CA}"/>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204201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D82-00B8-0B9A-74D3-29E6B2615594}"/>
              </a:ext>
            </a:extLst>
          </p:cNvPr>
          <p:cNvSpPr>
            <a:spLocks noGrp="1"/>
          </p:cNvSpPr>
          <p:nvPr>
            <p:ph type="title"/>
          </p:nvPr>
        </p:nvSpPr>
        <p:spPr/>
        <p:txBody>
          <a:bodyPr/>
          <a:lstStyle/>
          <a:p>
            <a:r>
              <a:rPr lang="en-US"/>
              <a:t>Click to edit Master title style</a:t>
            </a:r>
          </a:p>
        </p:txBody>
      </p:sp>
      <p:sp>
        <p:nvSpPr>
          <p:cNvPr id="6" name="Text Placeholder 7">
            <a:extLst>
              <a:ext uri="{FF2B5EF4-FFF2-40B4-BE49-F238E27FC236}">
                <a16:creationId xmlns:a16="http://schemas.microsoft.com/office/drawing/2014/main" id="{4716A040-6F1B-7409-788E-EF6C2F76F072}"/>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38933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9DE8D3-1534-4D20-9C0F-1A9F9DDBADC1}"/>
              </a:ext>
            </a:extLst>
          </p:cNvPr>
          <p:cNvSpPr>
            <a:spLocks noGrp="1"/>
          </p:cNvSpPr>
          <p:nvPr>
            <p:ph type="dt" sz="half" idx="10"/>
          </p:nvPr>
        </p:nvSpPr>
        <p:spPr>
          <a:xfrm>
            <a:off x="1186992" y="6356350"/>
            <a:ext cx="2743200" cy="365125"/>
          </a:xfrm>
          <a:prstGeom prst="rect">
            <a:avLst/>
          </a:prstGeom>
        </p:spPr>
        <p:txBody>
          <a:bodyPr/>
          <a:lstStyle/>
          <a:p>
            <a:fld id="{8CE159EB-6069-C74C-AB21-534706C89CDE}" type="datetimeFigureOut">
              <a:rPr lang="en-US" smtClean="0"/>
              <a:t>1/20/23</a:t>
            </a:fld>
            <a:endParaRPr lang="en-US"/>
          </a:p>
        </p:txBody>
      </p:sp>
      <p:sp>
        <p:nvSpPr>
          <p:cNvPr id="3" name="Footer Placeholder 2">
            <a:extLst>
              <a:ext uri="{FF2B5EF4-FFF2-40B4-BE49-F238E27FC236}">
                <a16:creationId xmlns:a16="http://schemas.microsoft.com/office/drawing/2014/main" id="{0E3E0B13-B254-A001-AAA6-0AEDEC99C8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94C9DD-4077-A73C-46FF-BF8C20B763AB}"/>
              </a:ext>
            </a:extLst>
          </p:cNvPr>
          <p:cNvSpPr>
            <a:spLocks noGrp="1"/>
          </p:cNvSpPr>
          <p:nvPr>
            <p:ph type="sldNum" sz="quarter" idx="12"/>
          </p:nvPr>
        </p:nvSpPr>
        <p:spPr>
          <a:xfrm>
            <a:off x="8610600" y="6356350"/>
            <a:ext cx="2743200" cy="365125"/>
          </a:xfrm>
          <a:prstGeom prst="rect">
            <a:avLst/>
          </a:prstGeom>
        </p:spPr>
        <p:txBody>
          <a:bodyPr/>
          <a:lstStyle/>
          <a:p>
            <a:fld id="{0CEF87B9-1DC1-FF4D-B57C-A882BABCA614}" type="slidenum">
              <a:rPr lang="en-US" smtClean="0"/>
              <a:t>‹#›</a:t>
            </a:fld>
            <a:endParaRPr lang="en-US"/>
          </a:p>
        </p:txBody>
      </p:sp>
    </p:spTree>
    <p:extLst>
      <p:ext uri="{BB962C8B-B14F-4D97-AF65-F5344CB8AC3E}">
        <p14:creationId xmlns:p14="http://schemas.microsoft.com/office/powerpoint/2010/main" val="217993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83F4-2E1F-5948-14C0-8EFCF2268197}"/>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8D5E223E-E4B1-806D-BFE2-C115E40687F3}"/>
              </a:ext>
            </a:extLst>
          </p:cNvPr>
          <p:cNvSpPr>
            <a:spLocks noGrp="1"/>
          </p:cNvSpPr>
          <p:nvPr>
            <p:ph idx="1"/>
          </p:nvPr>
        </p:nvSpPr>
        <p:spPr>
          <a:xfrm>
            <a:off x="5183188" y="987425"/>
            <a:ext cx="6172200" cy="4873625"/>
          </a:xfrm>
        </p:spPr>
        <p:txBody>
          <a:bodyPr/>
          <a:lstStyle>
            <a:lvl1pPr>
              <a:buClr>
                <a:schemeClr val="accent3"/>
              </a:buClr>
              <a:defRPr sz="3200">
                <a:solidFill>
                  <a:schemeClr val="tx1"/>
                </a:solidFill>
              </a:defRPr>
            </a:lvl1pPr>
            <a:lvl2pPr>
              <a:buClr>
                <a:schemeClr val="accent3"/>
              </a:buClr>
              <a:defRPr sz="2800">
                <a:solidFill>
                  <a:schemeClr val="tx1"/>
                </a:solidFill>
              </a:defRPr>
            </a:lvl2pPr>
            <a:lvl3pPr>
              <a:buClr>
                <a:schemeClr val="accent3"/>
              </a:buClr>
              <a:defRPr sz="2400">
                <a:solidFill>
                  <a:schemeClr val="tx1"/>
                </a:solidFill>
              </a:defRPr>
            </a:lvl3pPr>
            <a:lvl4pPr>
              <a:buClr>
                <a:schemeClr val="accent3"/>
              </a:buClr>
              <a:defRPr sz="2000">
                <a:solidFill>
                  <a:schemeClr val="tx1"/>
                </a:solidFill>
              </a:defRPr>
            </a:lvl4pPr>
            <a:lvl5pPr>
              <a:buClr>
                <a:schemeClr val="accent3"/>
              </a:buCl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1FDC6E4-76C7-E629-719D-E412FC29D541}"/>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BADB410-9F55-FF71-BA2B-5898ED51C899}"/>
              </a:ext>
            </a:extLst>
          </p:cNvPr>
          <p:cNvSpPr>
            <a:spLocks noGrp="1"/>
          </p:cNvSpPr>
          <p:nvPr>
            <p:ph type="dt" sz="half" idx="10"/>
          </p:nvPr>
        </p:nvSpPr>
        <p:spPr>
          <a:xfrm>
            <a:off x="1186992" y="6356350"/>
            <a:ext cx="2743200" cy="365125"/>
          </a:xfrm>
          <a:prstGeom prst="rect">
            <a:avLst/>
          </a:prstGeom>
        </p:spPr>
        <p:txBody>
          <a:bodyPr/>
          <a:lstStyle/>
          <a:p>
            <a:fld id="{8CE159EB-6069-C74C-AB21-534706C89CDE}" type="datetimeFigureOut">
              <a:rPr lang="en-US" smtClean="0"/>
              <a:t>1/20/23</a:t>
            </a:fld>
            <a:endParaRPr lang="en-US"/>
          </a:p>
        </p:txBody>
      </p:sp>
      <p:sp>
        <p:nvSpPr>
          <p:cNvPr id="6" name="Footer Placeholder 5">
            <a:extLst>
              <a:ext uri="{FF2B5EF4-FFF2-40B4-BE49-F238E27FC236}">
                <a16:creationId xmlns:a16="http://schemas.microsoft.com/office/drawing/2014/main" id="{3FF83F92-6CE4-9D2E-45A8-E6BA5C6554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DCF2B-3821-B386-A4CC-E6BE75EE37D2}"/>
              </a:ext>
            </a:extLst>
          </p:cNvPr>
          <p:cNvSpPr>
            <a:spLocks noGrp="1"/>
          </p:cNvSpPr>
          <p:nvPr>
            <p:ph type="sldNum" sz="quarter" idx="12"/>
          </p:nvPr>
        </p:nvSpPr>
        <p:spPr>
          <a:xfrm>
            <a:off x="8610600" y="6356350"/>
            <a:ext cx="2743200" cy="365125"/>
          </a:xfrm>
          <a:prstGeom prst="rect">
            <a:avLst/>
          </a:prstGeom>
        </p:spPr>
        <p:txBody>
          <a:bodyPr/>
          <a:lstStyle/>
          <a:p>
            <a:fld id="{0CEF87B9-1DC1-FF4D-B57C-A882BABCA614}" type="slidenum">
              <a:rPr lang="en-US" smtClean="0"/>
              <a:t>‹#›</a:t>
            </a:fld>
            <a:endParaRPr lang="en-US"/>
          </a:p>
        </p:txBody>
      </p:sp>
    </p:spTree>
    <p:extLst>
      <p:ext uri="{BB962C8B-B14F-4D97-AF65-F5344CB8AC3E}">
        <p14:creationId xmlns:p14="http://schemas.microsoft.com/office/powerpoint/2010/main" val="189654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01058-AF2B-850E-AD7E-A5A65564F99F}"/>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73EB1C7C-7863-36E6-82D2-9F48FAB6D6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C56E97-FC13-E8F3-0821-EE56B71E430C}"/>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55D0AB8-ACAB-EB47-A185-84369BBC995E}"/>
              </a:ext>
            </a:extLst>
          </p:cNvPr>
          <p:cNvSpPr>
            <a:spLocks noGrp="1"/>
          </p:cNvSpPr>
          <p:nvPr>
            <p:ph type="dt" sz="half" idx="10"/>
          </p:nvPr>
        </p:nvSpPr>
        <p:spPr>
          <a:xfrm>
            <a:off x="1186992" y="6356350"/>
            <a:ext cx="2743200" cy="365125"/>
          </a:xfrm>
          <a:prstGeom prst="rect">
            <a:avLst/>
          </a:prstGeom>
        </p:spPr>
        <p:txBody>
          <a:bodyPr/>
          <a:lstStyle/>
          <a:p>
            <a:fld id="{8CE159EB-6069-C74C-AB21-534706C89CDE}" type="datetimeFigureOut">
              <a:rPr lang="en-US" smtClean="0"/>
              <a:t>1/20/23</a:t>
            </a:fld>
            <a:endParaRPr lang="en-US"/>
          </a:p>
        </p:txBody>
      </p:sp>
      <p:sp>
        <p:nvSpPr>
          <p:cNvPr id="6" name="Footer Placeholder 5">
            <a:extLst>
              <a:ext uri="{FF2B5EF4-FFF2-40B4-BE49-F238E27FC236}">
                <a16:creationId xmlns:a16="http://schemas.microsoft.com/office/drawing/2014/main" id="{9C6E3B96-9545-7F61-DA50-F7C88A1A00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51793C-3C35-E6E2-56ED-C6F5868A45D3}"/>
              </a:ext>
            </a:extLst>
          </p:cNvPr>
          <p:cNvSpPr>
            <a:spLocks noGrp="1"/>
          </p:cNvSpPr>
          <p:nvPr>
            <p:ph type="sldNum" sz="quarter" idx="12"/>
          </p:nvPr>
        </p:nvSpPr>
        <p:spPr>
          <a:xfrm>
            <a:off x="8610600" y="6356350"/>
            <a:ext cx="2743200" cy="365125"/>
          </a:xfrm>
          <a:prstGeom prst="rect">
            <a:avLst/>
          </a:prstGeom>
        </p:spPr>
        <p:txBody>
          <a:bodyPr/>
          <a:lstStyle/>
          <a:p>
            <a:fld id="{0CEF87B9-1DC1-FF4D-B57C-A882BABCA614}" type="slidenum">
              <a:rPr lang="en-US" smtClean="0"/>
              <a:t>‹#›</a:t>
            </a:fld>
            <a:endParaRPr lang="en-US"/>
          </a:p>
        </p:txBody>
      </p:sp>
    </p:spTree>
    <p:extLst>
      <p:ext uri="{BB962C8B-B14F-4D97-AF65-F5344CB8AC3E}">
        <p14:creationId xmlns:p14="http://schemas.microsoft.com/office/powerpoint/2010/main" val="744479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1955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3608EC-7E77-9FBE-47B4-A289EEDCDA26}"/>
              </a:ext>
            </a:extLst>
          </p:cNvPr>
          <p:cNvSpPr/>
          <p:nvPr userDrawn="1"/>
        </p:nvSpPr>
        <p:spPr>
          <a:xfrm>
            <a:off x="1057197" y="6311899"/>
            <a:ext cx="11134803" cy="546101"/>
          </a:xfrm>
          <a:prstGeom prst="rect">
            <a:avLst/>
          </a:prstGeom>
          <a:gradFill flip="none" rotWithShape="1">
            <a:gsLst>
              <a:gs pos="0">
                <a:schemeClr val="accent1"/>
              </a:gs>
              <a:gs pos="86000">
                <a:schemeClr val="tx2"/>
              </a:gs>
            </a:gsLst>
            <a:lin ang="108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A9DB656-1AD7-064E-BA22-4868A6D5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7F99C9F-CF8D-C307-D570-35BEBBEB7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E776642-4A68-D31C-95D8-6E0000F35C32}"/>
              </a:ext>
            </a:extLst>
          </p:cNvPr>
          <p:cNvSpPr>
            <a:spLocks noGrp="1"/>
          </p:cNvSpPr>
          <p:nvPr>
            <p:ph type="ftr" sz="quarter" idx="3"/>
          </p:nvPr>
        </p:nvSpPr>
        <p:spPr>
          <a:xfrm>
            <a:off x="1640263" y="6356350"/>
            <a:ext cx="8521831" cy="42536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Delay 8">
            <a:extLst>
              <a:ext uri="{FF2B5EF4-FFF2-40B4-BE49-F238E27FC236}">
                <a16:creationId xmlns:a16="http://schemas.microsoft.com/office/drawing/2014/main" id="{A7CFC9E5-7337-DB8B-981A-7F8B6486125A}"/>
              </a:ext>
            </a:extLst>
          </p:cNvPr>
          <p:cNvSpPr/>
          <p:nvPr userDrawn="1"/>
        </p:nvSpPr>
        <p:spPr>
          <a:xfrm>
            <a:off x="-4317" y="6176962"/>
            <a:ext cx="1411700" cy="681037"/>
          </a:xfrm>
          <a:custGeom>
            <a:avLst/>
            <a:gdLst>
              <a:gd name="connsiteX0" fmla="*/ 0 w 748430"/>
              <a:gd name="connsiteY0" fmla="*/ 0 h 689139"/>
              <a:gd name="connsiteX1" fmla="*/ 374215 w 748430"/>
              <a:gd name="connsiteY1" fmla="*/ 0 h 689139"/>
              <a:gd name="connsiteX2" fmla="*/ 748430 w 748430"/>
              <a:gd name="connsiteY2" fmla="*/ 344570 h 689139"/>
              <a:gd name="connsiteX3" fmla="*/ 374215 w 748430"/>
              <a:gd name="connsiteY3" fmla="*/ 689140 h 689139"/>
              <a:gd name="connsiteX4" fmla="*/ 0 w 748430"/>
              <a:gd name="connsiteY4" fmla="*/ 689139 h 689139"/>
              <a:gd name="connsiteX5" fmla="*/ 0 w 748430"/>
              <a:gd name="connsiteY5" fmla="*/ 0 h 689139"/>
              <a:gd name="connsiteX0" fmla="*/ 1650124 w 2398554"/>
              <a:gd name="connsiteY0" fmla="*/ 0 h 699650"/>
              <a:gd name="connsiteX1" fmla="*/ 2024339 w 2398554"/>
              <a:gd name="connsiteY1" fmla="*/ 0 h 699650"/>
              <a:gd name="connsiteX2" fmla="*/ 2398554 w 2398554"/>
              <a:gd name="connsiteY2" fmla="*/ 344570 h 699650"/>
              <a:gd name="connsiteX3" fmla="*/ 2024339 w 2398554"/>
              <a:gd name="connsiteY3" fmla="*/ 689140 h 699650"/>
              <a:gd name="connsiteX4" fmla="*/ 0 w 2398554"/>
              <a:gd name="connsiteY4" fmla="*/ 699650 h 699650"/>
              <a:gd name="connsiteX5" fmla="*/ 1650124 w 2398554"/>
              <a:gd name="connsiteY5" fmla="*/ 0 h 699650"/>
              <a:gd name="connsiteX0" fmla="*/ 0 w 2409064"/>
              <a:gd name="connsiteY0" fmla="*/ 10511 h 699650"/>
              <a:gd name="connsiteX1" fmla="*/ 2034849 w 2409064"/>
              <a:gd name="connsiteY1" fmla="*/ 0 h 699650"/>
              <a:gd name="connsiteX2" fmla="*/ 2409064 w 2409064"/>
              <a:gd name="connsiteY2" fmla="*/ 344570 h 699650"/>
              <a:gd name="connsiteX3" fmla="*/ 2034849 w 2409064"/>
              <a:gd name="connsiteY3" fmla="*/ 689140 h 699650"/>
              <a:gd name="connsiteX4" fmla="*/ 10510 w 2409064"/>
              <a:gd name="connsiteY4" fmla="*/ 699650 h 699650"/>
              <a:gd name="connsiteX5" fmla="*/ 0 w 2409064"/>
              <a:gd name="connsiteY5" fmla="*/ 10511 h 699650"/>
              <a:gd name="connsiteX0" fmla="*/ 1057075 w 2398554"/>
              <a:gd name="connsiteY0" fmla="*/ 1 h 699650"/>
              <a:gd name="connsiteX1" fmla="*/ 2024339 w 2398554"/>
              <a:gd name="connsiteY1" fmla="*/ 0 h 699650"/>
              <a:gd name="connsiteX2" fmla="*/ 2398554 w 2398554"/>
              <a:gd name="connsiteY2" fmla="*/ 344570 h 699650"/>
              <a:gd name="connsiteX3" fmla="*/ 2024339 w 2398554"/>
              <a:gd name="connsiteY3" fmla="*/ 689140 h 699650"/>
              <a:gd name="connsiteX4" fmla="*/ 0 w 2398554"/>
              <a:gd name="connsiteY4" fmla="*/ 699650 h 699650"/>
              <a:gd name="connsiteX5" fmla="*/ 1057075 w 2398554"/>
              <a:gd name="connsiteY5" fmla="*/ 1 h 699650"/>
              <a:gd name="connsiteX0" fmla="*/ 19992 w 1361471"/>
              <a:gd name="connsiteY0" fmla="*/ 1 h 689140"/>
              <a:gd name="connsiteX1" fmla="*/ 987256 w 1361471"/>
              <a:gd name="connsiteY1" fmla="*/ 0 h 689140"/>
              <a:gd name="connsiteX2" fmla="*/ 1361471 w 1361471"/>
              <a:gd name="connsiteY2" fmla="*/ 344570 h 689140"/>
              <a:gd name="connsiteX3" fmla="*/ 987256 w 1361471"/>
              <a:gd name="connsiteY3" fmla="*/ 689140 h 689140"/>
              <a:gd name="connsiteX4" fmla="*/ 0 w 1361471"/>
              <a:gd name="connsiteY4" fmla="*/ 689140 h 689140"/>
              <a:gd name="connsiteX5" fmla="*/ 19992 w 1361471"/>
              <a:gd name="connsiteY5" fmla="*/ 1 h 689140"/>
              <a:gd name="connsiteX0" fmla="*/ 0 w 1365647"/>
              <a:gd name="connsiteY0" fmla="*/ 1 h 689140"/>
              <a:gd name="connsiteX1" fmla="*/ 991432 w 1365647"/>
              <a:gd name="connsiteY1" fmla="*/ 0 h 689140"/>
              <a:gd name="connsiteX2" fmla="*/ 1365647 w 1365647"/>
              <a:gd name="connsiteY2" fmla="*/ 344570 h 689140"/>
              <a:gd name="connsiteX3" fmla="*/ 991432 w 1365647"/>
              <a:gd name="connsiteY3" fmla="*/ 689140 h 689140"/>
              <a:gd name="connsiteX4" fmla="*/ 4176 w 1365647"/>
              <a:gd name="connsiteY4" fmla="*/ 689140 h 689140"/>
              <a:gd name="connsiteX5" fmla="*/ 0 w 1365647"/>
              <a:gd name="connsiteY5" fmla="*/ 1 h 68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647" h="689140">
                <a:moveTo>
                  <a:pt x="0" y="1"/>
                </a:moveTo>
                <a:lnTo>
                  <a:pt x="991432" y="0"/>
                </a:lnTo>
                <a:cubicBezTo>
                  <a:pt x="1198105" y="0"/>
                  <a:pt x="1365647" y="154269"/>
                  <a:pt x="1365647" y="344570"/>
                </a:cubicBezTo>
                <a:cubicBezTo>
                  <a:pt x="1365647" y="534871"/>
                  <a:pt x="1198105" y="689140"/>
                  <a:pt x="991432" y="689140"/>
                </a:cubicBezTo>
                <a:lnTo>
                  <a:pt x="4176" y="689140"/>
                </a:lnTo>
                <a:lnTo>
                  <a:pt x="0" y="1"/>
                </a:lnTo>
                <a:close/>
              </a:path>
            </a:pathLst>
          </a:custGeom>
          <a:solidFill>
            <a:schemeClr val="bg1"/>
          </a:solidFill>
          <a:ln>
            <a:noFill/>
          </a:ln>
          <a:effectLst>
            <a:outerShdw blurRad="76859"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9D4DC12-C41D-67BC-F969-5B1245AB794F}"/>
              </a:ext>
            </a:extLst>
          </p:cNvPr>
          <p:cNvPicPr>
            <a:picLocks noChangeAspect="1"/>
          </p:cNvPicPr>
          <p:nvPr userDrawn="1"/>
        </p:nvPicPr>
        <p:blipFill>
          <a:blip r:embed="rId15"/>
          <a:stretch>
            <a:fillRect/>
          </a:stretch>
        </p:blipFill>
        <p:spPr>
          <a:xfrm>
            <a:off x="123944" y="6263241"/>
            <a:ext cx="933253" cy="518474"/>
          </a:xfrm>
          <a:prstGeom prst="rect">
            <a:avLst/>
          </a:prstGeom>
        </p:spPr>
      </p:pic>
    </p:spTree>
    <p:extLst>
      <p:ext uri="{BB962C8B-B14F-4D97-AF65-F5344CB8AC3E}">
        <p14:creationId xmlns:p14="http://schemas.microsoft.com/office/powerpoint/2010/main" val="3547685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System Font Regular"/>
        <a:buChar char="-"/>
        <a:defRPr sz="24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System Font Regular"/>
        <a:buChar char="&gt;"/>
        <a:defRPr sz="2000" kern="1200">
          <a:solidFill>
            <a:schemeClr val="accent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Wingdings" pitchFamily="2" charset="2"/>
        <a:buChar char="§"/>
        <a:defRPr sz="1800" kern="1200">
          <a:solidFill>
            <a:schemeClr val="accent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2FDE-8BE0-6849-9DBB-6553B85D24D5}"/>
              </a:ext>
            </a:extLst>
          </p:cNvPr>
          <p:cNvSpPr>
            <a:spLocks noGrp="1"/>
          </p:cNvSpPr>
          <p:nvPr>
            <p:ph type="ctrTitle"/>
          </p:nvPr>
        </p:nvSpPr>
        <p:spPr/>
        <p:txBody>
          <a:bodyPr>
            <a:noAutofit/>
          </a:bodyPr>
          <a:lstStyle/>
          <a:p>
            <a:r>
              <a:rPr lang="en-US" sz="4800" dirty="0"/>
              <a:t>Paradigm Shifts in CAR T-Cell Therapy for Relapsed/Refractory Large B-Cell Lymphoma</a:t>
            </a:r>
          </a:p>
        </p:txBody>
      </p:sp>
      <p:sp>
        <p:nvSpPr>
          <p:cNvPr id="4" name="Subtitle 3">
            <a:extLst>
              <a:ext uri="{FF2B5EF4-FFF2-40B4-BE49-F238E27FC236}">
                <a16:creationId xmlns:a16="http://schemas.microsoft.com/office/drawing/2014/main" id="{517D638C-4386-203C-C5CD-CE9452B6CE48}"/>
              </a:ext>
            </a:extLst>
          </p:cNvPr>
          <p:cNvSpPr>
            <a:spLocks noGrp="1"/>
          </p:cNvSpPr>
          <p:nvPr>
            <p:ph type="subTitle" idx="1"/>
          </p:nvPr>
        </p:nvSpPr>
        <p:spPr/>
        <p:txBody>
          <a:bodyPr>
            <a:normAutofit/>
          </a:bodyPr>
          <a:lstStyle/>
          <a:p>
            <a:r>
              <a:rPr lang="en-US" sz="3600" dirty="0"/>
              <a:t>A Video Panel Discussion</a:t>
            </a:r>
          </a:p>
        </p:txBody>
      </p:sp>
      <p:pic>
        <p:nvPicPr>
          <p:cNvPr id="5" name="Picture 4" descr="Diagram&#10;&#10;Description automatically generated">
            <a:extLst>
              <a:ext uri="{FF2B5EF4-FFF2-40B4-BE49-F238E27FC236}">
                <a16:creationId xmlns:a16="http://schemas.microsoft.com/office/drawing/2014/main" id="{F2D51496-E377-316B-1F72-A7179EDFAAB0}"/>
              </a:ext>
            </a:extLst>
          </p:cNvPr>
          <p:cNvPicPr>
            <a:picLocks noChangeAspect="1"/>
          </p:cNvPicPr>
          <p:nvPr/>
        </p:nvPicPr>
        <p:blipFill>
          <a:blip r:embed="rId2"/>
          <a:stretch>
            <a:fillRect/>
          </a:stretch>
        </p:blipFill>
        <p:spPr>
          <a:xfrm>
            <a:off x="-3048" y="0"/>
            <a:ext cx="12198096" cy="6858000"/>
          </a:xfrm>
          <a:prstGeom prst="rect">
            <a:avLst/>
          </a:prstGeom>
        </p:spPr>
      </p:pic>
    </p:spTree>
    <p:extLst>
      <p:ext uri="{BB962C8B-B14F-4D97-AF65-F5344CB8AC3E}">
        <p14:creationId xmlns:p14="http://schemas.microsoft.com/office/powerpoint/2010/main" val="3769358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57544-6D84-025C-25F1-D4B3D08F268D}"/>
              </a:ext>
            </a:extLst>
          </p:cNvPr>
          <p:cNvSpPr>
            <a:spLocks noGrp="1"/>
          </p:cNvSpPr>
          <p:nvPr>
            <p:ph type="title"/>
          </p:nvPr>
        </p:nvSpPr>
        <p:spPr>
          <a:xfrm>
            <a:off x="523875" y="60826"/>
            <a:ext cx="11353800" cy="1044368"/>
          </a:xfrm>
        </p:spPr>
        <p:txBody>
          <a:bodyPr>
            <a:noAutofit/>
          </a:bodyPr>
          <a:lstStyle/>
          <a:p>
            <a:pPr lvl="0" algn="ctr"/>
            <a:r>
              <a:rPr lang="en-US" sz="3200" noProof="0" dirty="0"/>
              <a:t>ZUMA-7, TRANSFORM, BELINDA: </a:t>
            </a:r>
            <a:br>
              <a:rPr lang="en-US" sz="3200" noProof="0" dirty="0"/>
            </a:br>
            <a:r>
              <a:rPr lang="en-US" sz="3200" noProof="0" dirty="0"/>
              <a:t>Key Similarities and Differences </a:t>
            </a:r>
            <a:r>
              <a:rPr lang="en-US" sz="3200" dirty="0"/>
              <a:t>Second-Line Treatment</a:t>
            </a:r>
          </a:p>
        </p:txBody>
      </p:sp>
      <p:sp>
        <p:nvSpPr>
          <p:cNvPr id="3" name="Text Placeholder 3">
            <a:extLst>
              <a:ext uri="{FF2B5EF4-FFF2-40B4-BE49-F238E27FC236}">
                <a16:creationId xmlns:a16="http://schemas.microsoft.com/office/drawing/2014/main" id="{52433A51-7D8A-F9A9-7647-30E21968B5CD}"/>
              </a:ext>
            </a:extLst>
          </p:cNvPr>
          <p:cNvSpPr>
            <a:spLocks noGrp="1"/>
          </p:cNvSpPr>
          <p:nvPr>
            <p:ph type="body" sz="quarter" idx="12"/>
          </p:nvPr>
        </p:nvSpPr>
        <p:spPr>
          <a:xfrm>
            <a:off x="1524000" y="6340882"/>
            <a:ext cx="9594274" cy="447675"/>
          </a:xfrm>
        </p:spPr>
        <p:txBody>
          <a:bodyPr/>
          <a:lstStyle/>
          <a:p>
            <a:r>
              <a:rPr lang="en-US" sz="800" dirty="0"/>
              <a:t>Locke et al. </a:t>
            </a:r>
            <a:r>
              <a:rPr lang="en-US" sz="800" i="1" dirty="0"/>
              <a:t>N </a:t>
            </a:r>
            <a:r>
              <a:rPr lang="en-US" sz="800" i="1" dirty="0" err="1"/>
              <a:t>Engl</a:t>
            </a:r>
            <a:r>
              <a:rPr lang="en-US" sz="800" i="1" dirty="0"/>
              <a:t> J Med</a:t>
            </a:r>
            <a:r>
              <a:rPr lang="en-US" sz="800" dirty="0"/>
              <a:t>. 2022;386(7):640-654; </a:t>
            </a:r>
            <a:r>
              <a:rPr lang="en-US" sz="800" dirty="0" err="1"/>
              <a:t>Kamdar</a:t>
            </a:r>
            <a:r>
              <a:rPr lang="en-US" sz="800" dirty="0"/>
              <a:t> et al. </a:t>
            </a:r>
            <a:r>
              <a:rPr lang="en-US" sz="800" i="1" dirty="0"/>
              <a:t>Lancet.</a:t>
            </a:r>
            <a:r>
              <a:rPr lang="en-US" sz="800" dirty="0"/>
              <a:t> 2022;399(10343):2294-2308; Bishop et al. </a:t>
            </a:r>
            <a:r>
              <a:rPr lang="en-US" sz="800" i="1" dirty="0"/>
              <a:t>N </a:t>
            </a:r>
            <a:r>
              <a:rPr lang="en-US" sz="800" i="1" dirty="0" err="1"/>
              <a:t>Engl</a:t>
            </a:r>
            <a:r>
              <a:rPr lang="en-US" sz="800" i="1" dirty="0"/>
              <a:t> J Med</a:t>
            </a:r>
            <a:r>
              <a:rPr lang="en-US" sz="800" dirty="0"/>
              <a:t>. 2022;386(7):629-639.</a:t>
            </a:r>
            <a:br>
              <a:rPr lang="en-US" sz="800" dirty="0"/>
            </a:br>
            <a:r>
              <a:rPr lang="en-US" sz="800" dirty="0"/>
              <a:t>Axi-cel, axicabtagene ciloleucel;  BIRC, blinded independent review committee; CR, complete response; EFS, event-free survival; FC, fludarabine and </a:t>
            </a:r>
            <a:r>
              <a:rPr lang="en-US" sz="800" dirty="0" err="1"/>
              <a:t>cyclosphosphamide</a:t>
            </a:r>
            <a:r>
              <a:rPr lang="en-US" sz="800" dirty="0"/>
              <a:t>; </a:t>
            </a:r>
            <a:r>
              <a:rPr lang="en-US" sz="800" dirty="0" err="1"/>
              <a:t>Liso-cel</a:t>
            </a:r>
            <a:r>
              <a:rPr lang="en-US" sz="800" dirty="0"/>
              <a:t>, </a:t>
            </a:r>
            <a:r>
              <a:rPr lang="en-US" sz="800" dirty="0" err="1"/>
              <a:t>lisocabtagene</a:t>
            </a:r>
            <a:r>
              <a:rPr lang="en-US" sz="800" dirty="0"/>
              <a:t> </a:t>
            </a:r>
            <a:r>
              <a:rPr lang="en-US" sz="800" dirty="0" err="1"/>
              <a:t>maraleucel</a:t>
            </a:r>
            <a:r>
              <a:rPr lang="en-US" sz="800" dirty="0"/>
              <a:t>; LD, low-dose; OS, overall survival; PMBCL, primary mediastinal large B-cell lymphoma; PD, progressive disease; PR, partial response; SD, stable disease; SOC, standard of care; Tisa-</a:t>
            </a:r>
            <a:r>
              <a:rPr lang="en-US" sz="800" dirty="0" err="1"/>
              <a:t>cel</a:t>
            </a:r>
            <a:r>
              <a:rPr lang="en-US" sz="800" dirty="0"/>
              <a:t>, </a:t>
            </a:r>
            <a:r>
              <a:rPr lang="en-US" sz="800" dirty="0" err="1"/>
              <a:t>tisagenlecleucel</a:t>
            </a:r>
            <a:r>
              <a:rPr lang="en-US" sz="800" dirty="0"/>
              <a:t>.</a:t>
            </a:r>
          </a:p>
        </p:txBody>
      </p:sp>
      <p:graphicFrame>
        <p:nvGraphicFramePr>
          <p:cNvPr id="4" name="Table 6">
            <a:extLst>
              <a:ext uri="{FF2B5EF4-FFF2-40B4-BE49-F238E27FC236}">
                <a16:creationId xmlns:a16="http://schemas.microsoft.com/office/drawing/2014/main" id="{F85AE5F6-7D6D-E2A6-E343-3FA2DDD82AE3}"/>
              </a:ext>
            </a:extLst>
          </p:cNvPr>
          <p:cNvGraphicFramePr>
            <a:graphicFrameLocks noGrp="1"/>
          </p:cNvGraphicFramePr>
          <p:nvPr>
            <p:ph idx="1"/>
            <p:extLst>
              <p:ext uri="{D42A27DB-BD31-4B8C-83A1-F6EECF244321}">
                <p14:modId xmlns:p14="http://schemas.microsoft.com/office/powerpoint/2010/main" val="1080122152"/>
              </p:ext>
            </p:extLst>
          </p:nvPr>
        </p:nvGraphicFramePr>
        <p:xfrm>
          <a:off x="314324" y="1105193"/>
          <a:ext cx="11563351" cy="5093970"/>
        </p:xfrm>
        <a:graphic>
          <a:graphicData uri="http://schemas.openxmlformats.org/drawingml/2006/table">
            <a:tbl>
              <a:tblPr firstRow="1" firstCol="1" bandRow="1">
                <a:tableStyleId>{5C22544A-7EE6-4342-B048-85BDC9FD1C3A}</a:tableStyleId>
              </a:tblPr>
              <a:tblGrid>
                <a:gridCol w="2076450">
                  <a:extLst>
                    <a:ext uri="{9D8B030D-6E8A-4147-A177-3AD203B41FA5}">
                      <a16:colId xmlns:a16="http://schemas.microsoft.com/office/drawing/2014/main" val="1442279288"/>
                    </a:ext>
                  </a:extLst>
                </a:gridCol>
                <a:gridCol w="2952750">
                  <a:extLst>
                    <a:ext uri="{9D8B030D-6E8A-4147-A177-3AD203B41FA5}">
                      <a16:colId xmlns:a16="http://schemas.microsoft.com/office/drawing/2014/main" val="435473196"/>
                    </a:ext>
                  </a:extLst>
                </a:gridCol>
                <a:gridCol w="3448050">
                  <a:extLst>
                    <a:ext uri="{9D8B030D-6E8A-4147-A177-3AD203B41FA5}">
                      <a16:colId xmlns:a16="http://schemas.microsoft.com/office/drawing/2014/main" val="3352089207"/>
                    </a:ext>
                  </a:extLst>
                </a:gridCol>
                <a:gridCol w="3086101">
                  <a:extLst>
                    <a:ext uri="{9D8B030D-6E8A-4147-A177-3AD203B41FA5}">
                      <a16:colId xmlns:a16="http://schemas.microsoft.com/office/drawing/2014/main" val="1182570605"/>
                    </a:ext>
                  </a:extLst>
                </a:gridCol>
              </a:tblGrid>
              <a:tr h="160899">
                <a:tc>
                  <a:txBody>
                    <a:bodyPr/>
                    <a:lstStyle/>
                    <a:p>
                      <a:endParaRPr lang="en-US" sz="140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ZUMA-7</a:t>
                      </a:r>
                    </a:p>
                  </a:txBody>
                  <a:tcPr/>
                </a:tc>
                <a:tc>
                  <a:txBody>
                    <a:bodyPr/>
                    <a:lstStyle/>
                    <a:p>
                      <a:pPr algn="ctr"/>
                      <a:r>
                        <a:rPr lang="en-US" sz="1400" dirty="0">
                          <a:latin typeface="Arial" panose="020B0604020202020204" pitchFamily="34" charset="0"/>
                          <a:cs typeface="Arial" panose="020B0604020202020204" pitchFamily="34" charset="0"/>
                        </a:rPr>
                        <a:t>TRANSFORM</a:t>
                      </a:r>
                    </a:p>
                  </a:txBody>
                  <a:tcPr/>
                </a:tc>
                <a:tc>
                  <a:txBody>
                    <a:bodyPr/>
                    <a:lstStyle/>
                    <a:p>
                      <a:pPr algn="ctr"/>
                      <a:r>
                        <a:rPr lang="en-US" sz="1400" dirty="0">
                          <a:latin typeface="Arial" panose="020B0604020202020204" pitchFamily="34" charset="0"/>
                          <a:cs typeface="Arial" panose="020B0604020202020204" pitchFamily="34" charset="0"/>
                        </a:rPr>
                        <a:t>BELINDA</a:t>
                      </a:r>
                    </a:p>
                  </a:txBody>
                  <a:tcPr/>
                </a:tc>
                <a:extLst>
                  <a:ext uri="{0D108BD9-81ED-4DB2-BD59-A6C34878D82A}">
                    <a16:rowId xmlns:a16="http://schemas.microsoft.com/office/drawing/2014/main" val="3627544743"/>
                  </a:ext>
                </a:extLst>
              </a:tr>
              <a:tr h="2781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400" b="1" dirty="0">
                          <a:solidFill>
                            <a:schemeClr val="bg1"/>
                          </a:solidFill>
                          <a:effectLst/>
                          <a:latin typeface="Arial" panose="020B0604020202020204" pitchFamily="34" charset="0"/>
                          <a:cs typeface="Arial" panose="020B0604020202020204" pitchFamily="34" charset="0"/>
                        </a:rPr>
                        <a:t>Product</a:t>
                      </a:r>
                      <a:endParaRPr lang="en-US" sz="1400" b="1"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Axi-cel</a:t>
                      </a:r>
                      <a:endPar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Liso-cel</a:t>
                      </a:r>
                      <a:endPar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Tisa-</a:t>
                      </a:r>
                      <a:r>
                        <a:rPr kumimoji="0" lang="en-US" sz="1400" b="1"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cel</a:t>
                      </a:r>
                      <a:endPar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63644" marR="63644" marT="0" marB="0" anchor="ctr"/>
                </a:tc>
                <a:extLst>
                  <a:ext uri="{0D108BD9-81ED-4DB2-BD59-A6C34878D82A}">
                    <a16:rowId xmlns:a16="http://schemas.microsoft.com/office/drawing/2014/main" val="1768632262"/>
                  </a:ext>
                </a:extLst>
              </a:tr>
              <a:tr h="0">
                <a:tc>
                  <a:txBody>
                    <a:bodyPr/>
                    <a:lstStyle/>
                    <a:p>
                      <a:r>
                        <a:rPr lang="en-US" sz="1400" dirty="0">
                          <a:latin typeface="Arial" panose="020B0604020202020204" pitchFamily="34" charset="0"/>
                          <a:cs typeface="Arial" panose="020B0604020202020204" pitchFamily="34" charset="0"/>
                        </a:rPr>
                        <a:t>Patient Population</a:t>
                      </a:r>
                    </a:p>
                  </a:txBody>
                  <a:tcPr/>
                </a:tc>
                <a:tc>
                  <a:txBody>
                    <a:bodyPr/>
                    <a:lstStyle/>
                    <a:p>
                      <a:pPr algn="ctr"/>
                      <a:r>
                        <a:rPr lang="en-US" sz="1400" dirty="0">
                          <a:latin typeface="Arial" panose="020B0604020202020204" pitchFamily="34" charset="0"/>
                          <a:cs typeface="Arial" panose="020B0604020202020204" pitchFamily="34" charset="0"/>
                        </a:rPr>
                        <a:t>primary refractory, </a:t>
                      </a:r>
                    </a:p>
                    <a:p>
                      <a:pPr algn="ctr"/>
                      <a:r>
                        <a:rPr lang="en-US" sz="1400" dirty="0">
                          <a:latin typeface="Arial" panose="020B0604020202020204" pitchFamily="34" charset="0"/>
                          <a:cs typeface="Arial" panose="020B0604020202020204" pitchFamily="34" charset="0"/>
                        </a:rPr>
                        <a:t>early relapsed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primary refractory, early relapsed, PMBCL; upper age limit 75 years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primary refractory,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early relapsed</a:t>
                      </a:r>
                    </a:p>
                  </a:txBody>
                  <a:tcPr/>
                </a:tc>
                <a:extLst>
                  <a:ext uri="{0D108BD9-81ED-4DB2-BD59-A6C34878D82A}">
                    <a16:rowId xmlns:a16="http://schemas.microsoft.com/office/drawing/2014/main" val="473554299"/>
                  </a:ext>
                </a:extLst>
              </a:tr>
              <a:tr h="0">
                <a:tc>
                  <a:txBody>
                    <a:bodyPr/>
                    <a:lstStyle/>
                    <a:p>
                      <a:r>
                        <a:rPr lang="en-US" sz="1400" dirty="0">
                          <a:latin typeface="Arial" panose="020B0604020202020204" pitchFamily="34" charset="0"/>
                          <a:cs typeface="Arial" panose="020B0604020202020204" pitchFamily="34" charset="0"/>
                        </a:rPr>
                        <a:t>Trial Numbers</a:t>
                      </a:r>
                    </a:p>
                  </a:txBody>
                  <a:tcPr/>
                </a:tc>
                <a:tc>
                  <a:txBody>
                    <a:bodyPr/>
                    <a:lstStyle/>
                    <a:p>
                      <a:pPr algn="ctr"/>
                      <a:r>
                        <a:rPr lang="en-US" sz="1400" dirty="0">
                          <a:latin typeface="Arial" panose="020B0604020202020204" pitchFamily="34" charset="0"/>
                          <a:cs typeface="Arial" panose="020B0604020202020204" pitchFamily="34" charset="0"/>
                        </a:rPr>
                        <a:t>359</a:t>
                      </a:r>
                    </a:p>
                  </a:txBody>
                  <a:tcPr/>
                </a:tc>
                <a:tc>
                  <a:txBody>
                    <a:bodyPr/>
                    <a:lstStyle/>
                    <a:p>
                      <a:pPr algn="ctr"/>
                      <a:r>
                        <a:rPr lang="en-US" sz="1400" dirty="0">
                          <a:latin typeface="Arial" panose="020B0604020202020204" pitchFamily="34" charset="0"/>
                          <a:cs typeface="Arial" panose="020B0604020202020204" pitchFamily="34" charset="0"/>
                        </a:rPr>
                        <a:t>184</a:t>
                      </a:r>
                    </a:p>
                  </a:txBody>
                  <a:tcPr/>
                </a:tc>
                <a:tc>
                  <a:txBody>
                    <a:bodyPr/>
                    <a:lstStyle/>
                    <a:p>
                      <a:pPr algn="ctr"/>
                      <a:r>
                        <a:rPr lang="en-US" sz="1400" dirty="0">
                          <a:latin typeface="Arial" panose="020B0604020202020204" pitchFamily="34" charset="0"/>
                          <a:cs typeface="Arial" panose="020B0604020202020204" pitchFamily="34" charset="0"/>
                        </a:rPr>
                        <a:t>322</a:t>
                      </a:r>
                    </a:p>
                  </a:txBody>
                  <a:tcPr/>
                </a:tc>
                <a:extLst>
                  <a:ext uri="{0D108BD9-81ED-4DB2-BD59-A6C34878D82A}">
                    <a16:rowId xmlns:a16="http://schemas.microsoft.com/office/drawing/2014/main" val="479045264"/>
                  </a:ext>
                </a:extLst>
              </a:tr>
              <a:tr h="0">
                <a:tc>
                  <a:txBody>
                    <a:bodyPr/>
                    <a:lstStyle/>
                    <a:p>
                      <a:r>
                        <a:rPr lang="en-US" sz="1400" dirty="0">
                          <a:latin typeface="Arial" panose="020B0604020202020204" pitchFamily="34" charset="0"/>
                          <a:cs typeface="Arial" panose="020B0604020202020204" pitchFamily="34" charset="0"/>
                        </a:rPr>
                        <a:t>Timing of apheresis</a:t>
                      </a:r>
                    </a:p>
                  </a:txBody>
                  <a:tcPr/>
                </a:tc>
                <a:tc>
                  <a:txBody>
                    <a:bodyPr/>
                    <a:lstStyle/>
                    <a:p>
                      <a:pPr algn="ctr"/>
                      <a:r>
                        <a:rPr lang="en-US" sz="1400" dirty="0">
                          <a:latin typeface="Arial" panose="020B0604020202020204" pitchFamily="34" charset="0"/>
                          <a:cs typeface="Arial" panose="020B0604020202020204" pitchFamily="34" charset="0"/>
                        </a:rPr>
                        <a:t>after enrollment</a:t>
                      </a:r>
                    </a:p>
                  </a:txBody>
                  <a:tcPr>
                    <a:solidFill>
                      <a:schemeClr val="accent6">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prior to enrollment</a:t>
                      </a:r>
                    </a:p>
                  </a:txBody>
                  <a:tcPr>
                    <a:solidFill>
                      <a:schemeClr val="accent3">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prior to enrollment</a:t>
                      </a:r>
                    </a:p>
                  </a:txBody>
                  <a:tcPr>
                    <a:solidFill>
                      <a:schemeClr val="accent3">
                        <a:lumMod val="40000"/>
                        <a:lumOff val="60000"/>
                      </a:schemeClr>
                    </a:solidFill>
                  </a:tcPr>
                </a:tc>
                <a:extLst>
                  <a:ext uri="{0D108BD9-81ED-4DB2-BD59-A6C34878D82A}">
                    <a16:rowId xmlns:a16="http://schemas.microsoft.com/office/drawing/2014/main" val="3227042408"/>
                  </a:ext>
                </a:extLst>
              </a:tr>
              <a:tr h="0">
                <a:tc>
                  <a:txBody>
                    <a:bodyPr/>
                    <a:lstStyle/>
                    <a:p>
                      <a:r>
                        <a:rPr lang="en-US" sz="1400" dirty="0">
                          <a:latin typeface="Arial" panose="020B0604020202020204" pitchFamily="34" charset="0"/>
                          <a:cs typeface="Arial" panose="020B0604020202020204" pitchFamily="34" charset="0"/>
                        </a:rPr>
                        <a:t>Comparator</a:t>
                      </a:r>
                    </a:p>
                  </a:txBody>
                  <a:tcPr/>
                </a:tc>
                <a:tc>
                  <a:txBody>
                    <a:bodyPr/>
                    <a:lstStyle/>
                    <a:p>
                      <a:pPr algn="ctr"/>
                      <a:r>
                        <a:rPr lang="en-US" sz="1400" dirty="0">
                          <a:latin typeface="Arial" panose="020B0604020202020204" pitchFamily="34" charset="0"/>
                          <a:cs typeface="Arial" panose="020B0604020202020204" pitchFamily="34" charset="0"/>
                        </a:rPr>
                        <a:t>SOC (curative)</a:t>
                      </a:r>
                    </a:p>
                  </a:txBody>
                  <a:tcPr/>
                </a:tc>
                <a:tc>
                  <a:txBody>
                    <a:bodyPr/>
                    <a:lstStyle/>
                    <a:p>
                      <a:pPr algn="ctr"/>
                      <a:r>
                        <a:rPr lang="en-US" sz="1400" dirty="0">
                          <a:latin typeface="Arial" panose="020B0604020202020204" pitchFamily="34" charset="0"/>
                          <a:cs typeface="Arial" panose="020B0604020202020204" pitchFamily="34" charset="0"/>
                        </a:rPr>
                        <a:t>SOC (curative)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SOC (curative)</a:t>
                      </a:r>
                    </a:p>
                  </a:txBody>
                  <a:tcPr/>
                </a:tc>
                <a:extLst>
                  <a:ext uri="{0D108BD9-81ED-4DB2-BD59-A6C34878D82A}">
                    <a16:rowId xmlns:a16="http://schemas.microsoft.com/office/drawing/2014/main" val="1049040729"/>
                  </a:ext>
                </a:extLst>
              </a:tr>
              <a:tr h="0">
                <a:tc>
                  <a:txBody>
                    <a:bodyPr/>
                    <a:lstStyle/>
                    <a:p>
                      <a:r>
                        <a:rPr lang="en-US" sz="1400" dirty="0">
                          <a:latin typeface="Arial" panose="020B0604020202020204" pitchFamily="34" charset="0"/>
                          <a:cs typeface="Arial" panose="020B0604020202020204" pitchFamily="34" charset="0"/>
                        </a:rPr>
                        <a:t>Bridging therapy</a:t>
                      </a:r>
                    </a:p>
                  </a:txBody>
                  <a:tcPr/>
                </a:tc>
                <a:tc>
                  <a:txBody>
                    <a:bodyPr/>
                    <a:lstStyle/>
                    <a:p>
                      <a:pPr algn="ctr"/>
                      <a:r>
                        <a:rPr lang="en-US" sz="1400" dirty="0">
                          <a:latin typeface="Arial" panose="020B0604020202020204" pitchFamily="34" charset="0"/>
                          <a:cs typeface="Arial" panose="020B0604020202020204" pitchFamily="34" charset="0"/>
                        </a:rPr>
                        <a:t>Corticosteroids</a:t>
                      </a:r>
                    </a:p>
                  </a:txBody>
                  <a:tcPr>
                    <a:solidFill>
                      <a:schemeClr val="accent6">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Chemotherapy</a:t>
                      </a:r>
                    </a:p>
                  </a:txBody>
                  <a:tcPr>
                    <a:solidFill>
                      <a:schemeClr val="accent3">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Chemotherapy</a:t>
                      </a:r>
                    </a:p>
                  </a:txBody>
                  <a:tcPr>
                    <a:solidFill>
                      <a:schemeClr val="accent3">
                        <a:lumMod val="40000"/>
                        <a:lumOff val="60000"/>
                      </a:schemeClr>
                    </a:solidFill>
                  </a:tcPr>
                </a:tc>
                <a:extLst>
                  <a:ext uri="{0D108BD9-81ED-4DB2-BD59-A6C34878D82A}">
                    <a16:rowId xmlns:a16="http://schemas.microsoft.com/office/drawing/2014/main" val="4117051277"/>
                  </a:ext>
                </a:extLst>
              </a:tr>
              <a:tr h="0">
                <a:tc>
                  <a:txBody>
                    <a:bodyPr/>
                    <a:lstStyle/>
                    <a:p>
                      <a:r>
                        <a:rPr lang="en-US" sz="1400" dirty="0">
                          <a:latin typeface="Arial" panose="020B0604020202020204" pitchFamily="34" charset="0"/>
                          <a:cs typeface="Arial" panose="020B0604020202020204" pitchFamily="34" charset="0"/>
                        </a:rPr>
                        <a:t>LD chemotherapy</a:t>
                      </a:r>
                    </a:p>
                  </a:txBody>
                  <a:tcPr/>
                </a:tc>
                <a:tc>
                  <a:txBody>
                    <a:bodyPr/>
                    <a:lstStyle/>
                    <a:p>
                      <a:pPr algn="ctr"/>
                      <a:r>
                        <a:rPr lang="en-US" sz="1400" dirty="0">
                          <a:latin typeface="Arial" panose="020B0604020202020204" pitchFamily="34" charset="0"/>
                          <a:cs typeface="Arial" panose="020B0604020202020204" pitchFamily="34" charset="0"/>
                        </a:rPr>
                        <a:t>FC</a:t>
                      </a:r>
                    </a:p>
                  </a:txBody>
                  <a:tcPr>
                    <a:solidFill>
                      <a:schemeClr val="accent6">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FC</a:t>
                      </a:r>
                    </a:p>
                  </a:txBody>
                  <a:tcPr>
                    <a:solidFill>
                      <a:schemeClr val="accent6">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FC or </a:t>
                      </a:r>
                      <a:r>
                        <a:rPr lang="en-US" sz="1400" dirty="0" err="1">
                          <a:latin typeface="Arial" panose="020B0604020202020204" pitchFamily="34" charset="0"/>
                          <a:cs typeface="Arial" panose="020B0604020202020204" pitchFamily="34" charset="0"/>
                        </a:rPr>
                        <a:t>bendamustine</a:t>
                      </a:r>
                      <a:endParaRPr 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extLst>
                  <a:ext uri="{0D108BD9-81ED-4DB2-BD59-A6C34878D82A}">
                    <a16:rowId xmlns:a16="http://schemas.microsoft.com/office/drawing/2014/main" val="2934488206"/>
                  </a:ext>
                </a:extLst>
              </a:tr>
              <a:tr h="0">
                <a:tc>
                  <a:txBody>
                    <a:bodyPr/>
                    <a:lstStyle/>
                    <a:p>
                      <a:r>
                        <a:rPr lang="en-US" sz="1400" dirty="0">
                          <a:latin typeface="Arial" panose="020B0604020202020204" pitchFamily="34" charset="0"/>
                          <a:cs typeface="Arial" panose="020B0604020202020204" pitchFamily="34" charset="0"/>
                        </a:rPr>
                        <a:t>Crossover</a:t>
                      </a:r>
                    </a:p>
                  </a:txBody>
                  <a:tcPr/>
                </a:tc>
                <a:tc>
                  <a:txBody>
                    <a:bodyPr/>
                    <a:lstStyle/>
                    <a:p>
                      <a:pPr algn="ctr"/>
                      <a:r>
                        <a:rPr lang="en-US" sz="1400" dirty="0">
                          <a:latin typeface="Arial" panose="020B0604020202020204" pitchFamily="34" charset="0"/>
                          <a:cs typeface="Arial" panose="020B0604020202020204" pitchFamily="34" charset="0"/>
                        </a:rPr>
                        <a:t>Off protocol</a:t>
                      </a:r>
                    </a:p>
                  </a:txBody>
                  <a:tcPr>
                    <a:solidFill>
                      <a:schemeClr val="accent6">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On protocol</a:t>
                      </a:r>
                    </a:p>
                  </a:txBody>
                  <a:tcPr>
                    <a:solidFill>
                      <a:schemeClr val="accent3">
                        <a:lumMod val="40000"/>
                        <a:lumOff val="60000"/>
                      </a:schemeClr>
                    </a:solidFill>
                  </a:tcPr>
                </a:tc>
                <a:tc>
                  <a:txBody>
                    <a:bodyPr/>
                    <a:lstStyle/>
                    <a:p>
                      <a:pPr algn="ctr"/>
                      <a:r>
                        <a:rPr lang="en-US" sz="1400" dirty="0">
                          <a:latin typeface="Arial" panose="020B0604020202020204" pitchFamily="34" charset="0"/>
                          <a:cs typeface="Arial" panose="020B0604020202020204" pitchFamily="34" charset="0"/>
                        </a:rPr>
                        <a:t>On protocol</a:t>
                      </a:r>
                    </a:p>
                  </a:txBody>
                  <a:tcPr>
                    <a:solidFill>
                      <a:schemeClr val="accent3">
                        <a:lumMod val="40000"/>
                        <a:lumOff val="60000"/>
                      </a:schemeClr>
                    </a:solidFill>
                  </a:tcPr>
                </a:tc>
                <a:extLst>
                  <a:ext uri="{0D108BD9-81ED-4DB2-BD59-A6C34878D82A}">
                    <a16:rowId xmlns:a16="http://schemas.microsoft.com/office/drawing/2014/main" val="3426342334"/>
                  </a:ext>
                </a:extLst>
              </a:tr>
              <a:tr h="0">
                <a:tc>
                  <a:txBody>
                    <a:bodyPr/>
                    <a:lstStyle/>
                    <a:p>
                      <a:r>
                        <a:rPr lang="en-US" sz="1400" dirty="0">
                          <a:latin typeface="Arial" panose="020B0604020202020204" pitchFamily="34" charset="0"/>
                          <a:cs typeface="Arial" panose="020B0604020202020204" pitchFamily="34" charset="0"/>
                        </a:rPr>
                        <a:t>Primary endpoint</a:t>
                      </a:r>
                    </a:p>
                  </a:txBody>
                  <a:tcPr/>
                </a:tc>
                <a:tc>
                  <a:txBody>
                    <a:bodyPr/>
                    <a:lstStyle/>
                    <a:p>
                      <a:pPr algn="ctr"/>
                      <a:r>
                        <a:rPr lang="en-US" sz="1400" dirty="0">
                          <a:latin typeface="Arial" panose="020B0604020202020204" pitchFamily="34" charset="0"/>
                          <a:cs typeface="Arial" panose="020B0604020202020204" pitchFamily="34" charset="0"/>
                        </a:rPr>
                        <a:t>EFS (definition different)</a:t>
                      </a:r>
                    </a:p>
                  </a:txBody>
                  <a:tcPr/>
                </a:tc>
                <a:tc>
                  <a:txBody>
                    <a:bodyPr/>
                    <a:lstStyle/>
                    <a:p>
                      <a:pPr algn="ctr"/>
                      <a:r>
                        <a:rPr lang="en-US" sz="1400" dirty="0">
                          <a:latin typeface="Arial" panose="020B0604020202020204" pitchFamily="34" charset="0"/>
                          <a:cs typeface="Arial" panose="020B0604020202020204" pitchFamily="34" charset="0"/>
                        </a:rPr>
                        <a:t>EFS (definition different)</a:t>
                      </a:r>
                    </a:p>
                  </a:txBody>
                  <a:tcPr/>
                </a:tc>
                <a:tc>
                  <a:txBody>
                    <a:bodyPr/>
                    <a:lstStyle/>
                    <a:p>
                      <a:pPr algn="ctr"/>
                      <a:r>
                        <a:rPr lang="en-US" sz="1400" dirty="0">
                          <a:latin typeface="Arial" panose="020B0604020202020204" pitchFamily="34" charset="0"/>
                          <a:cs typeface="Arial" panose="020B0604020202020204" pitchFamily="34" charset="0"/>
                        </a:rPr>
                        <a:t>EFS (definition different)</a:t>
                      </a:r>
                    </a:p>
                  </a:txBody>
                  <a:tcPr/>
                </a:tc>
                <a:extLst>
                  <a:ext uri="{0D108BD9-81ED-4DB2-BD59-A6C34878D82A}">
                    <a16:rowId xmlns:a16="http://schemas.microsoft.com/office/drawing/2014/main" val="1973311962"/>
                  </a:ext>
                </a:extLst>
              </a:tr>
              <a:tr h="0">
                <a:tc>
                  <a:txBody>
                    <a:bodyPr/>
                    <a:lstStyle/>
                    <a:p>
                      <a:r>
                        <a:rPr lang="en-US" sz="1400" dirty="0">
                          <a:latin typeface="Arial" panose="020B0604020202020204" pitchFamily="34" charset="0"/>
                          <a:cs typeface="Arial" panose="020B0604020202020204" pitchFamily="34" charset="0"/>
                        </a:rPr>
                        <a:t>EFS definition</a:t>
                      </a:r>
                    </a:p>
                  </a:txBody>
                  <a:tcPr/>
                </a:tc>
                <a:tc>
                  <a:txBody>
                    <a:bodyPr/>
                    <a:lstStyle/>
                    <a:p>
                      <a:r>
                        <a:rPr lang="en-US" sz="1200" dirty="0">
                          <a:latin typeface="Arial" panose="020B0604020202020204" pitchFamily="34" charset="0"/>
                          <a:cs typeface="Arial" panose="020B0604020202020204" pitchFamily="34" charset="0"/>
                        </a:rPr>
                        <a:t>Time from randomization to:</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earliest date of disease progression as per Lugano Classification (2014)</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commencement of new lymphoma therapy</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or death from any cause</a:t>
                      </a:r>
                    </a:p>
                    <a:p>
                      <a:r>
                        <a:rPr lang="en-US" sz="1200" dirty="0">
                          <a:latin typeface="Arial" panose="020B0604020202020204" pitchFamily="34" charset="0"/>
                          <a:cs typeface="Arial" panose="020B0604020202020204" pitchFamily="34" charset="0"/>
                        </a:rPr>
                        <a:t>as determined by blinded central review </a:t>
                      </a:r>
                    </a:p>
                    <a:p>
                      <a:r>
                        <a:rPr lang="en-US" sz="1200" i="1" dirty="0">
                          <a:latin typeface="Arial" panose="020B0604020202020204" pitchFamily="34" charset="0"/>
                          <a:cs typeface="Arial" panose="020B0604020202020204" pitchFamily="34" charset="0"/>
                        </a:rPr>
                        <a:t>At day 150</a:t>
                      </a:r>
                    </a:p>
                  </a:txBody>
                  <a:tcP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Time from randomization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death from any cause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PD, failure to achieve a CR or PR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or start of new antineoplastic therapy due to efficacy concerns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dirty="0">
                          <a:latin typeface="Arial" panose="020B0604020202020204" pitchFamily="34" charset="0"/>
                          <a:cs typeface="Arial" panose="020B0604020202020204" pitchFamily="34" charset="0"/>
                        </a:rPr>
                        <a:t>9-12 weeks</a:t>
                      </a:r>
                    </a:p>
                    <a:p>
                      <a:endParaRPr lang="en-US" sz="1200" dirty="0">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Time from date of randomization to:</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date of first documented PD/SD at or after the Week 12+/-1 assessment, as assessed by BIRC per Lugano criteria</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or death due to any cause, at any time</a:t>
                      </a:r>
                    </a:p>
                    <a:p>
                      <a:pPr marL="0" indent="0">
                        <a:buFont typeface="Arial" panose="020B0604020202020204" pitchFamily="34" charset="0"/>
                        <a:buNone/>
                      </a:pPr>
                      <a:r>
                        <a:rPr lang="en-US" sz="1200" i="1" dirty="0">
                          <a:latin typeface="Arial" panose="020B0604020202020204" pitchFamily="34" charset="0"/>
                          <a:cs typeface="Arial" panose="020B0604020202020204" pitchFamily="34" charset="0"/>
                        </a:rPr>
                        <a:t>At 12 weeks</a:t>
                      </a:r>
                    </a:p>
                  </a:txBody>
                  <a:tcPr>
                    <a:solidFill>
                      <a:schemeClr val="tx2">
                        <a:lumMod val="40000"/>
                        <a:lumOff val="60000"/>
                      </a:schemeClr>
                    </a:solidFill>
                  </a:tcPr>
                </a:tc>
                <a:extLst>
                  <a:ext uri="{0D108BD9-81ED-4DB2-BD59-A6C34878D82A}">
                    <a16:rowId xmlns:a16="http://schemas.microsoft.com/office/drawing/2014/main" val="2476684496"/>
                  </a:ext>
                </a:extLst>
              </a:tr>
              <a:tr h="0">
                <a:tc>
                  <a:txBody>
                    <a:bodyPr/>
                    <a:lstStyle/>
                    <a:p>
                      <a:r>
                        <a:rPr lang="en-US" sz="1400" dirty="0">
                          <a:latin typeface="Arial" panose="020B0604020202020204" pitchFamily="34" charset="0"/>
                          <a:cs typeface="Arial" panose="020B0604020202020204" pitchFamily="34" charset="0"/>
                        </a:rPr>
                        <a:t>Secondary endpoints</a:t>
                      </a:r>
                    </a:p>
                  </a:txBody>
                  <a:tcPr/>
                </a:tc>
                <a:tc>
                  <a:txBody>
                    <a:bodyPr/>
                    <a:lstStyle/>
                    <a:p>
                      <a:pPr algn="ctr"/>
                      <a:r>
                        <a:rPr lang="en-US" sz="1400" dirty="0">
                          <a:latin typeface="Arial" panose="020B0604020202020204" pitchFamily="34" charset="0"/>
                          <a:cs typeface="Arial" panose="020B0604020202020204" pitchFamily="34" charset="0"/>
                        </a:rPr>
                        <a:t>OS</a:t>
                      </a:r>
                    </a:p>
                  </a:txBody>
                  <a:tcPr/>
                </a:tc>
                <a:tc>
                  <a:txBody>
                    <a:bodyPr/>
                    <a:lstStyle/>
                    <a:p>
                      <a:pPr algn="ctr"/>
                      <a:r>
                        <a:rPr lang="en-US" sz="1400" dirty="0">
                          <a:latin typeface="Arial" panose="020B0604020202020204" pitchFamily="34" charset="0"/>
                          <a:cs typeface="Arial" panose="020B0604020202020204" pitchFamily="34" charset="0"/>
                        </a:rPr>
                        <a:t>OS</a:t>
                      </a:r>
                    </a:p>
                  </a:txBody>
                  <a:tcPr/>
                </a:tc>
                <a:tc>
                  <a:txBody>
                    <a:bodyPr/>
                    <a:lstStyle/>
                    <a:p>
                      <a:pPr algn="ctr"/>
                      <a:r>
                        <a:rPr lang="en-US" sz="1400" dirty="0">
                          <a:latin typeface="Arial" panose="020B0604020202020204" pitchFamily="34" charset="0"/>
                          <a:cs typeface="Arial" panose="020B0604020202020204" pitchFamily="34" charset="0"/>
                        </a:rPr>
                        <a:t>OS</a:t>
                      </a:r>
                    </a:p>
                  </a:txBody>
                  <a:tcPr/>
                </a:tc>
                <a:extLst>
                  <a:ext uri="{0D108BD9-81ED-4DB2-BD59-A6C34878D82A}">
                    <a16:rowId xmlns:a16="http://schemas.microsoft.com/office/drawing/2014/main" val="1997349208"/>
                  </a:ext>
                </a:extLst>
              </a:tr>
            </a:tbl>
          </a:graphicData>
        </a:graphic>
      </p:graphicFrame>
    </p:spTree>
    <p:extLst>
      <p:ext uri="{BB962C8B-B14F-4D97-AF65-F5344CB8AC3E}">
        <p14:creationId xmlns:p14="http://schemas.microsoft.com/office/powerpoint/2010/main" val="141762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9C828D-0FDB-DB63-F0F3-3296C77BB917}"/>
              </a:ext>
            </a:extLst>
          </p:cNvPr>
          <p:cNvSpPr>
            <a:spLocks noGrp="1"/>
          </p:cNvSpPr>
          <p:nvPr>
            <p:ph type="title"/>
          </p:nvPr>
        </p:nvSpPr>
        <p:spPr/>
        <p:txBody>
          <a:bodyPr>
            <a:normAutofit/>
          </a:bodyPr>
          <a:lstStyle/>
          <a:p>
            <a:pPr algn="ctr"/>
            <a:r>
              <a:rPr lang="en-US" dirty="0"/>
              <a:t>Randomized Trials: </a:t>
            </a:r>
            <a:br>
              <a:rPr lang="en-US" dirty="0"/>
            </a:br>
            <a:r>
              <a:rPr lang="en-US" dirty="0"/>
              <a:t>Unanswered Questions</a:t>
            </a:r>
          </a:p>
        </p:txBody>
      </p:sp>
      <p:sp>
        <p:nvSpPr>
          <p:cNvPr id="3" name="Text Placeholder 2">
            <a:extLst>
              <a:ext uri="{FF2B5EF4-FFF2-40B4-BE49-F238E27FC236}">
                <a16:creationId xmlns:a16="http://schemas.microsoft.com/office/drawing/2014/main" id="{8D34E2FA-1D4E-4A4C-B946-8B8AE4F29351}"/>
              </a:ext>
            </a:extLst>
          </p:cNvPr>
          <p:cNvSpPr>
            <a:spLocks noGrp="1"/>
          </p:cNvSpPr>
          <p:nvPr>
            <p:ph sz="half" idx="1"/>
          </p:nvPr>
        </p:nvSpPr>
        <p:spPr>
          <a:xfrm>
            <a:off x="838200" y="2036617"/>
            <a:ext cx="5181600" cy="4140345"/>
          </a:xfrm>
        </p:spPr>
        <p:txBody>
          <a:bodyPr>
            <a:normAutofit/>
          </a:bodyPr>
          <a:lstStyle/>
          <a:p>
            <a:r>
              <a:rPr lang="en-US" dirty="0"/>
              <a:t>What to do if a patient starts and is responding to salvage therapy before CAR consult?</a:t>
            </a:r>
          </a:p>
          <a:p>
            <a:endParaRPr lang="en-US" dirty="0"/>
          </a:p>
          <a:p>
            <a:r>
              <a:rPr lang="en-US" dirty="0"/>
              <a:t>Should patients receive bridging therapy? What type?</a:t>
            </a:r>
          </a:p>
          <a:p>
            <a:pPr lvl="0"/>
            <a:endParaRPr lang="en-US" dirty="0"/>
          </a:p>
        </p:txBody>
      </p:sp>
      <p:sp>
        <p:nvSpPr>
          <p:cNvPr id="12" name="Content Placeholder 11">
            <a:extLst>
              <a:ext uri="{FF2B5EF4-FFF2-40B4-BE49-F238E27FC236}">
                <a16:creationId xmlns:a16="http://schemas.microsoft.com/office/drawing/2014/main" id="{075FC692-4558-956C-3CC6-122887D5385E}"/>
              </a:ext>
            </a:extLst>
          </p:cNvPr>
          <p:cNvSpPr>
            <a:spLocks noGrp="1"/>
          </p:cNvSpPr>
          <p:nvPr>
            <p:ph sz="half" idx="2"/>
          </p:nvPr>
        </p:nvSpPr>
        <p:spPr>
          <a:xfrm>
            <a:off x="6172200" y="2036617"/>
            <a:ext cx="5181600" cy="4140345"/>
          </a:xfrm>
        </p:spPr>
        <p:txBody>
          <a:bodyPr/>
          <a:lstStyle/>
          <a:p>
            <a:r>
              <a:rPr lang="en-US" dirty="0"/>
              <a:t>What to do if a patient responds to bridging therapy?</a:t>
            </a:r>
          </a:p>
          <a:p>
            <a:endParaRPr lang="en-US" dirty="0"/>
          </a:p>
          <a:p>
            <a:r>
              <a:rPr lang="en-US" dirty="0"/>
              <a:t>What to do if a patient relapses after CAR T-cells? Salvage/auto or alternative options?  </a:t>
            </a:r>
          </a:p>
          <a:p>
            <a:endParaRPr lang="en-US" dirty="0"/>
          </a:p>
        </p:txBody>
      </p:sp>
    </p:spTree>
    <p:extLst>
      <p:ext uri="{BB962C8B-B14F-4D97-AF65-F5344CB8AC3E}">
        <p14:creationId xmlns:p14="http://schemas.microsoft.com/office/powerpoint/2010/main" val="189652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87C4-A137-4DC4-80E8-B6438130ABA4}"/>
              </a:ext>
            </a:extLst>
          </p:cNvPr>
          <p:cNvSpPr>
            <a:spLocks noGrp="1"/>
          </p:cNvSpPr>
          <p:nvPr>
            <p:ph type="title"/>
          </p:nvPr>
        </p:nvSpPr>
        <p:spPr/>
        <p:txBody>
          <a:bodyPr>
            <a:normAutofit/>
          </a:bodyPr>
          <a:lstStyle/>
          <a:p>
            <a:pPr algn="ctr"/>
            <a:r>
              <a:rPr lang="en-US" sz="4000" noProof="0" dirty="0"/>
              <a:t>ZUMA-7, TRANSFORM, BELINDA: EFS</a:t>
            </a:r>
            <a:endParaRPr lang="en-US" sz="4000" dirty="0"/>
          </a:p>
        </p:txBody>
      </p:sp>
      <p:sp>
        <p:nvSpPr>
          <p:cNvPr id="4" name="Text Placeholder 3">
            <a:extLst>
              <a:ext uri="{FF2B5EF4-FFF2-40B4-BE49-F238E27FC236}">
                <a16:creationId xmlns:a16="http://schemas.microsoft.com/office/drawing/2014/main" id="{A6ADF11D-E904-9941-0815-00FD015C0D9B}"/>
              </a:ext>
            </a:extLst>
          </p:cNvPr>
          <p:cNvSpPr>
            <a:spLocks noGrp="1"/>
          </p:cNvSpPr>
          <p:nvPr>
            <p:ph type="body" sz="quarter" idx="12"/>
          </p:nvPr>
        </p:nvSpPr>
        <p:spPr/>
        <p:txBody>
          <a:bodyPr/>
          <a:lstStyle/>
          <a:p>
            <a:r>
              <a:rPr lang="en-US" dirty="0"/>
              <a:t>Locke et al </a:t>
            </a:r>
            <a:r>
              <a:rPr lang="en-US" i="1" dirty="0"/>
              <a:t>Blood </a:t>
            </a:r>
            <a:r>
              <a:rPr lang="en-US" dirty="0"/>
              <a:t>2021;138:2; </a:t>
            </a:r>
            <a:r>
              <a:rPr lang="en-US" dirty="0" err="1"/>
              <a:t>Kamdar</a:t>
            </a:r>
            <a:r>
              <a:rPr lang="en-US" dirty="0"/>
              <a:t> et al </a:t>
            </a:r>
            <a:r>
              <a:rPr lang="en-US" i="1" dirty="0"/>
              <a:t>Blood</a:t>
            </a:r>
            <a:r>
              <a:rPr lang="en-US" dirty="0"/>
              <a:t> 2021;138:91; Bishop et al </a:t>
            </a:r>
            <a:r>
              <a:rPr lang="en-US" i="1" dirty="0"/>
              <a:t>Blood</a:t>
            </a:r>
            <a:r>
              <a:rPr lang="en-US" dirty="0"/>
              <a:t> 2021;138:LBA6.</a:t>
            </a:r>
            <a:br>
              <a:rPr lang="en-US" dirty="0"/>
            </a:br>
            <a:r>
              <a:rPr lang="en-US" dirty="0" err="1"/>
              <a:t>axi-cel</a:t>
            </a:r>
            <a:r>
              <a:rPr lang="en-US" dirty="0"/>
              <a:t>, axicabtagene ciloleucel; EFS, event-free survival; </a:t>
            </a:r>
            <a:r>
              <a:rPr lang="en-US" dirty="0" err="1"/>
              <a:t>liso-cel</a:t>
            </a:r>
            <a:r>
              <a:rPr lang="en-US" dirty="0"/>
              <a:t>, </a:t>
            </a:r>
            <a:r>
              <a:rPr lang="en-US" dirty="0" err="1"/>
              <a:t>lisocabtagene</a:t>
            </a:r>
            <a:r>
              <a:rPr lang="en-US" dirty="0"/>
              <a:t> </a:t>
            </a:r>
            <a:r>
              <a:rPr lang="en-US" dirty="0" err="1"/>
              <a:t>maraleucel</a:t>
            </a:r>
            <a:r>
              <a:rPr lang="en-US" dirty="0"/>
              <a:t>; SOC standard of care; </a:t>
            </a:r>
            <a:r>
              <a:rPr lang="en-US" dirty="0" err="1"/>
              <a:t>t</a:t>
            </a:r>
            <a:r>
              <a:rPr lang="en-US" sz="1000" dirty="0" err="1"/>
              <a:t>isa-cel</a:t>
            </a:r>
            <a:r>
              <a:rPr lang="en-US" sz="1000" dirty="0"/>
              <a:t>, </a:t>
            </a:r>
            <a:r>
              <a:rPr lang="en-US" sz="1000" dirty="0" err="1"/>
              <a:t>tisagenlecleucel</a:t>
            </a:r>
            <a:r>
              <a:rPr lang="en-US" sz="1000" dirty="0"/>
              <a:t>.</a:t>
            </a:r>
            <a:endParaRPr lang="en-US" dirty="0"/>
          </a:p>
        </p:txBody>
      </p:sp>
      <p:pic>
        <p:nvPicPr>
          <p:cNvPr id="8" name="Picture 7">
            <a:extLst>
              <a:ext uri="{FF2B5EF4-FFF2-40B4-BE49-F238E27FC236}">
                <a16:creationId xmlns:a16="http://schemas.microsoft.com/office/drawing/2014/main" id="{3A5D5D42-BEFB-0F86-323C-23EF212F106B}"/>
              </a:ext>
            </a:extLst>
          </p:cNvPr>
          <p:cNvPicPr>
            <a:picLocks noChangeAspect="1"/>
          </p:cNvPicPr>
          <p:nvPr/>
        </p:nvPicPr>
        <p:blipFill rotWithShape="1">
          <a:blip r:embed="rId3"/>
          <a:srcRect t="18997"/>
          <a:stretch/>
        </p:blipFill>
        <p:spPr>
          <a:xfrm>
            <a:off x="177849" y="2625988"/>
            <a:ext cx="11836302" cy="2964657"/>
          </a:xfrm>
          <a:prstGeom prst="rect">
            <a:avLst/>
          </a:prstGeom>
        </p:spPr>
      </p:pic>
      <p:sp>
        <p:nvSpPr>
          <p:cNvPr id="9" name="Text Placeholder 4">
            <a:extLst>
              <a:ext uri="{FF2B5EF4-FFF2-40B4-BE49-F238E27FC236}">
                <a16:creationId xmlns:a16="http://schemas.microsoft.com/office/drawing/2014/main" id="{594FF422-B8E4-7DD3-2C2B-9EE67D24DBF3}"/>
              </a:ext>
            </a:extLst>
          </p:cNvPr>
          <p:cNvSpPr txBox="1">
            <a:spLocks/>
          </p:cNvSpPr>
          <p:nvPr/>
        </p:nvSpPr>
        <p:spPr>
          <a:xfrm>
            <a:off x="297257" y="1985189"/>
            <a:ext cx="3580576" cy="463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System Font Regular"/>
              <a:buChar char="-"/>
              <a:defRPr sz="24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System Font Regular"/>
              <a:buChar char="&gt;"/>
              <a:defRPr sz="2000" kern="1200">
                <a:solidFill>
                  <a:schemeClr val="accent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Wingdings" pitchFamily="2" charset="2"/>
              <a:buChar char="§"/>
              <a:defRPr sz="1800" kern="1200">
                <a:solidFill>
                  <a:schemeClr val="accent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accent1"/>
                </a:solidFill>
              </a:rPr>
              <a:t>ZUMA-7: </a:t>
            </a:r>
            <a:r>
              <a:rPr lang="en-US" sz="1800" b="1" dirty="0" err="1">
                <a:solidFill>
                  <a:schemeClr val="accent1"/>
                </a:solidFill>
              </a:rPr>
              <a:t>axi-cel</a:t>
            </a:r>
            <a:endParaRPr lang="en-US" sz="1800" b="1" dirty="0">
              <a:solidFill>
                <a:schemeClr val="accent1"/>
              </a:solidFill>
            </a:endParaRPr>
          </a:p>
        </p:txBody>
      </p:sp>
      <p:sp>
        <p:nvSpPr>
          <p:cNvPr id="10" name="Text Placeholder 12">
            <a:extLst>
              <a:ext uri="{FF2B5EF4-FFF2-40B4-BE49-F238E27FC236}">
                <a16:creationId xmlns:a16="http://schemas.microsoft.com/office/drawing/2014/main" id="{B185B639-3D61-EB2F-5309-01837A93B36B}"/>
              </a:ext>
            </a:extLst>
          </p:cNvPr>
          <p:cNvSpPr txBox="1">
            <a:spLocks/>
          </p:cNvSpPr>
          <p:nvPr/>
        </p:nvSpPr>
        <p:spPr>
          <a:xfrm>
            <a:off x="4314434" y="1868392"/>
            <a:ext cx="3563131" cy="46309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2400" b="1"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bg2"/>
              </a:buClr>
              <a:buFont typeface="System Font Regular"/>
              <a:buNone/>
              <a:defRPr sz="2000" b="1"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bg2"/>
              </a:buClr>
              <a:buFont typeface="System Font Regular"/>
              <a:buNone/>
              <a:defRPr sz="1800" b="1"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600" b="1" kern="1200">
                <a:solidFill>
                  <a:schemeClr val="accent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dirty="0"/>
              <a:t>TRANSFORM: </a:t>
            </a:r>
            <a:r>
              <a:rPr lang="en-US" sz="1800" dirty="0" err="1"/>
              <a:t>liso-cel</a:t>
            </a:r>
            <a:endParaRPr lang="en-US" sz="1800" dirty="0"/>
          </a:p>
        </p:txBody>
      </p:sp>
      <p:sp>
        <p:nvSpPr>
          <p:cNvPr id="11" name="Text Placeholder 12">
            <a:extLst>
              <a:ext uri="{FF2B5EF4-FFF2-40B4-BE49-F238E27FC236}">
                <a16:creationId xmlns:a16="http://schemas.microsoft.com/office/drawing/2014/main" id="{F8BD2734-1237-F086-FBA7-5B3A3D6F85E0}"/>
              </a:ext>
            </a:extLst>
          </p:cNvPr>
          <p:cNvSpPr txBox="1">
            <a:spLocks/>
          </p:cNvSpPr>
          <p:nvPr/>
        </p:nvSpPr>
        <p:spPr>
          <a:xfrm>
            <a:off x="8262211" y="1868392"/>
            <a:ext cx="3563131" cy="46309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2400" b="1"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bg2"/>
              </a:buClr>
              <a:buFont typeface="System Font Regular"/>
              <a:buNone/>
              <a:defRPr sz="2000" b="1"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bg2"/>
              </a:buClr>
              <a:buFont typeface="System Font Regular"/>
              <a:buNone/>
              <a:defRPr sz="1800" b="1"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600" b="1" kern="1200">
                <a:solidFill>
                  <a:schemeClr val="accent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1800" dirty="0"/>
              <a:t>BELINDA: </a:t>
            </a:r>
            <a:r>
              <a:rPr lang="en-US" sz="1800" dirty="0" err="1"/>
              <a:t>tisa-cel</a:t>
            </a:r>
            <a:endParaRPr lang="en-US" sz="1800" dirty="0"/>
          </a:p>
        </p:txBody>
      </p:sp>
    </p:spTree>
    <p:extLst>
      <p:ext uri="{BB962C8B-B14F-4D97-AF65-F5344CB8AC3E}">
        <p14:creationId xmlns:p14="http://schemas.microsoft.com/office/powerpoint/2010/main" val="358225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931A-CABD-2AB7-BBC1-A57A270406BD}"/>
              </a:ext>
            </a:extLst>
          </p:cNvPr>
          <p:cNvSpPr>
            <a:spLocks noGrp="1"/>
          </p:cNvSpPr>
          <p:nvPr>
            <p:ph type="ctrTitle"/>
          </p:nvPr>
        </p:nvSpPr>
        <p:spPr>
          <a:xfrm>
            <a:off x="1524000" y="1302327"/>
            <a:ext cx="9144000" cy="4045528"/>
          </a:xfrm>
        </p:spPr>
        <p:txBody>
          <a:bodyPr>
            <a:noAutofit/>
          </a:bodyPr>
          <a:lstStyle/>
          <a:p>
            <a:r>
              <a:rPr lang="en-US" sz="4400" dirty="0"/>
              <a:t>Who is at risk for relapsed/refractory disease or for salvage/ASCT failure? </a:t>
            </a:r>
            <a:br>
              <a:rPr lang="en-US" sz="4400" dirty="0"/>
            </a:br>
            <a:br>
              <a:rPr lang="en-US" sz="4400" dirty="0"/>
            </a:br>
            <a:r>
              <a:rPr lang="en-US" sz="4400" dirty="0"/>
              <a:t>What clinical features or patient characteristics help you to identify patients at high risk of progression?</a:t>
            </a:r>
          </a:p>
        </p:txBody>
      </p:sp>
    </p:spTree>
    <p:extLst>
      <p:ext uri="{BB962C8B-B14F-4D97-AF65-F5344CB8AC3E}">
        <p14:creationId xmlns:p14="http://schemas.microsoft.com/office/powerpoint/2010/main" val="2191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4D76-47C7-C1A0-33C3-F5E197D1D280}"/>
              </a:ext>
            </a:extLst>
          </p:cNvPr>
          <p:cNvSpPr>
            <a:spLocks noGrp="1"/>
          </p:cNvSpPr>
          <p:nvPr>
            <p:ph type="title"/>
          </p:nvPr>
        </p:nvSpPr>
        <p:spPr>
          <a:xfrm>
            <a:off x="839787" y="191265"/>
            <a:ext cx="11079685" cy="1325563"/>
          </a:xfrm>
        </p:spPr>
        <p:txBody>
          <a:bodyPr>
            <a:normAutofit/>
          </a:bodyPr>
          <a:lstStyle/>
          <a:p>
            <a:pPr algn="ctr"/>
            <a:r>
              <a:rPr lang="en-US" sz="4000" noProof="0" dirty="0"/>
              <a:t>LBCL: How Can </a:t>
            </a:r>
            <a:r>
              <a:rPr lang="en-US" sz="4000" dirty="0"/>
              <a:t>W</a:t>
            </a:r>
            <a:r>
              <a:rPr lang="en-US" sz="4000" noProof="0" dirty="0"/>
              <a:t>e </a:t>
            </a:r>
            <a:r>
              <a:rPr lang="en-US" sz="4000" dirty="0"/>
              <a:t>D</a:t>
            </a:r>
            <a:r>
              <a:rPr lang="en-US" sz="4000" noProof="0" dirty="0" err="1"/>
              <a:t>etermine</a:t>
            </a:r>
            <a:r>
              <a:rPr lang="en-US" sz="4000" noProof="0" dirty="0"/>
              <a:t> </a:t>
            </a:r>
            <a:r>
              <a:rPr lang="en-US" sz="4000" dirty="0"/>
              <a:t>W</a:t>
            </a:r>
            <a:r>
              <a:rPr lang="en-US" sz="4000" noProof="0" dirty="0"/>
              <a:t>ho </a:t>
            </a:r>
            <a:r>
              <a:rPr lang="en-US" sz="4000" dirty="0"/>
              <a:t>W</a:t>
            </a:r>
            <a:r>
              <a:rPr lang="en-US" sz="4000" noProof="0" dirty="0"/>
              <a:t>ill Be </a:t>
            </a:r>
            <a:r>
              <a:rPr lang="en-US" sz="4000" dirty="0"/>
              <a:t>R</a:t>
            </a:r>
            <a:r>
              <a:rPr lang="en-US" sz="4000" noProof="0" dirty="0" err="1"/>
              <a:t>efractory</a:t>
            </a:r>
            <a:r>
              <a:rPr lang="en-US" sz="4000" noProof="0" dirty="0"/>
              <a:t> or Will </a:t>
            </a:r>
            <a:r>
              <a:rPr lang="en-US" sz="4000" dirty="0"/>
              <a:t>R</a:t>
            </a:r>
            <a:r>
              <a:rPr lang="en-US" sz="4000" noProof="0" dirty="0"/>
              <a:t>elapse?</a:t>
            </a:r>
            <a:endParaRPr lang="en-US" sz="4000" dirty="0"/>
          </a:p>
        </p:txBody>
      </p:sp>
      <p:sp>
        <p:nvSpPr>
          <p:cNvPr id="5" name="Text Placeholder 4">
            <a:extLst>
              <a:ext uri="{FF2B5EF4-FFF2-40B4-BE49-F238E27FC236}">
                <a16:creationId xmlns:a16="http://schemas.microsoft.com/office/drawing/2014/main" id="{09FB93B4-88EF-DC7C-1D6D-A77A53D5348C}"/>
              </a:ext>
            </a:extLst>
          </p:cNvPr>
          <p:cNvSpPr>
            <a:spLocks noGrp="1"/>
          </p:cNvSpPr>
          <p:nvPr>
            <p:ph type="body" idx="1"/>
          </p:nvPr>
        </p:nvSpPr>
        <p:spPr>
          <a:xfrm>
            <a:off x="656908" y="1484555"/>
            <a:ext cx="3580576" cy="463096"/>
          </a:xfrm>
        </p:spPr>
        <p:txBody>
          <a:bodyPr>
            <a:normAutofit/>
          </a:bodyPr>
          <a:lstStyle/>
          <a:p>
            <a:pPr algn="ctr"/>
            <a:r>
              <a:rPr lang="en-US" sz="1800" dirty="0"/>
              <a:t>International Prognostic Index</a:t>
            </a:r>
          </a:p>
        </p:txBody>
      </p:sp>
      <p:sp>
        <p:nvSpPr>
          <p:cNvPr id="19" name="Content Placeholder 18">
            <a:extLst>
              <a:ext uri="{FF2B5EF4-FFF2-40B4-BE49-F238E27FC236}">
                <a16:creationId xmlns:a16="http://schemas.microsoft.com/office/drawing/2014/main" id="{2A7CF6AF-18FD-BB91-BDF8-2F879E33474C}"/>
              </a:ext>
            </a:extLst>
          </p:cNvPr>
          <p:cNvSpPr>
            <a:spLocks noGrp="1"/>
          </p:cNvSpPr>
          <p:nvPr>
            <p:ph sz="half" idx="2"/>
          </p:nvPr>
        </p:nvSpPr>
        <p:spPr>
          <a:xfrm>
            <a:off x="1044185" y="4697653"/>
            <a:ext cx="2882358" cy="1496809"/>
          </a:xfrm>
        </p:spPr>
        <p:txBody>
          <a:bodyPr>
            <a:normAutofit/>
          </a:bodyPr>
          <a:lstStyle/>
          <a:p>
            <a:pPr marL="404813" lvl="1" indent="-223838">
              <a:buFont typeface="Arial" panose="020B0604020202020204" pitchFamily="34" charset="0"/>
              <a:buChar char="•"/>
            </a:pPr>
            <a:r>
              <a:rPr lang="en-GB" sz="1600" dirty="0"/>
              <a:t>Age &gt;60</a:t>
            </a:r>
          </a:p>
          <a:p>
            <a:pPr marL="404813" lvl="1" indent="-223838">
              <a:buFont typeface="Arial" panose="020B0604020202020204" pitchFamily="34" charset="0"/>
              <a:buChar char="•"/>
            </a:pPr>
            <a:r>
              <a:rPr lang="en-GB" sz="1600" dirty="0"/>
              <a:t>Stage III/IV</a:t>
            </a:r>
          </a:p>
          <a:p>
            <a:pPr marL="404813" lvl="1" indent="-223838">
              <a:buFont typeface="Arial" panose="020B0604020202020204" pitchFamily="34" charset="0"/>
              <a:buChar char="•"/>
            </a:pPr>
            <a:r>
              <a:rPr lang="en-GB" sz="1600" dirty="0"/>
              <a:t>Elevated LDH</a:t>
            </a:r>
          </a:p>
          <a:p>
            <a:pPr marL="404813" lvl="1" indent="-223838">
              <a:buFont typeface="Arial" panose="020B0604020202020204" pitchFamily="34" charset="0"/>
              <a:buChar char="•"/>
            </a:pPr>
            <a:r>
              <a:rPr lang="en-GB" sz="1600" dirty="0"/>
              <a:t>Performance status &gt;1</a:t>
            </a:r>
          </a:p>
          <a:p>
            <a:pPr marL="404813" lvl="1" indent="-223838">
              <a:buFont typeface="Arial" panose="020B0604020202020204" pitchFamily="34" charset="0"/>
              <a:buChar char="•"/>
            </a:pPr>
            <a:r>
              <a:rPr lang="en-GB" sz="1600" dirty="0" err="1"/>
              <a:t>Extranodal</a:t>
            </a:r>
            <a:r>
              <a:rPr lang="en-GB" sz="1600" dirty="0"/>
              <a:t> sites &gt;1 </a:t>
            </a:r>
          </a:p>
        </p:txBody>
      </p:sp>
      <p:sp>
        <p:nvSpPr>
          <p:cNvPr id="13" name="Text Placeholder 12">
            <a:extLst>
              <a:ext uri="{FF2B5EF4-FFF2-40B4-BE49-F238E27FC236}">
                <a16:creationId xmlns:a16="http://schemas.microsoft.com/office/drawing/2014/main" id="{36EF1F99-1B1C-DD71-3516-98D9237045CF}"/>
              </a:ext>
            </a:extLst>
          </p:cNvPr>
          <p:cNvSpPr>
            <a:spLocks noGrp="1"/>
          </p:cNvSpPr>
          <p:nvPr>
            <p:ph type="body" sz="quarter" idx="3"/>
          </p:nvPr>
        </p:nvSpPr>
        <p:spPr>
          <a:xfrm>
            <a:off x="4449523" y="1516828"/>
            <a:ext cx="3411979" cy="463096"/>
          </a:xfrm>
        </p:spPr>
        <p:txBody>
          <a:bodyPr>
            <a:normAutofit/>
          </a:bodyPr>
          <a:lstStyle/>
          <a:p>
            <a:pPr algn="ctr"/>
            <a:r>
              <a:rPr lang="en-US" sz="1800" dirty="0"/>
              <a:t>GEP/Genomic Classification</a:t>
            </a:r>
          </a:p>
        </p:txBody>
      </p:sp>
      <p:sp>
        <p:nvSpPr>
          <p:cNvPr id="27" name="Text Placeholder 26">
            <a:extLst>
              <a:ext uri="{FF2B5EF4-FFF2-40B4-BE49-F238E27FC236}">
                <a16:creationId xmlns:a16="http://schemas.microsoft.com/office/drawing/2014/main" id="{7E315639-EB41-4DCD-8757-9A832B005541}"/>
              </a:ext>
            </a:extLst>
          </p:cNvPr>
          <p:cNvSpPr>
            <a:spLocks noGrp="1"/>
          </p:cNvSpPr>
          <p:nvPr>
            <p:ph type="body" sz="quarter" idx="12"/>
          </p:nvPr>
        </p:nvSpPr>
        <p:spPr>
          <a:xfrm>
            <a:off x="1523999" y="6410325"/>
            <a:ext cx="10668001" cy="447675"/>
          </a:xfrm>
        </p:spPr>
        <p:txBody>
          <a:bodyPr/>
          <a:lstStyle/>
          <a:p>
            <a:pPr>
              <a:spcBef>
                <a:spcPts val="0"/>
              </a:spcBef>
            </a:pPr>
            <a:r>
              <a:rPr lang="en-US" sz="1000" dirty="0">
                <a:latin typeface="Arial" panose="020B0604020202020204" pitchFamily="34" charset="0"/>
                <a:cs typeface="Arial" panose="020B0604020202020204" pitchFamily="34" charset="0"/>
              </a:rPr>
              <a:t>GEP, genome expression profiling; </a:t>
            </a:r>
            <a:r>
              <a:rPr lang="en-US" sz="1000" b="0" i="0" dirty="0">
                <a:effectLst/>
                <a:latin typeface="Arial" panose="020B0604020202020204" pitchFamily="34" charset="0"/>
                <a:cs typeface="Arial" panose="020B0604020202020204" pitchFamily="34" charset="0"/>
              </a:rPr>
              <a:t>LBCL, large B-cell lymphoma; LDH, lactate dehydrogenase</a:t>
            </a:r>
            <a:r>
              <a:rPr lang="en-US" sz="1000" dirty="0">
                <a:latin typeface="Arial" panose="020B0604020202020204" pitchFamily="34" charset="0"/>
                <a:cs typeface="Arial" panose="020B0604020202020204" pitchFamily="34" charset="0"/>
              </a:rPr>
              <a:t>.</a:t>
            </a:r>
            <a:br>
              <a:rPr lang="en-US" dirty="0"/>
            </a:br>
            <a:r>
              <a:rPr lang="en-US" sz="1000" b="0" i="0" dirty="0">
                <a:effectLst/>
                <a:latin typeface="Arial" panose="020B0604020202020204" pitchFamily="34" charset="0"/>
                <a:cs typeface="Arial" panose="020B0604020202020204" pitchFamily="34" charset="0"/>
              </a:rPr>
              <a:t>International Non-Hodgkin’s Lymphoma Prognostic Factors Project,</a:t>
            </a:r>
            <a:r>
              <a:rPr lang="en-US" sz="1000" i="1" dirty="0">
                <a:latin typeface="Arial" panose="020B0604020202020204" pitchFamily="34" charset="0"/>
                <a:cs typeface="Arial" panose="020B0604020202020204" pitchFamily="34" charset="0"/>
              </a:rPr>
              <a:t> N </a:t>
            </a:r>
            <a:r>
              <a:rPr lang="en-US" sz="1000" i="1" dirty="0" err="1">
                <a:latin typeface="Arial" panose="020B0604020202020204" pitchFamily="34" charset="0"/>
                <a:cs typeface="Arial" panose="020B0604020202020204" pitchFamily="34" charset="0"/>
              </a:rPr>
              <a:t>Engl</a:t>
            </a:r>
            <a:r>
              <a:rPr lang="en-US" sz="1000" i="1" dirty="0">
                <a:latin typeface="Arial" panose="020B0604020202020204" pitchFamily="34" charset="0"/>
                <a:cs typeface="Arial" panose="020B0604020202020204" pitchFamily="34" charset="0"/>
              </a:rPr>
              <a:t> J Med. </a:t>
            </a:r>
            <a:r>
              <a:rPr lang="en-US" sz="1000" dirty="0">
                <a:latin typeface="Arial" panose="020B0604020202020204" pitchFamily="34" charset="0"/>
                <a:cs typeface="Arial" panose="020B0604020202020204" pitchFamily="34" charset="0"/>
              </a:rPr>
              <a:t>1993;329:987; </a:t>
            </a:r>
            <a:r>
              <a:rPr lang="en-US" sz="1000" dirty="0" err="1">
                <a:latin typeface="Arial" panose="020B0604020202020204" pitchFamily="34" charset="0"/>
                <a:cs typeface="Arial" panose="020B0604020202020204" pitchFamily="34" charset="0"/>
              </a:rPr>
              <a:t>Ziepert</a:t>
            </a:r>
            <a:r>
              <a:rPr lang="en-US" sz="1000" dirty="0">
                <a:latin typeface="Arial" panose="020B0604020202020204" pitchFamily="34" charset="0"/>
                <a:cs typeface="Arial" panose="020B0604020202020204" pitchFamily="34" charset="0"/>
              </a:rPr>
              <a:t> et al. </a:t>
            </a:r>
            <a:r>
              <a:rPr lang="en-US" sz="1000" i="1" dirty="0">
                <a:latin typeface="Arial" panose="020B0604020202020204" pitchFamily="34" charset="0"/>
                <a:cs typeface="Arial" panose="020B0604020202020204" pitchFamily="34" charset="0"/>
              </a:rPr>
              <a:t>J Clin Oncol.</a:t>
            </a:r>
            <a:r>
              <a:rPr lang="en-US" sz="1000" dirty="0">
                <a:latin typeface="Arial" panose="020B0604020202020204" pitchFamily="34" charset="0"/>
                <a:cs typeface="Arial" panose="020B0604020202020204" pitchFamily="34" charset="0"/>
              </a:rPr>
              <a:t> 2010;28:2373; </a:t>
            </a:r>
            <a:endParaRPr lang="en-US" dirty="0"/>
          </a:p>
          <a:p>
            <a:pPr>
              <a:spcBef>
                <a:spcPts val="0"/>
              </a:spcBef>
            </a:pPr>
            <a:r>
              <a:rPr lang="en-US" sz="1000" dirty="0">
                <a:latin typeface="Arial" panose="020B0604020202020204" pitchFamily="34" charset="0"/>
                <a:cs typeface="Arial" panose="020B0604020202020204" pitchFamily="34" charset="0"/>
              </a:rPr>
              <a:t>Rosenwald et al. </a:t>
            </a:r>
            <a:r>
              <a:rPr lang="en-US" sz="1000" i="1" dirty="0">
                <a:latin typeface="Arial" panose="020B0604020202020204" pitchFamily="34" charset="0"/>
                <a:cs typeface="Arial" panose="020B0604020202020204" pitchFamily="34" charset="0"/>
              </a:rPr>
              <a:t>N </a:t>
            </a:r>
            <a:r>
              <a:rPr lang="en-US" sz="1000" i="1" dirty="0" err="1">
                <a:latin typeface="Arial" panose="020B0604020202020204" pitchFamily="34" charset="0"/>
                <a:cs typeface="Arial" panose="020B0604020202020204" pitchFamily="34" charset="0"/>
              </a:rPr>
              <a:t>Engl</a:t>
            </a:r>
            <a:r>
              <a:rPr lang="en-US" sz="1000" i="1" dirty="0">
                <a:latin typeface="Arial" panose="020B0604020202020204" pitchFamily="34" charset="0"/>
                <a:cs typeface="Arial" panose="020B0604020202020204" pitchFamily="34" charset="0"/>
              </a:rPr>
              <a:t> J Med</a:t>
            </a:r>
            <a:r>
              <a:rPr lang="en-US" sz="1000" dirty="0">
                <a:latin typeface="Arial" panose="020B0604020202020204" pitchFamily="34" charset="0"/>
                <a:cs typeface="Arial" panose="020B0604020202020204" pitchFamily="34" charset="0"/>
              </a:rPr>
              <a:t>. 2002;346:1937; </a:t>
            </a:r>
            <a:r>
              <a:rPr lang="en-US" sz="1000" dirty="0" err="1">
                <a:latin typeface="Arial" panose="020B0604020202020204" pitchFamily="34" charset="0"/>
                <a:cs typeface="Arial" panose="020B0604020202020204" pitchFamily="34" charset="0"/>
              </a:rPr>
              <a:t>Chapuy</a:t>
            </a:r>
            <a:r>
              <a:rPr lang="en-US" sz="1000" dirty="0">
                <a:latin typeface="Arial" panose="020B0604020202020204" pitchFamily="34" charset="0"/>
                <a:cs typeface="Arial" panose="020B0604020202020204" pitchFamily="34" charset="0"/>
              </a:rPr>
              <a:t> et al </a:t>
            </a:r>
            <a:r>
              <a:rPr lang="en-US" sz="1000" b="0" i="1" dirty="0">
                <a:effectLst/>
                <a:latin typeface="Arial" panose="020B0604020202020204" pitchFamily="34" charset="0"/>
                <a:cs typeface="Arial" panose="020B0604020202020204" pitchFamily="34" charset="0"/>
              </a:rPr>
              <a:t>Nat Med</a:t>
            </a:r>
            <a:r>
              <a:rPr lang="en-US" sz="1000" b="0" i="0" dirty="0">
                <a:effectLst/>
                <a:latin typeface="Arial" panose="020B0604020202020204" pitchFamily="34" charset="0"/>
                <a:cs typeface="Arial" panose="020B0604020202020204" pitchFamily="34" charset="0"/>
              </a:rPr>
              <a:t>. 2018;24:679-690. </a:t>
            </a:r>
            <a:r>
              <a:rPr lang="en-US" sz="1000" b="0" i="0" dirty="0" err="1">
                <a:effectLst/>
                <a:latin typeface="Arial" panose="020B0604020202020204" pitchFamily="34" charset="0"/>
                <a:cs typeface="Arial" panose="020B0604020202020204" pitchFamily="34" charset="0"/>
              </a:rPr>
              <a:t>Barrans</a:t>
            </a:r>
            <a:r>
              <a:rPr lang="en-US" sz="1000" b="0" i="0" dirty="0">
                <a:effectLst/>
                <a:latin typeface="Arial" panose="020B0604020202020204" pitchFamily="34" charset="0"/>
                <a:cs typeface="Arial" panose="020B0604020202020204" pitchFamily="34" charset="0"/>
              </a:rPr>
              <a:t> et al.  </a:t>
            </a:r>
            <a:r>
              <a:rPr lang="en-US" sz="1000" b="0" i="1" dirty="0">
                <a:effectLst/>
                <a:latin typeface="Arial" panose="020B0604020202020204" pitchFamily="34" charset="0"/>
                <a:cs typeface="Arial" panose="020B0604020202020204" pitchFamily="34" charset="0"/>
              </a:rPr>
              <a:t>J Clin Oncol</a:t>
            </a:r>
            <a:r>
              <a:rPr lang="en-US" sz="1000" b="0" i="0" dirty="0">
                <a:effectLst/>
                <a:latin typeface="Arial" panose="020B0604020202020204" pitchFamily="34" charset="0"/>
                <a:cs typeface="Arial" panose="020B0604020202020204" pitchFamily="34" charset="0"/>
              </a:rPr>
              <a:t>. 2021;28:3360-3365.</a:t>
            </a:r>
          </a:p>
        </p:txBody>
      </p:sp>
      <p:pic>
        <p:nvPicPr>
          <p:cNvPr id="34" name="Picture 2">
            <a:extLst>
              <a:ext uri="{FF2B5EF4-FFF2-40B4-BE49-F238E27FC236}">
                <a16:creationId xmlns:a16="http://schemas.microsoft.com/office/drawing/2014/main" id="{6B50379E-D3CF-F2F2-68D0-AE2DC1DA39F1}"/>
              </a:ext>
            </a:extLst>
          </p:cNvPr>
          <p:cNvPicPr>
            <a:picLocks noChangeAspect="1" noChangeArrowheads="1"/>
          </p:cNvPicPr>
          <p:nvPr/>
        </p:nvPicPr>
        <p:blipFill rotWithShape="1">
          <a:blip r:embed="rId3" cstate="print"/>
          <a:srcRect l="7227"/>
          <a:stretch/>
        </p:blipFill>
        <p:spPr bwMode="auto">
          <a:xfrm>
            <a:off x="488311" y="2018271"/>
            <a:ext cx="3580576" cy="2456910"/>
          </a:xfrm>
          <a:prstGeom prst="rect">
            <a:avLst/>
          </a:prstGeom>
          <a:noFill/>
          <a:ln w="9525">
            <a:noFill/>
            <a:miter lim="800000"/>
            <a:headEnd/>
            <a:tailEnd/>
          </a:ln>
        </p:spPr>
      </p:pic>
      <p:pic>
        <p:nvPicPr>
          <p:cNvPr id="35" name="Picture 34">
            <a:extLst>
              <a:ext uri="{FF2B5EF4-FFF2-40B4-BE49-F238E27FC236}">
                <a16:creationId xmlns:a16="http://schemas.microsoft.com/office/drawing/2014/main" id="{AB2333B9-F16D-AF9A-2124-606B995E0499}"/>
              </a:ext>
            </a:extLst>
          </p:cNvPr>
          <p:cNvPicPr>
            <a:picLocks noChangeAspect="1"/>
          </p:cNvPicPr>
          <p:nvPr/>
        </p:nvPicPr>
        <p:blipFill rotWithShape="1">
          <a:blip r:embed="rId4"/>
          <a:srcRect l="57494" t="14548" r="1" b="19902"/>
          <a:stretch/>
        </p:blipFill>
        <p:spPr>
          <a:xfrm>
            <a:off x="4477736" y="1992968"/>
            <a:ext cx="3411979" cy="2265767"/>
          </a:xfrm>
          <a:prstGeom prst="rect">
            <a:avLst/>
          </a:prstGeom>
        </p:spPr>
      </p:pic>
      <p:pic>
        <p:nvPicPr>
          <p:cNvPr id="36" name="Picture 35">
            <a:extLst>
              <a:ext uri="{FF2B5EF4-FFF2-40B4-BE49-F238E27FC236}">
                <a16:creationId xmlns:a16="http://schemas.microsoft.com/office/drawing/2014/main" id="{FFAA6DD8-7031-DFA3-A9A7-97778D59942E}"/>
              </a:ext>
            </a:extLst>
          </p:cNvPr>
          <p:cNvPicPr>
            <a:picLocks noChangeAspect="1"/>
          </p:cNvPicPr>
          <p:nvPr/>
        </p:nvPicPr>
        <p:blipFill>
          <a:blip r:embed="rId5"/>
          <a:stretch>
            <a:fillRect/>
          </a:stretch>
        </p:blipFill>
        <p:spPr>
          <a:xfrm>
            <a:off x="8326777" y="2148850"/>
            <a:ext cx="3443516" cy="3074568"/>
          </a:xfrm>
          <a:prstGeom prst="rect">
            <a:avLst/>
          </a:prstGeom>
        </p:spPr>
      </p:pic>
      <p:sp>
        <p:nvSpPr>
          <p:cNvPr id="51" name="Text Placeholder 12">
            <a:extLst>
              <a:ext uri="{FF2B5EF4-FFF2-40B4-BE49-F238E27FC236}">
                <a16:creationId xmlns:a16="http://schemas.microsoft.com/office/drawing/2014/main" id="{549DB4B9-1541-BBD2-8A75-D6CE48AD2BEA}"/>
              </a:ext>
            </a:extLst>
          </p:cNvPr>
          <p:cNvSpPr txBox="1">
            <a:spLocks/>
          </p:cNvSpPr>
          <p:nvPr/>
        </p:nvSpPr>
        <p:spPr>
          <a:xfrm>
            <a:off x="8517707" y="1516828"/>
            <a:ext cx="3563131" cy="46309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2400" b="1"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bg2"/>
              </a:buClr>
              <a:buFont typeface="System Font Regular"/>
              <a:buNone/>
              <a:defRPr sz="2000" b="1"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bg2"/>
              </a:buClr>
              <a:buFont typeface="System Font Regular"/>
              <a:buNone/>
              <a:defRPr sz="1800" b="1"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600" b="1" kern="1200">
                <a:solidFill>
                  <a:schemeClr val="accent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800" dirty="0"/>
              <a:t>Double/Triple Hit Cytogenetics</a:t>
            </a:r>
          </a:p>
        </p:txBody>
      </p:sp>
      <p:pic>
        <p:nvPicPr>
          <p:cNvPr id="52" name="Picture 51">
            <a:extLst>
              <a:ext uri="{FF2B5EF4-FFF2-40B4-BE49-F238E27FC236}">
                <a16:creationId xmlns:a16="http://schemas.microsoft.com/office/drawing/2014/main" id="{31ED6AC7-B0C1-A0D0-C5E3-D8026374A380}"/>
              </a:ext>
            </a:extLst>
          </p:cNvPr>
          <p:cNvPicPr>
            <a:picLocks noChangeAspect="1"/>
          </p:cNvPicPr>
          <p:nvPr/>
        </p:nvPicPr>
        <p:blipFill>
          <a:blip r:embed="rId6"/>
          <a:stretch>
            <a:fillRect/>
          </a:stretch>
        </p:blipFill>
        <p:spPr>
          <a:xfrm>
            <a:off x="5454587" y="4224005"/>
            <a:ext cx="1862118" cy="1998826"/>
          </a:xfrm>
          <a:prstGeom prst="rect">
            <a:avLst/>
          </a:prstGeom>
        </p:spPr>
      </p:pic>
    </p:spTree>
    <p:extLst>
      <p:ext uri="{BB962C8B-B14F-4D97-AF65-F5344CB8AC3E}">
        <p14:creationId xmlns:p14="http://schemas.microsoft.com/office/powerpoint/2010/main" val="1254265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931A-CABD-2AB7-BBC1-A57A270406BD}"/>
              </a:ext>
            </a:extLst>
          </p:cNvPr>
          <p:cNvSpPr>
            <a:spLocks noGrp="1"/>
          </p:cNvSpPr>
          <p:nvPr>
            <p:ph type="ctrTitle"/>
          </p:nvPr>
        </p:nvSpPr>
        <p:spPr>
          <a:xfrm>
            <a:off x="1524000" y="1413163"/>
            <a:ext cx="9144000" cy="3320473"/>
          </a:xfrm>
        </p:spPr>
        <p:txBody>
          <a:bodyPr>
            <a:noAutofit/>
          </a:bodyPr>
          <a:lstStyle/>
          <a:p>
            <a:r>
              <a:rPr lang="en-US" sz="4400" dirty="0"/>
              <a:t>How do you evaluate patients for CAR T-cell therapy not eligible for ASCT due to age, fitness or comorbidities?</a:t>
            </a:r>
          </a:p>
        </p:txBody>
      </p:sp>
    </p:spTree>
    <p:extLst>
      <p:ext uri="{BB962C8B-B14F-4D97-AF65-F5344CB8AC3E}">
        <p14:creationId xmlns:p14="http://schemas.microsoft.com/office/powerpoint/2010/main" val="386605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0717F0-C480-97E1-351F-D441E5152297}"/>
              </a:ext>
            </a:extLst>
          </p:cNvPr>
          <p:cNvSpPr>
            <a:spLocks noGrp="1"/>
          </p:cNvSpPr>
          <p:nvPr>
            <p:ph sz="half" idx="1"/>
          </p:nvPr>
        </p:nvSpPr>
        <p:spPr>
          <a:xfrm>
            <a:off x="657625" y="5060373"/>
            <a:ext cx="5181600" cy="1116589"/>
          </a:xfrm>
        </p:spPr>
        <p:txBody>
          <a:bodyPr>
            <a:normAutofit/>
          </a:bodyPr>
          <a:lstStyle/>
          <a:p>
            <a:r>
              <a:rPr lang="en-US" sz="2000" dirty="0"/>
              <a:t>CRS any/high grade: 38%/2%</a:t>
            </a:r>
          </a:p>
          <a:p>
            <a:r>
              <a:rPr lang="en-US" sz="2000" dirty="0"/>
              <a:t>ICANS any/high grade: 31%/5%</a:t>
            </a:r>
          </a:p>
        </p:txBody>
      </p:sp>
      <p:sp>
        <p:nvSpPr>
          <p:cNvPr id="5" name="Text Placeholder 4">
            <a:extLst>
              <a:ext uri="{FF2B5EF4-FFF2-40B4-BE49-F238E27FC236}">
                <a16:creationId xmlns:a16="http://schemas.microsoft.com/office/drawing/2014/main" id="{08CB53F2-6D60-0F7E-72ED-94AA3907C24B}"/>
              </a:ext>
            </a:extLst>
          </p:cNvPr>
          <p:cNvSpPr>
            <a:spLocks noGrp="1"/>
          </p:cNvSpPr>
          <p:nvPr>
            <p:ph type="body" sz="quarter" idx="12"/>
          </p:nvPr>
        </p:nvSpPr>
        <p:spPr>
          <a:xfrm>
            <a:off x="1524000" y="6320100"/>
            <a:ext cx="9635836" cy="447675"/>
          </a:xfrm>
        </p:spPr>
        <p:txBody>
          <a:bodyPr/>
          <a:lstStyle/>
          <a:p>
            <a:pPr>
              <a:spcBef>
                <a:spcPts val="0"/>
              </a:spcBef>
            </a:pPr>
            <a:r>
              <a:rPr lang="en-US" sz="1000" dirty="0">
                <a:latin typeface="Arial" panose="020B0604020202020204" pitchFamily="34" charset="0"/>
                <a:cs typeface="Arial" panose="020B0604020202020204" pitchFamily="34" charset="0"/>
              </a:rPr>
              <a:t>Sehgal et al. </a:t>
            </a:r>
            <a:r>
              <a:rPr lang="en-US" sz="1000" b="0" i="1" dirty="0">
                <a:effectLst/>
                <a:latin typeface="Arial" panose="020B0604020202020204" pitchFamily="34" charset="0"/>
                <a:cs typeface="Arial" panose="020B0604020202020204" pitchFamily="34" charset="0"/>
              </a:rPr>
              <a:t>Lancet Oncol</a:t>
            </a:r>
            <a:r>
              <a:rPr lang="en-US" sz="1000" b="0" i="0" dirty="0">
                <a:effectLst/>
                <a:latin typeface="Arial" panose="020B0604020202020204" pitchFamily="34" charset="0"/>
                <a:cs typeface="Arial" panose="020B0604020202020204" pitchFamily="34" charset="0"/>
              </a:rPr>
              <a:t>. 2022;23:1066-1077.</a:t>
            </a:r>
          </a:p>
          <a:p>
            <a:pPr>
              <a:spcBef>
                <a:spcPts val="0"/>
              </a:spcBef>
            </a:pPr>
            <a:r>
              <a:rPr lang="en-US" sz="1000" dirty="0">
                <a:latin typeface="Arial" panose="020B0604020202020204" pitchFamily="34" charset="0"/>
                <a:cs typeface="Arial" panose="020B0604020202020204" pitchFamily="34" charset="0"/>
              </a:rPr>
              <a:t>CRS, cytokine release syndrome; ICANS, immune effector cell-associated neurotoxicity syndrome; </a:t>
            </a:r>
            <a:r>
              <a:rPr lang="en-US" sz="1000" dirty="0" err="1">
                <a:latin typeface="Arial" panose="020B0604020202020204" pitchFamily="34" charset="0"/>
                <a:cs typeface="Arial" panose="020B0604020202020204" pitchFamily="34" charset="0"/>
              </a:rPr>
              <a:t>Liso-cel</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l</a:t>
            </a:r>
            <a:r>
              <a:rPr lang="en-US" sz="1000" b="0" i="0" dirty="0" err="1">
                <a:effectLst/>
                <a:latin typeface="Arial" panose="020B0604020202020204" pitchFamily="34" charset="0"/>
                <a:cs typeface="Arial" panose="020B0604020202020204" pitchFamily="34" charset="0"/>
              </a:rPr>
              <a:t>isocabtagene</a:t>
            </a:r>
            <a:r>
              <a:rPr lang="en-US" sz="1000" b="0" i="0" dirty="0">
                <a:effectLst/>
                <a:latin typeface="Arial" panose="020B0604020202020204" pitchFamily="34" charset="0"/>
                <a:cs typeface="Arial" panose="020B0604020202020204" pitchFamily="34" charset="0"/>
              </a:rPr>
              <a:t> </a:t>
            </a:r>
            <a:r>
              <a:rPr lang="en-US" sz="1000" b="0" i="0" dirty="0" err="1">
                <a:effectLst/>
                <a:latin typeface="Arial" panose="020B0604020202020204" pitchFamily="34" charset="0"/>
                <a:cs typeface="Arial" panose="020B0604020202020204" pitchFamily="34" charset="0"/>
              </a:rPr>
              <a:t>maraleucel</a:t>
            </a:r>
            <a:r>
              <a:rPr lang="en-US" sz="1000" b="0" i="0" dirty="0">
                <a:effectLst/>
                <a:latin typeface="Arial" panose="020B0604020202020204" pitchFamily="34" charset="0"/>
                <a:cs typeface="Arial" panose="020B0604020202020204" pitchFamily="34" charset="0"/>
              </a:rPr>
              <a:t>; NR, not reached</a:t>
            </a:r>
            <a:r>
              <a:rPr lang="en-US" sz="1000"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743D31EB-DD81-F821-910B-F2B2533A15E4}"/>
              </a:ext>
            </a:extLst>
          </p:cNvPr>
          <p:cNvPicPr>
            <a:picLocks noChangeAspect="1"/>
          </p:cNvPicPr>
          <p:nvPr/>
        </p:nvPicPr>
        <p:blipFill>
          <a:blip r:embed="rId3"/>
          <a:stretch>
            <a:fillRect/>
          </a:stretch>
        </p:blipFill>
        <p:spPr>
          <a:xfrm>
            <a:off x="914907" y="1500644"/>
            <a:ext cx="4633839" cy="3416591"/>
          </a:xfrm>
          <a:prstGeom prst="rect">
            <a:avLst/>
          </a:prstGeom>
        </p:spPr>
      </p:pic>
      <p:pic>
        <p:nvPicPr>
          <p:cNvPr id="7" name="Picture 6">
            <a:extLst>
              <a:ext uri="{FF2B5EF4-FFF2-40B4-BE49-F238E27FC236}">
                <a16:creationId xmlns:a16="http://schemas.microsoft.com/office/drawing/2014/main" id="{7BDAE5D7-5D3E-8034-0B94-6FD3507E45AB}"/>
              </a:ext>
            </a:extLst>
          </p:cNvPr>
          <p:cNvPicPr>
            <a:picLocks noChangeAspect="1"/>
          </p:cNvPicPr>
          <p:nvPr/>
        </p:nvPicPr>
        <p:blipFill>
          <a:blip r:embed="rId4"/>
          <a:stretch>
            <a:fillRect/>
          </a:stretch>
        </p:blipFill>
        <p:spPr>
          <a:xfrm>
            <a:off x="5839225" y="1406593"/>
            <a:ext cx="5980872" cy="2286804"/>
          </a:xfrm>
          <a:prstGeom prst="rect">
            <a:avLst/>
          </a:prstGeom>
        </p:spPr>
      </p:pic>
      <p:pic>
        <p:nvPicPr>
          <p:cNvPr id="8" name="Picture 7">
            <a:extLst>
              <a:ext uri="{FF2B5EF4-FFF2-40B4-BE49-F238E27FC236}">
                <a16:creationId xmlns:a16="http://schemas.microsoft.com/office/drawing/2014/main" id="{2DD922A1-A10E-CC1E-7F45-7E968AD48059}"/>
              </a:ext>
            </a:extLst>
          </p:cNvPr>
          <p:cNvPicPr>
            <a:picLocks noChangeAspect="1"/>
          </p:cNvPicPr>
          <p:nvPr/>
        </p:nvPicPr>
        <p:blipFill>
          <a:blip r:embed="rId5"/>
          <a:stretch>
            <a:fillRect/>
          </a:stretch>
        </p:blipFill>
        <p:spPr>
          <a:xfrm>
            <a:off x="6096000" y="3836534"/>
            <a:ext cx="5698433" cy="2340428"/>
          </a:xfrm>
          <a:prstGeom prst="rect">
            <a:avLst/>
          </a:prstGeom>
        </p:spPr>
      </p:pic>
      <p:sp>
        <p:nvSpPr>
          <p:cNvPr id="9" name="Title 8">
            <a:extLst>
              <a:ext uri="{FF2B5EF4-FFF2-40B4-BE49-F238E27FC236}">
                <a16:creationId xmlns:a16="http://schemas.microsoft.com/office/drawing/2014/main" id="{CFDDDC48-7AE1-A823-6FA7-3800A3DCD76A}"/>
              </a:ext>
            </a:extLst>
          </p:cNvPr>
          <p:cNvSpPr>
            <a:spLocks noGrp="1"/>
          </p:cNvSpPr>
          <p:nvPr>
            <p:ph type="title"/>
          </p:nvPr>
        </p:nvSpPr>
        <p:spPr>
          <a:xfrm>
            <a:off x="838200" y="365125"/>
            <a:ext cx="10515600" cy="992381"/>
          </a:xfrm>
        </p:spPr>
        <p:txBody>
          <a:bodyPr>
            <a:normAutofit fontScale="90000"/>
          </a:bodyPr>
          <a:lstStyle/>
          <a:p>
            <a:pPr algn="ctr"/>
            <a:r>
              <a:rPr lang="en-US" dirty="0"/>
              <a:t>PILOT Study: </a:t>
            </a:r>
            <a:br>
              <a:rPr lang="en-US" dirty="0"/>
            </a:br>
            <a:r>
              <a:rPr lang="en-US" dirty="0" err="1"/>
              <a:t>Liso-cel</a:t>
            </a:r>
            <a:r>
              <a:rPr lang="en-US" dirty="0"/>
              <a:t> in Second-line Transplant Ineligible </a:t>
            </a:r>
          </a:p>
        </p:txBody>
      </p:sp>
    </p:spTree>
    <p:extLst>
      <p:ext uri="{BB962C8B-B14F-4D97-AF65-F5344CB8AC3E}">
        <p14:creationId xmlns:p14="http://schemas.microsoft.com/office/powerpoint/2010/main" val="47153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931A-CABD-2AB7-BBC1-A57A270406BD}"/>
              </a:ext>
            </a:extLst>
          </p:cNvPr>
          <p:cNvSpPr>
            <a:spLocks noGrp="1"/>
          </p:cNvSpPr>
          <p:nvPr>
            <p:ph type="ctrTitle"/>
          </p:nvPr>
        </p:nvSpPr>
        <p:spPr>
          <a:xfrm>
            <a:off x="1374842" y="1132091"/>
            <a:ext cx="9442315" cy="2387600"/>
          </a:xfrm>
        </p:spPr>
        <p:txBody>
          <a:bodyPr>
            <a:normAutofit/>
          </a:bodyPr>
          <a:lstStyle/>
          <a:p>
            <a:r>
              <a:rPr lang="en-US" sz="4800" dirty="0"/>
              <a:t>What are the predictors of response and toxicity following CD19 CAR T-cells?</a:t>
            </a:r>
          </a:p>
        </p:txBody>
      </p:sp>
    </p:spTree>
    <p:extLst>
      <p:ext uri="{BB962C8B-B14F-4D97-AF65-F5344CB8AC3E}">
        <p14:creationId xmlns:p14="http://schemas.microsoft.com/office/powerpoint/2010/main" val="3422852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5C3D1F-901A-4F1B-946D-18B10F943746}"/>
              </a:ext>
            </a:extLst>
          </p:cNvPr>
          <p:cNvSpPr>
            <a:spLocks noGrp="1"/>
          </p:cNvSpPr>
          <p:nvPr>
            <p:ph type="title"/>
          </p:nvPr>
        </p:nvSpPr>
        <p:spPr/>
        <p:txBody>
          <a:bodyPr/>
          <a:lstStyle/>
          <a:p>
            <a:pPr algn="ctr"/>
            <a:r>
              <a:rPr lang="en-GB" dirty="0"/>
              <a:t>Predictors of Response and Toxicity</a:t>
            </a:r>
            <a:br>
              <a:rPr lang="en-GB" dirty="0"/>
            </a:br>
            <a:endParaRPr lang="en-US" dirty="0"/>
          </a:p>
        </p:txBody>
      </p:sp>
      <p:sp>
        <p:nvSpPr>
          <p:cNvPr id="6" name="Text Placeholder 5">
            <a:extLst>
              <a:ext uri="{FF2B5EF4-FFF2-40B4-BE49-F238E27FC236}">
                <a16:creationId xmlns:a16="http://schemas.microsoft.com/office/drawing/2014/main" id="{871A87EC-5787-B756-E430-AA399D5C0DF1}"/>
              </a:ext>
            </a:extLst>
          </p:cNvPr>
          <p:cNvSpPr>
            <a:spLocks noGrp="1"/>
          </p:cNvSpPr>
          <p:nvPr>
            <p:ph type="body" idx="1"/>
          </p:nvPr>
        </p:nvSpPr>
        <p:spPr>
          <a:xfrm>
            <a:off x="836612" y="1259386"/>
            <a:ext cx="5157787" cy="410284"/>
          </a:xfrm>
        </p:spPr>
        <p:txBody>
          <a:bodyPr>
            <a:normAutofit lnSpcReduction="10000"/>
          </a:bodyPr>
          <a:lstStyle/>
          <a:p>
            <a:r>
              <a:rPr lang="en-US" dirty="0"/>
              <a:t>Improved Response</a:t>
            </a:r>
          </a:p>
        </p:txBody>
      </p:sp>
      <p:sp>
        <p:nvSpPr>
          <p:cNvPr id="8" name="Text Placeholder 7">
            <a:extLst>
              <a:ext uri="{FF2B5EF4-FFF2-40B4-BE49-F238E27FC236}">
                <a16:creationId xmlns:a16="http://schemas.microsoft.com/office/drawing/2014/main" id="{8BFC13B1-6476-5977-8BED-2ABCD92C9332}"/>
              </a:ext>
            </a:extLst>
          </p:cNvPr>
          <p:cNvSpPr>
            <a:spLocks noGrp="1"/>
          </p:cNvSpPr>
          <p:nvPr>
            <p:ph type="body" sz="quarter" idx="3"/>
          </p:nvPr>
        </p:nvSpPr>
        <p:spPr>
          <a:xfrm>
            <a:off x="6329467" y="1279102"/>
            <a:ext cx="5183188" cy="410284"/>
          </a:xfrm>
        </p:spPr>
        <p:txBody>
          <a:bodyPr>
            <a:normAutofit lnSpcReduction="10000"/>
          </a:bodyPr>
          <a:lstStyle/>
          <a:p>
            <a:r>
              <a:rPr lang="en-US" dirty="0"/>
              <a:t>Increased Toxicity</a:t>
            </a:r>
          </a:p>
        </p:txBody>
      </p:sp>
      <p:grpSp>
        <p:nvGrpSpPr>
          <p:cNvPr id="23" name="Group 22">
            <a:extLst>
              <a:ext uri="{FF2B5EF4-FFF2-40B4-BE49-F238E27FC236}">
                <a16:creationId xmlns:a16="http://schemas.microsoft.com/office/drawing/2014/main" id="{42D05B9B-4C30-64EB-2F0C-4021FF8D1663}"/>
              </a:ext>
            </a:extLst>
          </p:cNvPr>
          <p:cNvGrpSpPr/>
          <p:nvPr/>
        </p:nvGrpSpPr>
        <p:grpSpPr>
          <a:xfrm>
            <a:off x="839788" y="1810090"/>
            <a:ext cx="5256212" cy="1077218"/>
            <a:chOff x="839788" y="2146232"/>
            <a:chExt cx="5256212" cy="1077218"/>
          </a:xfrm>
        </p:grpSpPr>
        <p:sp>
          <p:nvSpPr>
            <p:cNvPr id="24" name="Rectangle 23">
              <a:extLst>
                <a:ext uri="{FF2B5EF4-FFF2-40B4-BE49-F238E27FC236}">
                  <a16:creationId xmlns:a16="http://schemas.microsoft.com/office/drawing/2014/main" id="{7C7B6886-6E5F-C64A-A8BD-4ABD4336D423}"/>
                </a:ext>
              </a:extLst>
            </p:cNvPr>
            <p:cNvSpPr/>
            <p:nvPr/>
          </p:nvSpPr>
          <p:spPr>
            <a:xfrm>
              <a:off x="839788" y="2146232"/>
              <a:ext cx="435899"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BB9393D8-BD1C-B0AC-FE4D-80744A31752F}"/>
                </a:ext>
              </a:extLst>
            </p:cNvPr>
            <p:cNvSpPr txBox="1"/>
            <p:nvPr/>
          </p:nvSpPr>
          <p:spPr>
            <a:xfrm>
              <a:off x="1328738" y="2146232"/>
              <a:ext cx="4767262" cy="1077218"/>
            </a:xfrm>
            <a:prstGeom prst="rect">
              <a:avLst/>
            </a:prstGeom>
            <a:noFill/>
            <a:ln w="19050">
              <a:solidFill>
                <a:schemeClr val="accent1"/>
              </a:solidFill>
            </a:ln>
          </p:spPr>
          <p:txBody>
            <a:bodyPr wrap="square" rtlCol="0">
              <a:spAutoFit/>
            </a:bodyPr>
            <a:lstStyle/>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Low tumor burden, low lactate dehydrogenase</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Low pretreatment inflammatory markers</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Absence of medical comorbidities</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Lack of need for bridging therapy</a:t>
              </a:r>
            </a:p>
          </p:txBody>
        </p:sp>
        <p:sp>
          <p:nvSpPr>
            <p:cNvPr id="26" name="TextBox 25">
              <a:extLst>
                <a:ext uri="{FF2B5EF4-FFF2-40B4-BE49-F238E27FC236}">
                  <a16:creationId xmlns:a16="http://schemas.microsoft.com/office/drawing/2014/main" id="{BE045D4C-BF4C-90E6-D379-732CEC381944}"/>
                </a:ext>
              </a:extLst>
            </p:cNvPr>
            <p:cNvSpPr txBox="1"/>
            <p:nvPr/>
          </p:nvSpPr>
          <p:spPr>
            <a:xfrm rot="16200000">
              <a:off x="611305" y="2518493"/>
              <a:ext cx="916213" cy="307777"/>
            </a:xfrm>
            <a:prstGeom prst="rect">
              <a:avLst/>
            </a:prstGeom>
            <a:noFill/>
          </p:spPr>
          <p:txBody>
            <a:bodyPr wrap="none" rtlCol="0">
              <a:spAutoFit/>
            </a:bodyPr>
            <a:lstStyle/>
            <a:p>
              <a:r>
                <a:rPr lang="en-GB" sz="1400" dirty="0">
                  <a:solidFill>
                    <a:schemeClr val="bg1"/>
                  </a:solidFill>
                  <a:latin typeface="Arial" panose="020B0604020202020204" pitchFamily="34" charset="0"/>
                  <a:cs typeface="Arial" panose="020B0604020202020204" pitchFamily="34" charset="0"/>
                </a:rPr>
                <a:t>PATIENT</a:t>
              </a:r>
            </a:p>
          </p:txBody>
        </p:sp>
      </p:grpSp>
      <p:grpSp>
        <p:nvGrpSpPr>
          <p:cNvPr id="27" name="Group 26">
            <a:extLst>
              <a:ext uri="{FF2B5EF4-FFF2-40B4-BE49-F238E27FC236}">
                <a16:creationId xmlns:a16="http://schemas.microsoft.com/office/drawing/2014/main" id="{6B42C97A-F9E3-068F-BE98-91938935EB9F}"/>
              </a:ext>
            </a:extLst>
          </p:cNvPr>
          <p:cNvGrpSpPr/>
          <p:nvPr/>
        </p:nvGrpSpPr>
        <p:grpSpPr>
          <a:xfrm>
            <a:off x="838068" y="3270782"/>
            <a:ext cx="5257930" cy="1077218"/>
            <a:chOff x="838068" y="3676514"/>
            <a:chExt cx="5257930" cy="1077218"/>
          </a:xfrm>
        </p:grpSpPr>
        <p:sp>
          <p:nvSpPr>
            <p:cNvPr id="28" name="TextBox 27">
              <a:extLst>
                <a:ext uri="{FF2B5EF4-FFF2-40B4-BE49-F238E27FC236}">
                  <a16:creationId xmlns:a16="http://schemas.microsoft.com/office/drawing/2014/main" id="{029C7285-8786-0364-4045-9680EA38C521}"/>
                </a:ext>
              </a:extLst>
            </p:cNvPr>
            <p:cNvSpPr txBox="1"/>
            <p:nvPr/>
          </p:nvSpPr>
          <p:spPr>
            <a:xfrm>
              <a:off x="1328737" y="3676514"/>
              <a:ext cx="4767261" cy="1077218"/>
            </a:xfrm>
            <a:prstGeom prst="rect">
              <a:avLst/>
            </a:prstGeom>
            <a:noFill/>
            <a:ln w="19050">
              <a:solidFill>
                <a:schemeClr val="accent1"/>
              </a:solidFill>
            </a:ln>
          </p:spPr>
          <p:txBody>
            <a:bodyPr wrap="square" rtlCol="0">
              <a:spAutoFit/>
            </a:bodyPr>
            <a:lstStyle>
              <a:defPPr>
                <a:defRPr lang="en-US"/>
              </a:defPPr>
              <a:lvl1pPr marL="342900" indent="-342900">
                <a:buFont typeface="Arial" panose="020B0604020202020204" pitchFamily="34" charset="0"/>
                <a:buChar char="•"/>
                <a:defRPr sz="1600">
                  <a:latin typeface="Arial" panose="020B0604020202020204" pitchFamily="34" charset="0"/>
                  <a:cs typeface="Arial" panose="020B0604020202020204" pitchFamily="34" charset="0"/>
                </a:defRPr>
              </a:lvl1pPr>
            </a:lstStyle>
            <a:p>
              <a:r>
                <a:rPr lang="en-US" dirty="0"/>
                <a:t>Proportion of CCR7+ and other early memory T cells in the CAR product</a:t>
              </a:r>
            </a:p>
            <a:p>
              <a:r>
                <a:rPr lang="en-US" dirty="0"/>
                <a:t>Faster doubling time in vitro</a:t>
              </a:r>
            </a:p>
            <a:p>
              <a:r>
                <a:rPr lang="en-US" dirty="0"/>
                <a:t>Higher CAR T-cell peak to tumor burden ratio</a:t>
              </a:r>
            </a:p>
          </p:txBody>
        </p:sp>
        <p:sp>
          <p:nvSpPr>
            <p:cNvPr id="29" name="Rectangle 28">
              <a:extLst>
                <a:ext uri="{FF2B5EF4-FFF2-40B4-BE49-F238E27FC236}">
                  <a16:creationId xmlns:a16="http://schemas.microsoft.com/office/drawing/2014/main" id="{603B27EC-C528-E431-DD84-89C600BEFA92}"/>
                </a:ext>
              </a:extLst>
            </p:cNvPr>
            <p:cNvSpPr/>
            <p:nvPr/>
          </p:nvSpPr>
          <p:spPr>
            <a:xfrm>
              <a:off x="838068" y="3676514"/>
              <a:ext cx="435899"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9F569703-6F4D-A9B7-C3A7-88644BC9591E}"/>
                </a:ext>
              </a:extLst>
            </p:cNvPr>
            <p:cNvSpPr txBox="1"/>
            <p:nvPr/>
          </p:nvSpPr>
          <p:spPr>
            <a:xfrm rot="16200000">
              <a:off x="556590" y="4057327"/>
              <a:ext cx="1017951" cy="307777"/>
            </a:xfrm>
            <a:prstGeom prst="rect">
              <a:avLst/>
            </a:prstGeom>
            <a:no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T CELLS</a:t>
              </a:r>
            </a:p>
          </p:txBody>
        </p:sp>
      </p:grpSp>
      <p:grpSp>
        <p:nvGrpSpPr>
          <p:cNvPr id="31" name="Group 30">
            <a:extLst>
              <a:ext uri="{FF2B5EF4-FFF2-40B4-BE49-F238E27FC236}">
                <a16:creationId xmlns:a16="http://schemas.microsoft.com/office/drawing/2014/main" id="{DA24CBC8-E12C-899C-2889-2363C15FA4DB}"/>
              </a:ext>
            </a:extLst>
          </p:cNvPr>
          <p:cNvGrpSpPr/>
          <p:nvPr/>
        </p:nvGrpSpPr>
        <p:grpSpPr>
          <a:xfrm>
            <a:off x="848632" y="4772829"/>
            <a:ext cx="5489729" cy="1118574"/>
            <a:chOff x="848632" y="5108971"/>
            <a:chExt cx="5489729" cy="1118574"/>
          </a:xfrm>
        </p:grpSpPr>
        <p:sp>
          <p:nvSpPr>
            <p:cNvPr id="32" name="TextBox 31">
              <a:extLst>
                <a:ext uri="{FF2B5EF4-FFF2-40B4-BE49-F238E27FC236}">
                  <a16:creationId xmlns:a16="http://schemas.microsoft.com/office/drawing/2014/main" id="{AC4A170E-172D-554E-7866-04C39875E2AE}"/>
                </a:ext>
              </a:extLst>
            </p:cNvPr>
            <p:cNvSpPr txBox="1"/>
            <p:nvPr/>
          </p:nvSpPr>
          <p:spPr>
            <a:xfrm>
              <a:off x="1312533" y="5150327"/>
              <a:ext cx="5025828" cy="1077218"/>
            </a:xfrm>
            <a:prstGeom prst="rect">
              <a:avLst/>
            </a:prstGeom>
            <a:noFill/>
            <a:ln w="19050">
              <a:noFill/>
            </a:ln>
          </p:spPr>
          <p:txBody>
            <a:bodyPr wrap="square" rtlCol="0">
              <a:spAutoFit/>
            </a:bodyPr>
            <a:lstStyle>
              <a:defPPr>
                <a:defRPr lang="en-US"/>
              </a:defPPr>
              <a:lvl1pPr marL="342900" indent="-342900">
                <a:buFont typeface="Arial" panose="020B0604020202020204" pitchFamily="34" charset="0"/>
                <a:buChar char="•"/>
                <a:defRPr sz="1600">
                  <a:latin typeface="Arial" panose="020B0604020202020204" pitchFamily="34" charset="0"/>
                  <a:cs typeface="Arial" panose="020B0604020202020204" pitchFamily="34" charset="0"/>
                </a:defRPr>
              </a:lvl1pPr>
            </a:lstStyle>
            <a:p>
              <a:r>
                <a:rPr lang="en-US" dirty="0"/>
                <a:t>Low tumor myeloid-derived suppressor cells</a:t>
              </a:r>
            </a:p>
            <a:p>
              <a:r>
                <a:rPr lang="en-US" dirty="0"/>
                <a:t>High tumor-infiltrating lymphocytes</a:t>
              </a:r>
            </a:p>
            <a:p>
              <a:r>
                <a:rPr lang="en-US" dirty="0"/>
                <a:t>Absence of </a:t>
              </a:r>
              <a:r>
                <a:rPr lang="en-US" i="1" dirty="0"/>
                <a:t>MYC</a:t>
              </a:r>
              <a:r>
                <a:rPr lang="en-US" dirty="0"/>
                <a:t> overexpression</a:t>
              </a:r>
            </a:p>
            <a:p>
              <a:r>
                <a:rPr lang="en-US" dirty="0"/>
                <a:t>Absence of </a:t>
              </a:r>
              <a:r>
                <a:rPr lang="en-US" i="1" dirty="0"/>
                <a:t>CD58</a:t>
              </a:r>
              <a:r>
                <a:rPr lang="en-US" dirty="0"/>
                <a:t> mutations</a:t>
              </a:r>
            </a:p>
          </p:txBody>
        </p:sp>
        <p:sp>
          <p:nvSpPr>
            <p:cNvPr id="33" name="Rectangle 32">
              <a:extLst>
                <a:ext uri="{FF2B5EF4-FFF2-40B4-BE49-F238E27FC236}">
                  <a16:creationId xmlns:a16="http://schemas.microsoft.com/office/drawing/2014/main" id="{8AC118B2-BB31-5C83-7679-E28ACF6F82E9}"/>
                </a:ext>
              </a:extLst>
            </p:cNvPr>
            <p:cNvSpPr/>
            <p:nvPr/>
          </p:nvSpPr>
          <p:spPr>
            <a:xfrm>
              <a:off x="848632" y="5108971"/>
              <a:ext cx="435899" cy="1118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B56A3452-32B2-6FF7-115F-905991583A1D}"/>
                </a:ext>
              </a:extLst>
            </p:cNvPr>
            <p:cNvSpPr txBox="1"/>
            <p:nvPr/>
          </p:nvSpPr>
          <p:spPr>
            <a:xfrm rot="16200000">
              <a:off x="523805" y="5531895"/>
              <a:ext cx="1083522" cy="307777"/>
            </a:xfrm>
            <a:prstGeom prst="rect">
              <a:avLst/>
            </a:prstGeom>
            <a:no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TUMOR</a:t>
              </a:r>
            </a:p>
          </p:txBody>
        </p:sp>
        <p:sp>
          <p:nvSpPr>
            <p:cNvPr id="35" name="Rectangle 34">
              <a:extLst>
                <a:ext uri="{FF2B5EF4-FFF2-40B4-BE49-F238E27FC236}">
                  <a16:creationId xmlns:a16="http://schemas.microsoft.com/office/drawing/2014/main" id="{A7DF3C76-0E60-26B6-24ED-22AB9F895C15}"/>
                </a:ext>
              </a:extLst>
            </p:cNvPr>
            <p:cNvSpPr/>
            <p:nvPr/>
          </p:nvSpPr>
          <p:spPr>
            <a:xfrm>
              <a:off x="1328738" y="5108971"/>
              <a:ext cx="4767259" cy="111857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a:extLst>
              <a:ext uri="{FF2B5EF4-FFF2-40B4-BE49-F238E27FC236}">
                <a16:creationId xmlns:a16="http://schemas.microsoft.com/office/drawing/2014/main" id="{00BB9E2E-7F97-445B-EB01-BDFFE5E57C44}"/>
              </a:ext>
            </a:extLst>
          </p:cNvPr>
          <p:cNvSpPr txBox="1"/>
          <p:nvPr/>
        </p:nvSpPr>
        <p:spPr>
          <a:xfrm>
            <a:off x="6884672" y="1967169"/>
            <a:ext cx="4876000" cy="1077218"/>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High tumor burden</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Elevated pre-treatment lactate dehydrogenase</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High pretreatment inflammatory markers</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 High pretreatment monocyte levels</a:t>
            </a:r>
          </a:p>
        </p:txBody>
      </p:sp>
      <p:sp>
        <p:nvSpPr>
          <p:cNvPr id="37" name="TextBox 36">
            <a:extLst>
              <a:ext uri="{FF2B5EF4-FFF2-40B4-BE49-F238E27FC236}">
                <a16:creationId xmlns:a16="http://schemas.microsoft.com/office/drawing/2014/main" id="{4AF80D1F-8AAE-25AB-D19E-33A0F586F339}"/>
              </a:ext>
            </a:extLst>
          </p:cNvPr>
          <p:cNvSpPr txBox="1"/>
          <p:nvPr/>
        </p:nvSpPr>
        <p:spPr>
          <a:xfrm>
            <a:off x="6912046" y="3290431"/>
            <a:ext cx="4837042" cy="1323439"/>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High peak CAR T-cell levels</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High peak cytokine levels</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Markers of disseminated intravascular coagulation (including fibrinogen levels)</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Early cytokine release syndrome</a:t>
            </a:r>
          </a:p>
        </p:txBody>
      </p:sp>
      <p:sp>
        <p:nvSpPr>
          <p:cNvPr id="38" name="Rectangle 37">
            <a:extLst>
              <a:ext uri="{FF2B5EF4-FFF2-40B4-BE49-F238E27FC236}">
                <a16:creationId xmlns:a16="http://schemas.microsoft.com/office/drawing/2014/main" id="{DF156720-CEE2-A8FB-5D6C-2C17E4485B5D}"/>
              </a:ext>
            </a:extLst>
          </p:cNvPr>
          <p:cNvSpPr/>
          <p:nvPr/>
        </p:nvSpPr>
        <p:spPr>
          <a:xfrm>
            <a:off x="6361451" y="1804060"/>
            <a:ext cx="435899" cy="1288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7B788436-72FB-DD20-54A7-C1D80BAB89A9}"/>
              </a:ext>
            </a:extLst>
          </p:cNvPr>
          <p:cNvSpPr txBox="1"/>
          <p:nvPr/>
        </p:nvSpPr>
        <p:spPr>
          <a:xfrm rot="16200000">
            <a:off x="5946678" y="2186848"/>
            <a:ext cx="1288799" cy="523220"/>
          </a:xfrm>
          <a:prstGeom prst="rect">
            <a:avLst/>
          </a:prstGeom>
          <a:no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PRE-TREATMENT</a:t>
            </a:r>
          </a:p>
        </p:txBody>
      </p:sp>
      <p:sp>
        <p:nvSpPr>
          <p:cNvPr id="40" name="Rectangle 39">
            <a:extLst>
              <a:ext uri="{FF2B5EF4-FFF2-40B4-BE49-F238E27FC236}">
                <a16:creationId xmlns:a16="http://schemas.microsoft.com/office/drawing/2014/main" id="{C59C6069-116A-D9D6-5479-D852EE48274D}"/>
              </a:ext>
            </a:extLst>
          </p:cNvPr>
          <p:cNvSpPr/>
          <p:nvPr/>
        </p:nvSpPr>
        <p:spPr>
          <a:xfrm>
            <a:off x="6361451" y="3235589"/>
            <a:ext cx="435899" cy="1358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972C65E3-85D2-07B7-290C-AD0AE10C8E2B}"/>
              </a:ext>
            </a:extLst>
          </p:cNvPr>
          <p:cNvSpPr txBox="1"/>
          <p:nvPr/>
        </p:nvSpPr>
        <p:spPr>
          <a:xfrm rot="16200000">
            <a:off x="5903571" y="3632229"/>
            <a:ext cx="1351659" cy="523220"/>
          </a:xfrm>
          <a:prstGeom prst="rect">
            <a:avLst/>
          </a:prstGeom>
          <a:no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POST-TREATMENT</a:t>
            </a:r>
          </a:p>
        </p:txBody>
      </p:sp>
      <p:sp>
        <p:nvSpPr>
          <p:cNvPr id="42" name="Rectangle 41">
            <a:extLst>
              <a:ext uri="{FF2B5EF4-FFF2-40B4-BE49-F238E27FC236}">
                <a16:creationId xmlns:a16="http://schemas.microsoft.com/office/drawing/2014/main" id="{C158A960-D2B2-3AA1-3D04-935F6F29AC8E}"/>
              </a:ext>
            </a:extLst>
          </p:cNvPr>
          <p:cNvSpPr/>
          <p:nvPr/>
        </p:nvSpPr>
        <p:spPr>
          <a:xfrm>
            <a:off x="6873024" y="1804060"/>
            <a:ext cx="4876064" cy="128879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37DB9027-DD42-09A7-3FA6-7BDFC121E094}"/>
              </a:ext>
            </a:extLst>
          </p:cNvPr>
          <p:cNvSpPr/>
          <p:nvPr/>
        </p:nvSpPr>
        <p:spPr>
          <a:xfrm>
            <a:off x="6884672" y="3254932"/>
            <a:ext cx="4844080" cy="133928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8376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931A-CABD-2AB7-BBC1-A57A270406BD}"/>
              </a:ext>
            </a:extLst>
          </p:cNvPr>
          <p:cNvSpPr>
            <a:spLocks noGrp="1"/>
          </p:cNvSpPr>
          <p:nvPr>
            <p:ph type="ctrTitle"/>
          </p:nvPr>
        </p:nvSpPr>
        <p:spPr>
          <a:xfrm>
            <a:off x="1524000" y="997528"/>
            <a:ext cx="9144000" cy="4401127"/>
          </a:xfrm>
        </p:spPr>
        <p:txBody>
          <a:bodyPr>
            <a:noAutofit/>
          </a:bodyPr>
          <a:lstStyle/>
          <a:p>
            <a:r>
              <a:rPr lang="en-US" sz="4400" dirty="0"/>
              <a:t>What are the risks/benefits of inpatient vs outpatient CAR T-cell delivery? </a:t>
            </a:r>
            <a:br>
              <a:rPr lang="en-US" sz="4400" dirty="0"/>
            </a:br>
            <a:br>
              <a:rPr lang="en-US" sz="4400" dirty="0"/>
            </a:br>
            <a:r>
              <a:rPr lang="en-US" sz="4400" dirty="0"/>
              <a:t>What recommendations would you suggest for successful outpatient management? </a:t>
            </a:r>
          </a:p>
        </p:txBody>
      </p:sp>
    </p:spTree>
    <p:extLst>
      <p:ext uri="{BB962C8B-B14F-4D97-AF65-F5344CB8AC3E}">
        <p14:creationId xmlns:p14="http://schemas.microsoft.com/office/powerpoint/2010/main" val="353754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20800" y="744828"/>
            <a:ext cx="9550400" cy="1676400"/>
          </a:xfrm>
        </p:spPr>
        <p:txBody>
          <a:bodyPr>
            <a:normAutofit/>
          </a:bodyPr>
          <a:lstStyle/>
          <a:p>
            <a:pPr>
              <a:defRPr/>
            </a:pPr>
            <a:r>
              <a:rPr lang="en-US" sz="4000" dirty="0"/>
              <a:t>DISCLAIMER</a:t>
            </a:r>
          </a:p>
        </p:txBody>
      </p:sp>
      <p:sp>
        <p:nvSpPr>
          <p:cNvPr id="195586" name="Subtitle 2"/>
          <p:cNvSpPr>
            <a:spLocks noGrp="1"/>
          </p:cNvSpPr>
          <p:nvPr>
            <p:ph type="subTitle" idx="1"/>
          </p:nvPr>
        </p:nvSpPr>
        <p:spPr>
          <a:xfrm>
            <a:off x="1320800" y="2421229"/>
            <a:ext cx="9550400" cy="3400022"/>
          </a:xfrm>
        </p:spPr>
        <p:txBody>
          <a:bodyPr>
            <a:normAutofit/>
          </a:bodyPr>
          <a:lstStyle/>
          <a:p>
            <a:pPr>
              <a:defRPr/>
            </a:pPr>
            <a:r>
              <a:rPr lang="en-US" sz="1799" dirty="0">
                <a:solidFill>
                  <a:schemeClr val="tx1"/>
                </a:solidFill>
                <a:latin typeface="Arial" charset="0"/>
                <a:ea typeface="ＭＳ Ｐゴシック" charset="0"/>
              </a:rPr>
              <a:t>This slide deck in its original and unaltered format is for educational purposes and is current as of January 2023. All materials contained herein reflect the views of the faculty, and not those of AXIS Medical Education, the CME provider, or the commercial supporter. Participants have an implied responsibility to use the newly acquired information to enhance patient outcomes and their own professional development. The information presented in this activity is not meant to serve as a guideline for patient management. Any procedures, medications, or other courses of diagnosis or treatment discussed or suggested in this activity should not be used by clinicians without evaluation of their patients</a:t>
            </a:r>
            <a:r>
              <a:rPr lang="ja-JP" altLang="en-US" sz="1799" dirty="0">
                <a:solidFill>
                  <a:schemeClr val="tx1"/>
                </a:solidFill>
                <a:latin typeface="Arial" charset="0"/>
                <a:ea typeface="ＭＳ Ｐゴシック" charset="0"/>
              </a:rPr>
              <a:t>’</a:t>
            </a:r>
            <a:r>
              <a:rPr lang="en-US" altLang="ja-JP" sz="1799" dirty="0">
                <a:solidFill>
                  <a:schemeClr val="tx1"/>
                </a:solidFill>
                <a:latin typeface="Arial" charset="0"/>
                <a:ea typeface="ＭＳ Ｐゴシック" charset="0"/>
              </a:rPr>
              <a:t> conditions and possible contraindications on dangers in use, review of any applicable manufacturer</a:t>
            </a:r>
            <a:r>
              <a:rPr lang="ja-JP" altLang="en-US" sz="1799" dirty="0">
                <a:solidFill>
                  <a:schemeClr val="tx1"/>
                </a:solidFill>
                <a:latin typeface="Arial" charset="0"/>
                <a:ea typeface="ＭＳ Ｐゴシック" charset="0"/>
              </a:rPr>
              <a:t>’</a:t>
            </a:r>
            <a:r>
              <a:rPr lang="en-US" altLang="ja-JP" sz="1799" dirty="0">
                <a:solidFill>
                  <a:schemeClr val="tx1"/>
                </a:solidFill>
                <a:latin typeface="Arial" charset="0"/>
                <a:ea typeface="ＭＳ Ｐゴシック" charset="0"/>
              </a:rPr>
              <a:t>s product information, and comparison with recommendations of other authorities.</a:t>
            </a:r>
            <a:endParaRPr lang="en-US" sz="1799" dirty="0">
              <a:solidFill>
                <a:schemeClr val="tx1"/>
              </a:solidFill>
              <a:latin typeface="Arial" charset="0"/>
              <a:ea typeface="ＭＳ Ｐゴシック" charset="0"/>
            </a:endParaRPr>
          </a:p>
        </p:txBody>
      </p:sp>
    </p:spTree>
    <p:extLst>
      <p:ext uri="{BB962C8B-B14F-4D97-AF65-F5344CB8AC3E}">
        <p14:creationId xmlns:p14="http://schemas.microsoft.com/office/powerpoint/2010/main" val="1360948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BE76CC-6E08-0A4F-9BEE-906E4A3BD194}"/>
              </a:ext>
            </a:extLst>
          </p:cNvPr>
          <p:cNvSpPr>
            <a:spLocks noGrp="1"/>
          </p:cNvSpPr>
          <p:nvPr>
            <p:ph type="title"/>
          </p:nvPr>
        </p:nvSpPr>
        <p:spPr/>
        <p:txBody>
          <a:bodyPr/>
          <a:lstStyle/>
          <a:p>
            <a:r>
              <a:rPr lang="en-US" dirty="0"/>
              <a:t>Outpatient CAR T-Cell Therapy</a:t>
            </a:r>
          </a:p>
        </p:txBody>
      </p:sp>
      <p:sp>
        <p:nvSpPr>
          <p:cNvPr id="2" name="Content Placeholder 1">
            <a:extLst>
              <a:ext uri="{FF2B5EF4-FFF2-40B4-BE49-F238E27FC236}">
                <a16:creationId xmlns:a16="http://schemas.microsoft.com/office/drawing/2014/main" id="{C950B296-812A-CFB7-BDD7-42562A6526EC}"/>
              </a:ext>
            </a:extLst>
          </p:cNvPr>
          <p:cNvSpPr>
            <a:spLocks noGrp="1"/>
          </p:cNvSpPr>
          <p:nvPr>
            <p:ph sz="half" idx="1"/>
          </p:nvPr>
        </p:nvSpPr>
        <p:spPr>
          <a:xfrm>
            <a:off x="555585" y="1690688"/>
            <a:ext cx="5464215" cy="4351338"/>
          </a:xfrm>
        </p:spPr>
        <p:txBody>
          <a:bodyPr>
            <a:normAutofit/>
          </a:bodyPr>
          <a:lstStyle/>
          <a:p>
            <a:r>
              <a:rPr lang="en-US" sz="2400" dirty="0"/>
              <a:t>Most outpatient experience with use of 4-1BB CAR T-cell therapies </a:t>
            </a:r>
          </a:p>
          <a:p>
            <a:r>
              <a:rPr lang="en-US" sz="2400" dirty="0"/>
              <a:t>Patients without bulky disease, organ dysfunction, or progressive lymphoma symptoms may be considered for outpatient CAR T-cell administration</a:t>
            </a:r>
          </a:p>
          <a:p>
            <a:pPr lvl="1"/>
            <a:r>
              <a:rPr lang="en-US" sz="2200" dirty="0"/>
              <a:t>Older patients still eligible for outpatient infusion </a:t>
            </a:r>
          </a:p>
          <a:p>
            <a:r>
              <a:rPr lang="en-US" sz="2400" dirty="0"/>
              <a:t>Patients generally need to stay within 1 hour driving distance AND have a 24-hour caregiver until Day 28 </a:t>
            </a:r>
          </a:p>
        </p:txBody>
      </p:sp>
      <p:sp>
        <p:nvSpPr>
          <p:cNvPr id="3" name="Content Placeholder 2">
            <a:extLst>
              <a:ext uri="{FF2B5EF4-FFF2-40B4-BE49-F238E27FC236}">
                <a16:creationId xmlns:a16="http://schemas.microsoft.com/office/drawing/2014/main" id="{37166D28-873F-7703-C2CD-123DDE152550}"/>
              </a:ext>
            </a:extLst>
          </p:cNvPr>
          <p:cNvSpPr>
            <a:spLocks noGrp="1"/>
          </p:cNvSpPr>
          <p:nvPr>
            <p:ph sz="half" idx="2"/>
          </p:nvPr>
        </p:nvSpPr>
        <p:spPr>
          <a:xfrm>
            <a:off x="6172200" y="1690688"/>
            <a:ext cx="5181600" cy="4351338"/>
          </a:xfrm>
        </p:spPr>
        <p:txBody>
          <a:bodyPr>
            <a:normAutofit/>
          </a:bodyPr>
          <a:lstStyle/>
          <a:p>
            <a:r>
              <a:rPr lang="en-US" sz="2400" dirty="0"/>
              <a:t>Criteria for admission will be center dependent, but many admit for first fever</a:t>
            </a:r>
          </a:p>
          <a:p>
            <a:r>
              <a:rPr lang="en-US" sz="2400" dirty="0"/>
              <a:t>Outpatient infusion is more cost effective, associated with shorter hospital stays, and with no negative clinical impact </a:t>
            </a:r>
          </a:p>
          <a:p>
            <a:r>
              <a:rPr lang="en-US" sz="2400" dirty="0"/>
              <a:t>Additional experience with CD28 CAR T-cell therapy needed </a:t>
            </a:r>
          </a:p>
          <a:p>
            <a:endParaRPr lang="en-US" sz="2400" dirty="0"/>
          </a:p>
        </p:txBody>
      </p:sp>
    </p:spTree>
    <p:extLst>
      <p:ext uri="{BB962C8B-B14F-4D97-AF65-F5344CB8AC3E}">
        <p14:creationId xmlns:p14="http://schemas.microsoft.com/office/powerpoint/2010/main" val="49810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406A6D-60F3-DA3F-B2F7-70825E67E095}"/>
              </a:ext>
            </a:extLst>
          </p:cNvPr>
          <p:cNvSpPr>
            <a:spLocks noGrp="1"/>
          </p:cNvSpPr>
          <p:nvPr>
            <p:ph type="title"/>
          </p:nvPr>
        </p:nvSpPr>
        <p:spPr/>
        <p:txBody>
          <a:bodyPr>
            <a:normAutofit/>
          </a:bodyPr>
          <a:lstStyle/>
          <a:p>
            <a:pPr algn="ctr"/>
            <a:r>
              <a:rPr lang="en-US" sz="4000" dirty="0"/>
              <a:t>Short-term Monitoring:</a:t>
            </a:r>
            <a:br>
              <a:rPr lang="en-US" sz="4000" dirty="0"/>
            </a:br>
            <a:r>
              <a:rPr lang="en-US" sz="4000" dirty="0"/>
              <a:t>Days to Weeks From Infusion</a:t>
            </a:r>
          </a:p>
        </p:txBody>
      </p:sp>
      <p:sp>
        <p:nvSpPr>
          <p:cNvPr id="9" name="Text Placeholder 8">
            <a:extLst>
              <a:ext uri="{FF2B5EF4-FFF2-40B4-BE49-F238E27FC236}">
                <a16:creationId xmlns:a16="http://schemas.microsoft.com/office/drawing/2014/main" id="{899C6B23-DC8A-1E21-C674-B6D5E968B6CB}"/>
              </a:ext>
            </a:extLst>
          </p:cNvPr>
          <p:cNvSpPr>
            <a:spLocks noGrp="1"/>
          </p:cNvSpPr>
          <p:nvPr>
            <p:ph type="body" idx="1"/>
          </p:nvPr>
        </p:nvSpPr>
        <p:spPr>
          <a:xfrm>
            <a:off x="839788" y="1681163"/>
            <a:ext cx="5157787" cy="537930"/>
          </a:xfrm>
        </p:spPr>
        <p:txBody>
          <a:bodyPr>
            <a:normAutofit/>
          </a:bodyPr>
          <a:lstStyle/>
          <a:p>
            <a:r>
              <a:rPr lang="en-US" sz="2000" dirty="0"/>
              <a:t>If outpatient, patients are:</a:t>
            </a:r>
          </a:p>
        </p:txBody>
      </p:sp>
      <p:sp>
        <p:nvSpPr>
          <p:cNvPr id="10" name="Content Placeholder 9">
            <a:extLst>
              <a:ext uri="{FF2B5EF4-FFF2-40B4-BE49-F238E27FC236}">
                <a16:creationId xmlns:a16="http://schemas.microsoft.com/office/drawing/2014/main" id="{31D5888C-4A0C-D7B4-DCD4-33C4B6BE0DA8}"/>
              </a:ext>
            </a:extLst>
          </p:cNvPr>
          <p:cNvSpPr>
            <a:spLocks noGrp="1"/>
          </p:cNvSpPr>
          <p:nvPr>
            <p:ph sz="half" idx="2"/>
          </p:nvPr>
        </p:nvSpPr>
        <p:spPr>
          <a:xfrm>
            <a:off x="839788" y="2352907"/>
            <a:ext cx="5014602" cy="3836756"/>
          </a:xfrm>
        </p:spPr>
        <p:txBody>
          <a:bodyPr>
            <a:normAutofit/>
          </a:bodyPr>
          <a:lstStyle/>
          <a:p>
            <a:r>
              <a:rPr lang="en-US" sz="2000" dirty="0"/>
              <a:t>Housed near treating center for 4 weeks</a:t>
            </a:r>
          </a:p>
          <a:p>
            <a:r>
              <a:rPr lang="en-US" sz="2000" dirty="0"/>
              <a:t>Instructed how to take vital signs and monitor for neurologic toxicity and given tools (</a:t>
            </a:r>
            <a:r>
              <a:rPr lang="en-US" sz="2000" dirty="0" err="1"/>
              <a:t>eg</a:t>
            </a:r>
            <a:r>
              <a:rPr lang="en-US" sz="2000" dirty="0"/>
              <a:t>, thermometers) for assessing and recording these data </a:t>
            </a:r>
          </a:p>
          <a:p>
            <a:r>
              <a:rPr lang="en-US" sz="2000" dirty="0"/>
              <a:t>Scheduled to return to the treating center daily for at least 7 days for labs and review of vital signs/labs</a:t>
            </a:r>
          </a:p>
          <a:p>
            <a:r>
              <a:rPr lang="en-US" sz="2000" dirty="0"/>
              <a:t>Admitted at the onset of fever and/or confusion until resolution of CRS</a:t>
            </a:r>
            <a:br>
              <a:rPr lang="en-US" sz="2000" dirty="0"/>
            </a:br>
            <a:r>
              <a:rPr lang="en-US" sz="2000" dirty="0"/>
              <a:t>and/or NT</a:t>
            </a:r>
          </a:p>
        </p:txBody>
      </p:sp>
      <p:sp>
        <p:nvSpPr>
          <p:cNvPr id="11" name="Text Placeholder 10">
            <a:extLst>
              <a:ext uri="{FF2B5EF4-FFF2-40B4-BE49-F238E27FC236}">
                <a16:creationId xmlns:a16="http://schemas.microsoft.com/office/drawing/2014/main" id="{EE07343C-543F-6DE7-477C-8C8E8B6B610C}"/>
              </a:ext>
            </a:extLst>
          </p:cNvPr>
          <p:cNvSpPr>
            <a:spLocks noGrp="1"/>
          </p:cNvSpPr>
          <p:nvPr>
            <p:ph type="body" sz="quarter" idx="3"/>
          </p:nvPr>
        </p:nvSpPr>
        <p:spPr>
          <a:xfrm>
            <a:off x="6172200" y="1681163"/>
            <a:ext cx="5183188" cy="537930"/>
          </a:xfrm>
        </p:spPr>
        <p:txBody>
          <a:bodyPr>
            <a:normAutofit/>
          </a:bodyPr>
          <a:lstStyle/>
          <a:p>
            <a:r>
              <a:rPr lang="en-US" sz="2000" dirty="0"/>
              <a:t>If inpatient:</a:t>
            </a:r>
          </a:p>
        </p:txBody>
      </p:sp>
      <p:sp>
        <p:nvSpPr>
          <p:cNvPr id="12" name="Content Placeholder 11">
            <a:extLst>
              <a:ext uri="{FF2B5EF4-FFF2-40B4-BE49-F238E27FC236}">
                <a16:creationId xmlns:a16="http://schemas.microsoft.com/office/drawing/2014/main" id="{0D8989A4-77C5-05D5-813A-806A94215FD9}"/>
              </a:ext>
            </a:extLst>
          </p:cNvPr>
          <p:cNvSpPr>
            <a:spLocks noGrp="1"/>
          </p:cNvSpPr>
          <p:nvPr>
            <p:ph sz="quarter" idx="4"/>
          </p:nvPr>
        </p:nvSpPr>
        <p:spPr>
          <a:xfrm>
            <a:off x="6172200" y="2352907"/>
            <a:ext cx="5183188" cy="3836756"/>
          </a:xfrm>
        </p:spPr>
        <p:txBody>
          <a:bodyPr>
            <a:normAutofit/>
          </a:bodyPr>
          <a:lstStyle/>
          <a:p>
            <a:r>
              <a:rPr lang="en-US" sz="2000" dirty="0"/>
              <a:t>Patient is admitted for up to 7 days or until the resolution of CRS and/or NT</a:t>
            </a:r>
          </a:p>
          <a:p>
            <a:r>
              <a:rPr lang="en-US" sz="2000" dirty="0"/>
              <a:t>After discharge, patients remain within </a:t>
            </a:r>
            <a:br>
              <a:rPr lang="en-US" sz="2000" dirty="0"/>
            </a:br>
            <a:r>
              <a:rPr lang="en-US" sz="2000" dirty="0"/>
              <a:t>2 hours of the treating center for up to 4 weeks and abstain from driving for up to 8 weeks following CAR T-cell infusion due to a low risk of recurrent CRS and/or NT</a:t>
            </a:r>
          </a:p>
          <a:p>
            <a:r>
              <a:rPr lang="en-US" sz="2000" dirty="0"/>
              <a:t>Patients are monitored for ongoing </a:t>
            </a:r>
            <a:r>
              <a:rPr lang="en-US" sz="2000" dirty="0" err="1"/>
              <a:t>cytopenias</a:t>
            </a:r>
            <a:r>
              <a:rPr lang="en-US" sz="2000" dirty="0"/>
              <a:t>, hydration status; first response assessment at 4 weeks</a:t>
            </a:r>
          </a:p>
        </p:txBody>
      </p:sp>
      <p:sp>
        <p:nvSpPr>
          <p:cNvPr id="19" name="Text Placeholder 18">
            <a:extLst>
              <a:ext uri="{FF2B5EF4-FFF2-40B4-BE49-F238E27FC236}">
                <a16:creationId xmlns:a16="http://schemas.microsoft.com/office/drawing/2014/main" id="{F73C11E0-A7FA-99DC-3D1C-7A23DA78401B}"/>
              </a:ext>
            </a:extLst>
          </p:cNvPr>
          <p:cNvSpPr>
            <a:spLocks noGrp="1"/>
          </p:cNvSpPr>
          <p:nvPr>
            <p:ph type="body" sz="quarter" idx="12"/>
          </p:nvPr>
        </p:nvSpPr>
        <p:spPr/>
        <p:txBody>
          <a:bodyPr/>
          <a:lstStyle/>
          <a:p>
            <a:r>
              <a:rPr lang="en-US" sz="1000" dirty="0">
                <a:latin typeface="Arial" panose="020B0604020202020204" pitchFamily="34" charset="0"/>
                <a:cs typeface="Arial" panose="020B0604020202020204" pitchFamily="34" charset="0"/>
              </a:rPr>
              <a:t>CRS, cytokine release syndrome; NT, neurotoxicity.</a:t>
            </a:r>
          </a:p>
        </p:txBody>
      </p:sp>
    </p:spTree>
    <p:extLst>
      <p:ext uri="{BB962C8B-B14F-4D97-AF65-F5344CB8AC3E}">
        <p14:creationId xmlns:p14="http://schemas.microsoft.com/office/powerpoint/2010/main" val="405387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931A-CABD-2AB7-BBC1-A57A270406BD}"/>
              </a:ext>
            </a:extLst>
          </p:cNvPr>
          <p:cNvSpPr>
            <a:spLocks noGrp="1"/>
          </p:cNvSpPr>
          <p:nvPr>
            <p:ph type="ctrTitle"/>
          </p:nvPr>
        </p:nvSpPr>
        <p:spPr>
          <a:xfrm>
            <a:off x="1524000" y="2161309"/>
            <a:ext cx="9144000" cy="2050474"/>
          </a:xfrm>
        </p:spPr>
        <p:txBody>
          <a:bodyPr>
            <a:noAutofit/>
          </a:bodyPr>
          <a:lstStyle/>
          <a:p>
            <a:r>
              <a:rPr lang="en-US" sz="4400" dirty="0"/>
              <a:t>Can you discuss how you approach team-based care coordination and communication? </a:t>
            </a:r>
          </a:p>
        </p:txBody>
      </p:sp>
    </p:spTree>
    <p:extLst>
      <p:ext uri="{BB962C8B-B14F-4D97-AF65-F5344CB8AC3E}">
        <p14:creationId xmlns:p14="http://schemas.microsoft.com/office/powerpoint/2010/main" val="149860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BF0C-3F5C-4875-0928-99D005939CE2}"/>
              </a:ext>
            </a:extLst>
          </p:cNvPr>
          <p:cNvSpPr>
            <a:spLocks noGrp="1"/>
          </p:cNvSpPr>
          <p:nvPr>
            <p:ph type="title"/>
          </p:nvPr>
        </p:nvSpPr>
        <p:spPr>
          <a:xfrm>
            <a:off x="838200" y="365126"/>
            <a:ext cx="10515600" cy="692252"/>
          </a:xfrm>
        </p:spPr>
        <p:txBody>
          <a:bodyPr>
            <a:normAutofit fontScale="90000"/>
          </a:bodyPr>
          <a:lstStyle/>
          <a:p>
            <a:pPr algn="ctr"/>
            <a:r>
              <a:rPr lang="en-GB" sz="4400" dirty="0"/>
              <a:t>CAR T-Cell Patient Journey</a:t>
            </a:r>
            <a:endParaRPr lang="en-US" dirty="0"/>
          </a:p>
        </p:txBody>
      </p:sp>
      <p:sp>
        <p:nvSpPr>
          <p:cNvPr id="5" name="Text Placeholder 4">
            <a:extLst>
              <a:ext uri="{FF2B5EF4-FFF2-40B4-BE49-F238E27FC236}">
                <a16:creationId xmlns:a16="http://schemas.microsoft.com/office/drawing/2014/main" id="{54E20959-29FF-8FDD-E60F-D8EDB5A5FF66}"/>
              </a:ext>
            </a:extLst>
          </p:cNvPr>
          <p:cNvSpPr>
            <a:spLocks noGrp="1"/>
          </p:cNvSpPr>
          <p:nvPr>
            <p:ph type="body" sz="quarter" idx="12"/>
          </p:nvPr>
        </p:nvSpPr>
        <p:spPr>
          <a:xfrm>
            <a:off x="1524000" y="6411685"/>
            <a:ext cx="7770312" cy="362326"/>
          </a:xfrm>
        </p:spPr>
        <p:txBody>
          <a:bodyPr/>
          <a:lstStyle/>
          <a:p>
            <a:r>
              <a:rPr lang="en-US" sz="1000" dirty="0">
                <a:latin typeface="Arial" panose="020B0604020202020204" pitchFamily="34" charset="0"/>
                <a:cs typeface="Arial" panose="020B0604020202020204" pitchFamily="34" charset="0"/>
              </a:rPr>
              <a:t>CRS, cytokine release syndrome; FDA, Food and Drug Administration; FL, follicular lymphoma; Flu/Cy, fludarabine/cyclophosphamide; LBCL, large B-cell lymphoma; LD, low-dose; MCL, mantle cell lymphoma; NT, neurotoxicity; RT, radiation therapy.</a:t>
            </a:r>
          </a:p>
        </p:txBody>
      </p:sp>
      <p:sp>
        <p:nvSpPr>
          <p:cNvPr id="6" name="TextBox 5">
            <a:extLst>
              <a:ext uri="{FF2B5EF4-FFF2-40B4-BE49-F238E27FC236}">
                <a16:creationId xmlns:a16="http://schemas.microsoft.com/office/drawing/2014/main" id="{E225743B-CC8D-5000-FCD7-86B3B60D4386}"/>
              </a:ext>
            </a:extLst>
          </p:cNvPr>
          <p:cNvSpPr txBox="1"/>
          <p:nvPr/>
        </p:nvSpPr>
        <p:spPr>
          <a:xfrm>
            <a:off x="826104" y="1348727"/>
            <a:ext cx="2928034"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a:latin typeface="Arial" panose="020B0604020202020204" pitchFamily="34" charset="0"/>
                <a:cs typeface="Arial" panose="020B0604020202020204" pitchFamily="34" charset="0"/>
              </a:rPr>
              <a:t>Patient identification</a:t>
            </a:r>
          </a:p>
          <a:p>
            <a:pPr algn="ctr"/>
            <a:r>
              <a:rPr lang="en-US" dirty="0">
                <a:latin typeface="Arial" panose="020B0604020202020204" pitchFamily="34" charset="0"/>
                <a:cs typeface="Arial" panose="020B0604020202020204" pitchFamily="34" charset="0"/>
              </a:rPr>
              <a:t>(meets FDA label)</a:t>
            </a:r>
          </a:p>
        </p:txBody>
      </p:sp>
      <p:sp>
        <p:nvSpPr>
          <p:cNvPr id="7" name="Right Arrow 6">
            <a:extLst>
              <a:ext uri="{FF2B5EF4-FFF2-40B4-BE49-F238E27FC236}">
                <a16:creationId xmlns:a16="http://schemas.microsoft.com/office/drawing/2014/main" id="{81D184AC-03A5-EF4C-6A77-7F43A7C2A0AB}"/>
              </a:ext>
            </a:extLst>
          </p:cNvPr>
          <p:cNvSpPr/>
          <p:nvPr/>
        </p:nvSpPr>
        <p:spPr>
          <a:xfrm>
            <a:off x="3754138" y="1411936"/>
            <a:ext cx="307390" cy="29618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8920E58-185B-1CCC-B755-B7A344393624}"/>
              </a:ext>
            </a:extLst>
          </p:cNvPr>
          <p:cNvSpPr txBox="1"/>
          <p:nvPr/>
        </p:nvSpPr>
        <p:spPr>
          <a:xfrm>
            <a:off x="4127562" y="1340908"/>
            <a:ext cx="2023765"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Referral to CAR T-cell specialist</a:t>
            </a:r>
          </a:p>
        </p:txBody>
      </p:sp>
      <p:sp>
        <p:nvSpPr>
          <p:cNvPr id="9" name="TextBox 8">
            <a:extLst>
              <a:ext uri="{FF2B5EF4-FFF2-40B4-BE49-F238E27FC236}">
                <a16:creationId xmlns:a16="http://schemas.microsoft.com/office/drawing/2014/main" id="{37C519D4-24AC-E080-4B3C-C2E1277D53FA}"/>
              </a:ext>
            </a:extLst>
          </p:cNvPr>
          <p:cNvSpPr txBox="1"/>
          <p:nvPr/>
        </p:nvSpPr>
        <p:spPr>
          <a:xfrm>
            <a:off x="839788" y="1987239"/>
            <a:ext cx="2914350" cy="2677656"/>
          </a:xfrm>
          <a:prstGeom prst="rect">
            <a:avLst/>
          </a:prstGeom>
          <a:solidFill>
            <a:schemeClr val="bg2"/>
          </a:solidFill>
          <a:ln w="19050">
            <a:noFill/>
          </a:ln>
        </p:spPr>
        <p:txBody>
          <a:bodyPr wrap="square" lIns="91440" rIns="36000" rtlCol="0">
            <a:spAutoFit/>
          </a:bodyPr>
          <a:lstStyle/>
          <a:p>
            <a:pPr marL="122238" indent="-122238">
              <a:buFont typeface="Arial" panose="020B0604020202020204" pitchFamily="34" charset="0"/>
              <a:buChar char="•"/>
            </a:pPr>
            <a:r>
              <a:rPr lang="en-US" sz="1400" dirty="0">
                <a:latin typeface="Arial" panose="020B0604020202020204" pitchFamily="34" charset="0"/>
                <a:cs typeface="Arial" panose="020B0604020202020204" pitchFamily="34" charset="0"/>
              </a:rPr>
              <a:t>LBCL 2+ or 3+L</a:t>
            </a:r>
          </a:p>
          <a:p>
            <a:pPr marL="122238" indent="-122238">
              <a:buFont typeface="Arial" panose="020B0604020202020204" pitchFamily="34" charset="0"/>
              <a:buChar char="•"/>
            </a:pPr>
            <a:r>
              <a:rPr lang="en-US" sz="1400" dirty="0">
                <a:latin typeface="Arial" panose="020B0604020202020204" pitchFamily="34" charset="0"/>
                <a:cs typeface="Arial" panose="020B0604020202020204" pitchFamily="34" charset="0"/>
              </a:rPr>
              <a:t>MCL 2+L</a:t>
            </a:r>
          </a:p>
          <a:p>
            <a:pPr marL="122238" indent="-122238">
              <a:buFont typeface="Arial" panose="020B0604020202020204" pitchFamily="34" charset="0"/>
              <a:buChar char="•"/>
            </a:pPr>
            <a:r>
              <a:rPr lang="en-US" sz="1400" dirty="0">
                <a:latin typeface="Arial" panose="020B0604020202020204" pitchFamily="34" charset="0"/>
                <a:cs typeface="Arial" panose="020B0604020202020204" pitchFamily="34" charset="0"/>
              </a:rPr>
              <a:t>FL 3+L</a:t>
            </a:r>
          </a:p>
          <a:p>
            <a:pPr marL="122238" indent="-122238">
              <a:buFont typeface="Arial" panose="020B0604020202020204" pitchFamily="34" charset="0"/>
              <a:buChar char="•"/>
            </a:pPr>
            <a:r>
              <a:rPr lang="en-US" sz="1400" dirty="0">
                <a:latin typeface="Arial" panose="020B0604020202020204" pitchFamily="34" charset="0"/>
                <a:cs typeface="Arial" panose="020B0604020202020204" pitchFamily="34" charset="0"/>
              </a:rPr>
              <a:t>No age cut-off</a:t>
            </a:r>
          </a:p>
          <a:p>
            <a:pPr marL="122238" indent="-122238">
              <a:buFont typeface="Arial" panose="020B0604020202020204" pitchFamily="34" charset="0"/>
              <a:buChar char="•"/>
            </a:pPr>
            <a:r>
              <a:rPr lang="en-US" sz="1400" dirty="0">
                <a:latin typeface="Arial" panose="020B0604020202020204" pitchFamily="34" charset="0"/>
                <a:cs typeface="Arial" panose="020B0604020202020204" pitchFamily="34" charset="0"/>
              </a:rPr>
              <a:t>No requirement for CD19+</a:t>
            </a:r>
          </a:p>
          <a:p>
            <a:pPr marL="122238" indent="-122238">
              <a:buFont typeface="Arial" panose="020B0604020202020204" pitchFamily="34" charset="0"/>
              <a:buChar char="•"/>
            </a:pPr>
            <a:r>
              <a:rPr lang="en-US" sz="1400" dirty="0">
                <a:latin typeface="Arial" panose="020B0604020202020204" pitchFamily="34" charset="0"/>
                <a:cs typeface="Arial" panose="020B0604020202020204" pitchFamily="34" charset="0"/>
              </a:rPr>
              <a:t>CAR centers will have variable eligibility criteria so best to refer and let them decide</a:t>
            </a:r>
          </a:p>
          <a:p>
            <a:pPr marL="122238" indent="-122238">
              <a:buFont typeface="Arial" panose="020B0604020202020204" pitchFamily="34" charset="0"/>
              <a:buChar char="•"/>
            </a:pPr>
            <a:r>
              <a:rPr lang="en-US" sz="1400" dirty="0">
                <a:latin typeface="Arial" panose="020B0604020202020204" pitchFamily="34" charset="0"/>
                <a:cs typeface="Arial" panose="020B0604020202020204" pitchFamily="34" charset="0"/>
              </a:rPr>
              <a:t>Patients can be CAR candidates who are not auto-transplant candidates</a:t>
            </a:r>
          </a:p>
          <a:p>
            <a:pPr marL="122238" indent="-122238">
              <a:buFont typeface="Arial" panose="020B0604020202020204" pitchFamily="34" charset="0"/>
              <a:buChar char="•"/>
            </a:pPr>
            <a:r>
              <a:rPr lang="en-US" sz="1400" dirty="0">
                <a:latin typeface="Arial" panose="020B0604020202020204" pitchFamily="34" charset="0"/>
                <a:cs typeface="Arial" panose="020B0604020202020204" pitchFamily="34" charset="0"/>
              </a:rPr>
              <a:t>The earlier the referral the better!</a:t>
            </a:r>
          </a:p>
        </p:txBody>
      </p:sp>
      <p:sp>
        <p:nvSpPr>
          <p:cNvPr id="10" name="TextBox 9">
            <a:extLst>
              <a:ext uri="{FF2B5EF4-FFF2-40B4-BE49-F238E27FC236}">
                <a16:creationId xmlns:a16="http://schemas.microsoft.com/office/drawing/2014/main" id="{E5120EAA-BBAB-7DD7-E619-CFE970624B22}"/>
              </a:ext>
            </a:extLst>
          </p:cNvPr>
          <p:cNvSpPr txBox="1"/>
          <p:nvPr/>
        </p:nvSpPr>
        <p:spPr>
          <a:xfrm>
            <a:off x="4127562" y="1980601"/>
            <a:ext cx="2023765" cy="1169551"/>
          </a:xfrm>
          <a:prstGeom prst="rect">
            <a:avLst/>
          </a:prstGeom>
          <a:solidFill>
            <a:schemeClr val="bg2">
              <a:alpha val="40000"/>
            </a:schemeClr>
          </a:solidFill>
          <a:ln w="19050">
            <a:noFill/>
          </a:ln>
        </p:spPr>
        <p:txBody>
          <a:bodyPr wrap="square" lIns="91440" rIns="36000" rtlCol="0">
            <a:spAutoFit/>
          </a:bodyPr>
          <a:lstStyle>
            <a:defPPr>
              <a:defRPr lang="en-US"/>
            </a:defPPr>
            <a:lvl1pPr marL="285750" indent="-285750">
              <a:buFont typeface="Arial" panose="020B0604020202020204" pitchFamily="34" charset="0"/>
              <a:buChar char="•"/>
              <a:defRPr sz="1400">
                <a:latin typeface="Arial" panose="020B0604020202020204" pitchFamily="34" charset="0"/>
                <a:cs typeface="Arial" panose="020B0604020202020204" pitchFamily="34" charset="0"/>
              </a:defRPr>
            </a:lvl1pPr>
          </a:lstStyle>
          <a:p>
            <a:pPr marL="122238" indent="-122238"/>
            <a:r>
              <a:rPr lang="en-US" dirty="0"/>
              <a:t>Eligibility evaluation</a:t>
            </a:r>
          </a:p>
          <a:p>
            <a:pPr marL="122238" indent="-122238"/>
            <a:r>
              <a:rPr lang="en-US" dirty="0"/>
              <a:t>Insurance authorization</a:t>
            </a:r>
          </a:p>
          <a:p>
            <a:pPr marL="122238" indent="-122238"/>
            <a:r>
              <a:rPr lang="en-US" dirty="0"/>
              <a:t>Consent and education</a:t>
            </a:r>
          </a:p>
        </p:txBody>
      </p:sp>
      <p:sp>
        <p:nvSpPr>
          <p:cNvPr id="12" name="TextBox 11">
            <a:extLst>
              <a:ext uri="{FF2B5EF4-FFF2-40B4-BE49-F238E27FC236}">
                <a16:creationId xmlns:a16="http://schemas.microsoft.com/office/drawing/2014/main" id="{5C805BBD-3F83-B6BF-1DC3-A46FB586268A}"/>
              </a:ext>
            </a:extLst>
          </p:cNvPr>
          <p:cNvSpPr txBox="1"/>
          <p:nvPr/>
        </p:nvSpPr>
        <p:spPr>
          <a:xfrm>
            <a:off x="6458716" y="1338787"/>
            <a:ext cx="2984689"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T-cell collection</a:t>
            </a:r>
          </a:p>
        </p:txBody>
      </p:sp>
      <p:sp>
        <p:nvSpPr>
          <p:cNvPr id="14" name="TextBox 13">
            <a:extLst>
              <a:ext uri="{FF2B5EF4-FFF2-40B4-BE49-F238E27FC236}">
                <a16:creationId xmlns:a16="http://schemas.microsoft.com/office/drawing/2014/main" id="{12C04B69-9384-BB8D-04B9-7635E50E3EDD}"/>
              </a:ext>
            </a:extLst>
          </p:cNvPr>
          <p:cNvSpPr txBox="1"/>
          <p:nvPr/>
        </p:nvSpPr>
        <p:spPr>
          <a:xfrm>
            <a:off x="6458717" y="2231871"/>
            <a:ext cx="298469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a:latin typeface="Arial" panose="020B0604020202020204" pitchFamily="34" charset="0"/>
                <a:cs typeface="Arial" panose="020B0604020202020204" pitchFamily="34" charset="0"/>
              </a:rPr>
              <a:t>LD chemotherapy</a:t>
            </a:r>
          </a:p>
          <a:p>
            <a:pPr algn="ctr"/>
            <a:r>
              <a:rPr lang="en-US" dirty="0">
                <a:latin typeface="Arial" panose="020B0604020202020204" pitchFamily="34" charset="0"/>
                <a:cs typeface="Arial" panose="020B0604020202020204" pitchFamily="34" charset="0"/>
              </a:rPr>
              <a:t>and T-cell infusion</a:t>
            </a:r>
          </a:p>
        </p:txBody>
      </p:sp>
      <p:sp>
        <p:nvSpPr>
          <p:cNvPr id="16" name="TextBox 15">
            <a:extLst>
              <a:ext uri="{FF2B5EF4-FFF2-40B4-BE49-F238E27FC236}">
                <a16:creationId xmlns:a16="http://schemas.microsoft.com/office/drawing/2014/main" id="{850312B6-86F3-E9C8-04EA-E4C1C8E60C76}"/>
              </a:ext>
            </a:extLst>
          </p:cNvPr>
          <p:cNvSpPr txBox="1"/>
          <p:nvPr/>
        </p:nvSpPr>
        <p:spPr>
          <a:xfrm>
            <a:off x="6994608" y="5282146"/>
            <a:ext cx="197133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Acute post-CAR monitoring</a:t>
            </a:r>
          </a:p>
        </p:txBody>
      </p:sp>
      <p:sp>
        <p:nvSpPr>
          <p:cNvPr id="18" name="TextBox 17">
            <a:extLst>
              <a:ext uri="{FF2B5EF4-FFF2-40B4-BE49-F238E27FC236}">
                <a16:creationId xmlns:a16="http://schemas.microsoft.com/office/drawing/2014/main" id="{1424DF63-A1D9-7158-28AB-785BFEC2B7A1}"/>
              </a:ext>
            </a:extLst>
          </p:cNvPr>
          <p:cNvSpPr txBox="1"/>
          <p:nvPr/>
        </p:nvSpPr>
        <p:spPr>
          <a:xfrm>
            <a:off x="9633068" y="5302637"/>
            <a:ext cx="2305682" cy="646331"/>
          </a:xfrm>
          <a:prstGeom prst="rect">
            <a:avLst/>
          </a:prstGeom>
          <a:solidFill>
            <a:srgbClr val="FFC000"/>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latin typeface="Arial" panose="020B0604020202020204" pitchFamily="34" charset="0"/>
                <a:cs typeface="Arial" panose="020B0604020202020204" pitchFamily="34" charset="0"/>
              </a:rPr>
              <a:t>Long-term post-CAR</a:t>
            </a:r>
          </a:p>
          <a:p>
            <a:pPr algn="ctr"/>
            <a:r>
              <a:rPr lang="en-US" dirty="0">
                <a:latin typeface="Arial" panose="020B0604020202020204" pitchFamily="34" charset="0"/>
                <a:cs typeface="Arial" panose="020B0604020202020204" pitchFamily="34" charset="0"/>
              </a:rPr>
              <a:t>monitoring</a:t>
            </a:r>
          </a:p>
        </p:txBody>
      </p:sp>
      <p:sp>
        <p:nvSpPr>
          <p:cNvPr id="20" name="TextBox 19">
            <a:extLst>
              <a:ext uri="{FF2B5EF4-FFF2-40B4-BE49-F238E27FC236}">
                <a16:creationId xmlns:a16="http://schemas.microsoft.com/office/drawing/2014/main" id="{C1A20307-298C-38CB-7A73-D4E28036C72E}"/>
              </a:ext>
            </a:extLst>
          </p:cNvPr>
          <p:cNvSpPr txBox="1"/>
          <p:nvPr/>
        </p:nvSpPr>
        <p:spPr>
          <a:xfrm>
            <a:off x="9750796" y="1573864"/>
            <a:ext cx="2208566"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dirty="0">
                <a:latin typeface="Arial" panose="020B0604020202020204" pitchFamily="34" charset="0"/>
                <a:cs typeface="Arial" panose="020B0604020202020204" pitchFamily="34" charset="0"/>
              </a:rPr>
              <a:t>Close monitoring</a:t>
            </a:r>
          </a:p>
          <a:p>
            <a:pPr algn="ctr"/>
            <a:r>
              <a:rPr lang="en-US" dirty="0">
                <a:latin typeface="Arial" panose="020B0604020202020204" pitchFamily="34" charset="0"/>
                <a:cs typeface="Arial" panose="020B0604020202020204" pitchFamily="34" charset="0"/>
              </a:rPr>
              <a:t>+/- bridging therapy</a:t>
            </a:r>
          </a:p>
        </p:txBody>
      </p:sp>
      <p:sp>
        <p:nvSpPr>
          <p:cNvPr id="21" name="TextBox 20">
            <a:extLst>
              <a:ext uri="{FF2B5EF4-FFF2-40B4-BE49-F238E27FC236}">
                <a16:creationId xmlns:a16="http://schemas.microsoft.com/office/drawing/2014/main" id="{68C52DBC-D347-31B5-7017-E1B02770D0DC}"/>
              </a:ext>
            </a:extLst>
          </p:cNvPr>
          <p:cNvSpPr txBox="1"/>
          <p:nvPr/>
        </p:nvSpPr>
        <p:spPr>
          <a:xfrm>
            <a:off x="6458716" y="2895700"/>
            <a:ext cx="2984691" cy="1815882"/>
          </a:xfrm>
          <a:prstGeom prst="rect">
            <a:avLst/>
          </a:prstGeom>
          <a:solidFill>
            <a:schemeClr val="bg2">
              <a:alpha val="40000"/>
            </a:schemeClr>
          </a:solidFill>
          <a:ln w="19050">
            <a:noFill/>
          </a:ln>
        </p:spPr>
        <p:txBody>
          <a:bodyPr wrap="square" lIns="91440" rIns="36000" rtlCol="0">
            <a:spAutoFit/>
          </a:bodyPr>
          <a:lstStyle>
            <a:defPPr>
              <a:defRPr lang="en-US"/>
            </a:defPPr>
            <a:lvl1pPr marL="285750" indent="-285750">
              <a:buFont typeface="Arial" panose="020B0604020202020204" pitchFamily="34" charset="0"/>
              <a:buChar char="•"/>
              <a:defRPr sz="1400">
                <a:latin typeface="Arial" panose="020B0604020202020204" pitchFamily="34" charset="0"/>
                <a:cs typeface="Arial" panose="020B0604020202020204" pitchFamily="34" charset="0"/>
              </a:defRPr>
            </a:lvl1pPr>
          </a:lstStyle>
          <a:p>
            <a:pPr marL="122238" indent="-122238"/>
            <a:r>
              <a:rPr lang="en-US" dirty="0"/>
              <a:t>LD chemo mostly outpatient </a:t>
            </a:r>
            <a:br>
              <a:rPr lang="en-US" dirty="0"/>
            </a:br>
            <a:r>
              <a:rPr lang="en-US" dirty="0"/>
              <a:t>(</a:t>
            </a:r>
            <a:r>
              <a:rPr lang="en-US" dirty="0" err="1"/>
              <a:t>i.e</a:t>
            </a:r>
            <a:r>
              <a:rPr lang="en-US" dirty="0"/>
              <a:t> Flu/Cy x 3 days)</a:t>
            </a:r>
          </a:p>
          <a:p>
            <a:pPr marL="122238" indent="-122238"/>
            <a:r>
              <a:rPr lang="en-US" dirty="0"/>
              <a:t>CAR infusion can be inpatient or outpatient</a:t>
            </a:r>
          </a:p>
          <a:p>
            <a:pPr marL="122238" indent="-122238"/>
            <a:r>
              <a:rPr lang="en-US" dirty="0"/>
              <a:t>Post-CAR monitoring involves daily labs, close vital sign monitoring, and exams for at least 7 days to assess for CRS/NT</a:t>
            </a:r>
          </a:p>
        </p:txBody>
      </p:sp>
      <p:sp>
        <p:nvSpPr>
          <p:cNvPr id="22" name="TextBox 21">
            <a:extLst>
              <a:ext uri="{FF2B5EF4-FFF2-40B4-BE49-F238E27FC236}">
                <a16:creationId xmlns:a16="http://schemas.microsoft.com/office/drawing/2014/main" id="{9A6CBAAE-F0A8-8D69-D73C-C79FA1D0BBBA}"/>
              </a:ext>
            </a:extLst>
          </p:cNvPr>
          <p:cNvSpPr txBox="1"/>
          <p:nvPr/>
        </p:nvSpPr>
        <p:spPr>
          <a:xfrm>
            <a:off x="9750796" y="2220195"/>
            <a:ext cx="2187954" cy="2031325"/>
          </a:xfrm>
          <a:prstGeom prst="rect">
            <a:avLst/>
          </a:prstGeom>
          <a:solidFill>
            <a:schemeClr val="bg2">
              <a:alpha val="40000"/>
            </a:schemeClr>
          </a:solidFill>
          <a:ln w="19050">
            <a:noFill/>
          </a:ln>
        </p:spPr>
        <p:txBody>
          <a:bodyPr wrap="square" lIns="91440" rIns="36000" rtlCol="0">
            <a:spAutoFit/>
          </a:bodyPr>
          <a:lstStyle>
            <a:defPPr>
              <a:defRPr lang="en-US"/>
            </a:defPPr>
            <a:lvl1pPr marL="285750" indent="-285750">
              <a:buFont typeface="Arial" panose="020B0604020202020204" pitchFamily="34" charset="0"/>
              <a:buChar char="•"/>
              <a:defRPr sz="1400">
                <a:latin typeface="Arial" panose="020B0604020202020204" pitchFamily="34" charset="0"/>
                <a:cs typeface="Arial" panose="020B0604020202020204" pitchFamily="34" charset="0"/>
              </a:defRPr>
            </a:lvl1pPr>
          </a:lstStyle>
          <a:p>
            <a:pPr marL="122238" indent="-122238"/>
            <a:r>
              <a:rPr lang="en-US" dirty="0"/>
              <a:t>Is the patient experiencing significant symptoms or at risk for organ function impairment?</a:t>
            </a:r>
          </a:p>
          <a:p>
            <a:pPr marL="122238" indent="-122238"/>
            <a:r>
              <a:rPr lang="en-US" dirty="0"/>
              <a:t>Bridging could include steroids, palliative RT, chemotherapy, and/or newer targeted agents</a:t>
            </a:r>
          </a:p>
        </p:txBody>
      </p:sp>
      <p:sp>
        <p:nvSpPr>
          <p:cNvPr id="23" name="TextBox 22">
            <a:extLst>
              <a:ext uri="{FF2B5EF4-FFF2-40B4-BE49-F238E27FC236}">
                <a16:creationId xmlns:a16="http://schemas.microsoft.com/office/drawing/2014/main" id="{E9398993-059C-623B-D321-A15F9EA8CC67}"/>
              </a:ext>
            </a:extLst>
          </p:cNvPr>
          <p:cNvSpPr txBox="1"/>
          <p:nvPr/>
        </p:nvSpPr>
        <p:spPr>
          <a:xfrm>
            <a:off x="106878" y="5256591"/>
            <a:ext cx="6887729" cy="738664"/>
          </a:xfrm>
          <a:prstGeom prst="rect">
            <a:avLst/>
          </a:prstGeom>
          <a:solidFill>
            <a:schemeClr val="accent6">
              <a:lumMod val="20000"/>
              <a:lumOff val="80000"/>
            </a:schemeClr>
          </a:solidFill>
          <a:ln w="19050">
            <a:noFill/>
          </a:ln>
        </p:spPr>
        <p:txBody>
          <a:bodyPr wrap="square" lIns="36000" rIns="36000" rtlCol="0">
            <a:spAutoFit/>
          </a:bodyPr>
          <a:lstStyle>
            <a:defPPr>
              <a:defRPr lang="en-US"/>
            </a:defPPr>
            <a:lvl1pPr marL="285750" indent="-285750">
              <a:buFont typeface="Arial" panose="020B0604020202020204" pitchFamily="34" charset="0"/>
              <a:buChar char="•"/>
              <a:defRPr sz="1400">
                <a:latin typeface="Arial" panose="020B0604020202020204" pitchFamily="34" charset="0"/>
                <a:cs typeface="Arial" panose="020B0604020202020204" pitchFamily="34" charset="0"/>
              </a:defRPr>
            </a:lvl1pPr>
          </a:lstStyle>
          <a:p>
            <a:r>
              <a:rPr lang="en-US" dirty="0"/>
              <a:t>Patients remain within 2 hours of CAR center for 4 weeks after CAR T-cell infusion</a:t>
            </a:r>
          </a:p>
          <a:p>
            <a:r>
              <a:rPr lang="en-US" dirty="0"/>
              <a:t>Monitor for late CRS/NT and/or ongoing cytopenias</a:t>
            </a:r>
          </a:p>
          <a:p>
            <a:r>
              <a:rPr lang="en-US" dirty="0"/>
              <a:t>First response assessment often at 4-week mark</a:t>
            </a:r>
          </a:p>
        </p:txBody>
      </p:sp>
      <p:grpSp>
        <p:nvGrpSpPr>
          <p:cNvPr id="29" name="Group 28">
            <a:extLst>
              <a:ext uri="{FF2B5EF4-FFF2-40B4-BE49-F238E27FC236}">
                <a16:creationId xmlns:a16="http://schemas.microsoft.com/office/drawing/2014/main" id="{4D0891FE-45D1-DD1B-2F30-6415FCF17587}"/>
              </a:ext>
            </a:extLst>
          </p:cNvPr>
          <p:cNvGrpSpPr/>
          <p:nvPr/>
        </p:nvGrpSpPr>
        <p:grpSpPr>
          <a:xfrm>
            <a:off x="448417" y="1306181"/>
            <a:ext cx="688877" cy="688877"/>
            <a:chOff x="194554" y="1128409"/>
            <a:chExt cx="547894" cy="547894"/>
          </a:xfrm>
        </p:grpSpPr>
        <p:sp>
          <p:nvSpPr>
            <p:cNvPr id="28" name="Oval 27">
              <a:extLst>
                <a:ext uri="{FF2B5EF4-FFF2-40B4-BE49-F238E27FC236}">
                  <a16:creationId xmlns:a16="http://schemas.microsoft.com/office/drawing/2014/main" id="{27FE4786-1687-81ED-0677-0E5E4D52F29E}"/>
                </a:ext>
              </a:extLst>
            </p:cNvPr>
            <p:cNvSpPr/>
            <p:nvPr/>
          </p:nvSpPr>
          <p:spPr>
            <a:xfrm>
              <a:off x="194554" y="1128409"/>
              <a:ext cx="547894" cy="547894"/>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a:extLst>
                <a:ext uri="{FF2B5EF4-FFF2-40B4-BE49-F238E27FC236}">
                  <a16:creationId xmlns:a16="http://schemas.microsoft.com/office/drawing/2014/main" id="{B7881DC8-640F-5CBB-3341-A802A299293D}"/>
                </a:ext>
              </a:extLst>
            </p:cNvPr>
            <p:cNvSpPr/>
            <p:nvPr/>
          </p:nvSpPr>
          <p:spPr>
            <a:xfrm>
              <a:off x="243774" y="1154599"/>
              <a:ext cx="451742" cy="451742"/>
            </a:xfrm>
            <a:prstGeom prst="star5">
              <a:avLst/>
            </a:prstGeom>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9FBAED5-04B5-1DF9-D5BA-409D712F91F9}"/>
              </a:ext>
            </a:extLst>
          </p:cNvPr>
          <p:cNvGrpSpPr/>
          <p:nvPr/>
        </p:nvGrpSpPr>
        <p:grpSpPr>
          <a:xfrm>
            <a:off x="10552144" y="1049635"/>
            <a:ext cx="585258" cy="585258"/>
            <a:chOff x="194554" y="1128409"/>
            <a:chExt cx="547894" cy="547894"/>
          </a:xfrm>
        </p:grpSpPr>
        <p:sp>
          <p:nvSpPr>
            <p:cNvPr id="31" name="Oval 30">
              <a:extLst>
                <a:ext uri="{FF2B5EF4-FFF2-40B4-BE49-F238E27FC236}">
                  <a16:creationId xmlns:a16="http://schemas.microsoft.com/office/drawing/2014/main" id="{F16B7954-9168-CC96-95FD-CA3DBE032BF0}"/>
                </a:ext>
              </a:extLst>
            </p:cNvPr>
            <p:cNvSpPr/>
            <p:nvPr/>
          </p:nvSpPr>
          <p:spPr>
            <a:xfrm>
              <a:off x="194554" y="1128409"/>
              <a:ext cx="547894" cy="547894"/>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a:extLst>
                <a:ext uri="{FF2B5EF4-FFF2-40B4-BE49-F238E27FC236}">
                  <a16:creationId xmlns:a16="http://schemas.microsoft.com/office/drawing/2014/main" id="{7A543525-7873-B89C-1B7E-BFE960804D91}"/>
                </a:ext>
              </a:extLst>
            </p:cNvPr>
            <p:cNvSpPr/>
            <p:nvPr/>
          </p:nvSpPr>
          <p:spPr>
            <a:xfrm>
              <a:off x="243774" y="1154599"/>
              <a:ext cx="451742" cy="451742"/>
            </a:xfrm>
            <a:prstGeom prst="star5">
              <a:avLst/>
            </a:prstGeom>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B9719C97-D14B-AF56-B888-1B9827DAF239}"/>
              </a:ext>
            </a:extLst>
          </p:cNvPr>
          <p:cNvGrpSpPr/>
          <p:nvPr/>
        </p:nvGrpSpPr>
        <p:grpSpPr>
          <a:xfrm>
            <a:off x="10511962" y="4839919"/>
            <a:ext cx="547894" cy="547894"/>
            <a:chOff x="194554" y="1128409"/>
            <a:chExt cx="547894" cy="547894"/>
          </a:xfrm>
        </p:grpSpPr>
        <p:sp>
          <p:nvSpPr>
            <p:cNvPr id="34" name="Oval 33">
              <a:extLst>
                <a:ext uri="{FF2B5EF4-FFF2-40B4-BE49-F238E27FC236}">
                  <a16:creationId xmlns:a16="http://schemas.microsoft.com/office/drawing/2014/main" id="{9A7E36F3-5F9A-B813-60DF-D3524BEBB9CC}"/>
                </a:ext>
              </a:extLst>
            </p:cNvPr>
            <p:cNvSpPr/>
            <p:nvPr/>
          </p:nvSpPr>
          <p:spPr>
            <a:xfrm>
              <a:off x="194554" y="1128409"/>
              <a:ext cx="547894" cy="547894"/>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a:extLst>
                <a:ext uri="{FF2B5EF4-FFF2-40B4-BE49-F238E27FC236}">
                  <a16:creationId xmlns:a16="http://schemas.microsoft.com/office/drawing/2014/main" id="{99441D02-3ACD-F49E-552D-475449C2AD7C}"/>
                </a:ext>
              </a:extLst>
            </p:cNvPr>
            <p:cNvSpPr/>
            <p:nvPr/>
          </p:nvSpPr>
          <p:spPr>
            <a:xfrm>
              <a:off x="243774" y="1154599"/>
              <a:ext cx="451742" cy="451742"/>
            </a:xfrm>
            <a:prstGeom prst="star5">
              <a:avLst/>
            </a:prstGeom>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6" name="Right Arrow 35">
            <a:extLst>
              <a:ext uri="{FF2B5EF4-FFF2-40B4-BE49-F238E27FC236}">
                <a16:creationId xmlns:a16="http://schemas.microsoft.com/office/drawing/2014/main" id="{F87B0F70-3CF1-FCFF-4DA8-81DC6A06249A}"/>
              </a:ext>
            </a:extLst>
          </p:cNvPr>
          <p:cNvSpPr/>
          <p:nvPr/>
        </p:nvSpPr>
        <p:spPr>
          <a:xfrm>
            <a:off x="6151327" y="1411935"/>
            <a:ext cx="307390" cy="29618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ight Arrow 36">
            <a:extLst>
              <a:ext uri="{FF2B5EF4-FFF2-40B4-BE49-F238E27FC236}">
                <a16:creationId xmlns:a16="http://schemas.microsoft.com/office/drawing/2014/main" id="{2FA83CEB-BB68-8C43-849D-B3C0CF71948E}"/>
              </a:ext>
            </a:extLst>
          </p:cNvPr>
          <p:cNvSpPr/>
          <p:nvPr/>
        </p:nvSpPr>
        <p:spPr>
          <a:xfrm>
            <a:off x="7885440" y="1766112"/>
            <a:ext cx="1749213" cy="29618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ight Arrow 37">
            <a:extLst>
              <a:ext uri="{FF2B5EF4-FFF2-40B4-BE49-F238E27FC236}">
                <a16:creationId xmlns:a16="http://schemas.microsoft.com/office/drawing/2014/main" id="{D10D020B-441F-A19B-B15E-31EB5C315F58}"/>
              </a:ext>
            </a:extLst>
          </p:cNvPr>
          <p:cNvSpPr/>
          <p:nvPr/>
        </p:nvSpPr>
        <p:spPr>
          <a:xfrm rot="5400000">
            <a:off x="7576092" y="1816118"/>
            <a:ext cx="512178" cy="29618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ight Arrow 38">
            <a:extLst>
              <a:ext uri="{FF2B5EF4-FFF2-40B4-BE49-F238E27FC236}">
                <a16:creationId xmlns:a16="http://schemas.microsoft.com/office/drawing/2014/main" id="{5B07FFAF-789A-D9FF-BDE2-E977EA1B56C0}"/>
              </a:ext>
            </a:extLst>
          </p:cNvPr>
          <p:cNvSpPr/>
          <p:nvPr/>
        </p:nvSpPr>
        <p:spPr>
          <a:xfrm>
            <a:off x="8901314" y="5500355"/>
            <a:ext cx="542093" cy="29618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ight Arrow 39">
            <a:extLst>
              <a:ext uri="{FF2B5EF4-FFF2-40B4-BE49-F238E27FC236}">
                <a16:creationId xmlns:a16="http://schemas.microsoft.com/office/drawing/2014/main" id="{36F292A0-C552-223B-FA42-75EA321CFB53}"/>
              </a:ext>
            </a:extLst>
          </p:cNvPr>
          <p:cNvSpPr/>
          <p:nvPr/>
        </p:nvSpPr>
        <p:spPr>
          <a:xfrm rot="5400000">
            <a:off x="7659560" y="4836053"/>
            <a:ext cx="512178" cy="29618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193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91A0-A887-5F38-C2B3-1FAF65609BE2}"/>
              </a:ext>
            </a:extLst>
          </p:cNvPr>
          <p:cNvSpPr>
            <a:spLocks noGrp="1"/>
          </p:cNvSpPr>
          <p:nvPr>
            <p:ph type="title"/>
          </p:nvPr>
        </p:nvSpPr>
        <p:spPr/>
        <p:txBody>
          <a:bodyPr/>
          <a:lstStyle/>
          <a:p>
            <a:pPr algn="ctr"/>
            <a:r>
              <a:rPr lang="en-US" dirty="0"/>
              <a:t>Long-term CAR T-Cell Toxicities</a:t>
            </a:r>
          </a:p>
        </p:txBody>
      </p:sp>
      <p:sp>
        <p:nvSpPr>
          <p:cNvPr id="13" name="Content Placeholder 12">
            <a:extLst>
              <a:ext uri="{FF2B5EF4-FFF2-40B4-BE49-F238E27FC236}">
                <a16:creationId xmlns:a16="http://schemas.microsoft.com/office/drawing/2014/main" id="{CC8A675D-F504-FCD2-7827-0F47B35BA877}"/>
              </a:ext>
            </a:extLst>
          </p:cNvPr>
          <p:cNvSpPr>
            <a:spLocks noGrp="1"/>
          </p:cNvSpPr>
          <p:nvPr>
            <p:ph sz="half" idx="1"/>
          </p:nvPr>
        </p:nvSpPr>
        <p:spPr>
          <a:xfrm>
            <a:off x="838200" y="2587083"/>
            <a:ext cx="3432717" cy="3589880"/>
          </a:xfrm>
        </p:spPr>
        <p:txBody>
          <a:bodyPr>
            <a:normAutofit/>
          </a:bodyPr>
          <a:lstStyle/>
          <a:p>
            <a:r>
              <a:rPr lang="en-US" altLang="en-US" sz="2000" noProof="0" dirty="0"/>
              <a:t>~ </a:t>
            </a:r>
            <a:r>
              <a:rPr lang="en-US" altLang="en-US" sz="2000" dirty="0"/>
              <a:t>4</a:t>
            </a:r>
            <a:r>
              <a:rPr lang="en-US" altLang="en-US" sz="2000" noProof="0" dirty="0"/>
              <a:t>0%-50% B-NHL patients s/p CD19 CARs will NOT have IgG recovery by 24 months</a:t>
            </a:r>
          </a:p>
          <a:p>
            <a:r>
              <a:rPr lang="en-US" sz="2000" noProof="0" dirty="0"/>
              <a:t>Immunoglobulin levels </a:t>
            </a:r>
            <a:r>
              <a:rPr lang="en-US" altLang="en-US" sz="2000" noProof="0" dirty="0"/>
              <a:t>should be monitored following therapy</a:t>
            </a:r>
          </a:p>
        </p:txBody>
      </p:sp>
      <p:sp>
        <p:nvSpPr>
          <p:cNvPr id="6" name="Text Placeholder 8">
            <a:extLst>
              <a:ext uri="{FF2B5EF4-FFF2-40B4-BE49-F238E27FC236}">
                <a16:creationId xmlns:a16="http://schemas.microsoft.com/office/drawing/2014/main" id="{6FD89C6F-9900-241F-515D-CB2C29DBCB4D}"/>
              </a:ext>
            </a:extLst>
          </p:cNvPr>
          <p:cNvSpPr txBox="1">
            <a:spLocks/>
          </p:cNvSpPr>
          <p:nvPr/>
        </p:nvSpPr>
        <p:spPr>
          <a:xfrm>
            <a:off x="839789" y="1681163"/>
            <a:ext cx="3297313" cy="6717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900"/>
              </a:spcBef>
              <a:spcAft>
                <a:spcPts val="450"/>
              </a:spcAft>
              <a:buClrTx/>
              <a:buSzTx/>
              <a:buFontTx/>
              <a:buNone/>
              <a:tabLst/>
              <a:defRPr/>
            </a:pPr>
            <a:r>
              <a:rPr kumimoji="0" lang="en-US" sz="2000" b="1" i="0" u="none" strike="noStrike" kern="1200" cap="none" spc="0" normalizeH="0" baseline="0" noProof="0" dirty="0">
                <a:ln>
                  <a:noFill/>
                </a:ln>
                <a:solidFill>
                  <a:schemeClr val="accent1"/>
                </a:solidFill>
                <a:effectLst/>
                <a:uLnTx/>
                <a:uFillTx/>
              </a:rPr>
              <a:t>B-cell aplasia/</a:t>
            </a:r>
            <a:br>
              <a:rPr kumimoji="0" lang="en-US" sz="2000" b="1" i="0" u="none" strike="noStrike" kern="1200" cap="none" spc="0" normalizeH="0" baseline="0" noProof="0" dirty="0">
                <a:ln>
                  <a:noFill/>
                </a:ln>
                <a:solidFill>
                  <a:schemeClr val="accent1"/>
                </a:solidFill>
                <a:effectLst/>
                <a:uLnTx/>
                <a:uFillTx/>
              </a:rPr>
            </a:br>
            <a:r>
              <a:rPr kumimoji="0" lang="en-US" sz="2000" b="1" i="0" u="none" strike="noStrike" kern="1200" cap="none" spc="0" normalizeH="0" baseline="0" noProof="0" dirty="0">
                <a:ln>
                  <a:noFill/>
                </a:ln>
                <a:solidFill>
                  <a:schemeClr val="accent1"/>
                </a:solidFill>
                <a:effectLst/>
                <a:uLnTx/>
                <a:uFillTx/>
              </a:rPr>
              <a:t>h</a:t>
            </a:r>
            <a:r>
              <a:rPr kumimoji="0" lang="en-US" altLang="en-US" sz="2000" b="1" i="0" u="none" strike="noStrike" kern="1200" cap="none" spc="0" normalizeH="0" baseline="0" noProof="0" dirty="0">
                <a:ln>
                  <a:noFill/>
                </a:ln>
                <a:solidFill>
                  <a:schemeClr val="accent1"/>
                </a:solidFill>
                <a:effectLst/>
                <a:uLnTx/>
                <a:uFillTx/>
              </a:rPr>
              <a:t>ypogammaglobulinemia </a:t>
            </a:r>
          </a:p>
        </p:txBody>
      </p:sp>
      <p:sp>
        <p:nvSpPr>
          <p:cNvPr id="20" name="Content Placeholder 12">
            <a:extLst>
              <a:ext uri="{FF2B5EF4-FFF2-40B4-BE49-F238E27FC236}">
                <a16:creationId xmlns:a16="http://schemas.microsoft.com/office/drawing/2014/main" id="{EBE3B0B7-0AD7-9A29-F120-E7137388EAEE}"/>
              </a:ext>
            </a:extLst>
          </p:cNvPr>
          <p:cNvSpPr txBox="1">
            <a:spLocks/>
          </p:cNvSpPr>
          <p:nvPr/>
        </p:nvSpPr>
        <p:spPr>
          <a:xfrm>
            <a:off x="4495802" y="2587083"/>
            <a:ext cx="3297313" cy="3589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900"/>
              </a:spcBef>
              <a:spcAft>
                <a:spcPts val="450"/>
              </a:spcAft>
              <a:defRPr/>
            </a:pPr>
            <a:r>
              <a:rPr kumimoji="0" lang="en-US" altLang="en-US" sz="2000" b="0" i="0" u="none" strike="noStrike" kern="1200" cap="none" spc="0" normalizeH="0" baseline="0" noProof="0" dirty="0">
                <a:ln>
                  <a:noFill/>
                </a:ln>
                <a:effectLst/>
                <a:uLnTx/>
                <a:uFillTx/>
              </a:rPr>
              <a:t>Grade ≥3 </a:t>
            </a:r>
            <a:r>
              <a:rPr kumimoji="0" lang="en-US" altLang="en-US" sz="2000" b="0" i="0" u="none" strike="noStrike" kern="1200" cap="none" spc="0" normalizeH="0" baseline="0" noProof="0" dirty="0" err="1">
                <a:ln>
                  <a:noFill/>
                </a:ln>
                <a:effectLst/>
                <a:uLnTx/>
                <a:uFillTx/>
              </a:rPr>
              <a:t>cytopenias</a:t>
            </a:r>
            <a:r>
              <a:rPr kumimoji="0" lang="en-US" altLang="en-US" sz="2000" b="0" i="0" u="none" strike="noStrike" kern="1200" cap="none" spc="0" normalizeH="0" baseline="0" noProof="0" dirty="0">
                <a:ln>
                  <a:noFill/>
                </a:ln>
                <a:effectLst/>
                <a:uLnTx/>
                <a:uFillTx/>
              </a:rPr>
              <a:t> unresolved by Day 30 post-treatment occur in 25%-30% of patients</a:t>
            </a:r>
          </a:p>
          <a:p>
            <a:pPr>
              <a:lnSpc>
                <a:spcPct val="100000"/>
              </a:lnSpc>
              <a:spcBef>
                <a:spcPts val="900"/>
              </a:spcBef>
              <a:spcAft>
                <a:spcPts val="450"/>
              </a:spcAft>
              <a:defRPr/>
            </a:pPr>
            <a:r>
              <a:rPr lang="en-US" altLang="en-US" sz="2000" dirty="0"/>
              <a:t>Median time to recovery: 6 months</a:t>
            </a:r>
            <a:endParaRPr kumimoji="0" lang="en-US" altLang="en-US" sz="2000" b="0" i="0" u="none" strike="noStrike" kern="1200" cap="none" spc="0" normalizeH="0" baseline="0" noProof="0" dirty="0">
              <a:ln>
                <a:noFill/>
              </a:ln>
              <a:effectLst/>
              <a:uLnTx/>
              <a:uFillTx/>
            </a:endParaRPr>
          </a:p>
          <a:p>
            <a:pPr>
              <a:lnSpc>
                <a:spcPct val="100000"/>
              </a:lnSpc>
              <a:spcBef>
                <a:spcPts val="900"/>
              </a:spcBef>
              <a:spcAft>
                <a:spcPts val="450"/>
              </a:spcAft>
              <a:defRPr/>
            </a:pPr>
            <a:r>
              <a:rPr kumimoji="0" lang="en-US" altLang="en-US" sz="2000" b="0" i="0" u="none" strike="noStrike" kern="1200" cap="none" spc="0" normalizeH="0" baseline="0" noProof="0" dirty="0">
                <a:ln>
                  <a:noFill/>
                </a:ln>
                <a:effectLst/>
                <a:uLnTx/>
                <a:uFillTx/>
              </a:rPr>
              <a:t>Blood counts should be monitored following therapy</a:t>
            </a:r>
          </a:p>
        </p:txBody>
      </p:sp>
      <p:sp>
        <p:nvSpPr>
          <p:cNvPr id="21" name="Text Placeholder 8">
            <a:extLst>
              <a:ext uri="{FF2B5EF4-FFF2-40B4-BE49-F238E27FC236}">
                <a16:creationId xmlns:a16="http://schemas.microsoft.com/office/drawing/2014/main" id="{E0BD12CB-7A0F-04E0-5010-FDEE4E319015}"/>
              </a:ext>
            </a:extLst>
          </p:cNvPr>
          <p:cNvSpPr txBox="1">
            <a:spLocks/>
          </p:cNvSpPr>
          <p:nvPr/>
        </p:nvSpPr>
        <p:spPr>
          <a:xfrm>
            <a:off x="4497391" y="1833825"/>
            <a:ext cx="3297313" cy="519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900"/>
              </a:spcBef>
              <a:spcAft>
                <a:spcPts val="450"/>
              </a:spcAft>
              <a:buClrTx/>
              <a:buSzTx/>
              <a:buFontTx/>
              <a:buNone/>
              <a:tabLst/>
              <a:defRPr/>
            </a:pPr>
            <a:r>
              <a:rPr lang="en-US" altLang="en-US" sz="2000" b="1" dirty="0" err="1">
                <a:solidFill>
                  <a:schemeClr val="accent1"/>
                </a:solidFill>
              </a:rPr>
              <a:t>Cytopenias</a:t>
            </a:r>
            <a:endParaRPr lang="en-US" altLang="en-US" sz="2000" b="1" dirty="0">
              <a:solidFill>
                <a:schemeClr val="accent1"/>
              </a:solidFill>
            </a:endParaRPr>
          </a:p>
        </p:txBody>
      </p:sp>
      <p:sp>
        <p:nvSpPr>
          <p:cNvPr id="23" name="Content Placeholder 12">
            <a:extLst>
              <a:ext uri="{FF2B5EF4-FFF2-40B4-BE49-F238E27FC236}">
                <a16:creationId xmlns:a16="http://schemas.microsoft.com/office/drawing/2014/main" id="{17462ECA-B1DF-7647-00CA-B1E6D3267E14}"/>
              </a:ext>
            </a:extLst>
          </p:cNvPr>
          <p:cNvSpPr txBox="1">
            <a:spLocks/>
          </p:cNvSpPr>
          <p:nvPr/>
        </p:nvSpPr>
        <p:spPr>
          <a:xfrm>
            <a:off x="8153404" y="2631564"/>
            <a:ext cx="3432717" cy="3589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marR="0" lvl="0" indent="-257175" algn="l" defTabSz="914400" rtl="0" eaLnBrk="1" fontAlgn="auto" latinLnBrk="0" hangingPunct="1">
              <a:lnSpc>
                <a:spcPct val="100000"/>
              </a:lnSpc>
              <a:spcBef>
                <a:spcPts val="900"/>
              </a:spcBef>
              <a:spcAft>
                <a:spcPts val="450"/>
              </a:spcAft>
              <a:buSzTx/>
              <a:buFont typeface="Arial" panose="020B0604020202020204" pitchFamily="34" charset="0"/>
              <a:buChar char="•"/>
              <a:tabLst/>
              <a:defRPr/>
            </a:pPr>
            <a:r>
              <a:rPr kumimoji="0" lang="en-US" altLang="en-US" sz="2000" b="0" i="0" u="none" strike="noStrike" kern="1200" cap="none" spc="0" normalizeH="0" baseline="0" noProof="0" dirty="0">
                <a:ln>
                  <a:noFill/>
                </a:ln>
                <a:effectLst/>
                <a:uLnTx/>
                <a:uFillTx/>
              </a:rPr>
              <a:t>Occurred in </a:t>
            </a:r>
            <a:r>
              <a:rPr lang="en-US" altLang="en-US" sz="2000" dirty="0"/>
              <a:t>35%-50</a:t>
            </a:r>
            <a:r>
              <a:rPr kumimoji="0" lang="en-US" altLang="en-US" sz="2000" b="0" i="0" u="none" strike="noStrike" kern="1200" cap="none" spc="0" normalizeH="0" baseline="0" noProof="0" dirty="0">
                <a:ln>
                  <a:noFill/>
                </a:ln>
                <a:effectLst/>
                <a:uLnTx/>
                <a:uFillTx/>
              </a:rPr>
              <a:t>% of patients treated with approved agents in pivotal trials</a:t>
            </a:r>
          </a:p>
          <a:p>
            <a:pPr marL="257175" marR="0" lvl="0" indent="-257175" algn="l" defTabSz="914400" rtl="0" eaLnBrk="1" fontAlgn="auto" latinLnBrk="0" hangingPunct="1">
              <a:lnSpc>
                <a:spcPct val="100000"/>
              </a:lnSpc>
              <a:spcBef>
                <a:spcPts val="900"/>
              </a:spcBef>
              <a:spcAft>
                <a:spcPts val="450"/>
              </a:spcAft>
              <a:buSzTx/>
              <a:buFont typeface="Arial" panose="020B0604020202020204" pitchFamily="34" charset="0"/>
              <a:buChar char="•"/>
              <a:tabLst/>
              <a:defRPr/>
            </a:pPr>
            <a:r>
              <a:rPr lang="en-US" altLang="en-US" sz="2000" dirty="0"/>
              <a:t>Median time to infection:</a:t>
            </a:r>
          </a:p>
          <a:p>
            <a:pPr lvl="1">
              <a:lnSpc>
                <a:spcPct val="100000"/>
              </a:lnSpc>
              <a:spcBef>
                <a:spcPts val="900"/>
              </a:spcBef>
              <a:spcAft>
                <a:spcPts val="450"/>
              </a:spcAft>
              <a:buFont typeface="Courier New" panose="02070309020205020404" pitchFamily="49" charset="0"/>
              <a:buChar char="o"/>
              <a:defRPr/>
            </a:pPr>
            <a:r>
              <a:rPr lang="en-US" altLang="en-US" sz="1600" dirty="0"/>
              <a:t>1 month for bacterial infections</a:t>
            </a:r>
          </a:p>
          <a:p>
            <a:pPr lvl="1">
              <a:lnSpc>
                <a:spcPct val="100000"/>
              </a:lnSpc>
              <a:spcBef>
                <a:spcPts val="900"/>
              </a:spcBef>
              <a:spcAft>
                <a:spcPts val="450"/>
              </a:spcAft>
              <a:buFont typeface="Courier New" panose="02070309020205020404" pitchFamily="49" charset="0"/>
              <a:buChar char="o"/>
              <a:defRPr/>
            </a:pPr>
            <a:r>
              <a:rPr lang="en-US" altLang="en-US" sz="1600" dirty="0"/>
              <a:t>2-3 months for viral and fungal infections</a:t>
            </a:r>
          </a:p>
        </p:txBody>
      </p:sp>
      <p:sp>
        <p:nvSpPr>
          <p:cNvPr id="24" name="Text Placeholder 8">
            <a:extLst>
              <a:ext uri="{FF2B5EF4-FFF2-40B4-BE49-F238E27FC236}">
                <a16:creationId xmlns:a16="http://schemas.microsoft.com/office/drawing/2014/main" id="{4C943E1A-66DF-2A5B-CA8B-4457C89D48A8}"/>
              </a:ext>
            </a:extLst>
          </p:cNvPr>
          <p:cNvSpPr txBox="1">
            <a:spLocks/>
          </p:cNvSpPr>
          <p:nvPr/>
        </p:nvSpPr>
        <p:spPr>
          <a:xfrm>
            <a:off x="8154993" y="1878306"/>
            <a:ext cx="3297313" cy="519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900"/>
              </a:spcBef>
              <a:spcAft>
                <a:spcPts val="450"/>
              </a:spcAft>
              <a:buClrTx/>
              <a:buNone/>
              <a:defRPr/>
            </a:pPr>
            <a:r>
              <a:rPr lang="en-US" altLang="en-US" sz="2000" b="1" dirty="0">
                <a:solidFill>
                  <a:schemeClr val="accent1"/>
                </a:solidFill>
              </a:rPr>
              <a:t>Infections</a:t>
            </a:r>
          </a:p>
        </p:txBody>
      </p:sp>
      <p:sp>
        <p:nvSpPr>
          <p:cNvPr id="3" name="Text Placeholder 18">
            <a:extLst>
              <a:ext uri="{FF2B5EF4-FFF2-40B4-BE49-F238E27FC236}">
                <a16:creationId xmlns:a16="http://schemas.microsoft.com/office/drawing/2014/main" id="{F294CB0C-7F7F-5056-407A-6A18CF47EF5B}"/>
              </a:ext>
            </a:extLst>
          </p:cNvPr>
          <p:cNvSpPr>
            <a:spLocks noGrp="1"/>
          </p:cNvSpPr>
          <p:nvPr>
            <p:ph type="body" sz="quarter" idx="12"/>
          </p:nvPr>
        </p:nvSpPr>
        <p:spPr>
          <a:xfrm>
            <a:off x="1524000" y="6320100"/>
            <a:ext cx="8597900" cy="447675"/>
          </a:xfrm>
        </p:spPr>
        <p:txBody>
          <a:bodyPr/>
          <a:lstStyle/>
          <a:p>
            <a:r>
              <a:rPr lang="en-US" sz="1000" dirty="0">
                <a:latin typeface="Arial" panose="020B0604020202020204" pitchFamily="34" charset="0"/>
                <a:cs typeface="Arial" panose="020B0604020202020204" pitchFamily="34" charset="0"/>
              </a:rPr>
              <a:t>B-NHL, B-cell non-Hodgkin lymphoma; IgG, Immunoglobulin G; s/p, status post.</a:t>
            </a:r>
          </a:p>
        </p:txBody>
      </p:sp>
    </p:spTree>
    <p:extLst>
      <p:ext uri="{BB962C8B-B14F-4D97-AF65-F5344CB8AC3E}">
        <p14:creationId xmlns:p14="http://schemas.microsoft.com/office/powerpoint/2010/main" val="1976620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931A-CABD-2AB7-BBC1-A57A270406BD}"/>
              </a:ext>
            </a:extLst>
          </p:cNvPr>
          <p:cNvSpPr>
            <a:spLocks noGrp="1"/>
          </p:cNvSpPr>
          <p:nvPr>
            <p:ph type="ctrTitle"/>
          </p:nvPr>
        </p:nvSpPr>
        <p:spPr>
          <a:xfrm>
            <a:off x="1524000" y="1524000"/>
            <a:ext cx="9144000" cy="2687783"/>
          </a:xfrm>
        </p:spPr>
        <p:txBody>
          <a:bodyPr>
            <a:noAutofit/>
          </a:bodyPr>
          <a:lstStyle/>
          <a:p>
            <a:r>
              <a:rPr lang="en-US" sz="4400" dirty="0"/>
              <a:t>When preparing patients for CAR T-cell therapy what are some specific elements that you discuss with patients/caregivers?  </a:t>
            </a:r>
          </a:p>
        </p:txBody>
      </p:sp>
    </p:spTree>
    <p:extLst>
      <p:ext uri="{BB962C8B-B14F-4D97-AF65-F5344CB8AC3E}">
        <p14:creationId xmlns:p14="http://schemas.microsoft.com/office/powerpoint/2010/main" val="2481483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5C87-DCDC-452D-EF7D-5638DF37BE09}"/>
              </a:ext>
            </a:extLst>
          </p:cNvPr>
          <p:cNvSpPr>
            <a:spLocks noGrp="1"/>
          </p:cNvSpPr>
          <p:nvPr>
            <p:ph type="title"/>
          </p:nvPr>
        </p:nvSpPr>
        <p:spPr/>
        <p:txBody>
          <a:bodyPr/>
          <a:lstStyle/>
          <a:p>
            <a:pPr algn="ctr"/>
            <a:r>
              <a:rPr lang="en-US" dirty="0"/>
              <a:t>CAR T-Cell Patient Identification: </a:t>
            </a:r>
            <a:br>
              <a:rPr lang="en-US" dirty="0"/>
            </a:br>
            <a:r>
              <a:rPr lang="en-US" dirty="0"/>
              <a:t>Early ID and Referral Matters!</a:t>
            </a:r>
          </a:p>
        </p:txBody>
      </p:sp>
      <p:sp>
        <p:nvSpPr>
          <p:cNvPr id="3" name="Content Placeholder 2">
            <a:extLst>
              <a:ext uri="{FF2B5EF4-FFF2-40B4-BE49-F238E27FC236}">
                <a16:creationId xmlns:a16="http://schemas.microsoft.com/office/drawing/2014/main" id="{2A94CDC5-8D93-13BC-E477-DE95AA82E905}"/>
              </a:ext>
            </a:extLst>
          </p:cNvPr>
          <p:cNvSpPr>
            <a:spLocks noGrp="1"/>
          </p:cNvSpPr>
          <p:nvPr>
            <p:ph sz="half" idx="1"/>
          </p:nvPr>
        </p:nvSpPr>
        <p:spPr/>
        <p:txBody>
          <a:bodyPr>
            <a:normAutofit/>
          </a:bodyPr>
          <a:lstStyle/>
          <a:p>
            <a:r>
              <a:rPr lang="en-US" sz="2400" dirty="0"/>
              <a:t>Long-term remission is associated with fitter patients, with lower tumor burden and fitter T cells, so early referral can optimize outcome for a multitude of reasons</a:t>
            </a:r>
          </a:p>
          <a:p>
            <a:r>
              <a:rPr lang="en-US" sz="2400" dirty="0"/>
              <a:t>Toxicity risk is also minimized in patients with lower pretreatment tumor burden and lower levels of inflammation</a:t>
            </a:r>
          </a:p>
          <a:p>
            <a:endParaRPr lang="en-US" sz="2400" dirty="0"/>
          </a:p>
        </p:txBody>
      </p:sp>
      <p:sp>
        <p:nvSpPr>
          <p:cNvPr id="4" name="Content Placeholder 3">
            <a:extLst>
              <a:ext uri="{FF2B5EF4-FFF2-40B4-BE49-F238E27FC236}">
                <a16:creationId xmlns:a16="http://schemas.microsoft.com/office/drawing/2014/main" id="{FF4D18EA-82E4-6231-226D-46527CEFABEC}"/>
              </a:ext>
            </a:extLst>
          </p:cNvPr>
          <p:cNvSpPr>
            <a:spLocks noGrp="1"/>
          </p:cNvSpPr>
          <p:nvPr>
            <p:ph sz="half" idx="2"/>
          </p:nvPr>
        </p:nvSpPr>
        <p:spPr/>
        <p:txBody>
          <a:bodyPr>
            <a:normAutofit/>
          </a:bodyPr>
          <a:lstStyle/>
          <a:p>
            <a:r>
              <a:rPr lang="en-US" sz="2400" dirty="0"/>
              <a:t>Patients with borderline organ function and comorbid conditions may do less well but they still do better than expected with other available therapies</a:t>
            </a:r>
          </a:p>
          <a:p>
            <a:pPr lvl="1"/>
            <a:r>
              <a:rPr lang="en-US" sz="2000" dirty="0"/>
              <a:t>Non-autologous transplant patients may still be good CAR T-cell candidates</a:t>
            </a:r>
          </a:p>
          <a:p>
            <a:r>
              <a:rPr lang="en-US" sz="2400" dirty="0"/>
              <a:t>ID and refer patients early and let the treating center evaluate eligibility to ensure optimal outcomes</a:t>
            </a:r>
          </a:p>
          <a:p>
            <a:endParaRPr lang="en-US" sz="2400" dirty="0"/>
          </a:p>
        </p:txBody>
      </p:sp>
    </p:spTree>
    <p:extLst>
      <p:ext uri="{BB962C8B-B14F-4D97-AF65-F5344CB8AC3E}">
        <p14:creationId xmlns:p14="http://schemas.microsoft.com/office/powerpoint/2010/main" val="1181488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62F3-59EE-7D8B-53F9-E34D0DF11319}"/>
              </a:ext>
            </a:extLst>
          </p:cNvPr>
          <p:cNvSpPr>
            <a:spLocks noGrp="1"/>
          </p:cNvSpPr>
          <p:nvPr>
            <p:ph type="title"/>
          </p:nvPr>
        </p:nvSpPr>
        <p:spPr/>
        <p:txBody>
          <a:bodyPr/>
          <a:lstStyle/>
          <a:p>
            <a:pPr algn="ctr"/>
            <a:r>
              <a:rPr lang="en-US" dirty="0"/>
              <a:t>Take-Home Points</a:t>
            </a:r>
          </a:p>
        </p:txBody>
      </p:sp>
      <p:sp>
        <p:nvSpPr>
          <p:cNvPr id="3" name="Content Placeholder 2">
            <a:extLst>
              <a:ext uri="{FF2B5EF4-FFF2-40B4-BE49-F238E27FC236}">
                <a16:creationId xmlns:a16="http://schemas.microsoft.com/office/drawing/2014/main" id="{67AD7B90-0C71-FAC8-EB54-2F85D699C304}"/>
              </a:ext>
            </a:extLst>
          </p:cNvPr>
          <p:cNvSpPr>
            <a:spLocks noGrp="1"/>
          </p:cNvSpPr>
          <p:nvPr>
            <p:ph idx="1"/>
          </p:nvPr>
        </p:nvSpPr>
        <p:spPr/>
        <p:txBody>
          <a:bodyPr>
            <a:noAutofit/>
          </a:bodyPr>
          <a:lstStyle/>
          <a:p>
            <a:pPr>
              <a:buClr>
                <a:schemeClr val="accent3"/>
              </a:buClr>
            </a:pPr>
            <a:r>
              <a:rPr lang="en-US" sz="2000" dirty="0"/>
              <a:t>Relapsed LBCL is still curable!</a:t>
            </a:r>
          </a:p>
          <a:p>
            <a:pPr>
              <a:buClr>
                <a:schemeClr val="accent3"/>
              </a:buClr>
            </a:pPr>
            <a:r>
              <a:rPr lang="en-US" sz="2000" dirty="0"/>
              <a:t>Late relapsing, transplant eligible patients should get salvage chemo and ASCT (if </a:t>
            </a:r>
            <a:r>
              <a:rPr lang="en-US" sz="2000" dirty="0" err="1"/>
              <a:t>chemosensitive</a:t>
            </a:r>
            <a:r>
              <a:rPr lang="en-US" sz="2000" dirty="0"/>
              <a:t>)</a:t>
            </a:r>
          </a:p>
          <a:p>
            <a:pPr>
              <a:buClr>
                <a:schemeClr val="accent3"/>
              </a:buClr>
            </a:pPr>
            <a:r>
              <a:rPr lang="en-US" sz="2000" dirty="0"/>
              <a:t>Early relapsing or transplant ineligible patients should get CAR T-cells</a:t>
            </a:r>
          </a:p>
          <a:p>
            <a:pPr>
              <a:buClr>
                <a:schemeClr val="accent3"/>
              </a:buClr>
            </a:pPr>
            <a:r>
              <a:rPr lang="en-US" sz="2000" dirty="0"/>
              <a:t>Third-line patients should get CAR T-cells</a:t>
            </a:r>
          </a:p>
          <a:p>
            <a:pPr>
              <a:buClr>
                <a:schemeClr val="accent3"/>
              </a:buClr>
            </a:pPr>
            <a:r>
              <a:rPr lang="en-US" sz="2000" dirty="0"/>
              <a:t>Patients who relapse after CAR T-cells or patients who are transplant and/or CAR ineligible have increasing options for palliation or bridging to </a:t>
            </a:r>
            <a:r>
              <a:rPr lang="en-US" sz="2000" dirty="0" err="1"/>
              <a:t>alloSCT</a:t>
            </a:r>
            <a:r>
              <a:rPr lang="en-US" sz="2000" dirty="0"/>
              <a:t> (if eligible)</a:t>
            </a:r>
          </a:p>
          <a:p>
            <a:pPr>
              <a:buClr>
                <a:schemeClr val="accent3"/>
              </a:buClr>
            </a:pPr>
            <a:r>
              <a:rPr lang="en-US" sz="2000" dirty="0"/>
              <a:t>Ongoing studies moving all of these treatments into earlier (and even front-line) settings will turn the sequencing of therapies for LBCL on its head</a:t>
            </a:r>
          </a:p>
          <a:p>
            <a:pPr>
              <a:buClr>
                <a:schemeClr val="accent3"/>
              </a:buClr>
            </a:pPr>
            <a:r>
              <a:rPr lang="en-US" sz="2000" dirty="0"/>
              <a:t>The FDA has approved </a:t>
            </a:r>
            <a:r>
              <a:rPr lang="en-US" sz="2000" dirty="0" err="1"/>
              <a:t>axi-cel</a:t>
            </a:r>
            <a:r>
              <a:rPr lang="en-US" sz="2000" dirty="0"/>
              <a:t> and </a:t>
            </a:r>
            <a:r>
              <a:rPr lang="en-US" sz="2000" dirty="0" err="1"/>
              <a:t>liso-cel</a:t>
            </a:r>
            <a:r>
              <a:rPr lang="en-US" sz="2000" dirty="0"/>
              <a:t> as second-line treatment of LBCL</a:t>
            </a:r>
          </a:p>
        </p:txBody>
      </p:sp>
      <p:sp>
        <p:nvSpPr>
          <p:cNvPr id="10" name="Text Placeholder 9">
            <a:extLst>
              <a:ext uri="{FF2B5EF4-FFF2-40B4-BE49-F238E27FC236}">
                <a16:creationId xmlns:a16="http://schemas.microsoft.com/office/drawing/2014/main" id="{83614648-6653-8905-EF1C-82BE9C97B9A3}"/>
              </a:ext>
            </a:extLst>
          </p:cNvPr>
          <p:cNvSpPr>
            <a:spLocks noGrp="1"/>
          </p:cNvSpPr>
          <p:nvPr>
            <p:ph type="body" sz="quarter" idx="12"/>
          </p:nvPr>
        </p:nvSpPr>
        <p:spPr>
          <a:xfrm>
            <a:off x="1524000" y="6320100"/>
            <a:ext cx="7289800" cy="447675"/>
          </a:xfrm>
        </p:spPr>
        <p:txBody>
          <a:bodyPr/>
          <a:lstStyle/>
          <a:p>
            <a:r>
              <a:rPr lang="en-US" sz="1000" dirty="0"/>
              <a:t>ASCT, autologous stem cell transplant; </a:t>
            </a:r>
            <a:r>
              <a:rPr lang="en-US" dirty="0" err="1"/>
              <a:t>axi-cel</a:t>
            </a:r>
            <a:r>
              <a:rPr lang="en-US" dirty="0"/>
              <a:t>, axicabtagene ciloleucel; B, </a:t>
            </a:r>
            <a:r>
              <a:rPr lang="en-US" dirty="0" err="1"/>
              <a:t>bendamustine</a:t>
            </a:r>
            <a:r>
              <a:rPr lang="en-US" dirty="0"/>
              <a:t>; FDA, Food and Drug Administration; LBCL, large B-cell lymphoma; </a:t>
            </a:r>
            <a:r>
              <a:rPr lang="en-US" dirty="0" err="1"/>
              <a:t>liso-cel</a:t>
            </a:r>
            <a:r>
              <a:rPr lang="en-US" dirty="0"/>
              <a:t>, </a:t>
            </a:r>
            <a:r>
              <a:rPr lang="en-US" dirty="0" err="1"/>
              <a:t>lisocabtagene</a:t>
            </a:r>
            <a:r>
              <a:rPr lang="en-US" dirty="0"/>
              <a:t> </a:t>
            </a:r>
            <a:r>
              <a:rPr lang="en-US" dirty="0" err="1"/>
              <a:t>maraleucel</a:t>
            </a:r>
            <a:r>
              <a:rPr lang="en-US" dirty="0"/>
              <a:t>; R, rituximab; SCT, stem cell transplantation.</a:t>
            </a:r>
          </a:p>
        </p:txBody>
      </p:sp>
    </p:spTree>
    <p:extLst>
      <p:ext uri="{BB962C8B-B14F-4D97-AF65-F5344CB8AC3E}">
        <p14:creationId xmlns:p14="http://schemas.microsoft.com/office/powerpoint/2010/main" val="3730117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FAB6DF-E8CD-3A6C-322C-103FB282B7BC}"/>
              </a:ext>
            </a:extLst>
          </p:cNvPr>
          <p:cNvSpPr>
            <a:spLocks noGrp="1"/>
          </p:cNvSpPr>
          <p:nvPr>
            <p:ph type="ctrTitle"/>
          </p:nvPr>
        </p:nvSpPr>
        <p:spPr/>
        <p:txBody>
          <a:bodyPr/>
          <a:lstStyle/>
          <a:p>
            <a:endParaRPr lang="en-US"/>
          </a:p>
        </p:txBody>
      </p:sp>
      <p:sp>
        <p:nvSpPr>
          <p:cNvPr id="7" name="Subtitle 6">
            <a:extLst>
              <a:ext uri="{FF2B5EF4-FFF2-40B4-BE49-F238E27FC236}">
                <a16:creationId xmlns:a16="http://schemas.microsoft.com/office/drawing/2014/main" id="{56437BE8-AE9E-AB80-4CB3-E4DCEE0296B3}"/>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6D96EF1B-5488-6B2F-1C00-63D52C676056}"/>
              </a:ext>
            </a:extLst>
          </p:cNvPr>
          <p:cNvSpPr>
            <a:spLocks noGrp="1"/>
          </p:cNvSpPr>
          <p:nvPr>
            <p:ph type="body" sz="quarter" idx="12"/>
          </p:nvPr>
        </p:nvSpPr>
        <p:spPr/>
        <p:txBody>
          <a:bodyPr/>
          <a:lstStyle/>
          <a:p>
            <a:endParaRPr lang="en-US"/>
          </a:p>
        </p:txBody>
      </p:sp>
      <p:pic>
        <p:nvPicPr>
          <p:cNvPr id="9" name="Picture 8" descr="Diagram&#10;&#10;Description automatically generated">
            <a:extLst>
              <a:ext uri="{FF2B5EF4-FFF2-40B4-BE49-F238E27FC236}">
                <a16:creationId xmlns:a16="http://schemas.microsoft.com/office/drawing/2014/main" id="{C623B6D3-7DA6-D37E-21F5-9618DEA5D212}"/>
              </a:ext>
            </a:extLst>
          </p:cNvPr>
          <p:cNvPicPr>
            <a:picLocks noChangeAspect="1"/>
          </p:cNvPicPr>
          <p:nvPr/>
        </p:nvPicPr>
        <p:blipFill>
          <a:blip r:embed="rId2"/>
          <a:stretch>
            <a:fillRect/>
          </a:stretch>
        </p:blipFill>
        <p:spPr>
          <a:xfrm>
            <a:off x="-3048" y="0"/>
            <a:ext cx="12198096" cy="6858000"/>
          </a:xfrm>
          <a:prstGeom prst="rect">
            <a:avLst/>
          </a:prstGeom>
        </p:spPr>
      </p:pic>
    </p:spTree>
    <p:extLst>
      <p:ext uri="{BB962C8B-B14F-4D97-AF65-F5344CB8AC3E}">
        <p14:creationId xmlns:p14="http://schemas.microsoft.com/office/powerpoint/2010/main" val="309476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bwMode="auto">
          <a:xfrm>
            <a:off x="1983341" y="531745"/>
            <a:ext cx="8225316" cy="761603"/>
          </a:xfrm>
          <a:prstGeom prst="rect">
            <a:avLst/>
          </a:prstGeom>
          <a:noFill/>
          <a:ln w="9525">
            <a:noFill/>
            <a:miter lim="800000"/>
            <a:headEnd/>
            <a:tailEnd/>
          </a:ln>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3600" dirty="0">
                <a:solidFill>
                  <a:schemeClr val="accent2"/>
                </a:solidFill>
                <a:ea typeface="+mj-ea"/>
                <a:cs typeface="Arial" panose="020B0604020202020204" pitchFamily="34" charset="0"/>
              </a:rPr>
              <a:t>DISCLOSURE OF UNLABELED USE</a:t>
            </a:r>
          </a:p>
        </p:txBody>
      </p:sp>
      <p:sp>
        <p:nvSpPr>
          <p:cNvPr id="10242" name="Subtitle 2"/>
          <p:cNvSpPr txBox="1">
            <a:spLocks/>
          </p:cNvSpPr>
          <p:nvPr/>
        </p:nvSpPr>
        <p:spPr bwMode="auto">
          <a:xfrm>
            <a:off x="1320800" y="1472361"/>
            <a:ext cx="9550400" cy="20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99" dirty="0"/>
              <a:t>This activity may contain discussion of published and/or investigational uses of agents that are not indicated by the FDA. The planners of this activity do not recommend the use of any agent outside of the labeled indications. </a:t>
            </a:r>
          </a:p>
          <a:p>
            <a:pPr algn="ctr" eaLnBrk="1" hangingPunct="1"/>
            <a:endParaRPr lang="en-US" sz="1799" dirty="0"/>
          </a:p>
          <a:p>
            <a:pPr algn="ctr" eaLnBrk="1" hangingPunct="1"/>
            <a:r>
              <a:rPr lang="en-US" sz="1799" dirty="0"/>
              <a:t>The opinions expressed in the activity are those of the faculty and do not necessarily represent the views of the planners. Please refer to the official prescribing information for each product for discussion of approved indications, contraindications, and warnings.</a:t>
            </a:r>
          </a:p>
        </p:txBody>
      </p:sp>
      <p:sp>
        <p:nvSpPr>
          <p:cNvPr id="8" name="Title 6"/>
          <p:cNvSpPr txBox="1">
            <a:spLocks/>
          </p:cNvSpPr>
          <p:nvPr/>
        </p:nvSpPr>
        <p:spPr bwMode="auto">
          <a:xfrm>
            <a:off x="1983342" y="3885962"/>
            <a:ext cx="8225316" cy="761603"/>
          </a:xfrm>
          <a:prstGeom prst="rect">
            <a:avLst/>
          </a:prstGeom>
          <a:noFill/>
          <a:ln w="9525">
            <a:noFill/>
            <a:miter lim="800000"/>
            <a:headEnd/>
            <a:tailEnd/>
          </a:ln>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3600" dirty="0">
                <a:solidFill>
                  <a:schemeClr val="accent2"/>
                </a:solidFill>
                <a:ea typeface="+mj-ea"/>
                <a:cs typeface="Arial" panose="020B0604020202020204" pitchFamily="34" charset="0"/>
              </a:rPr>
              <a:t>USAGE RIGHTS</a:t>
            </a:r>
          </a:p>
        </p:txBody>
      </p:sp>
      <p:sp>
        <p:nvSpPr>
          <p:cNvPr id="10244" name="Subtitle 2"/>
          <p:cNvSpPr txBox="1">
            <a:spLocks/>
          </p:cNvSpPr>
          <p:nvPr/>
        </p:nvSpPr>
        <p:spPr bwMode="auto">
          <a:xfrm>
            <a:off x="1320800" y="4571405"/>
            <a:ext cx="9550399" cy="1777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99" dirty="0">
                <a:cs typeface="Arial" charset="0"/>
              </a:rPr>
              <a:t>This slide deck is provided for educational purposes and individual slides may be</a:t>
            </a:r>
          </a:p>
          <a:p>
            <a:pPr algn="ctr" eaLnBrk="1" hangingPunct="1"/>
            <a:r>
              <a:rPr lang="en-US" sz="1799" dirty="0">
                <a:cs typeface="Arial" charset="0"/>
              </a:rPr>
              <a:t>used for personal, non-commercial presentations only if the content and references</a:t>
            </a:r>
          </a:p>
          <a:p>
            <a:pPr algn="ctr" eaLnBrk="1" hangingPunct="1"/>
            <a:r>
              <a:rPr lang="en-US" sz="1799" dirty="0">
                <a:cs typeface="Arial" charset="0"/>
              </a:rPr>
              <a:t>remain unchanged. No part of this slide deck may be published in print or</a:t>
            </a:r>
          </a:p>
          <a:p>
            <a:pPr algn="ctr" eaLnBrk="1" hangingPunct="1"/>
            <a:r>
              <a:rPr lang="en-US" sz="1799" dirty="0">
                <a:cs typeface="Arial" charset="0"/>
              </a:rPr>
              <a:t>electronically as a promotional or certified educational activity without prior written</a:t>
            </a:r>
          </a:p>
          <a:p>
            <a:pPr algn="ctr" eaLnBrk="1" hangingPunct="1"/>
            <a:r>
              <a:rPr lang="en-US" sz="1799" dirty="0">
                <a:cs typeface="Arial" charset="0"/>
              </a:rPr>
              <a:t>permission from AXIS. Additional terms may apply. See Terms of Service on</a:t>
            </a:r>
          </a:p>
          <a:p>
            <a:pPr algn="ctr" eaLnBrk="1" hangingPunct="1"/>
            <a:r>
              <a:rPr lang="en-US" sz="1799" dirty="0" err="1">
                <a:cs typeface="Arial" charset="0"/>
              </a:rPr>
              <a:t>www.axismeded.com</a:t>
            </a:r>
            <a:r>
              <a:rPr lang="en-US" sz="1799" dirty="0">
                <a:cs typeface="Arial" charset="0"/>
              </a:rPr>
              <a:t> for details.</a:t>
            </a:r>
          </a:p>
        </p:txBody>
      </p:sp>
    </p:spTree>
    <p:extLst>
      <p:ext uri="{BB962C8B-B14F-4D97-AF65-F5344CB8AC3E}">
        <p14:creationId xmlns:p14="http://schemas.microsoft.com/office/powerpoint/2010/main" val="9795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9E95-72FC-8302-5F6E-E84C51CC6BC3}"/>
              </a:ext>
            </a:extLst>
          </p:cNvPr>
          <p:cNvSpPr>
            <a:spLocks noGrp="1"/>
          </p:cNvSpPr>
          <p:nvPr>
            <p:ph type="title"/>
          </p:nvPr>
        </p:nvSpPr>
        <p:spPr/>
        <p:txBody>
          <a:bodyPr/>
          <a:lstStyle/>
          <a:p>
            <a:r>
              <a:rPr lang="en-US" dirty="0"/>
              <a:t>Disclosure of Conflicts of Interest</a:t>
            </a:r>
            <a:endParaRPr lang="en-US" sz="2399" dirty="0"/>
          </a:p>
        </p:txBody>
      </p:sp>
      <p:sp>
        <p:nvSpPr>
          <p:cNvPr id="11266" name="Content Placeholder 2">
            <a:extLst>
              <a:ext uri="{FF2B5EF4-FFF2-40B4-BE49-F238E27FC236}">
                <a16:creationId xmlns:a16="http://schemas.microsoft.com/office/drawing/2014/main" id="{D208031C-179A-0E50-7304-46E97BC3B097}"/>
              </a:ext>
            </a:extLst>
          </p:cNvPr>
          <p:cNvSpPr>
            <a:spLocks noGrp="1"/>
          </p:cNvSpPr>
          <p:nvPr>
            <p:ph idx="1"/>
          </p:nvPr>
        </p:nvSpPr>
        <p:spPr/>
        <p:txBody>
          <a:bodyPr/>
          <a:lstStyle/>
          <a:p>
            <a:pPr marL="0" indent="0">
              <a:buNone/>
            </a:pPr>
            <a:r>
              <a:rPr lang="en-US" altLang="en-US" sz="2399" dirty="0"/>
              <a:t>Caron A. Jacobson, MD, reported a financial interest/relationship or affiliation in the form of </a:t>
            </a:r>
            <a:r>
              <a:rPr lang="en-US" altLang="en-US" sz="2399" i="1" dirty="0"/>
              <a:t>Consultant</a:t>
            </a:r>
            <a:r>
              <a:rPr lang="en-US" altLang="en-US" sz="2399" dirty="0"/>
              <a:t>: </a:t>
            </a:r>
            <a:r>
              <a:rPr lang="en-US" altLang="en-US" sz="2399" dirty="0" err="1"/>
              <a:t>Kile</a:t>
            </a:r>
            <a:r>
              <a:rPr lang="en-US" altLang="en-US" sz="2399" dirty="0"/>
              <a:t>/Gilead; Novartis Pharmaceuticals Corp; BMS/Celgene; </a:t>
            </a:r>
            <a:r>
              <a:rPr lang="en-US" altLang="en-US" sz="2399" dirty="0" err="1"/>
              <a:t>Miltenyi</a:t>
            </a:r>
            <a:r>
              <a:rPr lang="en-US" altLang="en-US" sz="2399" dirty="0"/>
              <a:t>; Ipsen Pharmaceuticals; bluebird bio, Inc; </a:t>
            </a:r>
            <a:r>
              <a:rPr lang="en-US" altLang="en-US" sz="2399" dirty="0" err="1"/>
              <a:t>Epizyme</a:t>
            </a:r>
            <a:r>
              <a:rPr lang="en-US" altLang="en-US" sz="2399" dirty="0"/>
              <a:t>; </a:t>
            </a:r>
            <a:r>
              <a:rPr lang="en-US" altLang="en-US" sz="2399" dirty="0" err="1"/>
              <a:t>Morphosys</a:t>
            </a:r>
            <a:r>
              <a:rPr lang="en-US" altLang="en-US" sz="2399" dirty="0"/>
              <a:t>; AstraZeneca Pharmaceuticals LP; </a:t>
            </a:r>
            <a:r>
              <a:rPr lang="en-US" altLang="en-US" sz="2399" dirty="0" err="1"/>
              <a:t>Instil</a:t>
            </a:r>
            <a:r>
              <a:rPr lang="en-US" altLang="en-US" sz="2399" dirty="0"/>
              <a:t> Bio; </a:t>
            </a:r>
            <a:r>
              <a:rPr lang="en-US" altLang="en-US" sz="2399" dirty="0" err="1"/>
              <a:t>Abintus</a:t>
            </a:r>
            <a:r>
              <a:rPr lang="en-US" altLang="en-US" sz="2399" dirty="0"/>
              <a:t> Bio; Caribou Bio; and </a:t>
            </a:r>
            <a:r>
              <a:rPr lang="en-US" altLang="en-US" sz="2399" dirty="0" err="1"/>
              <a:t>ImmPACT</a:t>
            </a:r>
            <a:r>
              <a:rPr lang="en-US" altLang="en-US" sz="2399" dirty="0"/>
              <a:t>.</a:t>
            </a:r>
          </a:p>
          <a:p>
            <a:pPr marL="0" indent="0">
              <a:buNone/>
            </a:pPr>
            <a:endParaRPr lang="en-US" altLang="en-US" sz="239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5AE6-5557-4731-024B-2F2605B19993}"/>
              </a:ext>
            </a:extLst>
          </p:cNvPr>
          <p:cNvSpPr>
            <a:spLocks noGrp="1"/>
          </p:cNvSpPr>
          <p:nvPr>
            <p:ph type="title"/>
          </p:nvPr>
        </p:nvSpPr>
        <p:spPr/>
        <p:txBody>
          <a:bodyPr/>
          <a:lstStyle/>
          <a:p>
            <a:r>
              <a:rPr lang="en-US"/>
              <a:t>Learning Objectives</a:t>
            </a:r>
            <a:endParaRPr lang="en-US" dirty="0"/>
          </a:p>
        </p:txBody>
      </p:sp>
      <p:sp>
        <p:nvSpPr>
          <p:cNvPr id="7" name="Text Placeholder 6">
            <a:extLst>
              <a:ext uri="{FF2B5EF4-FFF2-40B4-BE49-F238E27FC236}">
                <a16:creationId xmlns:a16="http://schemas.microsoft.com/office/drawing/2014/main" id="{707CE40A-FB7A-620B-3B07-4D8D3717612F}"/>
              </a:ext>
            </a:extLst>
          </p:cNvPr>
          <p:cNvSpPr>
            <a:spLocks noGrp="1"/>
          </p:cNvSpPr>
          <p:nvPr>
            <p:ph type="body" idx="1"/>
          </p:nvPr>
        </p:nvSpPr>
        <p:spPr>
          <a:xfrm>
            <a:off x="839788" y="1681163"/>
            <a:ext cx="10512424" cy="354901"/>
          </a:xfrm>
        </p:spPr>
        <p:txBody>
          <a:bodyPr>
            <a:normAutofit lnSpcReduction="10000"/>
          </a:bodyPr>
          <a:lstStyle/>
          <a:p>
            <a:r>
              <a:rPr lang="en-US" sz="2000" dirty="0"/>
              <a:t>Upon completion of this activity, participants should be better able to:</a:t>
            </a:r>
          </a:p>
        </p:txBody>
      </p:sp>
      <p:sp>
        <p:nvSpPr>
          <p:cNvPr id="11266" name="Content Placeholder 2">
            <a:extLst>
              <a:ext uri="{FF2B5EF4-FFF2-40B4-BE49-F238E27FC236}">
                <a16:creationId xmlns:a16="http://schemas.microsoft.com/office/drawing/2014/main" id="{FBDC32DF-C54F-CDAB-0433-BD1A4CB42A88}"/>
              </a:ext>
            </a:extLst>
          </p:cNvPr>
          <p:cNvSpPr>
            <a:spLocks noGrp="1"/>
          </p:cNvSpPr>
          <p:nvPr>
            <p:ph sz="half" idx="2"/>
          </p:nvPr>
        </p:nvSpPr>
        <p:spPr>
          <a:xfrm>
            <a:off x="839788" y="2290136"/>
            <a:ext cx="5256212" cy="3684588"/>
          </a:xfrm>
        </p:spPr>
        <p:txBody>
          <a:bodyPr>
            <a:noAutofit/>
          </a:bodyPr>
          <a:lstStyle/>
          <a:p>
            <a:pPr marL="342900" marR="0" lvl="0" indent="-342900" algn="l">
              <a:lnSpc>
                <a:spcPct val="100000"/>
              </a:lnSpc>
              <a:spcBef>
                <a:spcPts val="500"/>
              </a:spcBef>
              <a:spcAft>
                <a:spcPts val="500"/>
              </a:spcAft>
              <a:buClr>
                <a:srgbClr val="E89319"/>
              </a:buClr>
              <a:buSzPts val="900"/>
              <a:buFont typeface="Symbol" pitchFamily="2" charset="2"/>
              <a:buChar char=""/>
            </a:pPr>
            <a:r>
              <a:rPr lang="en-US" sz="1800" dirty="0"/>
              <a:t>Differentiate factors among various CAR T-cell therapies</a:t>
            </a:r>
          </a:p>
          <a:p>
            <a:pPr marL="342900" marR="0" lvl="0" indent="-342900" algn="l">
              <a:lnSpc>
                <a:spcPct val="100000"/>
              </a:lnSpc>
              <a:spcBef>
                <a:spcPts val="500"/>
              </a:spcBef>
              <a:spcAft>
                <a:spcPts val="500"/>
              </a:spcAft>
              <a:buClr>
                <a:srgbClr val="E89319"/>
              </a:buClr>
              <a:buSzPts val="900"/>
              <a:buFont typeface="Symbol" pitchFamily="2" charset="2"/>
              <a:buChar char=""/>
            </a:pPr>
            <a:r>
              <a:rPr lang="en-US" sz="1800" dirty="0"/>
              <a:t>Identify patients with LBCL with early relapse from or refractory to frontline chemoimmunotherapy, eligible for CAR T-cell therapy</a:t>
            </a:r>
          </a:p>
          <a:p>
            <a:pPr marL="342900" marR="0" lvl="0" indent="-342900" algn="l">
              <a:lnSpc>
                <a:spcPct val="100000"/>
              </a:lnSpc>
              <a:spcBef>
                <a:spcPts val="500"/>
              </a:spcBef>
              <a:spcAft>
                <a:spcPts val="500"/>
              </a:spcAft>
              <a:buClr>
                <a:srgbClr val="E89319"/>
              </a:buClr>
              <a:buSzPts val="900"/>
              <a:buFont typeface="Symbol" pitchFamily="2" charset="2"/>
              <a:buChar char=""/>
            </a:pPr>
            <a:r>
              <a:rPr lang="en-US" sz="1800" dirty="0"/>
              <a:t>Compare and contrast the trial designs and outcomes for the phase 3 studies TRANSFORM, ZUMA-7, and BELINDA among others such as the phase 2 PILOT trial</a:t>
            </a:r>
          </a:p>
          <a:p>
            <a:pPr>
              <a:lnSpc>
                <a:spcPct val="120000"/>
              </a:lnSpc>
            </a:pPr>
            <a:endParaRPr lang="en-US" sz="1700" dirty="0"/>
          </a:p>
        </p:txBody>
      </p:sp>
      <p:sp>
        <p:nvSpPr>
          <p:cNvPr id="9" name="Content Placeholder 8">
            <a:extLst>
              <a:ext uri="{FF2B5EF4-FFF2-40B4-BE49-F238E27FC236}">
                <a16:creationId xmlns:a16="http://schemas.microsoft.com/office/drawing/2014/main" id="{2D350B47-000E-B619-1269-114E961B51F2}"/>
              </a:ext>
            </a:extLst>
          </p:cNvPr>
          <p:cNvSpPr>
            <a:spLocks noGrp="1"/>
          </p:cNvSpPr>
          <p:nvPr>
            <p:ph sz="quarter" idx="4"/>
          </p:nvPr>
        </p:nvSpPr>
        <p:spPr>
          <a:xfrm>
            <a:off x="6412992" y="2290136"/>
            <a:ext cx="4942396" cy="3196264"/>
          </a:xfrm>
        </p:spPr>
        <p:txBody>
          <a:bodyPr>
            <a:normAutofit/>
          </a:bodyPr>
          <a:lstStyle/>
          <a:p>
            <a:pPr marL="342900" indent="-342900">
              <a:lnSpc>
                <a:spcPct val="100000"/>
              </a:lnSpc>
              <a:spcBef>
                <a:spcPts val="500"/>
              </a:spcBef>
              <a:spcAft>
                <a:spcPts val="500"/>
              </a:spcAft>
              <a:buClr>
                <a:srgbClr val="E89319"/>
              </a:buClr>
              <a:buSzPts val="900"/>
              <a:buFont typeface="Symbol" pitchFamily="2" charset="2"/>
              <a:buChar char=""/>
            </a:pPr>
            <a:r>
              <a:rPr lang="en-US" sz="1800" dirty="0"/>
              <a:t>Identify patients who may be appropriate for undergoing CAR T-cell therapy in the outpatient setting</a:t>
            </a:r>
          </a:p>
          <a:p>
            <a:pPr marL="342900" indent="-342900">
              <a:lnSpc>
                <a:spcPct val="100000"/>
              </a:lnSpc>
              <a:spcBef>
                <a:spcPts val="500"/>
              </a:spcBef>
              <a:spcAft>
                <a:spcPts val="500"/>
              </a:spcAft>
              <a:buClr>
                <a:srgbClr val="E89319"/>
              </a:buClr>
              <a:buSzPts val="900"/>
              <a:buFont typeface="Symbol" pitchFamily="2" charset="2"/>
              <a:buChar char=""/>
            </a:pPr>
            <a:r>
              <a:rPr lang="en-US" sz="1800" dirty="0"/>
              <a:t>Develop strategies for successful team-based management, care coordination, and communication as it pertains to adverse event recognition and management</a:t>
            </a:r>
          </a:p>
        </p:txBody>
      </p:sp>
    </p:spTree>
    <p:extLst>
      <p:ext uri="{BB962C8B-B14F-4D97-AF65-F5344CB8AC3E}">
        <p14:creationId xmlns:p14="http://schemas.microsoft.com/office/powerpoint/2010/main" val="390576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931A-CABD-2AB7-BBC1-A57A270406BD}"/>
              </a:ext>
            </a:extLst>
          </p:cNvPr>
          <p:cNvSpPr>
            <a:spLocks noGrp="1"/>
          </p:cNvSpPr>
          <p:nvPr>
            <p:ph type="ctrTitle"/>
          </p:nvPr>
        </p:nvSpPr>
        <p:spPr>
          <a:xfrm>
            <a:off x="1524000" y="1925926"/>
            <a:ext cx="9144000" cy="2387600"/>
          </a:xfrm>
        </p:spPr>
        <p:txBody>
          <a:bodyPr>
            <a:noAutofit/>
          </a:bodyPr>
          <a:lstStyle/>
          <a:p>
            <a:r>
              <a:rPr lang="en-US" sz="4400" dirty="0"/>
              <a:t>What strikes you as the most important clinical pearls from the ZUMA-7, TRANSFORM, and BELINDA clinical trials?</a:t>
            </a:r>
          </a:p>
        </p:txBody>
      </p:sp>
    </p:spTree>
    <p:extLst>
      <p:ext uri="{BB962C8B-B14F-4D97-AF65-F5344CB8AC3E}">
        <p14:creationId xmlns:p14="http://schemas.microsoft.com/office/powerpoint/2010/main" val="247888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51B0-71BC-FC55-7852-18F0D435BBAF}"/>
              </a:ext>
            </a:extLst>
          </p:cNvPr>
          <p:cNvSpPr>
            <a:spLocks noGrp="1"/>
          </p:cNvSpPr>
          <p:nvPr>
            <p:ph type="title"/>
          </p:nvPr>
        </p:nvSpPr>
        <p:spPr>
          <a:xfrm>
            <a:off x="636494" y="378845"/>
            <a:ext cx="11353800" cy="1325563"/>
          </a:xfrm>
        </p:spPr>
        <p:txBody>
          <a:bodyPr>
            <a:noAutofit/>
          </a:bodyPr>
          <a:lstStyle/>
          <a:p>
            <a:pPr algn="ctr"/>
            <a:r>
              <a:rPr lang="en-US" sz="3200" dirty="0"/>
              <a:t>Will CAR T-Cells Produce Better Results Earlier in the Course of Treatment and Can They Replace Auto-Transplant? </a:t>
            </a:r>
          </a:p>
        </p:txBody>
      </p:sp>
      <p:sp>
        <p:nvSpPr>
          <p:cNvPr id="8" name="Content Placeholder 7">
            <a:extLst>
              <a:ext uri="{FF2B5EF4-FFF2-40B4-BE49-F238E27FC236}">
                <a16:creationId xmlns:a16="http://schemas.microsoft.com/office/drawing/2014/main" id="{9D157801-DE71-D92B-010F-20A46DC3DB28}"/>
              </a:ext>
            </a:extLst>
          </p:cNvPr>
          <p:cNvSpPr>
            <a:spLocks noGrp="1"/>
          </p:cNvSpPr>
          <p:nvPr>
            <p:ph sz="half" idx="1"/>
          </p:nvPr>
        </p:nvSpPr>
        <p:spPr>
          <a:xfrm>
            <a:off x="838200" y="2140527"/>
            <a:ext cx="3910445" cy="3649854"/>
          </a:xfrm>
        </p:spPr>
        <p:txBody>
          <a:bodyPr>
            <a:normAutofit/>
          </a:bodyPr>
          <a:lstStyle/>
          <a:p>
            <a:pPr marL="0" lvl="0" indent="0">
              <a:buNone/>
            </a:pPr>
            <a:r>
              <a:rPr lang="en-US" sz="2400" b="1" noProof="0" dirty="0"/>
              <a:t>High Risk DLBCL</a:t>
            </a:r>
          </a:p>
          <a:p>
            <a:pPr lvl="0"/>
            <a:r>
              <a:rPr lang="en-US" sz="2400" noProof="0" dirty="0"/>
              <a:t>Refractory to first-line treatment</a:t>
            </a:r>
          </a:p>
          <a:p>
            <a:pPr lvl="0"/>
            <a:r>
              <a:rPr lang="en-US" sz="2400" noProof="0" dirty="0"/>
              <a:t>Relapsed within</a:t>
            </a:r>
            <a:br>
              <a:rPr lang="en-US" sz="2400" noProof="0" dirty="0"/>
            </a:br>
            <a:r>
              <a:rPr lang="en-US" sz="2400" noProof="0" dirty="0"/>
              <a:t>12 months of</a:t>
            </a:r>
            <a:br>
              <a:rPr lang="en-US" sz="2400" noProof="0" dirty="0"/>
            </a:br>
            <a:r>
              <a:rPr lang="en-US" sz="2400" noProof="0" dirty="0"/>
              <a:t>first-line treatment</a:t>
            </a:r>
          </a:p>
          <a:p>
            <a:endParaRPr lang="en-US" sz="2400" dirty="0"/>
          </a:p>
        </p:txBody>
      </p:sp>
      <p:sp>
        <p:nvSpPr>
          <p:cNvPr id="27" name="Text Placeholder 26">
            <a:extLst>
              <a:ext uri="{FF2B5EF4-FFF2-40B4-BE49-F238E27FC236}">
                <a16:creationId xmlns:a16="http://schemas.microsoft.com/office/drawing/2014/main" id="{D3E1FCD9-AF0C-3717-128F-80E08DD85882}"/>
              </a:ext>
            </a:extLst>
          </p:cNvPr>
          <p:cNvSpPr>
            <a:spLocks noGrp="1"/>
          </p:cNvSpPr>
          <p:nvPr>
            <p:ph type="body" sz="quarter" idx="12"/>
          </p:nvPr>
        </p:nvSpPr>
        <p:spPr/>
        <p:txBody>
          <a:bodyPr/>
          <a:lstStyle/>
          <a:p>
            <a:pPr defTabSz="608083"/>
            <a:r>
              <a:rPr lang="en-GB" sz="1000" dirty="0" err="1">
                <a:latin typeface="arial" panose="020B0604020202020204" pitchFamily="34" charset="0"/>
                <a:ea typeface="ＭＳ Ｐゴシック"/>
                <a:cs typeface="Arial"/>
              </a:rPr>
              <a:t>Axi-cel</a:t>
            </a:r>
            <a:r>
              <a:rPr lang="en-GB" sz="1000" dirty="0">
                <a:latin typeface="arial" panose="020B0604020202020204" pitchFamily="34" charset="0"/>
                <a:ea typeface="ＭＳ Ｐゴシック"/>
                <a:cs typeface="Arial"/>
              </a:rPr>
              <a:t>, axicabtagene ciloleucel; D</a:t>
            </a:r>
            <a:r>
              <a:rPr lang="en-US" sz="1000" b="0" i="0" dirty="0">
                <a:effectLst/>
                <a:latin typeface="Arial" panose="020B0604020202020204" pitchFamily="34" charset="0"/>
                <a:cs typeface="Arial" panose="020B0604020202020204" pitchFamily="34" charset="0"/>
              </a:rPr>
              <a:t>LBCL, diffuse large B-cell lymphoma;</a:t>
            </a:r>
            <a:r>
              <a:rPr lang="en-GB" sz="1000" dirty="0">
                <a:latin typeface="arial" panose="020B0604020202020204" pitchFamily="34" charset="0"/>
                <a:ea typeface="ＭＳ Ｐゴシック"/>
                <a:cs typeface="Arial"/>
              </a:rPr>
              <a:t> </a:t>
            </a:r>
            <a:r>
              <a:rPr lang="en-GB" sz="1000" dirty="0" err="1">
                <a:latin typeface="arial" panose="020B0604020202020204" pitchFamily="34" charset="0"/>
                <a:ea typeface="ＭＳ Ｐゴシック"/>
                <a:cs typeface="Arial"/>
              </a:rPr>
              <a:t>Liso-cel</a:t>
            </a:r>
            <a:r>
              <a:rPr lang="en-GB" sz="1000" dirty="0">
                <a:latin typeface="arial" panose="020B0604020202020204" pitchFamily="34" charset="0"/>
                <a:ea typeface="ＭＳ Ｐゴシック"/>
                <a:cs typeface="Arial"/>
              </a:rPr>
              <a:t>, </a:t>
            </a:r>
            <a:r>
              <a:rPr lang="en-GB" sz="1000" dirty="0" err="1">
                <a:latin typeface="arial" panose="020B0604020202020204" pitchFamily="34" charset="0"/>
                <a:ea typeface="ＭＳ Ｐゴシック"/>
                <a:cs typeface="Arial"/>
              </a:rPr>
              <a:t>lisocabtagene</a:t>
            </a:r>
            <a:r>
              <a:rPr lang="en-GB" sz="1000" dirty="0">
                <a:latin typeface="arial" panose="020B0604020202020204" pitchFamily="34" charset="0"/>
                <a:ea typeface="ＭＳ Ｐゴシック"/>
                <a:cs typeface="Arial"/>
              </a:rPr>
              <a:t> </a:t>
            </a:r>
            <a:r>
              <a:rPr lang="en-GB" sz="1000" dirty="0" err="1">
                <a:latin typeface="arial" panose="020B0604020202020204" pitchFamily="34" charset="0"/>
                <a:ea typeface="ＭＳ Ｐゴシック"/>
                <a:cs typeface="Arial"/>
              </a:rPr>
              <a:t>maraleucel</a:t>
            </a:r>
            <a:r>
              <a:rPr lang="en-GB" sz="1000" dirty="0">
                <a:latin typeface="arial" panose="020B0604020202020204" pitchFamily="34" charset="0"/>
                <a:ea typeface="ＭＳ Ｐゴシック"/>
                <a:cs typeface="Arial"/>
              </a:rPr>
              <a:t>; Tisa-</a:t>
            </a:r>
            <a:r>
              <a:rPr lang="en-GB" sz="1000" dirty="0" err="1">
                <a:latin typeface="arial" panose="020B0604020202020204" pitchFamily="34" charset="0"/>
                <a:ea typeface="ＭＳ Ｐゴシック"/>
                <a:cs typeface="Arial"/>
              </a:rPr>
              <a:t>cel</a:t>
            </a:r>
            <a:r>
              <a:rPr lang="en-GB" sz="1000" dirty="0">
                <a:latin typeface="arial" panose="020B0604020202020204" pitchFamily="34" charset="0"/>
                <a:ea typeface="ＭＳ Ｐゴシック"/>
                <a:cs typeface="Arial"/>
              </a:rPr>
              <a:t>, </a:t>
            </a:r>
            <a:r>
              <a:rPr lang="en-GB" sz="1000" dirty="0" err="1">
                <a:latin typeface="arial" panose="020B0604020202020204" pitchFamily="34" charset="0"/>
                <a:ea typeface="ＭＳ Ｐゴシック"/>
                <a:cs typeface="Arial"/>
              </a:rPr>
              <a:t>tisagenlecleucel</a:t>
            </a:r>
            <a:r>
              <a:rPr lang="en-US" sz="1000" b="0" i="0" dirty="0">
                <a:effectLst/>
                <a:latin typeface="Arial" panose="020B0604020202020204" pitchFamily="34" charset="0"/>
                <a:cs typeface="Arial" panose="020B0604020202020204" pitchFamily="34" charset="0"/>
              </a:rPr>
              <a:t>.</a:t>
            </a:r>
            <a:endParaRPr lang="en-US" sz="1000" dirty="0">
              <a:latin typeface="Arial"/>
              <a:ea typeface="ＭＳ Ｐゴシック"/>
              <a:cs typeface="Arial"/>
            </a:endParaRPr>
          </a:p>
        </p:txBody>
      </p:sp>
      <p:sp>
        <p:nvSpPr>
          <p:cNvPr id="28" name="TextBox 27">
            <a:extLst>
              <a:ext uri="{FF2B5EF4-FFF2-40B4-BE49-F238E27FC236}">
                <a16:creationId xmlns:a16="http://schemas.microsoft.com/office/drawing/2014/main" id="{A7A07E5E-2740-5B99-7930-EA4954D299EA}"/>
              </a:ext>
            </a:extLst>
          </p:cNvPr>
          <p:cNvSpPr txBox="1"/>
          <p:nvPr/>
        </p:nvSpPr>
        <p:spPr>
          <a:xfrm>
            <a:off x="5257798" y="1971565"/>
            <a:ext cx="2445345"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a:ea typeface="+mn-ea"/>
                <a:cs typeface="+mn-cs"/>
              </a:rPr>
              <a:t>ZUMA-7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a:ea typeface="+mn-ea"/>
                <a:cs typeface="+mn-cs"/>
              </a:rPr>
              <a:t>Axi-cel</a:t>
            </a:r>
          </a:p>
        </p:txBody>
      </p:sp>
      <p:sp>
        <p:nvSpPr>
          <p:cNvPr id="29" name="TextBox 28">
            <a:extLst>
              <a:ext uri="{FF2B5EF4-FFF2-40B4-BE49-F238E27FC236}">
                <a16:creationId xmlns:a16="http://schemas.microsoft.com/office/drawing/2014/main" id="{6309B4D2-CE29-5E1D-A0DE-E12258EC60B2}"/>
              </a:ext>
            </a:extLst>
          </p:cNvPr>
          <p:cNvSpPr txBox="1"/>
          <p:nvPr/>
        </p:nvSpPr>
        <p:spPr>
          <a:xfrm>
            <a:off x="5257798" y="3377374"/>
            <a:ext cx="2445345"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a:ea typeface="+mn-ea"/>
                <a:cs typeface="+mn-cs"/>
              </a:rPr>
              <a:t>BELINDA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a:ea typeface="+mn-ea"/>
                <a:cs typeface="+mn-cs"/>
              </a:rPr>
              <a:t>Tisa-cel</a:t>
            </a:r>
          </a:p>
        </p:txBody>
      </p:sp>
      <p:sp>
        <p:nvSpPr>
          <p:cNvPr id="30" name="TextBox 29">
            <a:extLst>
              <a:ext uri="{FF2B5EF4-FFF2-40B4-BE49-F238E27FC236}">
                <a16:creationId xmlns:a16="http://schemas.microsoft.com/office/drawing/2014/main" id="{6EB810E2-1A09-92D2-2462-D58873A191B8}"/>
              </a:ext>
            </a:extLst>
          </p:cNvPr>
          <p:cNvSpPr txBox="1"/>
          <p:nvPr/>
        </p:nvSpPr>
        <p:spPr>
          <a:xfrm>
            <a:off x="5257798" y="4783183"/>
            <a:ext cx="2445345"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a:ea typeface="+mn-ea"/>
                <a:cs typeface="+mn-cs"/>
              </a:rPr>
              <a:t>TRANSFORM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Arial" panose="020B0604020202020204"/>
                <a:ea typeface="+mn-ea"/>
                <a:cs typeface="+mn-cs"/>
              </a:rPr>
              <a:t>Liso-cel</a:t>
            </a:r>
          </a:p>
        </p:txBody>
      </p:sp>
      <p:sp>
        <p:nvSpPr>
          <p:cNvPr id="31" name="TextBox 30">
            <a:extLst>
              <a:ext uri="{FF2B5EF4-FFF2-40B4-BE49-F238E27FC236}">
                <a16:creationId xmlns:a16="http://schemas.microsoft.com/office/drawing/2014/main" id="{B1E39841-F981-27E7-8174-FB7809FB79EC}"/>
              </a:ext>
            </a:extLst>
          </p:cNvPr>
          <p:cNvSpPr txBox="1"/>
          <p:nvPr/>
        </p:nvSpPr>
        <p:spPr>
          <a:xfrm>
            <a:off x="9730867" y="2967335"/>
            <a:ext cx="1149932" cy="400110"/>
          </a:xfrm>
          <a:prstGeom prst="rect">
            <a:avLst/>
          </a:prstGeom>
          <a:noFill/>
          <a:ln w="38100" cap="flat" cmpd="sng" algn="ctr">
            <a:noFill/>
            <a:prstDash val="solid"/>
            <a:round/>
            <a:headEnd type="none" w="med" len="med"/>
            <a:tailEnd type="none" w="med" len="med"/>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prstClr val="black"/>
                </a:solidFill>
                <a:effectLst/>
                <a:uLnTx/>
                <a:uFillTx/>
                <a:latin typeface="Arial" panose="020B0604020202020204"/>
                <a:ea typeface="+mn-ea"/>
                <a:cs typeface="+mn-cs"/>
              </a:rPr>
              <a:t>CAR T</a:t>
            </a:r>
            <a:endParaRPr kumimoji="0" lang="en-US" sz="120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89811F6A-87D7-E4E6-96A8-F3A0A509C797}"/>
              </a:ext>
            </a:extLst>
          </p:cNvPr>
          <p:cNvSpPr txBox="1"/>
          <p:nvPr/>
        </p:nvSpPr>
        <p:spPr>
          <a:xfrm>
            <a:off x="9730867" y="3953900"/>
            <a:ext cx="2139746" cy="707886"/>
          </a:xfrm>
          <a:prstGeom prst="rect">
            <a:avLst/>
          </a:prstGeom>
          <a:noFill/>
          <a:ln w="38100" cap="flat" cmpd="sng" algn="ctr">
            <a:noFill/>
            <a:prstDash val="solid"/>
            <a:round/>
            <a:headEnd type="none" w="med" len="med"/>
            <a:tailEnd type="none" w="med" len="med"/>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prstClr val="black"/>
                </a:solidFill>
                <a:effectLst/>
                <a:uLnTx/>
                <a:uFillTx/>
                <a:latin typeface="Arial" panose="020B0604020202020204"/>
                <a:ea typeface="+mn-ea"/>
                <a:cs typeface="+mn-cs"/>
              </a:rPr>
              <a:t>Salvage/Auto Transplant</a:t>
            </a:r>
            <a:endParaRPr kumimoji="0" lang="en-US" sz="120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33" name="Right Brace 32">
            <a:extLst>
              <a:ext uri="{FF2B5EF4-FFF2-40B4-BE49-F238E27FC236}">
                <a16:creationId xmlns:a16="http://schemas.microsoft.com/office/drawing/2014/main" id="{51C48EF3-CDF9-0FCF-1D73-CC9792EE276A}"/>
              </a:ext>
            </a:extLst>
          </p:cNvPr>
          <p:cNvSpPr/>
          <p:nvPr/>
        </p:nvSpPr>
        <p:spPr>
          <a:xfrm>
            <a:off x="7870877" y="1932203"/>
            <a:ext cx="502673" cy="3649854"/>
          </a:xfrm>
          <a:prstGeom prst="rightBrace">
            <a:avLst>
              <a:gd name="adj1" fmla="val 8333"/>
              <a:gd name="adj2" fmla="val 50429"/>
            </a:avLst>
          </a:prstGeom>
          <a:noFill/>
          <a:ln w="19050" cap="flat" cmpd="sng" algn="ctr">
            <a:solidFill>
              <a:schemeClr val="tx1"/>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cxnSp>
        <p:nvCxnSpPr>
          <p:cNvPr id="34" name="Straight Arrow Connector 33">
            <a:extLst>
              <a:ext uri="{FF2B5EF4-FFF2-40B4-BE49-F238E27FC236}">
                <a16:creationId xmlns:a16="http://schemas.microsoft.com/office/drawing/2014/main" id="{5F834DCF-3F31-DA62-56A4-E75982B511BB}"/>
              </a:ext>
            </a:extLst>
          </p:cNvPr>
          <p:cNvCxnSpPr>
            <a:cxnSpLocks/>
            <a:stCxn id="33" idx="1"/>
          </p:cNvCxnSpPr>
          <p:nvPr/>
        </p:nvCxnSpPr>
        <p:spPr>
          <a:xfrm flipV="1">
            <a:off x="8373550" y="3180736"/>
            <a:ext cx="1276738" cy="592052"/>
          </a:xfrm>
          <a:prstGeom prst="straightConnector1">
            <a:avLst/>
          </a:prstGeom>
          <a:noFill/>
          <a:ln w="19050" cap="flat" cmpd="sng" algn="ctr">
            <a:solidFill>
              <a:schemeClr val="tx1"/>
            </a:solidFill>
            <a:prstDash val="solid"/>
            <a:tailEnd type="triangle"/>
          </a:ln>
          <a:effectLst>
            <a:outerShdw blurRad="40000" dist="20000" dir="5400000" rotWithShape="0">
              <a:srgbClr val="000000">
                <a:alpha val="38000"/>
              </a:srgbClr>
            </a:outerShdw>
          </a:effectLst>
        </p:spPr>
      </p:cxnSp>
      <p:cxnSp>
        <p:nvCxnSpPr>
          <p:cNvPr id="35" name="Straight Arrow Connector 34">
            <a:extLst>
              <a:ext uri="{FF2B5EF4-FFF2-40B4-BE49-F238E27FC236}">
                <a16:creationId xmlns:a16="http://schemas.microsoft.com/office/drawing/2014/main" id="{4579EF95-42CE-74F7-6003-888562776BCA}"/>
              </a:ext>
            </a:extLst>
          </p:cNvPr>
          <p:cNvCxnSpPr>
            <a:cxnSpLocks/>
            <a:stCxn id="33" idx="1"/>
          </p:cNvCxnSpPr>
          <p:nvPr/>
        </p:nvCxnSpPr>
        <p:spPr>
          <a:xfrm>
            <a:off x="8373550" y="3772788"/>
            <a:ext cx="1276738" cy="381167"/>
          </a:xfrm>
          <a:prstGeom prst="straightConnector1">
            <a:avLst/>
          </a:prstGeom>
          <a:noFill/>
          <a:ln w="19050" cap="flat" cmpd="sng" algn="ctr">
            <a:solidFill>
              <a:schemeClr val="tx1"/>
            </a:solidFill>
            <a:prstDash val="solid"/>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55349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B4990-A709-7053-2FA8-7B9B902397AD}"/>
              </a:ext>
            </a:extLst>
          </p:cNvPr>
          <p:cNvSpPr>
            <a:spLocks noGrp="1"/>
          </p:cNvSpPr>
          <p:nvPr>
            <p:ph type="title"/>
          </p:nvPr>
        </p:nvSpPr>
        <p:spPr>
          <a:xfrm>
            <a:off x="838200" y="217208"/>
            <a:ext cx="10515600" cy="1325563"/>
          </a:xfrm>
        </p:spPr>
        <p:txBody>
          <a:bodyPr>
            <a:normAutofit/>
          </a:bodyPr>
          <a:lstStyle/>
          <a:p>
            <a:pPr lvl="0" algn="ctr"/>
            <a:r>
              <a:rPr lang="en-US" sz="3600" noProof="0" dirty="0"/>
              <a:t>ZUMA-7, TRANSFORM, BELINDA Results </a:t>
            </a:r>
            <a:br>
              <a:rPr lang="en-US" sz="3600" noProof="0" dirty="0"/>
            </a:br>
            <a:r>
              <a:rPr lang="en-US" sz="3600" dirty="0"/>
              <a:t>Second-Line Treatment</a:t>
            </a:r>
          </a:p>
        </p:txBody>
      </p:sp>
      <p:sp>
        <p:nvSpPr>
          <p:cNvPr id="4" name="Text Placeholder 3">
            <a:extLst>
              <a:ext uri="{FF2B5EF4-FFF2-40B4-BE49-F238E27FC236}">
                <a16:creationId xmlns:a16="http://schemas.microsoft.com/office/drawing/2014/main" id="{60FCE83F-EF35-F225-44DF-4A8E97FB0760}"/>
              </a:ext>
            </a:extLst>
          </p:cNvPr>
          <p:cNvSpPr>
            <a:spLocks noGrp="1"/>
          </p:cNvSpPr>
          <p:nvPr>
            <p:ph type="body" sz="quarter" idx="12"/>
          </p:nvPr>
        </p:nvSpPr>
        <p:spPr>
          <a:xfrm>
            <a:off x="1524000" y="6340882"/>
            <a:ext cx="8077200" cy="447675"/>
          </a:xfrm>
        </p:spPr>
        <p:txBody>
          <a:bodyPr/>
          <a:lstStyle/>
          <a:p>
            <a:r>
              <a:rPr lang="en-US" sz="900" dirty="0"/>
              <a:t>Locke et al. </a:t>
            </a:r>
            <a:r>
              <a:rPr lang="en-US" sz="900" i="1" dirty="0"/>
              <a:t>N </a:t>
            </a:r>
            <a:r>
              <a:rPr lang="en-US" sz="900" i="1" dirty="0" err="1"/>
              <a:t>Engl</a:t>
            </a:r>
            <a:r>
              <a:rPr lang="en-US" sz="900" i="1" dirty="0"/>
              <a:t> J Med</a:t>
            </a:r>
            <a:r>
              <a:rPr lang="en-US" sz="900" dirty="0"/>
              <a:t>. 2022;386(7):640-654; </a:t>
            </a:r>
            <a:r>
              <a:rPr lang="en-US" sz="900" dirty="0" err="1"/>
              <a:t>Kamdar</a:t>
            </a:r>
            <a:r>
              <a:rPr lang="en-US" sz="900" dirty="0"/>
              <a:t> et al. </a:t>
            </a:r>
            <a:r>
              <a:rPr lang="en-US" sz="900" i="1" dirty="0"/>
              <a:t>Lancet.</a:t>
            </a:r>
            <a:r>
              <a:rPr lang="en-US" sz="900" dirty="0"/>
              <a:t> 2022;399(10343):2294-2308; Bishop et al. </a:t>
            </a:r>
            <a:r>
              <a:rPr lang="en-US" sz="900" i="1" dirty="0"/>
              <a:t>N </a:t>
            </a:r>
            <a:r>
              <a:rPr lang="en-US" sz="900" i="1" dirty="0" err="1"/>
              <a:t>Engl</a:t>
            </a:r>
            <a:r>
              <a:rPr lang="en-US" sz="900" i="1" dirty="0"/>
              <a:t> J Med</a:t>
            </a:r>
            <a:r>
              <a:rPr lang="en-US" sz="900" dirty="0"/>
              <a:t>. 2022;386(7):629-639.</a:t>
            </a:r>
            <a:br>
              <a:rPr lang="en-US" sz="900" dirty="0"/>
            </a:br>
            <a:r>
              <a:rPr lang="en-US" sz="900" dirty="0"/>
              <a:t>Axi-cel, axicabtagene ciloleucel; CR, complete response; EFS, event-free survival; </a:t>
            </a:r>
            <a:r>
              <a:rPr lang="en-US" sz="900" dirty="0" err="1"/>
              <a:t>Liso-cel</a:t>
            </a:r>
            <a:r>
              <a:rPr lang="en-US" sz="900" dirty="0"/>
              <a:t>, </a:t>
            </a:r>
            <a:r>
              <a:rPr lang="en-US" sz="900" dirty="0" err="1"/>
              <a:t>lisocabtagene</a:t>
            </a:r>
            <a:r>
              <a:rPr lang="en-US" sz="900" dirty="0"/>
              <a:t> </a:t>
            </a:r>
            <a:r>
              <a:rPr lang="en-US" sz="900" dirty="0" err="1"/>
              <a:t>maraleucel</a:t>
            </a:r>
            <a:r>
              <a:rPr lang="en-US" sz="900" dirty="0"/>
              <a:t>; </a:t>
            </a:r>
            <a:r>
              <a:rPr lang="en-US" sz="900" dirty="0" err="1"/>
              <a:t>mOS</a:t>
            </a:r>
            <a:r>
              <a:rPr lang="en-US" sz="900" dirty="0"/>
              <a:t>, median overall survival; </a:t>
            </a:r>
            <a:r>
              <a:rPr lang="en-US" sz="900" dirty="0" err="1"/>
              <a:t>mPFS</a:t>
            </a:r>
            <a:r>
              <a:rPr lang="en-US" sz="900" dirty="0"/>
              <a:t>, median progression-free survival; NR, not reached; ORR, overall response rate; SOC standard of care; Tisa-</a:t>
            </a:r>
            <a:r>
              <a:rPr lang="en-US" sz="900" dirty="0" err="1"/>
              <a:t>cel</a:t>
            </a:r>
            <a:r>
              <a:rPr lang="en-US" sz="900" dirty="0"/>
              <a:t>, </a:t>
            </a:r>
            <a:r>
              <a:rPr lang="en-US" sz="900" dirty="0" err="1"/>
              <a:t>tisagenlecleucel</a:t>
            </a:r>
            <a:r>
              <a:rPr lang="en-US" sz="900" dirty="0"/>
              <a:t>.</a:t>
            </a:r>
          </a:p>
        </p:txBody>
      </p:sp>
      <p:graphicFrame>
        <p:nvGraphicFramePr>
          <p:cNvPr id="10" name="Table 9">
            <a:extLst>
              <a:ext uri="{FF2B5EF4-FFF2-40B4-BE49-F238E27FC236}">
                <a16:creationId xmlns:a16="http://schemas.microsoft.com/office/drawing/2014/main" id="{3C9519FB-B490-7334-C9C9-4844A8867E26}"/>
              </a:ext>
            </a:extLst>
          </p:cNvPr>
          <p:cNvGraphicFramePr>
            <a:graphicFrameLocks noGrp="1"/>
          </p:cNvGraphicFramePr>
          <p:nvPr/>
        </p:nvGraphicFramePr>
        <p:xfrm>
          <a:off x="967978" y="1475176"/>
          <a:ext cx="10385822" cy="4391740"/>
        </p:xfrm>
        <a:graphic>
          <a:graphicData uri="http://schemas.openxmlformats.org/drawingml/2006/table">
            <a:tbl>
              <a:tblPr firstRow="1" firstCol="1" bandRow="1">
                <a:tableStyleId>{5C22544A-7EE6-4342-B048-85BDC9FD1C3A}</a:tableStyleId>
              </a:tblPr>
              <a:tblGrid>
                <a:gridCol w="1985354">
                  <a:extLst>
                    <a:ext uri="{9D8B030D-6E8A-4147-A177-3AD203B41FA5}">
                      <a16:colId xmlns:a16="http://schemas.microsoft.com/office/drawing/2014/main" val="3049692806"/>
                    </a:ext>
                  </a:extLst>
                </a:gridCol>
                <a:gridCol w="2800156">
                  <a:extLst>
                    <a:ext uri="{9D8B030D-6E8A-4147-A177-3AD203B41FA5}">
                      <a16:colId xmlns:a16="http://schemas.microsoft.com/office/drawing/2014/main" val="1174206719"/>
                    </a:ext>
                  </a:extLst>
                </a:gridCol>
                <a:gridCol w="2800156">
                  <a:extLst>
                    <a:ext uri="{9D8B030D-6E8A-4147-A177-3AD203B41FA5}">
                      <a16:colId xmlns:a16="http://schemas.microsoft.com/office/drawing/2014/main" val="3706840262"/>
                    </a:ext>
                  </a:extLst>
                </a:gridCol>
                <a:gridCol w="2800156">
                  <a:extLst>
                    <a:ext uri="{9D8B030D-6E8A-4147-A177-3AD203B41FA5}">
                      <a16:colId xmlns:a16="http://schemas.microsoft.com/office/drawing/2014/main" val="4282009871"/>
                    </a:ext>
                  </a:extLst>
                </a:gridCol>
              </a:tblGrid>
              <a:tr h="409838">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600" dirty="0">
                          <a:solidFill>
                            <a:schemeClr val="bg1"/>
                          </a:solidFill>
                          <a:effectLst/>
                        </a:rPr>
                        <a:t> </a:t>
                      </a:r>
                      <a:endParaRPr lang="en-US" sz="1600"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600" baseline="0" dirty="0">
                          <a:solidFill>
                            <a:schemeClr val="bg1"/>
                          </a:solidFill>
                          <a:effectLst/>
                        </a:rPr>
                        <a:t>ZUMA-7</a:t>
                      </a:r>
                      <a:endParaRPr lang="en-US" sz="1600"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600" baseline="0" dirty="0">
                          <a:solidFill>
                            <a:schemeClr val="bg1"/>
                          </a:solidFill>
                          <a:effectLst/>
                        </a:rPr>
                        <a:t>TRANSFORM</a:t>
                      </a:r>
                      <a:endParaRPr lang="en-US" sz="1600"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600" baseline="0" dirty="0">
                          <a:solidFill>
                            <a:schemeClr val="bg1"/>
                          </a:solidFill>
                          <a:effectLst/>
                        </a:rPr>
                        <a:t>BELINDA</a:t>
                      </a:r>
                      <a:endParaRPr lang="en-US" sz="1600"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extLst>
                  <a:ext uri="{0D108BD9-81ED-4DB2-BD59-A6C34878D82A}">
                    <a16:rowId xmlns:a16="http://schemas.microsoft.com/office/drawing/2014/main" val="3622853763"/>
                  </a:ext>
                </a:extLst>
              </a:tr>
              <a:tr h="4294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a:solidFill>
                            <a:schemeClr val="bg1"/>
                          </a:solidFill>
                          <a:effectLst/>
                        </a:rPr>
                        <a:t>Product</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tx1"/>
                          </a:solidFill>
                          <a:effectLst/>
                          <a:uLnTx/>
                          <a:uFillTx/>
                        </a:rPr>
                        <a:t>Axi-cel</a:t>
                      </a:r>
                      <a:r>
                        <a:rPr kumimoji="0" lang="en-US" sz="1600" b="1" u="none" strike="noStrike" kern="1200" cap="none" spc="0" normalizeH="0" baseline="0" noProof="0" dirty="0">
                          <a:ln>
                            <a:noFill/>
                          </a:ln>
                          <a:solidFill>
                            <a:srgbClr val="00B050"/>
                          </a:solidFill>
                          <a:effectLst/>
                          <a:uLnTx/>
                          <a:uFillTx/>
                        </a:rPr>
                        <a:t> </a:t>
                      </a:r>
                      <a:r>
                        <a:rPr kumimoji="0" lang="en-US" sz="1600" b="1" u="none" strike="noStrike" kern="1200" cap="none" spc="0" normalizeH="0" baseline="0" noProof="0" dirty="0">
                          <a:ln>
                            <a:noFill/>
                          </a:ln>
                          <a:solidFill>
                            <a:schemeClr val="tx1"/>
                          </a:solidFill>
                          <a:effectLst/>
                          <a:uLnTx/>
                          <a:uFillTx/>
                        </a:rPr>
                        <a:t>vs SOC</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err="1">
                          <a:ln>
                            <a:noFill/>
                          </a:ln>
                          <a:solidFill>
                            <a:schemeClr val="tx1"/>
                          </a:solidFill>
                          <a:effectLst/>
                          <a:uLnTx/>
                          <a:uFillTx/>
                        </a:rPr>
                        <a:t>Liso-cel</a:t>
                      </a:r>
                      <a:r>
                        <a:rPr kumimoji="0" lang="en-US" sz="1600" b="1" u="none" strike="noStrike" kern="1200" cap="none" spc="0" normalizeH="0" baseline="0" noProof="0" dirty="0">
                          <a:ln>
                            <a:noFill/>
                          </a:ln>
                          <a:solidFill>
                            <a:schemeClr val="tx1"/>
                          </a:solidFill>
                          <a:effectLst/>
                          <a:uLnTx/>
                          <a:uFillTx/>
                        </a:rPr>
                        <a:t> vs SOC</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tx1"/>
                          </a:solidFill>
                          <a:effectLst/>
                          <a:uLnTx/>
                          <a:uFillTx/>
                        </a:rPr>
                        <a:t>Tisa-</a:t>
                      </a:r>
                      <a:r>
                        <a:rPr kumimoji="0" lang="en-US" sz="1600" b="1" u="none" strike="noStrike" kern="1200" cap="none" spc="0" normalizeH="0" baseline="0" noProof="0" dirty="0" err="1">
                          <a:ln>
                            <a:noFill/>
                          </a:ln>
                          <a:solidFill>
                            <a:schemeClr val="tx1"/>
                          </a:solidFill>
                          <a:effectLst/>
                          <a:uLnTx/>
                          <a:uFillTx/>
                        </a:rPr>
                        <a:t>cel</a:t>
                      </a:r>
                      <a:r>
                        <a:rPr kumimoji="0" lang="en-US" sz="1600" b="1" u="none" strike="noStrike" kern="1200" cap="none" spc="0" normalizeH="0" baseline="0" noProof="0" dirty="0">
                          <a:ln>
                            <a:noFill/>
                          </a:ln>
                          <a:solidFill>
                            <a:schemeClr val="tx1"/>
                          </a:solidFill>
                          <a:effectLst/>
                          <a:uLnTx/>
                          <a:uFillTx/>
                        </a:rPr>
                        <a:t> vs SOC</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a:txBody>
                  <a:tcPr marL="63644" marR="63644" marT="0" marB="0" anchor="ctr"/>
                </a:tc>
                <a:extLst>
                  <a:ext uri="{0D108BD9-81ED-4DB2-BD59-A6C34878D82A}">
                    <a16:rowId xmlns:a16="http://schemas.microsoft.com/office/drawing/2014/main" val="1956076402"/>
                  </a:ext>
                </a:extLst>
              </a:tr>
              <a:tr h="4294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a:solidFill>
                            <a:schemeClr val="bg1"/>
                          </a:solidFill>
                          <a:effectLst/>
                        </a:rPr>
                        <a:t>ORR (%)</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83% vs 50%</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86% vs 48%</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75% vs 68%</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extLst>
                  <a:ext uri="{0D108BD9-81ED-4DB2-BD59-A6C34878D82A}">
                    <a16:rowId xmlns:a16="http://schemas.microsoft.com/office/drawing/2014/main" val="2765628852"/>
                  </a:ext>
                </a:extLst>
              </a:tr>
              <a:tr h="4294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a:solidFill>
                            <a:schemeClr val="bg1"/>
                          </a:solidFill>
                          <a:effectLst/>
                        </a:rPr>
                        <a:t>CR (%)</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65% vs 32%</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66% vs 39%</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46% vs 44%</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extLst>
                  <a:ext uri="{0D108BD9-81ED-4DB2-BD59-A6C34878D82A}">
                    <a16:rowId xmlns:a16="http://schemas.microsoft.com/office/drawing/2014/main" val="167377043"/>
                  </a:ext>
                </a:extLst>
              </a:tr>
              <a:tr h="4354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err="1">
                          <a:solidFill>
                            <a:schemeClr val="bg1"/>
                          </a:solidFill>
                          <a:effectLst/>
                        </a:rPr>
                        <a:t>mEFS</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8.3 vs 2.0 </a:t>
                      </a:r>
                      <a:r>
                        <a:rPr lang="en-US" sz="1600" b="0" dirty="0" err="1">
                          <a:solidFill>
                            <a:schemeClr val="tx1"/>
                          </a:solidFill>
                          <a:effectLst/>
                        </a:rPr>
                        <a:t>mo</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10.1 vs 2.3 </a:t>
                      </a:r>
                      <a:r>
                        <a:rPr lang="en-US" sz="1600" b="0" dirty="0" err="1">
                          <a:solidFill>
                            <a:schemeClr val="tx1"/>
                          </a:solidFill>
                          <a:effectLst/>
                        </a:rPr>
                        <a:t>mo</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3.0 vs 3.0 </a:t>
                      </a:r>
                      <a:r>
                        <a:rPr lang="en-US" sz="1600" b="0" dirty="0" err="1">
                          <a:solidFill>
                            <a:schemeClr val="tx1"/>
                          </a:solidFill>
                          <a:effectLst/>
                        </a:rPr>
                        <a:t>mo</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extLst>
                  <a:ext uri="{0D108BD9-81ED-4DB2-BD59-A6C34878D82A}">
                    <a16:rowId xmlns:a16="http://schemas.microsoft.com/office/drawing/2014/main" val="2778852440"/>
                  </a:ext>
                </a:extLst>
              </a:tr>
              <a:tr h="5400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a:solidFill>
                            <a:schemeClr val="bg1"/>
                          </a:solidFill>
                          <a:effectLst/>
                        </a:rPr>
                        <a:t>EFS rate</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2-year: 40.5% vs 16.3%</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12-month: 44.5% vs 23.7%</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rPr>
                        <a:t>---</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extLst>
                  <a:ext uri="{0D108BD9-81ED-4DB2-BD59-A6C34878D82A}">
                    <a16:rowId xmlns:a16="http://schemas.microsoft.com/office/drawing/2014/main" val="2095759684"/>
                  </a:ext>
                </a:extLst>
              </a:tr>
              <a:tr h="4294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a:solidFill>
                            <a:schemeClr val="bg1"/>
                          </a:solidFill>
                          <a:effectLst/>
                        </a:rPr>
                        <a:t>mPFS</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14.7 vs 3.7 </a:t>
                      </a:r>
                      <a:r>
                        <a:rPr lang="en-US" sz="1600" b="0" dirty="0" err="1">
                          <a:solidFill>
                            <a:schemeClr val="tx1"/>
                          </a:solidFill>
                          <a:effectLst/>
                        </a:rPr>
                        <a:t>mo</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14.8 vs 5.7 </a:t>
                      </a:r>
                      <a:r>
                        <a:rPr lang="en-US" sz="1600" b="0" dirty="0" err="1">
                          <a:solidFill>
                            <a:schemeClr val="tx1"/>
                          </a:solidFill>
                          <a:effectLst/>
                        </a:rPr>
                        <a:t>mo</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rPr>
                        <a:t>---</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extLst>
                  <a:ext uri="{0D108BD9-81ED-4DB2-BD59-A6C34878D82A}">
                    <a16:rowId xmlns:a16="http://schemas.microsoft.com/office/drawing/2014/main" val="1409234330"/>
                  </a:ext>
                </a:extLst>
              </a:tr>
              <a:tr h="4294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a:solidFill>
                            <a:schemeClr val="bg1"/>
                          </a:solidFill>
                          <a:effectLst/>
                        </a:rPr>
                        <a:t>PFS rate</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2-year: 46% vs 27%</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12-month: 52.3% vs 33.9%</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rPr>
                        <a:t>---</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63644" marR="63644" marT="0" marB="0" anchor="ctr"/>
                </a:tc>
                <a:extLst>
                  <a:ext uri="{0D108BD9-81ED-4DB2-BD59-A6C34878D82A}">
                    <a16:rowId xmlns:a16="http://schemas.microsoft.com/office/drawing/2014/main" val="604474794"/>
                  </a:ext>
                </a:extLst>
              </a:tr>
              <a:tr h="4294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a:solidFill>
                            <a:schemeClr val="bg1"/>
                          </a:solidFill>
                          <a:effectLst/>
                        </a:rPr>
                        <a:t>mOS</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47733" marR="47733"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NR vs 35.1 </a:t>
                      </a:r>
                      <a:r>
                        <a:rPr lang="en-US" sz="1600" b="0" dirty="0" err="1">
                          <a:solidFill>
                            <a:schemeClr val="tx1"/>
                          </a:solidFill>
                          <a:effectLst/>
                        </a:rPr>
                        <a:t>mo</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47733" marR="47733"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NR vs 16.4 </a:t>
                      </a:r>
                      <a:r>
                        <a:rPr lang="en-US" sz="1600" b="0" dirty="0" err="1">
                          <a:solidFill>
                            <a:schemeClr val="tx1"/>
                          </a:solidFill>
                          <a:effectLst/>
                        </a:rPr>
                        <a:t>mo</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47733" marR="47733"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rPr>
                        <a:t>---</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47733" marR="47733" marT="0" marB="0" anchor="ctr"/>
                </a:tc>
                <a:extLst>
                  <a:ext uri="{0D108BD9-81ED-4DB2-BD59-A6C34878D82A}">
                    <a16:rowId xmlns:a16="http://schemas.microsoft.com/office/drawing/2014/main" val="2214582968"/>
                  </a:ext>
                </a:extLst>
              </a:tr>
              <a:tr h="4294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US" sz="1600" b="1" dirty="0">
                          <a:solidFill>
                            <a:schemeClr val="bg1"/>
                          </a:solidFill>
                          <a:effectLst/>
                        </a:rPr>
                        <a:t>OS rate</a:t>
                      </a:r>
                      <a:endParaRPr lang="en-US" sz="1600" b="1" dirty="0">
                        <a:solidFill>
                          <a:schemeClr val="bg1"/>
                        </a:solidFill>
                        <a:effectLst/>
                        <a:latin typeface="+mn-lt"/>
                        <a:ea typeface="MS Mincho" panose="02020609040205080304" pitchFamily="49" charset="-128"/>
                        <a:cs typeface="Times New Roman" panose="02020603050405020304" pitchFamily="18" charset="0"/>
                      </a:endParaRPr>
                    </a:p>
                  </a:txBody>
                  <a:tcPr marL="47733" marR="47733"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47733" marR="47733"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600" b="0" dirty="0">
                          <a:solidFill>
                            <a:schemeClr val="tx1"/>
                          </a:solidFill>
                          <a:effectLst/>
                        </a:rPr>
                        <a:t>12-month: 79.1% vs 64.2%</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47733" marR="47733" marT="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rPr>
                        <a:t>---</a:t>
                      </a:r>
                      <a:endParaRPr lang="en-US" sz="1600" b="0" dirty="0">
                        <a:solidFill>
                          <a:schemeClr val="tx1"/>
                        </a:solidFill>
                        <a:effectLst/>
                        <a:latin typeface="+mn-lt"/>
                        <a:ea typeface="MS Mincho" panose="02020609040205080304" pitchFamily="49" charset="-128"/>
                        <a:cs typeface="Times New Roman" panose="02020603050405020304" pitchFamily="18" charset="0"/>
                      </a:endParaRPr>
                    </a:p>
                  </a:txBody>
                  <a:tcPr marL="47733" marR="47733" marT="0" marB="0" anchor="ctr"/>
                </a:tc>
                <a:extLst>
                  <a:ext uri="{0D108BD9-81ED-4DB2-BD59-A6C34878D82A}">
                    <a16:rowId xmlns:a16="http://schemas.microsoft.com/office/drawing/2014/main" val="1629702878"/>
                  </a:ext>
                </a:extLst>
              </a:tr>
            </a:tbl>
          </a:graphicData>
        </a:graphic>
      </p:graphicFrame>
      <p:sp>
        <p:nvSpPr>
          <p:cNvPr id="3" name="Rectangle 2">
            <a:extLst>
              <a:ext uri="{FF2B5EF4-FFF2-40B4-BE49-F238E27FC236}">
                <a16:creationId xmlns:a16="http://schemas.microsoft.com/office/drawing/2014/main" id="{FECDB1EB-1E35-2AE1-10E5-D142C96F5D62}"/>
              </a:ext>
            </a:extLst>
          </p:cNvPr>
          <p:cNvSpPr/>
          <p:nvPr/>
        </p:nvSpPr>
        <p:spPr>
          <a:xfrm>
            <a:off x="967978" y="3155575"/>
            <a:ext cx="10385822" cy="98416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78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931A-CABD-2AB7-BBC1-A57A270406BD}"/>
              </a:ext>
            </a:extLst>
          </p:cNvPr>
          <p:cNvSpPr>
            <a:spLocks noGrp="1"/>
          </p:cNvSpPr>
          <p:nvPr>
            <p:ph type="ctrTitle"/>
          </p:nvPr>
        </p:nvSpPr>
        <p:spPr>
          <a:xfrm>
            <a:off x="1524000" y="802178"/>
            <a:ext cx="9144000" cy="5253644"/>
          </a:xfrm>
        </p:spPr>
        <p:txBody>
          <a:bodyPr>
            <a:noAutofit/>
          </a:bodyPr>
          <a:lstStyle/>
          <a:p>
            <a:r>
              <a:rPr lang="en-US" sz="3600" dirty="0"/>
              <a:t>Do you think the current data from ZUMA-7 and TRANSFORM/PILOT will change the current standard of care for high-risk patients who are either primary refractory or have early relapse after front-line therapy? </a:t>
            </a:r>
            <a:br>
              <a:rPr lang="en-US" sz="3600" dirty="0"/>
            </a:br>
            <a:br>
              <a:rPr lang="en-US" sz="3600" dirty="0"/>
            </a:br>
            <a:r>
              <a:rPr lang="en-US" sz="3600" dirty="0"/>
              <a:t>Can you highlight any noteworthy differentiation points among approved CAR T-cell therapies that may help inform treatment selection? </a:t>
            </a:r>
          </a:p>
        </p:txBody>
      </p:sp>
    </p:spTree>
    <p:extLst>
      <p:ext uri="{BB962C8B-B14F-4D97-AF65-F5344CB8AC3E}">
        <p14:creationId xmlns:p14="http://schemas.microsoft.com/office/powerpoint/2010/main" val="3507138045"/>
      </p:ext>
    </p:extLst>
  </p:cSld>
  <p:clrMapOvr>
    <a:masterClrMapping/>
  </p:clrMapOvr>
</p:sld>
</file>

<file path=ppt/theme/theme1.xml><?xml version="1.0" encoding="utf-8"?>
<a:theme xmlns:a="http://schemas.openxmlformats.org/drawingml/2006/main" name="1_Office Theme">
  <a:themeElements>
    <a:clrScheme name="AXIS Color Palette 1">
      <a:dk1>
        <a:srgbClr val="3A3A3A"/>
      </a:dk1>
      <a:lt1>
        <a:srgbClr val="FFFFFF"/>
      </a:lt1>
      <a:dk2>
        <a:srgbClr val="15345A"/>
      </a:dk2>
      <a:lt2>
        <a:srgbClr val="EAEAEA"/>
      </a:lt2>
      <a:accent1>
        <a:srgbClr val="007DC3"/>
      </a:accent1>
      <a:accent2>
        <a:srgbClr val="1C3F93"/>
      </a:accent2>
      <a:accent3>
        <a:srgbClr val="E8931A"/>
      </a:accent3>
      <a:accent4>
        <a:srgbClr val="BF3A61"/>
      </a:accent4>
      <a:accent5>
        <a:srgbClr val="3A869B"/>
      </a:accent5>
      <a:accent6>
        <a:srgbClr val="64AB6C"/>
      </a:accent6>
      <a:hlink>
        <a:srgbClr val="8EDFDC"/>
      </a:hlink>
      <a:folHlink>
        <a:srgbClr val="007DC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3412</Words>
  <Application>Microsoft Macintosh PowerPoint</Application>
  <PresentationFormat>Widescreen</PresentationFormat>
  <Paragraphs>331</Paragraphs>
  <Slides>28</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Arial</vt:lpstr>
      <vt:lpstr>Calibri</vt:lpstr>
      <vt:lpstr>Calibri Light</vt:lpstr>
      <vt:lpstr>Courier New</vt:lpstr>
      <vt:lpstr>Gotham-Book</vt:lpstr>
      <vt:lpstr>Merriweather</vt:lpstr>
      <vt:lpstr>Source Sans Pro</vt:lpstr>
      <vt:lpstr>Symbol</vt:lpstr>
      <vt:lpstr>System Font Regular</vt:lpstr>
      <vt:lpstr>Times New Roman</vt:lpstr>
      <vt:lpstr>Wingdings</vt:lpstr>
      <vt:lpstr>1_Office Theme</vt:lpstr>
      <vt:lpstr>Paradigm Shifts in CAR T-Cell Therapy for Relapsed/Refractory Large B-Cell Lymphoma</vt:lpstr>
      <vt:lpstr>DISCLAIMER</vt:lpstr>
      <vt:lpstr>PowerPoint Presentation</vt:lpstr>
      <vt:lpstr>Disclosure of Conflicts of Interest</vt:lpstr>
      <vt:lpstr>Learning Objectives</vt:lpstr>
      <vt:lpstr>What strikes you as the most important clinical pearls from the ZUMA-7, TRANSFORM, and BELINDA clinical trials?</vt:lpstr>
      <vt:lpstr>Will CAR T-Cells Produce Better Results Earlier in the Course of Treatment and Can They Replace Auto-Transplant? </vt:lpstr>
      <vt:lpstr>ZUMA-7, TRANSFORM, BELINDA Results  Second-Line Treatment</vt:lpstr>
      <vt:lpstr>Do you think the current data from ZUMA-7 and TRANSFORM/PILOT will change the current standard of care for high-risk patients who are either primary refractory or have early relapse after front-line therapy?   Can you highlight any noteworthy differentiation points among approved CAR T-cell therapies that may help inform treatment selection? </vt:lpstr>
      <vt:lpstr>ZUMA-7, TRANSFORM, BELINDA:  Key Similarities and Differences Second-Line Treatment</vt:lpstr>
      <vt:lpstr>Randomized Trials:  Unanswered Questions</vt:lpstr>
      <vt:lpstr>ZUMA-7, TRANSFORM, BELINDA: EFS</vt:lpstr>
      <vt:lpstr>Who is at risk for relapsed/refractory disease or for salvage/ASCT failure?   What clinical features or patient characteristics help you to identify patients at high risk of progression?</vt:lpstr>
      <vt:lpstr>LBCL: How Can We Determine Who Will Be Refractory or Will Relapse?</vt:lpstr>
      <vt:lpstr>How do you evaluate patients for CAR T-cell therapy not eligible for ASCT due to age, fitness or comorbidities?</vt:lpstr>
      <vt:lpstr>PILOT Study:  Liso-cel in Second-line Transplant Ineligible </vt:lpstr>
      <vt:lpstr>What are the predictors of response and toxicity following CD19 CAR T-cells?</vt:lpstr>
      <vt:lpstr>Predictors of Response and Toxicity </vt:lpstr>
      <vt:lpstr>What are the risks/benefits of inpatient vs outpatient CAR T-cell delivery?   What recommendations would you suggest for successful outpatient management? </vt:lpstr>
      <vt:lpstr>Outpatient CAR T-Cell Therapy</vt:lpstr>
      <vt:lpstr>Short-term Monitoring: Days to Weeks From Infusion</vt:lpstr>
      <vt:lpstr>Can you discuss how you approach team-based care coordination and communication? </vt:lpstr>
      <vt:lpstr>CAR T-Cell Patient Journey</vt:lpstr>
      <vt:lpstr>Long-term CAR T-Cell Toxicities</vt:lpstr>
      <vt:lpstr>When preparing patients for CAR T-cell therapy what are some specific elements that you discuss with patients/caregivers?  </vt:lpstr>
      <vt:lpstr>CAR T-Cell Patient Identification:  Early ID and Referral Matters!</vt:lpstr>
      <vt:lpstr>Take-Home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Marshall</dc:creator>
  <cp:lastModifiedBy>Jocelyn Timko</cp:lastModifiedBy>
  <cp:revision>19</cp:revision>
  <dcterms:created xsi:type="dcterms:W3CDTF">2022-06-02T16:37:55Z</dcterms:created>
  <dcterms:modified xsi:type="dcterms:W3CDTF">2023-01-20T18:27:55Z</dcterms:modified>
</cp:coreProperties>
</file>