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3.jpg" ContentType="image/jpg"/>
  <Override PartName="/ppt/media/image14.jpg" ContentType="image/jp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488" r:id="rId2"/>
    <p:sldId id="494" r:id="rId3"/>
    <p:sldId id="495" r:id="rId4"/>
    <p:sldId id="262" r:id="rId5"/>
    <p:sldId id="315" r:id="rId6"/>
    <p:sldId id="558" r:id="rId7"/>
    <p:sldId id="312" r:id="rId8"/>
    <p:sldId id="1747256480" r:id="rId9"/>
    <p:sldId id="2141411706" r:id="rId10"/>
    <p:sldId id="493" r:id="rId11"/>
    <p:sldId id="1007" r:id="rId12"/>
    <p:sldId id="994" r:id="rId13"/>
    <p:sldId id="1012" r:id="rId14"/>
    <p:sldId id="1006" r:id="rId15"/>
    <p:sldId id="2141411732" r:id="rId16"/>
    <p:sldId id="562" r:id="rId17"/>
    <p:sldId id="2141411721" r:id="rId18"/>
    <p:sldId id="755" r:id="rId19"/>
    <p:sldId id="1009" r:id="rId20"/>
    <p:sldId id="805" r:id="rId21"/>
    <p:sldId id="803" r:id="rId22"/>
    <p:sldId id="820" r:id="rId23"/>
    <p:sldId id="807" r:id="rId24"/>
    <p:sldId id="809" r:id="rId25"/>
    <p:sldId id="567" r:id="rId26"/>
    <p:sldId id="277" r:id="rId27"/>
    <p:sldId id="1008" r:id="rId28"/>
    <p:sldId id="327" r:id="rId29"/>
    <p:sldId id="1010" r:id="rId30"/>
    <p:sldId id="771" r:id="rId31"/>
    <p:sldId id="772" r:id="rId32"/>
    <p:sldId id="1004" r:id="rId33"/>
    <p:sldId id="775" r:id="rId34"/>
    <p:sldId id="776" r:id="rId35"/>
    <p:sldId id="777" r:id="rId36"/>
    <p:sldId id="2141411731" r:id="rId37"/>
    <p:sldId id="778" r:id="rId38"/>
    <p:sldId id="779" r:id="rId39"/>
    <p:sldId id="265" r:id="rId40"/>
    <p:sldId id="2141411723" r:id="rId41"/>
    <p:sldId id="2141411724" r:id="rId42"/>
    <p:sldId id="301" r:id="rId43"/>
    <p:sldId id="299" r:id="rId44"/>
    <p:sldId id="305" r:id="rId45"/>
    <p:sldId id="2141411720" r:id="rId46"/>
    <p:sldId id="2141411737" r:id="rId47"/>
    <p:sldId id="1011" r:id="rId48"/>
    <p:sldId id="2141411722" r:id="rId49"/>
    <p:sldId id="762" r:id="rId50"/>
    <p:sldId id="572" r:id="rId51"/>
    <p:sldId id="214141173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92562-53D0-C5C9-8C54-51E9B5BF6B9F}" name="Laura M. Healy" initials="LMH" userId="S::lhealy@ushealthconnect.com::9a00af5d-b2ff-437d-adf8-0ccb4189789d" providerId="AD"/>
  <p188:author id="{F2866F6F-92DA-E76B-A6B2-6F596F224FE2}" name="Adan Carballo" initials="AC" userId="ca74f439ad8e9b04" providerId="Windows Live"/>
  <p188:author id="{22EA85D3-0FE8-85B4-22BA-69E87A6F60E2}" name="Jocelyn Timko" initials="JT" userId="S::jocelyn.timko@ushealthconnect.com::7abe3607-283a-400d-b017-87d9fd22fa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1" autoAdjust="0"/>
    <p:restoredTop sz="78776" autoAdjust="0"/>
  </p:normalViewPr>
  <p:slideViewPr>
    <p:cSldViewPr snapToGrid="0" snapToObjects="1">
      <p:cViewPr varScale="1">
        <p:scale>
          <a:sx n="99" d="100"/>
          <a:sy n="99" d="100"/>
        </p:scale>
        <p:origin x="944" y="184"/>
      </p:cViewPr>
      <p:guideLst/>
    </p:cSldViewPr>
  </p:slideViewPr>
  <p:outlineViewPr>
    <p:cViewPr>
      <p:scale>
        <a:sx n="33" d="100"/>
        <a:sy n="33" d="100"/>
      </p:scale>
      <p:origin x="0" y="-10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617699687868574E-2"/>
          <c:y val="4.4295587595079351E-2"/>
          <c:w val="0.94203421723890757"/>
          <c:h val="0.91140882480984131"/>
        </c:manualLayout>
      </c:layout>
      <c:pie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A590-406C-95A1-78A9605DBEBE}"/>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A590-406C-95A1-78A9605DBEBE}"/>
              </c:ext>
            </c:extLst>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A590-406C-95A1-78A9605DBEBE}"/>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A590-406C-95A1-78A9605DBEBE}"/>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9-A590-406C-95A1-78A9605DBEBE}"/>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B-A590-406C-95A1-78A9605DBEBE}"/>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extLst>
              <c:ext xmlns:c16="http://schemas.microsoft.com/office/drawing/2014/chart" uri="{C3380CC4-5D6E-409C-BE32-E72D297353CC}">
                <c16:uniqueId val="{0000000D-A590-406C-95A1-78A9605DBEBE}"/>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extLst>
              <c:ext xmlns:c16="http://schemas.microsoft.com/office/drawing/2014/chart" uri="{C3380CC4-5D6E-409C-BE32-E72D297353CC}">
                <c16:uniqueId val="{0000000F-A590-406C-95A1-78A9605DBEBE}"/>
              </c:ext>
            </c:extLst>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extLst>
              <c:ext xmlns:c16="http://schemas.microsoft.com/office/drawing/2014/chart" uri="{C3380CC4-5D6E-409C-BE32-E72D297353CC}">
                <c16:uniqueId val="{00000011-A590-406C-95A1-78A9605DBEBE}"/>
              </c:ext>
            </c:extLst>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extLst>
              <c:ext xmlns:c16="http://schemas.microsoft.com/office/drawing/2014/chart" uri="{C3380CC4-5D6E-409C-BE32-E72D297353CC}">
                <c16:uniqueId val="{00000013-A590-406C-95A1-78A9605DBEBE}"/>
              </c:ext>
            </c:extLst>
          </c:dPt>
          <c:dPt>
            <c:idx val="10"/>
            <c:bubble3D val="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extLst>
              <c:ext xmlns:c16="http://schemas.microsoft.com/office/drawing/2014/chart" uri="{C3380CC4-5D6E-409C-BE32-E72D297353CC}">
                <c16:uniqueId val="{00000015-A590-406C-95A1-78A9605DBEBE}"/>
              </c:ext>
            </c:extLst>
          </c:dPt>
          <c:dPt>
            <c:idx val="11"/>
            <c:bubble3D val="0"/>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c:spPr>
            <c:extLst>
              <c:ext xmlns:c16="http://schemas.microsoft.com/office/drawing/2014/chart" uri="{C3380CC4-5D6E-409C-BE32-E72D297353CC}">
                <c16:uniqueId val="{00000017-A590-406C-95A1-78A9605DBEBE}"/>
              </c:ext>
            </c:extLst>
          </c:dPt>
          <c:dPt>
            <c:idx val="12"/>
            <c:bubble3D val="0"/>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c:spPr>
            <c:extLst>
              <c:ext xmlns:c16="http://schemas.microsoft.com/office/drawing/2014/chart" uri="{C3380CC4-5D6E-409C-BE32-E72D297353CC}">
                <c16:uniqueId val="{00000019-A590-406C-95A1-78A9605DBEBE}"/>
              </c:ext>
            </c:extLst>
          </c:dPt>
          <c:dPt>
            <c:idx val="13"/>
            <c:bubble3D val="0"/>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c:spPr>
            <c:extLst>
              <c:ext xmlns:c16="http://schemas.microsoft.com/office/drawing/2014/chart" uri="{C3380CC4-5D6E-409C-BE32-E72D297353CC}">
                <c16:uniqueId val="{0000001B-A590-406C-95A1-78A9605DBEBE}"/>
              </c:ext>
            </c:extLst>
          </c:dPt>
          <c:val>
            <c:numRef>
              <c:f>Sheet2!$C$2:$C$15</c:f>
              <c:numCache>
                <c:formatCode>0.0%</c:formatCode>
                <c:ptCount val="14"/>
                <c:pt idx="0">
                  <c:v>0.124</c:v>
                </c:pt>
                <c:pt idx="1">
                  <c:v>2.9000000000000001E-2</c:v>
                </c:pt>
                <c:pt idx="2">
                  <c:v>1.2E-2</c:v>
                </c:pt>
                <c:pt idx="3">
                  <c:v>0.253</c:v>
                </c:pt>
                <c:pt idx="4">
                  <c:v>0.28000000000000003</c:v>
                </c:pt>
                <c:pt idx="5">
                  <c:v>3.7999999999999999E-2</c:v>
                </c:pt>
                <c:pt idx="6">
                  <c:v>2.3E-2</c:v>
                </c:pt>
                <c:pt idx="7">
                  <c:v>1.4E-2</c:v>
                </c:pt>
                <c:pt idx="8">
                  <c:v>0.03</c:v>
                </c:pt>
                <c:pt idx="9">
                  <c:v>1.4E-2</c:v>
                </c:pt>
                <c:pt idx="10">
                  <c:v>1.7000000000000001E-2</c:v>
                </c:pt>
                <c:pt idx="11">
                  <c:v>2.1000000000000001E-2</c:v>
                </c:pt>
                <c:pt idx="12">
                  <c:v>2.5999999999999999E-2</c:v>
                </c:pt>
                <c:pt idx="13">
                  <c:v>0.12</c:v>
                </c:pt>
              </c:numCache>
            </c:numRef>
          </c:val>
          <c:extLst>
            <c:ext xmlns:c16="http://schemas.microsoft.com/office/drawing/2014/chart" uri="{C3380CC4-5D6E-409C-BE32-E72D297353CC}">
              <c16:uniqueId val="{0000001C-A590-406C-95A1-78A9605DBEBE}"/>
            </c:ext>
          </c:extLst>
        </c:ser>
        <c:dLbls>
          <c:showLegendKey val="0"/>
          <c:showVal val="0"/>
          <c:showCatName val="0"/>
          <c:showSerName val="0"/>
          <c:showPercent val="0"/>
          <c:showBubbleSize val="0"/>
          <c:showLeaderLines val="0"/>
        </c:dLbls>
        <c:firstSliceAng val="3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00674534850271E-2"/>
          <c:y val="3.4053369962248933E-2"/>
          <c:w val="0.92198189428396315"/>
          <c:h val="0.77881525539670815"/>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Sheet1!$A$2:$A$8</c:f>
              <c:strCache>
                <c:ptCount val="7"/>
                <c:pt idx="0">
                  <c:v>ALK</c:v>
                </c:pt>
                <c:pt idx="1">
                  <c:v>BRAF</c:v>
                </c:pt>
                <c:pt idx="2">
                  <c:v>EGFR</c:v>
                </c:pt>
                <c:pt idx="3">
                  <c:v>ROS1</c:v>
                </c:pt>
                <c:pt idx="4">
                  <c:v>PD-L1</c:v>
                </c:pt>
                <c:pt idx="5">
                  <c:v>Any</c:v>
                </c:pt>
                <c:pt idx="6">
                  <c:v>All 5</c:v>
                </c:pt>
              </c:strCache>
            </c:strRef>
          </c:cat>
          <c:val>
            <c:numRef>
              <c:f>Sheet1!$B$2:$B$8</c:f>
              <c:numCache>
                <c:formatCode>General</c:formatCode>
                <c:ptCount val="7"/>
                <c:pt idx="0">
                  <c:v>0.77</c:v>
                </c:pt>
                <c:pt idx="1">
                  <c:v>0.54</c:v>
                </c:pt>
                <c:pt idx="2">
                  <c:v>0.77</c:v>
                </c:pt>
                <c:pt idx="3">
                  <c:v>0.74</c:v>
                </c:pt>
                <c:pt idx="4">
                  <c:v>0.81</c:v>
                </c:pt>
                <c:pt idx="5">
                  <c:v>0.91</c:v>
                </c:pt>
                <c:pt idx="6">
                  <c:v>0.44</c:v>
                </c:pt>
              </c:numCache>
            </c:numRef>
          </c:val>
          <c:extLst>
            <c:ext xmlns:c16="http://schemas.microsoft.com/office/drawing/2014/chart" uri="{C3380CC4-5D6E-409C-BE32-E72D297353CC}">
              <c16:uniqueId val="{00000000-FA0C-4AD8-A4EB-5D4D59EAEA6F}"/>
            </c:ext>
          </c:extLst>
        </c:ser>
        <c:ser>
          <c:idx val="1"/>
          <c:order val="1"/>
          <c:tx>
            <c:strRef>
              <c:f>Sheet1!$C$1</c:f>
              <c:strCache>
                <c:ptCount val="1"/>
                <c:pt idx="0">
                  <c:v>Series 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Sheet1!$A$2:$A$8</c:f>
              <c:strCache>
                <c:ptCount val="7"/>
                <c:pt idx="0">
                  <c:v>ALK</c:v>
                </c:pt>
                <c:pt idx="1">
                  <c:v>BRAF</c:v>
                </c:pt>
                <c:pt idx="2">
                  <c:v>EGFR</c:v>
                </c:pt>
                <c:pt idx="3">
                  <c:v>ROS1</c:v>
                </c:pt>
                <c:pt idx="4">
                  <c:v>PD-L1</c:v>
                </c:pt>
                <c:pt idx="5">
                  <c:v>Any</c:v>
                </c:pt>
                <c:pt idx="6">
                  <c:v>All 5</c:v>
                </c:pt>
              </c:strCache>
            </c:strRef>
          </c:cat>
          <c:val>
            <c:numRef>
              <c:f>Sheet1!$C$2:$C$8</c:f>
              <c:numCache>
                <c:formatCode>General</c:formatCode>
                <c:ptCount val="7"/>
                <c:pt idx="0">
                  <c:v>0.78</c:v>
                </c:pt>
                <c:pt idx="1">
                  <c:v>0.62</c:v>
                </c:pt>
                <c:pt idx="2">
                  <c:v>0.77</c:v>
                </c:pt>
                <c:pt idx="3">
                  <c:v>0.75</c:v>
                </c:pt>
                <c:pt idx="4">
                  <c:v>0.85</c:v>
                </c:pt>
                <c:pt idx="5">
                  <c:v>0.91</c:v>
                </c:pt>
                <c:pt idx="6">
                  <c:v>0.53</c:v>
                </c:pt>
              </c:numCache>
            </c:numRef>
          </c:val>
          <c:extLst>
            <c:ext xmlns:c16="http://schemas.microsoft.com/office/drawing/2014/chart" uri="{C3380CC4-5D6E-409C-BE32-E72D297353CC}">
              <c16:uniqueId val="{00000001-FA0C-4AD8-A4EB-5D4D59EAEA6F}"/>
            </c:ext>
          </c:extLst>
        </c:ser>
        <c:ser>
          <c:idx val="2"/>
          <c:order val="2"/>
          <c:tx>
            <c:strRef>
              <c:f>Sheet1!$D$1</c:f>
              <c:strCache>
                <c:ptCount val="1"/>
                <c:pt idx="0">
                  <c:v>Series 3</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Sheet1!$A$2:$A$8</c:f>
              <c:strCache>
                <c:ptCount val="7"/>
                <c:pt idx="0">
                  <c:v>ALK</c:v>
                </c:pt>
                <c:pt idx="1">
                  <c:v>BRAF</c:v>
                </c:pt>
                <c:pt idx="2">
                  <c:v>EGFR</c:v>
                </c:pt>
                <c:pt idx="3">
                  <c:v>ROS1</c:v>
                </c:pt>
                <c:pt idx="4">
                  <c:v>PD-L1</c:v>
                </c:pt>
                <c:pt idx="5">
                  <c:v>Any</c:v>
                </c:pt>
                <c:pt idx="6">
                  <c:v>All 5</c:v>
                </c:pt>
              </c:strCache>
            </c:strRef>
          </c:cat>
          <c:val>
            <c:numRef>
              <c:f>Sheet1!$D$2:$D$8</c:f>
              <c:numCache>
                <c:formatCode>General</c:formatCode>
                <c:ptCount val="7"/>
                <c:pt idx="0">
                  <c:v>0.74</c:v>
                </c:pt>
                <c:pt idx="1">
                  <c:v>0.59</c:v>
                </c:pt>
                <c:pt idx="2">
                  <c:v>0.75</c:v>
                </c:pt>
                <c:pt idx="3">
                  <c:v>0.7</c:v>
                </c:pt>
                <c:pt idx="4">
                  <c:v>0.82</c:v>
                </c:pt>
                <c:pt idx="5">
                  <c:v>0.9</c:v>
                </c:pt>
                <c:pt idx="6">
                  <c:v>0.5</c:v>
                </c:pt>
              </c:numCache>
            </c:numRef>
          </c:val>
          <c:extLst>
            <c:ext xmlns:c16="http://schemas.microsoft.com/office/drawing/2014/chart" uri="{C3380CC4-5D6E-409C-BE32-E72D297353CC}">
              <c16:uniqueId val="{00000002-FA0C-4AD8-A4EB-5D4D59EAEA6F}"/>
            </c:ext>
          </c:extLst>
        </c:ser>
        <c:ser>
          <c:idx val="3"/>
          <c:order val="3"/>
          <c:tx>
            <c:strRef>
              <c:f>Sheet1!$E$1</c:f>
              <c:strCache>
                <c:ptCount val="1"/>
                <c:pt idx="0">
                  <c:v>Series 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Sheet1!$A$2:$A$8</c:f>
              <c:strCache>
                <c:ptCount val="7"/>
                <c:pt idx="0">
                  <c:v>ALK</c:v>
                </c:pt>
                <c:pt idx="1">
                  <c:v>BRAF</c:v>
                </c:pt>
                <c:pt idx="2">
                  <c:v>EGFR</c:v>
                </c:pt>
                <c:pt idx="3">
                  <c:v>ROS1</c:v>
                </c:pt>
                <c:pt idx="4">
                  <c:v>PD-L1</c:v>
                </c:pt>
                <c:pt idx="5">
                  <c:v>Any</c:v>
                </c:pt>
                <c:pt idx="6">
                  <c:v>All 5</c:v>
                </c:pt>
              </c:strCache>
            </c:strRef>
          </c:cat>
          <c:val>
            <c:numRef>
              <c:f>Sheet1!$E$2:$E$8</c:f>
              <c:numCache>
                <c:formatCode>General</c:formatCode>
                <c:ptCount val="7"/>
                <c:pt idx="0">
                  <c:v>0.74</c:v>
                </c:pt>
                <c:pt idx="1">
                  <c:v>0.62</c:v>
                </c:pt>
                <c:pt idx="2">
                  <c:v>0.75</c:v>
                </c:pt>
                <c:pt idx="3">
                  <c:v>0.71</c:v>
                </c:pt>
                <c:pt idx="4">
                  <c:v>0.85</c:v>
                </c:pt>
                <c:pt idx="5">
                  <c:v>0.92</c:v>
                </c:pt>
                <c:pt idx="6">
                  <c:v>0.52</c:v>
                </c:pt>
              </c:numCache>
            </c:numRef>
          </c:val>
          <c:extLst>
            <c:ext xmlns:c16="http://schemas.microsoft.com/office/drawing/2014/chart" uri="{C3380CC4-5D6E-409C-BE32-E72D297353CC}">
              <c16:uniqueId val="{00000003-FA0C-4AD8-A4EB-5D4D59EAEA6F}"/>
            </c:ext>
          </c:extLst>
        </c:ser>
        <c:dLbls>
          <c:showLegendKey val="0"/>
          <c:showVal val="0"/>
          <c:showCatName val="0"/>
          <c:showSerName val="0"/>
          <c:showPercent val="0"/>
          <c:showBubbleSize val="0"/>
        </c:dLbls>
        <c:gapWidth val="100"/>
        <c:overlap val="-24"/>
        <c:axId val="94510592"/>
        <c:axId val="166927680"/>
      </c:barChart>
      <c:catAx>
        <c:axId val="94510592"/>
        <c:scaling>
          <c:orientation val="minMax"/>
        </c:scaling>
        <c:delete val="1"/>
        <c:axPos val="b"/>
        <c:numFmt formatCode="General" sourceLinked="1"/>
        <c:majorTickMark val="none"/>
        <c:minorTickMark val="none"/>
        <c:tickLblPos val="nextTo"/>
        <c:crossAx val="166927680"/>
        <c:crosses val="autoZero"/>
        <c:auto val="1"/>
        <c:lblAlgn val="ctr"/>
        <c:lblOffset val="100"/>
        <c:noMultiLvlLbl val="0"/>
      </c:catAx>
      <c:valAx>
        <c:axId val="16692768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4510592"/>
        <c:crosses val="autoZero"/>
        <c:crossBetween val="between"/>
        <c:majorUnit val="0.1"/>
        <c:minorUnit val="4.0000000000000008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60527423595852E-2"/>
          <c:y val="4.9295570879408987E-2"/>
          <c:w val="0.86154475110196016"/>
          <c:h val="0.80929398481259274"/>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Sheet1!$A$2</c:f>
              <c:strCache>
                <c:ptCount val="1"/>
                <c:pt idx="0">
                  <c:v>NGS</c:v>
                </c:pt>
              </c:strCache>
            </c:strRef>
          </c:cat>
          <c:val>
            <c:numRef>
              <c:f>Sheet1!$B$2</c:f>
              <c:numCache>
                <c:formatCode>General</c:formatCode>
                <c:ptCount val="1"/>
                <c:pt idx="0">
                  <c:v>0.33</c:v>
                </c:pt>
              </c:numCache>
            </c:numRef>
          </c:val>
          <c:extLst>
            <c:ext xmlns:c16="http://schemas.microsoft.com/office/drawing/2014/chart" uri="{C3380CC4-5D6E-409C-BE32-E72D297353CC}">
              <c16:uniqueId val="{00000000-3BE9-47CC-9036-36FAB5644692}"/>
            </c:ext>
          </c:extLst>
        </c:ser>
        <c:ser>
          <c:idx val="1"/>
          <c:order val="1"/>
          <c:tx>
            <c:strRef>
              <c:f>Sheet1!$C$1</c:f>
              <c:strCache>
                <c:ptCount val="1"/>
                <c:pt idx="0">
                  <c:v>Series 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Sheet1!$A$2</c:f>
              <c:strCache>
                <c:ptCount val="1"/>
                <c:pt idx="0">
                  <c:v>NGS</c:v>
                </c:pt>
              </c:strCache>
            </c:strRef>
          </c:cat>
          <c:val>
            <c:numRef>
              <c:f>Sheet1!$C$2</c:f>
              <c:numCache>
                <c:formatCode>General</c:formatCode>
                <c:ptCount val="1"/>
                <c:pt idx="0">
                  <c:v>0.37</c:v>
                </c:pt>
              </c:numCache>
            </c:numRef>
          </c:val>
          <c:extLst>
            <c:ext xmlns:c16="http://schemas.microsoft.com/office/drawing/2014/chart" uri="{C3380CC4-5D6E-409C-BE32-E72D297353CC}">
              <c16:uniqueId val="{00000001-3BE9-47CC-9036-36FAB5644692}"/>
            </c:ext>
          </c:extLst>
        </c:ser>
        <c:ser>
          <c:idx val="2"/>
          <c:order val="2"/>
          <c:tx>
            <c:strRef>
              <c:f>Sheet1!$D$1</c:f>
              <c:strCache>
                <c:ptCount val="1"/>
                <c:pt idx="0">
                  <c:v>Series 3</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cat>
            <c:strRef>
              <c:f>Sheet1!$A$2</c:f>
              <c:strCache>
                <c:ptCount val="1"/>
                <c:pt idx="0">
                  <c:v>NGS</c:v>
                </c:pt>
              </c:strCache>
            </c:strRef>
          </c:cat>
          <c:val>
            <c:numRef>
              <c:f>Sheet1!$D$2</c:f>
              <c:numCache>
                <c:formatCode>General</c:formatCode>
                <c:ptCount val="1"/>
                <c:pt idx="0">
                  <c:v>0.37</c:v>
                </c:pt>
              </c:numCache>
            </c:numRef>
          </c:val>
          <c:extLst>
            <c:ext xmlns:c16="http://schemas.microsoft.com/office/drawing/2014/chart" uri="{C3380CC4-5D6E-409C-BE32-E72D297353CC}">
              <c16:uniqueId val="{00000002-3BE9-47CC-9036-36FAB5644692}"/>
            </c:ext>
          </c:extLst>
        </c:ser>
        <c:ser>
          <c:idx val="3"/>
          <c:order val="3"/>
          <c:tx>
            <c:strRef>
              <c:f>Sheet1!$E$1</c:f>
              <c:strCache>
                <c:ptCount val="1"/>
                <c:pt idx="0">
                  <c:v>Series 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cat>
            <c:strRef>
              <c:f>Sheet1!$A$2</c:f>
              <c:strCache>
                <c:ptCount val="1"/>
                <c:pt idx="0">
                  <c:v>NGS</c:v>
                </c:pt>
              </c:strCache>
            </c:strRef>
          </c:cat>
          <c:val>
            <c:numRef>
              <c:f>Sheet1!$E$2</c:f>
              <c:numCache>
                <c:formatCode>General</c:formatCode>
                <c:ptCount val="1"/>
                <c:pt idx="0">
                  <c:v>0.45</c:v>
                </c:pt>
              </c:numCache>
            </c:numRef>
          </c:val>
          <c:extLst>
            <c:ext xmlns:c16="http://schemas.microsoft.com/office/drawing/2014/chart" uri="{C3380CC4-5D6E-409C-BE32-E72D297353CC}">
              <c16:uniqueId val="{00000003-3BE9-47CC-9036-36FAB5644692}"/>
            </c:ext>
          </c:extLst>
        </c:ser>
        <c:dLbls>
          <c:showLegendKey val="0"/>
          <c:showVal val="0"/>
          <c:showCatName val="0"/>
          <c:showSerName val="0"/>
          <c:showPercent val="0"/>
          <c:showBubbleSize val="0"/>
        </c:dLbls>
        <c:gapWidth val="100"/>
        <c:overlap val="-24"/>
        <c:axId val="94792704"/>
        <c:axId val="167840576"/>
      </c:barChart>
      <c:catAx>
        <c:axId val="9479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7840576"/>
        <c:crosses val="autoZero"/>
        <c:auto val="1"/>
        <c:lblAlgn val="ctr"/>
        <c:lblOffset val="100"/>
        <c:noMultiLvlLbl val="0"/>
      </c:catAx>
      <c:valAx>
        <c:axId val="1678405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792704"/>
        <c:crosses val="autoZero"/>
        <c:crossBetween val="between"/>
        <c:majorUnit val="0.1"/>
        <c:minorUnit val="4.0000000000000008E-2"/>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0.13504</cdr:x>
      <cdr:y>0.85278</cdr:y>
    </cdr:from>
    <cdr:to>
      <cdr:x>0.99725</cdr:x>
      <cdr:y>0.91564</cdr:y>
    </cdr:to>
    <cdr:sp macro="" textlink="">
      <cdr:nvSpPr>
        <cdr:cNvPr id="2" name="TextBox 1">
          <a:extLst xmlns:a="http://schemas.openxmlformats.org/drawingml/2006/main">
            <a:ext uri="{FF2B5EF4-FFF2-40B4-BE49-F238E27FC236}">
              <a16:creationId xmlns:a16="http://schemas.microsoft.com/office/drawing/2014/main" id="{2630F6E7-B682-4E9E-F707-6C0BC7586320}"/>
            </a:ext>
          </a:extLst>
        </cdr:cNvPr>
        <cdr:cNvSpPr txBox="1"/>
      </cdr:nvSpPr>
      <cdr:spPr>
        <a:xfrm xmlns:a="http://schemas.openxmlformats.org/drawingml/2006/main">
          <a:off x="694770" y="1878964"/>
          <a:ext cx="4435930"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defTabSz="1218560">
            <a:defRPr/>
          </a:pPr>
          <a:r>
            <a:rPr lang="en-CA" sz="900" i="1" dirty="0">
              <a:solidFill>
                <a:srgbClr val="000000"/>
              </a:solidFill>
              <a:latin typeface="Arial"/>
            </a:rPr>
            <a:t>ALK              BRAF          EGFR           ROS1            </a:t>
          </a:r>
          <a:r>
            <a:rPr lang="en-CA" sz="900" dirty="0">
              <a:solidFill>
                <a:srgbClr val="000000"/>
              </a:solidFill>
              <a:latin typeface="Arial"/>
            </a:rPr>
            <a:t>PD-L1           Any                All 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CD0E8C-6A13-E248-A8C7-6D93EC0F1C3D}" type="datetimeFigureOut">
              <a:rPr lang="en-US" smtClean="0"/>
              <a:t>10/6/22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776F87-BC25-A14C-9E3D-FF03B608532C}" type="slidenum">
              <a:rPr lang="en-US" smtClean="0"/>
              <a:t>‹#›</a:t>
            </a:fld>
            <a:endParaRPr lang="en-US"/>
          </a:p>
        </p:txBody>
      </p:sp>
    </p:spTree>
    <p:extLst>
      <p:ext uri="{BB962C8B-B14F-4D97-AF65-F5344CB8AC3E}">
        <p14:creationId xmlns:p14="http://schemas.microsoft.com/office/powerpoint/2010/main" val="63756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da.gov/drugs/resources-information-approved-drugs/fda-grants-accelerated-approval-capmatinib-metastatic-non-small-cell-lung-cancer?utm_campaign=PR-%20Lung%20Cancer%20x1_%20PEG-21-MS00775&amp;utm_medium=email&amp;utm_source=sfm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linicaltrials.gov/ct2/show/NCT02897479"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cn.org/professionals/physician_gls/pdf/nsc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31F51FB3-E063-F107-0B83-591E74A84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533A4615-1320-A580-7116-C2A27E2338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1267" name="Slide Number Placeholder 3">
            <a:extLst>
              <a:ext uri="{FF2B5EF4-FFF2-40B4-BE49-F238E27FC236}">
                <a16:creationId xmlns:a16="http://schemas.microsoft.com/office/drawing/2014/main" id="{01CCC56E-4261-AEDA-0D7A-1144004A5B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A9FDB9-C344-F54A-9916-35D2FFD3011E}"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288990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11</a:t>
            </a:fld>
            <a:endParaRPr lang="en-US" altLang="en-US"/>
          </a:p>
        </p:txBody>
      </p:sp>
    </p:spTree>
    <p:extLst>
      <p:ext uri="{BB962C8B-B14F-4D97-AF65-F5344CB8AC3E}">
        <p14:creationId xmlns:p14="http://schemas.microsoft.com/office/powerpoint/2010/main" val="226515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err="1"/>
              <a:t>Comoglio</a:t>
            </a:r>
            <a:r>
              <a:rPr lang="en-US" sz="1200" dirty="0"/>
              <a:t> PM, </a:t>
            </a:r>
            <a:r>
              <a:rPr lang="en-US" sz="1200" dirty="0" err="1"/>
              <a:t>Trusolino</a:t>
            </a:r>
            <a:r>
              <a:rPr lang="en-US" sz="1200" dirty="0"/>
              <a:t> L, Boccaccio C. </a:t>
            </a:r>
            <a:r>
              <a:rPr lang="en-US" b="0" i="0" dirty="0">
                <a:solidFill>
                  <a:srgbClr val="212121"/>
                </a:solidFill>
                <a:effectLst/>
                <a:latin typeface="Merriweather" panose="00000500000000000000" pitchFamily="2" charset="0"/>
              </a:rPr>
              <a:t>Known and novel roles of the MET oncogene in cancer: a coherent approach to targeted therapy. </a:t>
            </a:r>
            <a:r>
              <a:rPr lang="en-US" sz="1200" i="1" dirty="0"/>
              <a:t>Nat Rev Cancer</a:t>
            </a:r>
            <a:r>
              <a:rPr lang="en-US" sz="1200" dirty="0"/>
              <a:t> 2018;18:341.</a:t>
            </a:r>
          </a:p>
          <a:p>
            <a:endParaRPr lang="en-US" dirty="0"/>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12</a:t>
            </a:fld>
            <a:endParaRPr lang="en-US" altLang="en-US"/>
          </a:p>
        </p:txBody>
      </p:sp>
    </p:spTree>
    <p:extLst>
      <p:ext uri="{BB962C8B-B14F-4D97-AF65-F5344CB8AC3E}">
        <p14:creationId xmlns:p14="http://schemas.microsoft.com/office/powerpoint/2010/main" val="22217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Socinski MA, Pennell NA, Davies KD, et al. MET Exon 14 Skipping Mutations in Non-Small-Cell Lung Cancer: An Overview of Biology, Clinical Outcomes, and Testing Considerations. </a:t>
            </a:r>
            <a:r>
              <a:rPr lang="en-US" sz="1200" i="1" dirty="0"/>
              <a:t>JCO Precision Oncol</a:t>
            </a:r>
            <a:r>
              <a:rPr lang="en-US" sz="1200" dirty="0"/>
              <a:t>. 2021;5:653-663. </a:t>
            </a:r>
            <a:r>
              <a:rPr lang="en-US" dirty="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FIG 2.</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MET exon 14 skipping alterations by site and regions of interest for sequencing. (A) To detect these potential alterations, it is important to sequence both exon 14 and its surrounding regions. The regions where known alterations leading to exon 14 skipping can occur are mapped onto the schematic of the MET gene. MET exon 14 skipping alterations in any of these regions will result in an mRNA where exons 13 and 15 are fused. (B) An analysis of 1,387 samples found that a plurality of MET exon 14 skipping events occur at the donor site; however, events are spread across and around exon 14.</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13</a:t>
            </a:fld>
            <a:endParaRPr lang="en-US" altLang="en-US"/>
          </a:p>
        </p:txBody>
      </p:sp>
    </p:spTree>
    <p:extLst>
      <p:ext uri="{BB962C8B-B14F-4D97-AF65-F5344CB8AC3E}">
        <p14:creationId xmlns:p14="http://schemas.microsoft.com/office/powerpoint/2010/main" val="296155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Drilon A. </a:t>
            </a:r>
            <a:r>
              <a:rPr lang="en-US" b="0" i="0" dirty="0">
                <a:solidFill>
                  <a:srgbClr val="212121"/>
                </a:solidFill>
                <a:effectLst/>
                <a:latin typeface="Merriweather" panose="00000500000000000000" pitchFamily="2" charset="0"/>
              </a:rPr>
              <a:t>MET Exon 14 alterations in lung cancer: exon skipping extends half-life. </a:t>
            </a:r>
            <a:r>
              <a:rPr lang="en-US" sz="1200" i="1" dirty="0"/>
              <a:t>Clin Cancer Res</a:t>
            </a:r>
            <a:r>
              <a:rPr lang="en-US" sz="1200" dirty="0"/>
              <a:t>. 2016;22(12):2832-2834.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mn-lt"/>
                <a:ea typeface="ＭＳ Ｐゴシック" pitchFamily="-1" charset="-128"/>
                <a:cs typeface="ＭＳ Ｐゴシック" pitchFamily="-1" charset="-128"/>
              </a:rPr>
              <a:t>MET </a:t>
            </a:r>
            <a:r>
              <a:rPr lang="en-US" sz="1200" kern="1200" dirty="0">
                <a:solidFill>
                  <a:schemeClr val="tx1"/>
                </a:solidFill>
                <a:effectLst/>
                <a:latin typeface="+mn-lt"/>
                <a:ea typeface="ＭＳ Ｐゴシック" pitchFamily="-1" charset="-128"/>
                <a:cs typeface="ＭＳ Ｐゴシック" pitchFamily="-1" charset="-128"/>
              </a:rPr>
              <a:t>exon 14–skipping alterations, which occur in 3% of all NSCLCs, encompass mutations that occur in the non-coding intron sequences that flank exon 14. These alterations, which range from point mutations to complex deletions, trigger alternative splicing of the resultant mRNA that deletes exon 14. Exon 14 encodes for sequences that are recognized by the ubiquitination/degradation machinery (Figure). Deletion causes stabilization of the MET receptor, which creates MET-dependent growth and proliferation.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14</a:t>
            </a:fld>
            <a:endParaRPr lang="en-US" altLang="en-US"/>
          </a:p>
        </p:txBody>
      </p:sp>
    </p:spTree>
    <p:extLst>
      <p:ext uri="{BB962C8B-B14F-4D97-AF65-F5344CB8AC3E}">
        <p14:creationId xmlns:p14="http://schemas.microsoft.com/office/powerpoint/2010/main" val="10483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t>Paik PK, Drilon A, Fan P-D, et al</a:t>
            </a:r>
            <a:r>
              <a:rPr lang="en-US" altLang="en-US" sz="1200" b="0" dirty="0"/>
              <a:t>. </a:t>
            </a:r>
            <a:r>
              <a:rPr lang="en-US" b="0" i="0" dirty="0">
                <a:solidFill>
                  <a:srgbClr val="212121"/>
                </a:solidFill>
                <a:effectLst/>
                <a:latin typeface="Merriweather" panose="00000500000000000000" pitchFamily="2" charset="0"/>
              </a:rPr>
              <a:t>Response to MET inhibitors in patients with stage IV lung adenocarcinomas harboring MET mutations causing exon 14 skipping. </a:t>
            </a:r>
            <a:r>
              <a:rPr lang="en-US" altLang="en-US" sz="1200" i="1" dirty="0"/>
              <a:t>Cancer </a:t>
            </a:r>
            <a:r>
              <a:rPr lang="en-US" altLang="en-US" sz="1200" i="1" dirty="0" err="1"/>
              <a:t>Discov</a:t>
            </a:r>
            <a:r>
              <a:rPr lang="en-US" altLang="en-US" sz="1200" dirty="0"/>
              <a:t>. 2015;5:842-849.</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err="1"/>
              <a:t>Shrock</a:t>
            </a:r>
            <a:r>
              <a:rPr lang="en-US" altLang="en-US" sz="1200" b="0" dirty="0"/>
              <a:t> AB, Frampton GM, Suh J, et al. </a:t>
            </a:r>
            <a:r>
              <a:rPr lang="en-US" b="0" i="0" dirty="0">
                <a:solidFill>
                  <a:srgbClr val="212121"/>
                </a:solidFill>
                <a:effectLst/>
                <a:latin typeface="Merriweather" panose="00000500000000000000" pitchFamily="2" charset="0"/>
              </a:rPr>
              <a:t>Characterization of 298 Patients with Lung Cancer Harboring MET Exon 14 Skipping Alterations. </a:t>
            </a:r>
            <a:r>
              <a:rPr lang="en-US" altLang="en-US" sz="1200" b="0" i="1" dirty="0"/>
              <a:t>J Thorac Oncol</a:t>
            </a:r>
            <a:r>
              <a:rPr lang="en-US" altLang="en-US" sz="1200" b="0" dirty="0"/>
              <a:t>. 2016;11:1493–1502</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b="0" dirty="0"/>
              <a:t>Tong JH, Yeung SF, Chan AWH, et al</a:t>
            </a:r>
            <a:r>
              <a:rPr lang="en-US" altLang="en-US" sz="1200" b="0" i="1" dirty="0"/>
              <a:t>. </a:t>
            </a:r>
            <a:r>
              <a:rPr lang="en-US" b="0" i="0" dirty="0">
                <a:solidFill>
                  <a:srgbClr val="212121"/>
                </a:solidFill>
                <a:effectLst/>
                <a:latin typeface="Merriweather" panose="00000500000000000000" pitchFamily="2" charset="0"/>
              </a:rPr>
              <a:t>MET Amplification and Exon 14 Splice Site Mutation Define Unique Molecular Subgroups of Non-Small Cell Lung Carcinoma with Poor Prognosis. </a:t>
            </a:r>
            <a:r>
              <a:rPr lang="en-US" altLang="en-US" sz="1200" b="0" i="1" dirty="0"/>
              <a:t>Clin Cancer </a:t>
            </a:r>
            <a:r>
              <a:rPr lang="en-US" altLang="en-US" sz="1200" i="1" dirty="0"/>
              <a:t>Res</a:t>
            </a:r>
            <a:r>
              <a:rPr lang="en-US" altLang="en-US" sz="1200" dirty="0"/>
              <a:t>. 2016;22:3048-3056.</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t>Felip E, Sakai H, Patel J, et al.</a:t>
            </a:r>
            <a:r>
              <a:rPr lang="en-US" b="0" i="0" dirty="0">
                <a:solidFill>
                  <a:srgbClr val="FFFFFF"/>
                </a:solidFill>
                <a:effectLst/>
                <a:latin typeface="Helvetica" panose="020B0604020202020204" pitchFamily="34" charset="0"/>
              </a:rPr>
              <a:t> Phase II Data for the MET Inhibitor </a:t>
            </a:r>
            <a:r>
              <a:rPr lang="en-US" b="0" i="0" dirty="0" err="1">
                <a:solidFill>
                  <a:srgbClr val="FFFFFF"/>
                </a:solidFill>
                <a:effectLst/>
                <a:latin typeface="Helvetica" panose="020B0604020202020204" pitchFamily="34" charset="0"/>
              </a:rPr>
              <a:t>Tepotinib</a:t>
            </a:r>
            <a:r>
              <a:rPr lang="en-US" b="0" i="0" dirty="0">
                <a:solidFill>
                  <a:srgbClr val="FFFFFF"/>
                </a:solidFill>
                <a:effectLst/>
                <a:latin typeface="Helvetica" panose="020B0604020202020204" pitchFamily="34" charset="0"/>
              </a:rPr>
              <a:t> in Patients with Advanced NSCLC and MET Exon 14-Skipping Mutations. </a:t>
            </a:r>
            <a:r>
              <a:rPr lang="en-US" altLang="en-US" sz="1200" i="1" dirty="0"/>
              <a:t>J Thorac Oncol. </a:t>
            </a:r>
            <a:r>
              <a:rPr lang="en-US" altLang="en-US" sz="1200" dirty="0"/>
              <a:t>2018;13(10):S347.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Drilon A, </a:t>
            </a:r>
            <a:r>
              <a:rPr lang="en-US" dirty="0" err="1"/>
              <a:t>Ou</a:t>
            </a:r>
            <a:r>
              <a:rPr lang="en-US" dirty="0"/>
              <a:t> S-H, Clark J, et al. Updated antitumor activity and safety of </a:t>
            </a:r>
            <a:r>
              <a:rPr lang="en-US" dirty="0" err="1"/>
              <a:t>crizotinib</a:t>
            </a:r>
            <a:r>
              <a:rPr lang="en-US" dirty="0"/>
              <a:t> in patients with MET exon 14-altered advanced non-small cell lung cancer. </a:t>
            </a:r>
            <a:r>
              <a:rPr lang="en-US" altLang="en-US" sz="1200" i="1" dirty="0"/>
              <a:t>J Thorac Oncol</a:t>
            </a:r>
            <a:r>
              <a:rPr lang="en-US" altLang="en-US" sz="1200" dirty="0"/>
              <a:t>. 2017;12(1):S438-S439.</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a:t>Wolf J, </a:t>
            </a:r>
            <a:r>
              <a:rPr lang="en-US" altLang="en-US" sz="1200" dirty="0" err="1"/>
              <a:t>Seto</a:t>
            </a:r>
            <a:r>
              <a:rPr lang="en-US" altLang="en-US" sz="1200" dirty="0"/>
              <a:t> T, Han J, et al. </a:t>
            </a:r>
            <a:r>
              <a:rPr lang="en-US" b="0" i="0" dirty="0">
                <a:solidFill>
                  <a:srgbClr val="000000"/>
                </a:solidFill>
                <a:effectLst/>
                <a:latin typeface="HelveticaLTW05-BlackCond"/>
              </a:rPr>
              <a:t>Results of the GEOMETRY mono-1 phase II study for evaluation of the MET inhibitor </a:t>
            </a:r>
            <a:r>
              <a:rPr lang="en-US" b="0" i="0" dirty="0" err="1">
                <a:solidFill>
                  <a:srgbClr val="000000"/>
                </a:solidFill>
                <a:effectLst/>
                <a:latin typeface="HelveticaLTW05-BlackCond"/>
              </a:rPr>
              <a:t>capmatinib</a:t>
            </a:r>
            <a:r>
              <a:rPr lang="en-US" b="0" i="0" dirty="0">
                <a:solidFill>
                  <a:srgbClr val="000000"/>
                </a:solidFill>
                <a:effectLst/>
                <a:latin typeface="HelveticaLTW05-BlackCond"/>
              </a:rPr>
              <a:t> (INC280) in patients (pts) with METΔex14 mutated advanced non-small cell lung cancer (NSCLC).</a:t>
            </a:r>
            <a:r>
              <a:rPr lang="en-US" b="1" i="0" dirty="0">
                <a:solidFill>
                  <a:srgbClr val="000000"/>
                </a:solidFill>
                <a:effectLst/>
                <a:latin typeface="HelveticaLTW05-BlackCond"/>
              </a:rPr>
              <a:t> </a:t>
            </a:r>
            <a:r>
              <a:rPr lang="en-US" altLang="en-US" sz="1200" i="1" dirty="0"/>
              <a:t>Ann Oncol</a:t>
            </a:r>
            <a:r>
              <a:rPr lang="en-US" altLang="en-US" sz="1200" dirty="0"/>
              <a:t>. 2018;29(suppl 8):LBA52.</a:t>
            </a:r>
          </a:p>
        </p:txBody>
      </p:sp>
      <p:sp>
        <p:nvSpPr>
          <p:cNvPr id="4" name="Slide Number Placeholder 3"/>
          <p:cNvSpPr>
            <a:spLocks noGrp="1"/>
          </p:cNvSpPr>
          <p:nvPr>
            <p:ph type="sldNum" sz="quarter" idx="5"/>
          </p:nvPr>
        </p:nvSpPr>
        <p:spPr/>
        <p:txBody>
          <a:bodyPr/>
          <a:lstStyle/>
          <a:p>
            <a:fld id="{9E776F87-BC25-A14C-9E3D-FF03B608532C}" type="slidenum">
              <a:rPr lang="en-US" smtClean="0"/>
              <a:t>15</a:t>
            </a:fld>
            <a:endParaRPr lang="en-US"/>
          </a:p>
        </p:txBody>
      </p:sp>
    </p:spTree>
    <p:extLst>
      <p:ext uri="{BB962C8B-B14F-4D97-AF65-F5344CB8AC3E}">
        <p14:creationId xmlns:p14="http://schemas.microsoft.com/office/powerpoint/2010/main" val="390390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err="1"/>
              <a:t>Socinski</a:t>
            </a:r>
            <a:r>
              <a:rPr lang="en-US" dirty="0"/>
              <a:t> MA, Pennell NA, Davies KD. MET Exon 14 Skipping Mutations in Non-Small-Cell Lung Cancer: An Overview of Biology, Clinical Outcomes, and Testing Considerations. JCO Precision Oncology, 13 Apr 2021, 5:PO.20.00516. </a:t>
            </a:r>
          </a:p>
          <a:p>
            <a:endParaRPr lang="en-US" dirty="0"/>
          </a:p>
          <a:p>
            <a:r>
              <a:rPr lang="en-US" dirty="0"/>
              <a:t>FIG 4.</a:t>
            </a:r>
          </a:p>
          <a:p>
            <a:r>
              <a:rPr lang="en-US" dirty="0"/>
              <a:t>Overview of the (A) amplicon-based and (B) hybrid capture–based DNA NGS methods for targeted sequencing of MET. Amplicon-based NGS methods use polymerase chain reaction primers to amplify the regions of interest. Some alterations that lead to MET exon 14 skipping may prevent these primers from binding, leading to false negatives. Hybrid capture–based NGS methods use longer probes to pull down regions of interest, preventing the problem of allele dropout observed in the amplicon-based method and reducing false negatives. NGS, next-generation sequencing.</a:t>
            </a: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17</a:t>
            </a:fld>
            <a:endParaRPr lang="en-US" altLang="en-US"/>
          </a:p>
        </p:txBody>
      </p:sp>
    </p:spTree>
    <p:extLst>
      <p:ext uri="{BB962C8B-B14F-4D97-AF65-F5344CB8AC3E}">
        <p14:creationId xmlns:p14="http://schemas.microsoft.com/office/powerpoint/2010/main" val="335001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chemeClr val="bg1"/>
                </a:solidFill>
              </a:rPr>
              <a:t>Socinski MA, Pennell NA, </a:t>
            </a:r>
            <a:r>
              <a:rPr lang="en-US" b="0" dirty="0">
                <a:solidFill>
                  <a:schemeClr val="bg1"/>
                </a:solidFill>
              </a:rPr>
              <a:t>Davies KD. </a:t>
            </a:r>
            <a:r>
              <a:rPr lang="en-US" b="0" i="1" dirty="0">
                <a:solidFill>
                  <a:srgbClr val="222222"/>
                </a:solidFill>
                <a:effectLst/>
                <a:latin typeface="Noto Sans" panose="020B0502040504020204" pitchFamily="34" charset="0"/>
              </a:rPr>
              <a:t>MET</a:t>
            </a:r>
            <a:r>
              <a:rPr lang="en-US" b="0" i="0" dirty="0">
                <a:solidFill>
                  <a:srgbClr val="222222"/>
                </a:solidFill>
                <a:effectLst/>
                <a:latin typeface="Noto Sans" panose="020B0502040504020204" pitchFamily="34" charset="0"/>
              </a:rPr>
              <a:t> Exon 14 Skipping Mutations in Non–Small-Cell Lung Cancer: An Overview of Biology, Clinical Outcomes, and Testing Considerations. </a:t>
            </a:r>
            <a:r>
              <a:rPr lang="en-US" b="0" dirty="0">
                <a:solidFill>
                  <a:schemeClr val="bg1"/>
                </a:solidFill>
              </a:rPr>
              <a:t> </a:t>
            </a:r>
            <a:r>
              <a:rPr lang="en-US" b="0" i="1" dirty="0">
                <a:solidFill>
                  <a:schemeClr val="bg1"/>
                </a:solidFill>
              </a:rPr>
              <a:t>JCO Precision </a:t>
            </a:r>
            <a:r>
              <a:rPr lang="en-US" i="1" dirty="0">
                <a:solidFill>
                  <a:schemeClr val="bg1"/>
                </a:solidFill>
              </a:rPr>
              <a:t>Oncol</a:t>
            </a:r>
            <a:r>
              <a:rPr lang="en-US" dirty="0">
                <a:solidFill>
                  <a:schemeClr val="bg1"/>
                </a:solidFill>
              </a:rPr>
              <a:t>. 2021;5:653-663.</a:t>
            </a: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18</a:t>
            </a:fld>
            <a:endParaRPr lang="en-US" altLang="en-US"/>
          </a:p>
        </p:txBody>
      </p:sp>
    </p:spTree>
    <p:extLst>
      <p:ext uri="{BB962C8B-B14F-4D97-AF65-F5344CB8AC3E}">
        <p14:creationId xmlns:p14="http://schemas.microsoft.com/office/powerpoint/2010/main" val="137596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19</a:t>
            </a:fld>
            <a:endParaRPr lang="en-US" altLang="en-US"/>
          </a:p>
        </p:txBody>
      </p:sp>
    </p:spTree>
    <p:extLst>
      <p:ext uri="{BB962C8B-B14F-4D97-AF65-F5344CB8AC3E}">
        <p14:creationId xmlns:p14="http://schemas.microsoft.com/office/powerpoint/2010/main" val="72321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D7EA124-EAE2-0A78-367B-27F97A09D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45C611E-6548-34AF-DCE9-176CCE0FA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0A0C3D83-441A-5E3D-F1E9-A3728ACCD8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E0FFC69-0F70-5E40-B878-186714517744}" type="slidenum">
              <a:rPr lang="en-US" altLang="en-US">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47024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6041552D-37B4-95C1-EB8F-05203FF331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5FFE6BB6-9AEE-413F-B2EA-4B0E22E835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3.2022. © 2020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96EC6BD6-BB9C-08B6-588C-82A435C68E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B539BFB-3D11-C244-894D-A92C26077FC2}"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15483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5C3F54-763A-EE41-8132-99EF98686136}"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AF52AF7-0DDB-5AEA-6405-FBEC58CFF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5AB5632F-C2D4-769A-C407-94DA91FB74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Lindeman NI, Cagle PT,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Updated Molecular Testing Guideline for the Selection of Lung Cancer Patients for Treatment With Targeted Tyrosine Kinase Inhibitors. </a:t>
            </a:r>
            <a:r>
              <a:rPr lang="en-US" altLang="en-US" i="1" dirty="0">
                <a:ea typeface="ＭＳ Ｐゴシック" panose="020B0600070205080204" pitchFamily="34" charset="-128"/>
              </a:rPr>
              <a:t>J Mol </a:t>
            </a:r>
            <a:r>
              <a:rPr lang="en-US" altLang="en-US" i="1" dirty="0" err="1">
                <a:ea typeface="ＭＳ Ｐゴシック" panose="020B0600070205080204" pitchFamily="34" charset="-128"/>
              </a:rPr>
              <a:t>Diagn</a:t>
            </a:r>
            <a:r>
              <a:rPr lang="en-US" altLang="en-US" dirty="0">
                <a:ea typeface="ＭＳ Ｐゴシック" panose="020B0600070205080204" pitchFamily="34" charset="-128"/>
              </a:rPr>
              <a:t>. 2018;20(2):129-159.</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0DBC30B1-C515-206D-3BC2-01B9D46612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1A3A1F1-21CE-7949-8627-0B094BB34CA5}"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28430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F1FBD48-DC60-9D09-E7B2-944F25E524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92AB34F0-C3BA-5A8A-399E-5BB4D8DEE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Lindeman NI, Cagle PT,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Updated Molecular Testing Guideline for the Selection of Lung Cancer Patients for Treatment With Targeted Tyrosine Kinase Inhibitors. </a:t>
            </a:r>
            <a:r>
              <a:rPr lang="en-US" altLang="en-US" i="1" dirty="0">
                <a:ea typeface="ＭＳ Ｐゴシック" panose="020B0600070205080204" pitchFamily="34" charset="-128"/>
              </a:rPr>
              <a:t>J Mol </a:t>
            </a:r>
            <a:r>
              <a:rPr lang="en-US" altLang="en-US" i="1" dirty="0" err="1">
                <a:ea typeface="ＭＳ Ｐゴシック" panose="020B0600070205080204" pitchFamily="34" charset="-128"/>
              </a:rPr>
              <a:t>Diagn</a:t>
            </a:r>
            <a:r>
              <a:rPr lang="en-US" altLang="en-US" dirty="0">
                <a:ea typeface="ＭＳ Ｐゴシック" panose="020B0600070205080204" pitchFamily="34" charset="-128"/>
              </a:rPr>
              <a:t>. 2018;20(2):129-159.</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6C737B69-FB74-DC29-1DA3-270CBFF758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5BC723-0FE4-2441-B636-69C9BC569B61}" type="slidenum">
              <a:rPr lang="en-US" altLang="en-US">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40055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1ECFD573-0365-7675-F0BE-CBDFCB14F5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2611F77F-7D0A-849E-F433-2F7B30D912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Lindeman NI, Cagle PT,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Updated Molecular Testing Guideline for the Selection of Lung Cancer Patients for Treatment With Targeted Tyrosine Kinase Inhibitors. </a:t>
            </a:r>
            <a:r>
              <a:rPr lang="en-US" altLang="en-US" i="1" dirty="0">
                <a:ea typeface="ＭＳ Ｐゴシック" panose="020B0600070205080204" pitchFamily="34" charset="-128"/>
              </a:rPr>
              <a:t>J Mol </a:t>
            </a:r>
            <a:r>
              <a:rPr lang="en-US" altLang="en-US" i="1" dirty="0" err="1">
                <a:ea typeface="ＭＳ Ｐゴシック" panose="020B0600070205080204" pitchFamily="34" charset="-128"/>
              </a:rPr>
              <a:t>Diagn</a:t>
            </a:r>
            <a:r>
              <a:rPr lang="en-US" altLang="en-US" dirty="0">
                <a:ea typeface="ＭＳ Ｐゴシック" panose="020B0600070205080204" pitchFamily="34" charset="-128"/>
              </a:rPr>
              <a:t>. 2018;20(2):129-159.</a:t>
            </a:r>
          </a:p>
          <a:p>
            <a:endParaRPr lang="en-US" altLang="en-US" dirty="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9F48850C-6BC2-C325-E00A-6C09FD51D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B85F6A-7B39-3B41-8D7C-65372FCD1569}" type="slidenum">
              <a:rPr lang="en-US" altLang="en-US">
                <a:latin typeface="Calibri" panose="020F0502020204030204" pitchFamily="34" charset="0"/>
              </a:rPr>
              <a:pPr/>
              <a:t>24</a:t>
            </a:fld>
            <a:endParaRPr lang="en-US" altLang="en-US">
              <a:latin typeface="Calibri" panose="020F0502020204030204" pitchFamily="34" charset="0"/>
            </a:endParaRPr>
          </a:p>
        </p:txBody>
      </p:sp>
    </p:spTree>
    <p:extLst>
      <p:ext uri="{BB962C8B-B14F-4D97-AF65-F5344CB8AC3E}">
        <p14:creationId xmlns:p14="http://schemas.microsoft.com/office/powerpoint/2010/main" val="111383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s-ES" sz="1200" spc="-5" dirty="0" err="1">
                <a:latin typeface="Verdana"/>
                <a:cs typeface="Verdana"/>
              </a:rPr>
              <a:t>Pai</a:t>
            </a:r>
            <a:r>
              <a:rPr lang="es-ES" sz="1200" dirty="0" err="1">
                <a:latin typeface="Verdana"/>
                <a:cs typeface="Verdana"/>
              </a:rPr>
              <a:t>k</a:t>
            </a:r>
            <a:r>
              <a:rPr lang="es-ES" sz="1200" spc="11" dirty="0">
                <a:latin typeface="Verdana"/>
                <a:cs typeface="Verdana"/>
              </a:rPr>
              <a:t> PK, </a:t>
            </a:r>
            <a:r>
              <a:rPr lang="es-ES" sz="1200" spc="11" dirty="0" err="1">
                <a:latin typeface="Verdana"/>
                <a:cs typeface="Verdana"/>
              </a:rPr>
              <a:t>Veillon</a:t>
            </a:r>
            <a:r>
              <a:rPr lang="es-ES" sz="1200" spc="11" dirty="0">
                <a:latin typeface="Verdana"/>
                <a:cs typeface="Verdana"/>
              </a:rPr>
              <a:t> R, Cortot AB, </a:t>
            </a:r>
            <a:r>
              <a:rPr lang="es-ES" sz="1200" dirty="0">
                <a:latin typeface="Verdana"/>
                <a:cs typeface="Verdana"/>
              </a:rPr>
              <a:t>et </a:t>
            </a:r>
            <a:r>
              <a:rPr lang="es-ES" sz="1200" spc="-5" dirty="0">
                <a:latin typeface="Verdana"/>
                <a:cs typeface="Verdana"/>
              </a:rPr>
              <a:t>al</a:t>
            </a:r>
            <a:r>
              <a:rPr lang="es-ES" sz="1200" b="1" spc="-5" dirty="0">
                <a:latin typeface="Verdana"/>
                <a:cs typeface="Verdana"/>
              </a:rPr>
              <a:t>.</a:t>
            </a:r>
            <a:r>
              <a:rPr lang="es-ES" sz="1200" b="1" dirty="0">
                <a:latin typeface="Verdana"/>
                <a:cs typeface="Verdana"/>
              </a:rPr>
              <a:t> </a:t>
            </a:r>
            <a:r>
              <a:rPr lang="en-US" b="0" i="0" dirty="0">
                <a:solidFill>
                  <a:srgbClr val="222222"/>
                </a:solidFill>
                <a:effectLst/>
                <a:latin typeface="Noto Sans" panose="020B0502040504020204" pitchFamily="34" charset="0"/>
              </a:rPr>
              <a:t>Phase II study of </a:t>
            </a:r>
            <a:r>
              <a:rPr lang="en-US" b="0" i="0" dirty="0" err="1">
                <a:solidFill>
                  <a:srgbClr val="222222"/>
                </a:solidFill>
                <a:effectLst/>
                <a:latin typeface="Noto Sans" panose="020B0502040504020204" pitchFamily="34" charset="0"/>
              </a:rPr>
              <a:t>tepotinib</a:t>
            </a:r>
            <a:r>
              <a:rPr lang="en-US" b="0" i="0" dirty="0">
                <a:solidFill>
                  <a:srgbClr val="222222"/>
                </a:solidFill>
                <a:effectLst/>
                <a:latin typeface="Noto Sans" panose="020B0502040504020204" pitchFamily="34" charset="0"/>
              </a:rPr>
              <a:t> in NSCLC patients with </a:t>
            </a:r>
            <a:r>
              <a:rPr lang="en-US" b="0" i="1" dirty="0">
                <a:solidFill>
                  <a:srgbClr val="222222"/>
                </a:solidFill>
                <a:effectLst/>
                <a:latin typeface="Noto Sans" panose="020B0502040504020204" pitchFamily="34" charset="0"/>
              </a:rPr>
              <a:t>MET</a:t>
            </a:r>
            <a:r>
              <a:rPr lang="en-US" b="0" i="0" dirty="0">
                <a:solidFill>
                  <a:srgbClr val="222222"/>
                </a:solidFill>
                <a:effectLst/>
                <a:latin typeface="Noto Sans" panose="020B0502040504020204" pitchFamily="34" charset="0"/>
              </a:rPr>
              <a:t>ex14 mutations. </a:t>
            </a:r>
            <a:r>
              <a:rPr lang="en-US" b="0" i="1" dirty="0">
                <a:solidFill>
                  <a:srgbClr val="222222"/>
                </a:solidFill>
                <a:effectLst/>
                <a:latin typeface="Noto Sans" panose="020B0502040504020204" pitchFamily="34" charset="0"/>
              </a:rPr>
              <a:t>J Clin Oncol</a:t>
            </a:r>
            <a:r>
              <a:rPr lang="en-US" b="0" i="0" dirty="0">
                <a:solidFill>
                  <a:srgbClr val="222222"/>
                </a:solidFill>
                <a:effectLst/>
                <a:latin typeface="Noto Sans" panose="020B0502040504020204" pitchFamily="34" charset="0"/>
              </a:rPr>
              <a:t>. 2019;37(15):9005.</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222222"/>
              </a:solidFill>
              <a:effectLst/>
              <a:latin typeface="Noto Sans" panose="020B0502040504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IC50: </a:t>
            </a: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The concentration of a drug or inhibitor needed to inhibit a biological process or response by 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222222"/>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26</a:t>
            </a:fld>
            <a:endParaRPr lang="en-US" altLang="en-US"/>
          </a:p>
        </p:txBody>
      </p:sp>
    </p:spTree>
    <p:extLst>
      <p:ext uri="{BB962C8B-B14F-4D97-AF65-F5344CB8AC3E}">
        <p14:creationId xmlns:p14="http://schemas.microsoft.com/office/powerpoint/2010/main" val="167808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27</a:t>
            </a:fld>
            <a:endParaRPr lang="en-US" altLang="en-US"/>
          </a:p>
        </p:txBody>
      </p:sp>
    </p:spTree>
    <p:extLst>
      <p:ext uri="{BB962C8B-B14F-4D97-AF65-F5344CB8AC3E}">
        <p14:creationId xmlns:p14="http://schemas.microsoft.com/office/powerpoint/2010/main" val="1191751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Helvetica" panose="020B0604020202020204" pitchFamily="34" charset="0"/>
              </a:rPr>
              <a:t>Drilon A, Clark J, Weiss J, et al. Updated Antitumor Activity of Crizotinib in Patients with MET Exon 14-Altered Advanced Non-Small Cell Lung Cancer. </a:t>
            </a:r>
            <a:r>
              <a:rPr lang="en-US" sz="1200" i="1" dirty="0">
                <a:latin typeface="Arial" panose="020B0604020202020204"/>
              </a:rPr>
              <a:t>J Thorac Oncol</a:t>
            </a:r>
            <a:r>
              <a:rPr lang="en-US" sz="1200" dirty="0">
                <a:latin typeface="Arial" panose="020B0604020202020204"/>
              </a:rPr>
              <a:t>. 2018;12(1):S438-S439.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FFFFFF"/>
              </a:solidFill>
              <a:effectLst/>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Calibri" panose="020F0502020204030204" pitchFamily="34" charset="0"/>
                <a:ea typeface="Times New Roman" panose="02020603050405020304" pitchFamily="18" charset="0"/>
              </a:rPr>
              <a:t>Indel: a mutation with a blend of insertion and deletion.</a:t>
            </a:r>
            <a:endParaRPr lang="en-US" b="0" i="0" dirty="0">
              <a:solidFill>
                <a:srgbClr val="FFFFFF"/>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E776F87-BC25-A14C-9E3D-FF03B608532C}" type="slidenum">
              <a:rPr lang="en-US" smtClean="0"/>
              <a:t>28</a:t>
            </a:fld>
            <a:endParaRPr lang="en-US"/>
          </a:p>
        </p:txBody>
      </p:sp>
    </p:spTree>
    <p:extLst>
      <p:ext uri="{BB962C8B-B14F-4D97-AF65-F5344CB8AC3E}">
        <p14:creationId xmlns:p14="http://schemas.microsoft.com/office/powerpoint/2010/main" val="2077801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Roboto Condensed" panose="020B0604020202020204" pitchFamily="2" charset="0"/>
              </a:rPr>
              <a:t>US Food &amp; Drug Administration. August 10, 2022. FDA approves </a:t>
            </a:r>
            <a:r>
              <a:rPr lang="en-US" b="0" i="0" dirty="0" err="1">
                <a:solidFill>
                  <a:srgbClr val="333333"/>
                </a:solidFill>
                <a:effectLst/>
                <a:latin typeface="Roboto Condensed" panose="020B0604020202020204" pitchFamily="2" charset="0"/>
              </a:rPr>
              <a:t>capmatinib</a:t>
            </a:r>
            <a:r>
              <a:rPr lang="en-US" b="0" i="0" dirty="0">
                <a:solidFill>
                  <a:srgbClr val="333333"/>
                </a:solidFill>
                <a:effectLst/>
                <a:latin typeface="Roboto Condensed" panose="020B0604020202020204" pitchFamily="2" charset="0"/>
              </a:rPr>
              <a:t> for metastatic non-small cell lung cancer. https://</a:t>
            </a:r>
            <a:r>
              <a:rPr lang="en-US" b="0" i="0" dirty="0" err="1">
                <a:solidFill>
                  <a:srgbClr val="333333"/>
                </a:solidFill>
                <a:effectLst/>
                <a:latin typeface="Roboto Condensed" panose="020B0604020202020204" pitchFamily="2" charset="0"/>
              </a:rPr>
              <a:t>www.fda.gov</a:t>
            </a:r>
            <a:r>
              <a:rPr lang="en-US" b="0" i="0" dirty="0">
                <a:solidFill>
                  <a:srgbClr val="333333"/>
                </a:solidFill>
                <a:effectLst/>
                <a:latin typeface="Roboto Condensed" panose="020B0604020202020204" pitchFamily="2" charset="0"/>
              </a:rPr>
              <a:t>/drugs/resources-information-approved-drugs/</a:t>
            </a:r>
            <a:r>
              <a:rPr lang="en-US" b="0" i="0" dirty="0" err="1">
                <a:solidFill>
                  <a:srgbClr val="333333"/>
                </a:solidFill>
                <a:effectLst/>
                <a:latin typeface="Roboto Condensed" panose="020B0604020202020204" pitchFamily="2" charset="0"/>
              </a:rPr>
              <a:t>fda</a:t>
            </a:r>
            <a:r>
              <a:rPr lang="en-US" b="0" i="0" dirty="0">
                <a:solidFill>
                  <a:srgbClr val="333333"/>
                </a:solidFill>
                <a:effectLst/>
                <a:latin typeface="Roboto Condensed" panose="020B0604020202020204" pitchFamily="2" charset="0"/>
              </a:rPr>
              <a:t>-approves-</a:t>
            </a:r>
            <a:r>
              <a:rPr lang="en-US" b="0" i="0" dirty="0" err="1">
                <a:solidFill>
                  <a:srgbClr val="333333"/>
                </a:solidFill>
                <a:effectLst/>
                <a:latin typeface="Roboto Condensed" panose="020B0604020202020204" pitchFamily="2" charset="0"/>
              </a:rPr>
              <a:t>capmatinib</a:t>
            </a:r>
            <a:r>
              <a:rPr lang="en-US" b="0" i="0" dirty="0">
                <a:solidFill>
                  <a:srgbClr val="333333"/>
                </a:solidFill>
                <a:effectLst/>
                <a:latin typeface="Roboto Condensed" panose="020B0604020202020204" pitchFamily="2" charset="0"/>
              </a:rPr>
              <a:t>-metastatic-non-small-cell-lung-cancer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333333"/>
              </a:solidFill>
              <a:effectLst/>
              <a:latin typeface="Roboto Condensed" panose="020B0604020202020204" pitchFamily="2"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Roboto Condensed" panose="020B0604020202020204" pitchFamily="2" charset="0"/>
              </a:rPr>
              <a:t>US Food &amp; Drug Administration. May 6, 2020. FDA grants accelerated approval to </a:t>
            </a:r>
            <a:r>
              <a:rPr lang="en-US" b="0" i="0" dirty="0" err="1">
                <a:solidFill>
                  <a:srgbClr val="333333"/>
                </a:solidFill>
                <a:effectLst/>
                <a:latin typeface="Roboto Condensed" panose="020B0604020202020204" pitchFamily="2" charset="0"/>
              </a:rPr>
              <a:t>capmatinib</a:t>
            </a:r>
            <a:r>
              <a:rPr lang="en-US" b="0" i="0" dirty="0">
                <a:solidFill>
                  <a:srgbClr val="333333"/>
                </a:solidFill>
                <a:effectLst/>
                <a:latin typeface="Roboto Condensed" panose="020B0604020202020204" pitchFamily="2" charset="0"/>
              </a:rPr>
              <a:t> for metastatic non-small cell lung cancer. </a:t>
            </a:r>
            <a:r>
              <a:rPr lang="en-US" sz="1200" kern="1200" dirty="0">
                <a:solidFill>
                  <a:schemeClr val="tx1"/>
                </a:solidFill>
                <a:effectLst/>
                <a:latin typeface="+mn-lt"/>
                <a:ea typeface="ＭＳ Ｐゴシック" pitchFamily="-1" charset="-128"/>
                <a:cs typeface="ＭＳ Ｐゴシック" pitchFamily="-1" charset="-128"/>
                <a:hlinkClick r:id="rId3"/>
              </a:rPr>
              <a:t>https://www.fda.gov/drugs/resources-information-approved-drugs/fda-grants-accelerated-approval-capmatinib-metastatic-non-small-cell-lung-cancer?utm_campaign=PR-%20Lung%20Cancer%20x1_%20PEG-21-MS00775&amp;utm_medium=email&amp;utm_source=sfmc</a:t>
            </a:r>
            <a:endParaRPr lang="en-US" sz="1200" kern="1200" dirty="0">
              <a:solidFill>
                <a:schemeClr val="tx1"/>
              </a:solidFill>
              <a:effectLst/>
              <a:latin typeface="+mn-lt"/>
              <a:ea typeface="ＭＳ Ｐゴシック" pitchFamily="-1" charset="-128"/>
              <a:cs typeface="ＭＳ Ｐゴシック" pitchFamily="-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 charset="-128"/>
              <a:cs typeface="ＭＳ Ｐゴシック" pitchFamily="-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Roboto Condensed" panose="020B0604020202020204" pitchFamily="2" charset="0"/>
              </a:rPr>
              <a:t>US Food &amp; Drug Administration. </a:t>
            </a:r>
            <a:r>
              <a:rPr lang="en-US" sz="1200" kern="1200" dirty="0">
                <a:solidFill>
                  <a:schemeClr val="tx1"/>
                </a:solidFill>
                <a:effectLst/>
                <a:latin typeface="+mn-lt"/>
                <a:ea typeface="ＭＳ Ｐゴシック" pitchFamily="-1" charset="-128"/>
                <a:cs typeface="ＭＳ Ｐゴシック" pitchFamily="-1" charset="-128"/>
              </a:rPr>
              <a:t>February 3, 2021. FDA grants accelerated approval to </a:t>
            </a:r>
            <a:r>
              <a:rPr lang="en-US" sz="1200" kern="1200" dirty="0" err="1">
                <a:solidFill>
                  <a:schemeClr val="tx1"/>
                </a:solidFill>
                <a:effectLst/>
                <a:latin typeface="+mn-lt"/>
                <a:ea typeface="ＭＳ Ｐゴシック" pitchFamily="-1" charset="-128"/>
                <a:cs typeface="ＭＳ Ｐゴシック" pitchFamily="-1" charset="-128"/>
              </a:rPr>
              <a:t>tepotinib</a:t>
            </a:r>
            <a:r>
              <a:rPr lang="en-US" sz="1200" kern="1200" dirty="0">
                <a:solidFill>
                  <a:schemeClr val="tx1"/>
                </a:solidFill>
                <a:effectLst/>
                <a:latin typeface="+mn-lt"/>
                <a:ea typeface="ＭＳ Ｐゴシック" pitchFamily="-1" charset="-128"/>
                <a:cs typeface="ＭＳ Ｐゴシック" pitchFamily="-1" charset="-128"/>
              </a:rPr>
              <a:t> for metastatic non-small cell lung cancer. https://</a:t>
            </a:r>
            <a:r>
              <a:rPr lang="en-US" sz="1200" kern="1200" dirty="0" err="1">
                <a:solidFill>
                  <a:schemeClr val="tx1"/>
                </a:solidFill>
                <a:effectLst/>
                <a:latin typeface="+mn-lt"/>
                <a:ea typeface="ＭＳ Ｐゴシック" pitchFamily="-1" charset="-128"/>
                <a:cs typeface="ＭＳ Ｐゴシック" pitchFamily="-1" charset="-128"/>
              </a:rPr>
              <a:t>www.fda.gov</a:t>
            </a:r>
            <a:r>
              <a:rPr lang="en-US" sz="1200" kern="1200" dirty="0">
                <a:solidFill>
                  <a:schemeClr val="tx1"/>
                </a:solidFill>
                <a:effectLst/>
                <a:latin typeface="+mn-lt"/>
                <a:ea typeface="ＭＳ Ｐゴシック" pitchFamily="-1" charset="-128"/>
                <a:cs typeface="ＭＳ Ｐゴシック" pitchFamily="-1" charset="-128"/>
              </a:rPr>
              <a:t>/drugs/resources-information-approved-drugs/fda-grants-accelerated-approval-tepotinib-metastatic-non-small-cell-lung-cancer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Wolf J, </a:t>
            </a:r>
            <a:r>
              <a:rPr lang="en-US" sz="1200" kern="1200" dirty="0" err="1">
                <a:solidFill>
                  <a:schemeClr val="tx1"/>
                </a:solidFill>
                <a:effectLst/>
                <a:latin typeface="+mn-lt"/>
                <a:ea typeface="ＭＳ Ｐゴシック" pitchFamily="-1" charset="-128"/>
                <a:cs typeface="ＭＳ Ｐゴシック" pitchFamily="-1" charset="-128"/>
              </a:rPr>
              <a:t>Seto</a:t>
            </a:r>
            <a:r>
              <a:rPr lang="en-US" sz="1200" kern="1200" dirty="0">
                <a:solidFill>
                  <a:schemeClr val="tx1"/>
                </a:solidFill>
                <a:effectLst/>
                <a:latin typeface="+mn-lt"/>
                <a:ea typeface="ＭＳ Ｐゴシック" pitchFamily="-1" charset="-128"/>
                <a:cs typeface="ＭＳ Ｐゴシック" pitchFamily="-1" charset="-128"/>
              </a:rPr>
              <a:t> T, Han J-Y, </a:t>
            </a:r>
            <a:r>
              <a:rPr lang="en-US" sz="1200" b="0" kern="1200" dirty="0">
                <a:solidFill>
                  <a:schemeClr val="tx1"/>
                </a:solidFill>
                <a:effectLst/>
                <a:latin typeface="+mn-lt"/>
                <a:ea typeface="ＭＳ Ｐゴシック" pitchFamily="-1" charset="-128"/>
                <a:cs typeface="ＭＳ Ｐゴシック" pitchFamily="-1" charset="-128"/>
              </a:rPr>
              <a:t>et al. </a:t>
            </a:r>
            <a:r>
              <a:rPr lang="en-US" b="0" i="0" dirty="0" err="1">
                <a:solidFill>
                  <a:srgbClr val="222222"/>
                </a:solidFill>
                <a:effectLst/>
                <a:latin typeface="Noto Sans" panose="020B0502040504020204" pitchFamily="34" charset="0"/>
              </a:rPr>
              <a:t>Capmatinib</a:t>
            </a:r>
            <a:r>
              <a:rPr lang="en-US" b="0" i="0" dirty="0">
                <a:solidFill>
                  <a:srgbClr val="222222"/>
                </a:solidFill>
                <a:effectLst/>
                <a:latin typeface="Noto Sans" panose="020B0502040504020204" pitchFamily="34" charset="0"/>
              </a:rPr>
              <a:t> (INC280) in </a:t>
            </a:r>
            <a:r>
              <a:rPr lang="en-US" b="0" i="1" dirty="0">
                <a:solidFill>
                  <a:srgbClr val="222222"/>
                </a:solidFill>
                <a:effectLst/>
                <a:latin typeface="Noto Sans" panose="020B0502040504020204" pitchFamily="34" charset="0"/>
              </a:rPr>
              <a:t>METΔex14</a:t>
            </a:r>
            <a:r>
              <a:rPr lang="en-US" b="0" i="0" dirty="0">
                <a:solidFill>
                  <a:srgbClr val="222222"/>
                </a:solidFill>
                <a:effectLst/>
                <a:latin typeface="Noto Sans" panose="020B0502040504020204" pitchFamily="34" charset="0"/>
              </a:rPr>
              <a:t>-mutated advanced non-small cell lung cancer (NSCLC): Efficacy data from the phase II GEOMETRY mono-1 study. </a:t>
            </a:r>
            <a:r>
              <a:rPr lang="en-US" sz="1200" b="0" kern="1200" dirty="0">
                <a:solidFill>
                  <a:schemeClr val="tx1"/>
                </a:solidFill>
                <a:effectLst/>
                <a:latin typeface="+mn-lt"/>
                <a:ea typeface="ＭＳ Ｐゴシック" pitchFamily="-1" charset="-128"/>
                <a:cs typeface="ＭＳ Ｐゴシック" pitchFamily="-1" charset="-128"/>
              </a:rPr>
              <a:t> </a:t>
            </a:r>
            <a:r>
              <a:rPr lang="en-US" sz="1200" b="0" i="1" kern="1200" dirty="0">
                <a:solidFill>
                  <a:schemeClr val="tx1"/>
                </a:solidFill>
                <a:effectLst/>
                <a:latin typeface="+mn-lt"/>
                <a:ea typeface="ＭＳ Ｐゴシック" pitchFamily="-1" charset="-128"/>
                <a:cs typeface="ＭＳ Ｐゴシック" pitchFamily="-1" charset="-128"/>
              </a:rPr>
              <a:t>J Clin Oncol</a:t>
            </a:r>
            <a:r>
              <a:rPr lang="en-US" sz="1200" b="0" kern="1200" dirty="0">
                <a:solidFill>
                  <a:schemeClr val="tx1"/>
                </a:solidFill>
                <a:effectLst/>
                <a:latin typeface="+mn-lt"/>
                <a:ea typeface="ＭＳ Ｐゴシック" pitchFamily="-1" charset="-128"/>
                <a:cs typeface="ＭＳ Ｐゴシック" pitchFamily="-1" charset="-128"/>
              </a:rPr>
              <a:t>. 2019;37(suppl 15):9004.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ＭＳ Ｐゴシック" pitchFamily="-1" charset="-128"/>
              <a:cs typeface="ＭＳ Ｐゴシック" pitchFamily="-1"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pitchFamily="-1" charset="-128"/>
                <a:cs typeface="ＭＳ Ｐゴシック" pitchFamily="-1" charset="-128"/>
              </a:rPr>
              <a:t>Wolf J, </a:t>
            </a:r>
            <a:r>
              <a:rPr lang="en-US" sz="1200" b="0" kern="1200" dirty="0" err="1">
                <a:solidFill>
                  <a:schemeClr val="tx1"/>
                </a:solidFill>
                <a:effectLst/>
                <a:latin typeface="+mn-lt"/>
                <a:ea typeface="ＭＳ Ｐゴシック" pitchFamily="-1" charset="-128"/>
                <a:cs typeface="ＭＳ Ｐゴシック" pitchFamily="-1" charset="-128"/>
              </a:rPr>
              <a:t>Seto</a:t>
            </a:r>
            <a:r>
              <a:rPr lang="en-US" sz="1200" b="0" kern="1200" dirty="0">
                <a:solidFill>
                  <a:schemeClr val="tx1"/>
                </a:solidFill>
                <a:effectLst/>
                <a:latin typeface="+mn-lt"/>
                <a:ea typeface="ＭＳ Ｐゴシック" pitchFamily="-1" charset="-128"/>
                <a:cs typeface="ＭＳ Ｐゴシック" pitchFamily="-1" charset="-128"/>
              </a:rPr>
              <a:t> T, Han J-I, et al. </a:t>
            </a:r>
            <a:r>
              <a:rPr lang="en-US" b="0" i="0" dirty="0" err="1">
                <a:solidFill>
                  <a:srgbClr val="1A1A1A"/>
                </a:solidFill>
                <a:effectLst/>
                <a:latin typeface="inherit"/>
              </a:rPr>
              <a:t>Capmatinib</a:t>
            </a:r>
            <a:r>
              <a:rPr lang="en-US" b="0" i="0" dirty="0">
                <a:solidFill>
                  <a:srgbClr val="1A1A1A"/>
                </a:solidFill>
                <a:effectLst/>
                <a:latin typeface="inherit"/>
              </a:rPr>
              <a:t>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b="0" i="1" kern="1200" dirty="0">
                <a:solidFill>
                  <a:schemeClr val="tx1"/>
                </a:solidFill>
                <a:effectLst/>
                <a:latin typeface="+mn-lt"/>
                <a:ea typeface="ＭＳ Ｐゴシック" pitchFamily="-1" charset="-128"/>
                <a:cs typeface="ＭＳ Ｐゴシック" pitchFamily="-1" charset="-128"/>
              </a:rPr>
              <a:t>N </a:t>
            </a:r>
            <a:r>
              <a:rPr lang="en-US" sz="1200" b="0" i="1" kern="1200" dirty="0" err="1">
                <a:solidFill>
                  <a:schemeClr val="tx1"/>
                </a:solidFill>
                <a:effectLst/>
                <a:latin typeface="+mn-lt"/>
                <a:ea typeface="ＭＳ Ｐゴシック" pitchFamily="-1" charset="-128"/>
                <a:cs typeface="ＭＳ Ｐゴシック" pitchFamily="-1" charset="-128"/>
              </a:rPr>
              <a:t>Engl</a:t>
            </a:r>
            <a:r>
              <a:rPr lang="en-US" sz="1200" b="0" i="1" kern="1200" dirty="0">
                <a:solidFill>
                  <a:schemeClr val="tx1"/>
                </a:solidFill>
                <a:effectLst/>
                <a:latin typeface="+mn-lt"/>
                <a:ea typeface="ＭＳ Ｐゴシック" pitchFamily="-1" charset="-128"/>
                <a:cs typeface="ＭＳ Ｐゴシック" pitchFamily="-1" charset="-128"/>
              </a:rPr>
              <a:t> J Med</a:t>
            </a:r>
            <a:r>
              <a:rPr lang="en-US" sz="1200" b="0" kern="1200" dirty="0">
                <a:solidFill>
                  <a:schemeClr val="tx1"/>
                </a:solidFill>
                <a:effectLst/>
                <a:latin typeface="+mn-lt"/>
                <a:ea typeface="ＭＳ Ｐゴシック" pitchFamily="-1" charset="-128"/>
                <a:cs typeface="ＭＳ Ｐゴシック" pitchFamily="-1" charset="-128"/>
              </a:rPr>
              <a:t>. 2020;383(10):944-957.</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chemeClr val="bg1"/>
              </a:solidFill>
              <a:effectLst/>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effectLst/>
                <a:cs typeface="Arial" panose="020B0604020202020204" pitchFamily="34" charset="0"/>
              </a:rPr>
              <a:t>Paik PK, Felip E, </a:t>
            </a:r>
            <a:r>
              <a:rPr lang="en-US" sz="1200" b="0" dirty="0" err="1">
                <a:solidFill>
                  <a:schemeClr val="bg1"/>
                </a:solidFill>
                <a:effectLst/>
                <a:cs typeface="Arial" panose="020B0604020202020204" pitchFamily="34" charset="0"/>
              </a:rPr>
              <a:t>Veillon</a:t>
            </a:r>
            <a:r>
              <a:rPr lang="en-US" sz="1200" b="0" dirty="0">
                <a:solidFill>
                  <a:schemeClr val="bg1"/>
                </a:solidFill>
                <a:effectLst/>
                <a:cs typeface="Arial" panose="020B0604020202020204" pitchFamily="34" charset="0"/>
              </a:rPr>
              <a:t> R, et al. </a:t>
            </a:r>
            <a:r>
              <a:rPr lang="en-US" b="0" i="0" dirty="0" err="1">
                <a:solidFill>
                  <a:srgbClr val="212121"/>
                </a:solidFill>
                <a:effectLst/>
                <a:latin typeface="Merriweather" panose="00000500000000000000" pitchFamily="2" charset="0"/>
              </a:rPr>
              <a:t>Tepotinib</a:t>
            </a:r>
            <a:r>
              <a:rPr lang="en-US" b="0" i="0" dirty="0">
                <a:solidFill>
                  <a:srgbClr val="212121"/>
                </a:solidFill>
                <a:effectLst/>
                <a:latin typeface="Merriweather" panose="00000500000000000000" pitchFamily="2" charset="0"/>
              </a:rPr>
              <a:t> in Non-Small-Cell Lung Cancer with </a:t>
            </a:r>
            <a:r>
              <a:rPr lang="en-US" b="0" i="1" dirty="0">
                <a:solidFill>
                  <a:srgbClr val="212121"/>
                </a:solidFill>
                <a:effectLst/>
                <a:latin typeface="Merriweather" panose="00000500000000000000" pitchFamily="2" charset="0"/>
              </a:rPr>
              <a:t>MET</a:t>
            </a:r>
            <a:r>
              <a:rPr lang="en-US" b="0" i="0" dirty="0">
                <a:solidFill>
                  <a:srgbClr val="212121"/>
                </a:solidFill>
                <a:effectLst/>
                <a:latin typeface="Merriweather" panose="00000500000000000000" pitchFamily="2" charset="0"/>
              </a:rPr>
              <a:t> Exon 14 Skipping Mutations. </a:t>
            </a:r>
            <a:r>
              <a:rPr lang="en-US" sz="1200" b="0" i="1" dirty="0">
                <a:solidFill>
                  <a:schemeClr val="bg1"/>
                </a:solidFill>
                <a:effectLst/>
                <a:cs typeface="Arial" panose="020B0604020202020204" pitchFamily="34" charset="0"/>
              </a:rPr>
              <a:t>N </a:t>
            </a:r>
            <a:r>
              <a:rPr lang="en-US" sz="1200" b="0" i="1" dirty="0" err="1">
                <a:solidFill>
                  <a:schemeClr val="bg1"/>
                </a:solidFill>
                <a:effectLst/>
                <a:cs typeface="Arial" panose="020B0604020202020204" pitchFamily="34" charset="0"/>
              </a:rPr>
              <a:t>Engl</a:t>
            </a:r>
            <a:r>
              <a:rPr lang="en-US" sz="1200" b="0" i="1" dirty="0">
                <a:solidFill>
                  <a:schemeClr val="bg1"/>
                </a:solidFill>
                <a:effectLst/>
                <a:cs typeface="Arial" panose="020B0604020202020204" pitchFamily="34" charset="0"/>
              </a:rPr>
              <a:t> </a:t>
            </a:r>
            <a:r>
              <a:rPr lang="en-US" sz="1200" i="1" dirty="0">
                <a:solidFill>
                  <a:schemeClr val="bg1"/>
                </a:solidFill>
                <a:effectLst/>
                <a:cs typeface="Arial" panose="020B0604020202020204" pitchFamily="34" charset="0"/>
              </a:rPr>
              <a:t>J Med</a:t>
            </a:r>
            <a:r>
              <a:rPr lang="en-US" sz="1200" dirty="0">
                <a:solidFill>
                  <a:schemeClr val="bg1"/>
                </a:solidFill>
                <a:effectLst/>
                <a:cs typeface="Arial" panose="020B0604020202020204" pitchFamily="34" charset="0"/>
              </a:rPr>
              <a:t>. 2020;383(10):931-943.</a:t>
            </a:r>
            <a:endParaRPr lang="en-US" sz="1200" kern="1200" dirty="0">
              <a:solidFill>
                <a:schemeClr val="tx1"/>
              </a:solidFill>
              <a:effectLst/>
              <a:latin typeface="+mn-lt"/>
              <a:ea typeface="ＭＳ Ｐゴシック" pitchFamily="-1" charset="-128"/>
              <a:cs typeface="ＭＳ Ｐゴシック" pitchFamily="-1" charset="-128"/>
            </a:endParaRPr>
          </a:p>
        </p:txBody>
      </p:sp>
      <p:sp>
        <p:nvSpPr>
          <p:cNvPr id="4" name="Slide Number Placeholder 3"/>
          <p:cNvSpPr>
            <a:spLocks noGrp="1"/>
          </p:cNvSpPr>
          <p:nvPr>
            <p:ph type="sldNum" sz="quarter" idx="5"/>
          </p:nvPr>
        </p:nvSpPr>
        <p:spPr/>
        <p:txBody>
          <a:bodyPr/>
          <a:lstStyle/>
          <a:p>
            <a:fld id="{26A6251F-09AE-7D49-B373-BDA79609F7BA}" type="slidenum">
              <a:rPr lang="en-US" altLang="en-US" smtClean="0"/>
              <a:pPr/>
              <a:t>29</a:t>
            </a:fld>
            <a:endParaRPr lang="en-US" altLang="en-US"/>
          </a:p>
        </p:txBody>
      </p:sp>
    </p:spTree>
    <p:extLst>
      <p:ext uri="{BB962C8B-B14F-4D97-AF65-F5344CB8AC3E}">
        <p14:creationId xmlns:p14="http://schemas.microsoft.com/office/powerpoint/2010/main" val="2296291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1A1A1A"/>
                </a:solidFill>
                <a:effectLst/>
                <a:latin typeface="Arial" panose="020B0604020202020204" pitchFamily="34" charset="0"/>
              </a:rPr>
              <a:t>Gelsomino</a:t>
            </a:r>
            <a:r>
              <a:rPr lang="en-US" b="0" i="0" dirty="0">
                <a:solidFill>
                  <a:srgbClr val="1A1A1A"/>
                </a:solidFill>
                <a:effectLst/>
                <a:latin typeface="Arial" panose="020B0604020202020204" pitchFamily="34" charset="0"/>
              </a:rPr>
              <a:t> F, Rossi G, </a:t>
            </a:r>
            <a:r>
              <a:rPr lang="en-US" b="0" i="0" dirty="0" err="1">
                <a:solidFill>
                  <a:srgbClr val="1A1A1A"/>
                </a:solidFill>
                <a:effectLst/>
                <a:latin typeface="Arial" panose="020B0604020202020204" pitchFamily="34" charset="0"/>
              </a:rPr>
              <a:t>Tiseo</a:t>
            </a:r>
            <a:r>
              <a:rPr lang="en-US" b="0" i="0" dirty="0">
                <a:solidFill>
                  <a:srgbClr val="1A1A1A"/>
                </a:solidFill>
                <a:effectLst/>
                <a:latin typeface="Arial" panose="020B0604020202020204" pitchFamily="34" charset="0"/>
              </a:rPr>
              <a:t> M. MET and Small-Cell Lung Cancer. </a:t>
            </a:r>
            <a:r>
              <a:rPr lang="en-US" altLang="en-US" sz="1200" b="0" i="1" dirty="0">
                <a:cs typeface="Lucida Sans Unicode" panose="020B0602030504020204" pitchFamily="34" charset="0"/>
              </a:rPr>
              <a:t>Cancer</a:t>
            </a:r>
            <a:r>
              <a:rPr lang="en-US" altLang="en-US" sz="1200" b="0" dirty="0">
                <a:cs typeface="Lucida Sans Unicode" panose="020B0602030504020204" pitchFamily="34" charset="0"/>
              </a:rPr>
              <a:t>s </a:t>
            </a:r>
            <a:r>
              <a:rPr lang="en-US" altLang="en-US" sz="1200" b="0" i="1" dirty="0">
                <a:cs typeface="Lucida Sans Unicode" panose="020B0602030504020204" pitchFamily="34" charset="0"/>
              </a:rPr>
              <a:t>(Basel)</a:t>
            </a:r>
            <a:r>
              <a:rPr lang="en-US" altLang="en-US" sz="1200" b="0" dirty="0">
                <a:cs typeface="Lucida Sans Unicode" panose="020B0602030504020204" pitchFamily="34" charset="0"/>
              </a:rPr>
              <a:t> 2014;6:2100-2115.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83636"/>
                </a:solidFill>
                <a:effectLst/>
                <a:latin typeface="Montserrat" panose="00000500000000000000" pitchFamily="2" charset="0"/>
              </a:rPr>
              <a:t>Ma PC. MET Receptor </a:t>
            </a:r>
            <a:r>
              <a:rPr lang="en-US" b="0" i="0" dirty="0" err="1">
                <a:solidFill>
                  <a:srgbClr val="383636"/>
                </a:solidFill>
                <a:effectLst/>
                <a:latin typeface="Montserrat" panose="00000500000000000000" pitchFamily="2" charset="0"/>
              </a:rPr>
              <a:t>Juxtamembrane</a:t>
            </a:r>
            <a:r>
              <a:rPr lang="en-US" b="0" i="0" dirty="0">
                <a:solidFill>
                  <a:srgbClr val="383636"/>
                </a:solidFill>
                <a:effectLst/>
                <a:latin typeface="Montserrat" panose="00000500000000000000" pitchFamily="2" charset="0"/>
              </a:rPr>
              <a:t> Exon 14 Alternative Spliced Variant: Novel Cancer Genomic Predictive Biomarker. </a:t>
            </a:r>
            <a:r>
              <a:rPr lang="en-US" altLang="en-US" sz="1200" b="0" i="1" dirty="0">
                <a:cs typeface="Lucida Sans Unicode" panose="020B0602030504020204" pitchFamily="34" charset="0"/>
              </a:rPr>
              <a:t>Cancer </a:t>
            </a:r>
            <a:r>
              <a:rPr lang="en-US" altLang="en-US" sz="1200" b="0" i="1" dirty="0" err="1">
                <a:cs typeface="Lucida Sans Unicode" panose="020B0602030504020204" pitchFamily="34" charset="0"/>
              </a:rPr>
              <a:t>Discov</a:t>
            </a:r>
            <a:r>
              <a:rPr lang="en-US" altLang="en-US" sz="1200" b="0" dirty="0">
                <a:cs typeface="Lucida Sans Unicode" panose="020B0602030504020204" pitchFamily="34" charset="0"/>
              </a:rPr>
              <a:t>. 2015;5:802-805.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Reungwetwattana</a:t>
            </a:r>
            <a:r>
              <a:rPr lang="en-US" b="0" i="0" dirty="0">
                <a:solidFill>
                  <a:srgbClr val="212121"/>
                </a:solidFill>
                <a:effectLst/>
                <a:latin typeface="Merriweather" panose="00000500000000000000" pitchFamily="2" charset="0"/>
              </a:rPr>
              <a:t> T, Liang Y, Zhu V, Ignatius </a:t>
            </a:r>
            <a:r>
              <a:rPr lang="en-US" b="0" i="0" dirty="0" err="1">
                <a:solidFill>
                  <a:srgbClr val="212121"/>
                </a:solidFill>
                <a:effectLst/>
                <a:latin typeface="Merriweather" panose="00000500000000000000" pitchFamily="2" charset="0"/>
              </a:rPr>
              <a:t>Ou</a:t>
            </a:r>
            <a:r>
              <a:rPr lang="en-US" b="0" i="0" dirty="0">
                <a:solidFill>
                  <a:srgbClr val="212121"/>
                </a:solidFill>
                <a:effectLst/>
                <a:latin typeface="Merriweather" panose="00000500000000000000" pitchFamily="2" charset="0"/>
              </a:rPr>
              <a:t> S-H. The race to target MET exon 14 skipping alterations in non-small cell lung cancer: The Why, the How, the Who, the Unknown, and the Inevitable. </a:t>
            </a:r>
            <a:r>
              <a:rPr lang="en-US" altLang="en-US" sz="1200" b="0" i="1" dirty="0">
                <a:cs typeface="Lucida Sans Unicode" panose="020B0602030504020204" pitchFamily="34" charset="0"/>
              </a:rPr>
              <a:t>Lung Cancer</a:t>
            </a:r>
            <a:r>
              <a:rPr lang="en-US" altLang="en-US" sz="1200" b="0" dirty="0">
                <a:cs typeface="Lucida Sans Unicode" panose="020B0602030504020204" pitchFamily="34" charset="0"/>
              </a:rPr>
              <a:t> 2017;103:27-37.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Tong JH, Yeung SF, Chan AWH, et al. MET Amplification and Exon 14 Splice Site Mutation Define Unique Molecular Subgroups of Non-Small Cell Lung Carcinoma with Poor Prognosis. </a:t>
            </a:r>
            <a:r>
              <a:rPr lang="en-US" altLang="en-US" sz="1200" b="0" i="1" dirty="0">
                <a:cs typeface="Lucida Sans Unicode" panose="020B0602030504020204" pitchFamily="34" charset="0"/>
              </a:rPr>
              <a:t>Clin Cancer Res</a:t>
            </a:r>
            <a:r>
              <a:rPr lang="en-US" altLang="en-US" sz="1200" b="0" dirty="0">
                <a:cs typeface="Lucida Sans Unicode" panose="020B0602030504020204" pitchFamily="34" charset="0"/>
              </a:rPr>
              <a:t>. 2016;22:3048-3056.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02020"/>
                </a:solidFill>
                <a:effectLst/>
                <a:latin typeface="Open Sans" panose="020B0606030504020204" pitchFamily="34" charset="0"/>
              </a:rPr>
              <a:t>Dimou</a:t>
            </a:r>
            <a:r>
              <a:rPr lang="en-US" b="0" i="0" dirty="0">
                <a:solidFill>
                  <a:srgbClr val="202020"/>
                </a:solidFill>
                <a:effectLst/>
                <a:latin typeface="Open Sans" panose="020B0606030504020204" pitchFamily="34" charset="0"/>
              </a:rPr>
              <a:t> A, Non L, Chae YK, et al. </a:t>
            </a:r>
            <a:r>
              <a:rPr lang="en-US" b="0" i="1" dirty="0">
                <a:solidFill>
                  <a:srgbClr val="202020"/>
                </a:solidFill>
                <a:effectLst/>
                <a:latin typeface="Open Sans" panose="020B0606030504020204" pitchFamily="34" charset="0"/>
              </a:rPr>
              <a:t>MET</a:t>
            </a:r>
            <a:r>
              <a:rPr lang="en-US" b="0" i="0" dirty="0">
                <a:solidFill>
                  <a:srgbClr val="202020"/>
                </a:solidFill>
                <a:effectLst/>
                <a:latin typeface="Open Sans" panose="020B0606030504020204" pitchFamily="34" charset="0"/>
              </a:rPr>
              <a:t> Gene Copy Number Predicts Worse Overall Survival in Patients with Non-Small Cell Lung Cancer (NSCLC); A Systematic Review and Meta-Analysis. </a:t>
            </a:r>
            <a:r>
              <a:rPr lang="en-US" altLang="en-US" sz="1200" b="0" i="1" dirty="0">
                <a:cs typeface="Lucida Sans Unicode" panose="020B0602030504020204" pitchFamily="34" charset="0"/>
              </a:rPr>
              <a:t>PLoS One</a:t>
            </a:r>
            <a:r>
              <a:rPr lang="en-US" altLang="en-US" sz="1200" b="0" dirty="0">
                <a:cs typeface="Lucida Sans Unicode" panose="020B0602030504020204" pitchFamily="34" charset="0"/>
              </a:rPr>
              <a:t>. 2014; 9:e107677.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020"/>
                </a:solidFill>
                <a:effectLst/>
                <a:latin typeface="Open Sans" panose="020B0606030504020204" pitchFamily="34" charset="0"/>
              </a:rPr>
              <a:t>Guo B, Cen J, Tan X, et al. Prognostic Value of MET Gene Copy Number and Protein Expression in Patients with Surgically Resected Non-Small Cell Lung Cancer: A Meta-Analysis of Published Literatures. </a:t>
            </a:r>
            <a:r>
              <a:rPr lang="en-US" altLang="en-US" sz="1200" b="0" i="1" dirty="0">
                <a:cs typeface="Lucida Sans Unicode" panose="020B0602030504020204" pitchFamily="34" charset="0"/>
              </a:rPr>
              <a:t>PLoS On</a:t>
            </a:r>
            <a:r>
              <a:rPr lang="en-US" altLang="en-US" sz="1200" b="0" dirty="0">
                <a:cs typeface="Lucida Sans Unicode" panose="020B0602030504020204" pitchFamily="34" charset="0"/>
              </a:rPr>
              <a:t>e. 2014;9:e99399.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Sabari JK, Leonardi GC, Shu CA, et al. PD-L1 expression, tumor mutational burden, and response to immunotherapy in patients with MET exon 14 altered lung cancers. </a:t>
            </a:r>
            <a:r>
              <a:rPr lang="en-US" altLang="en-US" sz="1200" b="0" i="1" dirty="0">
                <a:cs typeface="Lucida Sans Unicode" panose="020B0602030504020204" pitchFamily="34" charset="0"/>
              </a:rPr>
              <a:t>Ann Oncol</a:t>
            </a:r>
            <a:r>
              <a:rPr lang="en-US" altLang="en-US" sz="1200" b="0" dirty="0">
                <a:cs typeface="Lucida Sans Unicode" panose="020B0602030504020204" pitchFamily="34" charset="0"/>
              </a:rPr>
              <a:t>. 2018;29:2085-91.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cs typeface="Lucida Sans Unicode"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Baba K, Tanaka J, Sakamoto H, et al. Efficacy of pembrolizumab for patients with both high PD-L1 expression and an MET exon 14 skipping mutation: A case report. </a:t>
            </a:r>
            <a:r>
              <a:rPr lang="en-US" altLang="en-US" sz="1200" b="0" i="1" dirty="0">
                <a:cs typeface="Lucida Sans Unicode" panose="020B0602030504020204" pitchFamily="34" charset="0"/>
              </a:rPr>
              <a:t>Thorac Cancer</a:t>
            </a:r>
            <a:r>
              <a:rPr lang="en-US" altLang="en-US" sz="1200" b="0" dirty="0">
                <a:cs typeface="Lucida Sans Unicode" panose="020B0602030504020204" pitchFamily="34" charset="0"/>
              </a:rPr>
              <a:t>. 2019;10:369-72.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Merriweather" panose="00000500000000000000" pitchFamily="2" charset="0"/>
              </a:rPr>
              <a:t>Reis H, </a:t>
            </a:r>
            <a:r>
              <a:rPr lang="en-US" b="0" i="0" dirty="0" err="1">
                <a:solidFill>
                  <a:srgbClr val="212121"/>
                </a:solidFill>
                <a:effectLst/>
                <a:latin typeface="Merriweather" panose="00000500000000000000" pitchFamily="2" charset="0"/>
              </a:rPr>
              <a:t>Metzenmacher</a:t>
            </a:r>
            <a:r>
              <a:rPr lang="en-US" b="0" i="0" dirty="0">
                <a:solidFill>
                  <a:srgbClr val="212121"/>
                </a:solidFill>
                <a:effectLst/>
                <a:latin typeface="Merriweather" panose="00000500000000000000" pitchFamily="2" charset="0"/>
              </a:rPr>
              <a:t> M, Goetz M, et al. MET Expression in Advanced Non-Small-Cell Lung Cancer: Effect on Clinical Outcomes of Chemotherapy, Targeted Therapy, and Immunotherapy. </a:t>
            </a:r>
            <a:r>
              <a:rPr lang="en-US" altLang="en-US" sz="1200" b="0" i="1" dirty="0">
                <a:cs typeface="Lucida Sans Unicode" panose="020B0602030504020204" pitchFamily="34" charset="0"/>
              </a:rPr>
              <a:t>Clin Lung Cancer</a:t>
            </a:r>
            <a:r>
              <a:rPr lang="en-US" altLang="en-US" sz="1200" b="0" dirty="0">
                <a:cs typeface="Lucida Sans Unicode" panose="020B0602030504020204" pitchFamily="34" charset="0"/>
              </a:rPr>
              <a:t>. 2018;19:e441-e441-e63.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12121"/>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12121"/>
                </a:solidFill>
                <a:effectLst/>
                <a:latin typeface="Merriweather" panose="00000500000000000000" pitchFamily="2" charset="0"/>
              </a:rPr>
              <a:t>Baltschukat</a:t>
            </a:r>
            <a:r>
              <a:rPr lang="en-US" b="0" i="0" dirty="0">
                <a:solidFill>
                  <a:srgbClr val="212121"/>
                </a:solidFill>
                <a:effectLst/>
                <a:latin typeface="Merriweather" panose="00000500000000000000" pitchFamily="2" charset="0"/>
              </a:rPr>
              <a:t> S, </a:t>
            </a:r>
            <a:r>
              <a:rPr lang="en-US" b="0" i="0" dirty="0" err="1">
                <a:solidFill>
                  <a:srgbClr val="212121"/>
                </a:solidFill>
                <a:effectLst/>
                <a:latin typeface="Merriweather" panose="00000500000000000000" pitchFamily="2" charset="0"/>
              </a:rPr>
              <a:t>Engstler</a:t>
            </a:r>
            <a:r>
              <a:rPr lang="en-US" b="0" i="0" dirty="0">
                <a:solidFill>
                  <a:srgbClr val="212121"/>
                </a:solidFill>
                <a:effectLst/>
                <a:latin typeface="Merriweather" panose="00000500000000000000" pitchFamily="2" charset="0"/>
              </a:rPr>
              <a:t> BS, Huang A, et al. Capmatinib (INC280) Is Active Against Models of Non-Small Cell Lung Cancer and Other Cancer Types with Defined Mechanisms of MET Activation</a:t>
            </a:r>
            <a:r>
              <a:rPr lang="en-US" altLang="en-US" sz="1200" b="0" dirty="0">
                <a:cs typeface="Lucida Sans Unicode" panose="020B0602030504020204" pitchFamily="34" charset="0"/>
              </a:rPr>
              <a:t>. </a:t>
            </a:r>
            <a:r>
              <a:rPr lang="en-US" altLang="en-US" sz="1200" b="0" i="1" dirty="0">
                <a:cs typeface="Lucida Sans Unicode" panose="020B0602030504020204" pitchFamily="34" charset="0"/>
              </a:rPr>
              <a:t>Clin Cancer Res</a:t>
            </a:r>
            <a:r>
              <a:rPr lang="en-US" altLang="en-US" sz="1200" b="0" dirty="0">
                <a:cs typeface="Lucida Sans Unicode" panose="020B0602030504020204" pitchFamily="34" charset="0"/>
              </a:rPr>
              <a:t>. 2019;25(10):3164-3175.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C6668"/>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5C6668"/>
                </a:solidFill>
                <a:effectLst/>
                <a:latin typeface="Trebuchet MS" panose="020B0603020202020204" pitchFamily="34" charset="0"/>
              </a:rPr>
              <a:t>Fujino</a:t>
            </a:r>
            <a:r>
              <a:rPr lang="en-US" b="0" i="0" dirty="0">
                <a:solidFill>
                  <a:srgbClr val="5C6668"/>
                </a:solidFill>
                <a:effectLst/>
                <a:latin typeface="Trebuchet MS" panose="020B0603020202020204" pitchFamily="34" charset="0"/>
              </a:rPr>
              <a:t> T, </a:t>
            </a:r>
            <a:r>
              <a:rPr lang="en-US" b="0" i="0" dirty="0" err="1">
                <a:solidFill>
                  <a:srgbClr val="5C6668"/>
                </a:solidFill>
                <a:effectLst/>
                <a:latin typeface="Trebuchet MS" panose="020B0603020202020204" pitchFamily="34" charset="0"/>
              </a:rPr>
              <a:t>Suda</a:t>
            </a:r>
            <a:r>
              <a:rPr lang="en-US" b="0" i="0" dirty="0">
                <a:solidFill>
                  <a:srgbClr val="5C6668"/>
                </a:solidFill>
                <a:effectLst/>
                <a:latin typeface="Trebuchet MS" panose="020B0603020202020204" pitchFamily="34" charset="0"/>
              </a:rPr>
              <a:t> K, Kobayashi Y, et al., In vitro evaluation for optimal MET-TKI selection in lung cancers with MET mutations including exon 14 skipping. </a:t>
            </a:r>
            <a:r>
              <a:rPr lang="en-US" b="0" i="1" dirty="0">
                <a:solidFill>
                  <a:srgbClr val="5C6668"/>
                </a:solidFill>
                <a:effectLst/>
                <a:latin typeface="Trebuchet MS" panose="020B0603020202020204" pitchFamily="34" charset="0"/>
              </a:rPr>
              <a:t>J Thorac Oncol</a:t>
            </a:r>
            <a:r>
              <a:rPr lang="en-US" b="0" i="0" dirty="0">
                <a:solidFill>
                  <a:srgbClr val="5C6668"/>
                </a:solidFill>
                <a:effectLst/>
                <a:latin typeface="Trebuchet MS" panose="020B0603020202020204" pitchFamily="34" charset="0"/>
              </a:rPr>
              <a:t>. 2018;13(10):S598.</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Wolf J, </a:t>
            </a:r>
            <a:r>
              <a:rPr lang="en-US" sz="1200" b="0" i="0" kern="1200" dirty="0" err="1">
                <a:solidFill>
                  <a:schemeClr val="tx1"/>
                </a:solidFill>
                <a:effectLst/>
                <a:latin typeface="+mn-lt"/>
                <a:ea typeface="+mn-ea"/>
                <a:cs typeface="+mn-cs"/>
              </a:rPr>
              <a:t>Seto</a:t>
            </a:r>
            <a:r>
              <a:rPr lang="en-US" sz="1200" b="0" i="0" kern="1200" dirty="0">
                <a:solidFill>
                  <a:schemeClr val="tx1"/>
                </a:solidFill>
                <a:effectLst/>
                <a:latin typeface="+mn-lt"/>
                <a:ea typeface="+mn-ea"/>
                <a:cs typeface="+mn-cs"/>
              </a:rPr>
              <a:t> T, Han J-Y, et al. Capmatinib (INC280) in </a:t>
            </a:r>
            <a:r>
              <a:rPr lang="en-US" sz="1200" b="0" i="1" kern="1200" dirty="0">
                <a:solidFill>
                  <a:schemeClr val="tx1"/>
                </a:solidFill>
                <a:effectLst/>
                <a:latin typeface="+mn-lt"/>
                <a:ea typeface="+mn-ea"/>
                <a:cs typeface="+mn-cs"/>
              </a:rPr>
              <a:t>METΔex14</a:t>
            </a:r>
            <a:r>
              <a:rPr lang="en-US" sz="1200" b="0" i="0" kern="1200" dirty="0">
                <a:solidFill>
                  <a:schemeClr val="tx1"/>
                </a:solidFill>
                <a:effectLst/>
                <a:latin typeface="+mn-lt"/>
                <a:ea typeface="+mn-ea"/>
                <a:cs typeface="+mn-cs"/>
              </a:rPr>
              <a:t>-mutated advanced non-small cell lung cancer (NSCLC): Efficacy data from the phase II GEOMETRY mono-1 study. </a:t>
            </a:r>
            <a:r>
              <a:rPr lang="en-US" sz="1200" b="0" i="1" kern="1200" dirty="0">
                <a:solidFill>
                  <a:schemeClr val="tx1"/>
                </a:solidFill>
                <a:effectLst/>
                <a:latin typeface="+mn-lt"/>
                <a:ea typeface="+mn-ea"/>
                <a:cs typeface="+mn-cs"/>
              </a:rPr>
              <a:t>J </a:t>
            </a:r>
            <a:r>
              <a:rPr lang="en-US" sz="1200" b="0" i="1" kern="1200" dirty="0" err="1">
                <a:solidFill>
                  <a:schemeClr val="tx1"/>
                </a:solidFill>
                <a:effectLst/>
                <a:latin typeface="+mn-lt"/>
                <a:ea typeface="+mn-ea"/>
                <a:cs typeface="+mn-cs"/>
              </a:rPr>
              <a:t>Clin</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Oncol</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2019;37:9004.</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88244-BCFE-4349-B93C-45F6B44976C0}" type="slidenum">
              <a:rPr lang="en-US" smtClean="0"/>
              <a:t>30</a:t>
            </a:fld>
            <a:endParaRPr lang="en-US"/>
          </a:p>
        </p:txBody>
      </p:sp>
    </p:spTree>
    <p:extLst>
      <p:ext uri="{BB962C8B-B14F-4D97-AF65-F5344CB8AC3E}">
        <p14:creationId xmlns:p14="http://schemas.microsoft.com/office/powerpoint/2010/main" val="212725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Wolf J, </a:t>
            </a:r>
            <a:r>
              <a:rPr lang="en-US" sz="1200" kern="1200" dirty="0" err="1">
                <a:solidFill>
                  <a:schemeClr val="tx1"/>
                </a:solidFill>
                <a:effectLst/>
                <a:latin typeface="+mn-lt"/>
                <a:ea typeface="ＭＳ Ｐゴシック" pitchFamily="-1" charset="-128"/>
                <a:cs typeface="ＭＳ Ｐゴシック" pitchFamily="-1" charset="-128"/>
              </a:rPr>
              <a:t>Seto</a:t>
            </a:r>
            <a:r>
              <a:rPr lang="en-US" sz="1200" kern="1200" dirty="0">
                <a:solidFill>
                  <a:schemeClr val="tx1"/>
                </a:solidFill>
                <a:effectLst/>
                <a:latin typeface="+mn-lt"/>
                <a:ea typeface="ＭＳ Ｐゴシック" pitchFamily="-1" charset="-128"/>
                <a:cs typeface="ＭＳ Ｐゴシック" pitchFamily="-1" charset="-128"/>
              </a:rPr>
              <a:t> T, Han J-Y, </a:t>
            </a:r>
            <a:r>
              <a:rPr lang="en-US" sz="1200" b="0" kern="1200" dirty="0">
                <a:solidFill>
                  <a:schemeClr val="tx1"/>
                </a:solidFill>
                <a:effectLst/>
                <a:latin typeface="+mn-lt"/>
                <a:ea typeface="ＭＳ Ｐゴシック" pitchFamily="-1" charset="-128"/>
                <a:cs typeface="ＭＳ Ｐゴシック" pitchFamily="-1" charset="-128"/>
              </a:rPr>
              <a:t>et al. </a:t>
            </a:r>
            <a:r>
              <a:rPr lang="en-US" b="0" i="0" dirty="0" err="1">
                <a:solidFill>
                  <a:srgbClr val="222222"/>
                </a:solidFill>
                <a:effectLst/>
                <a:latin typeface="Noto Sans" panose="020B0502040504020204" pitchFamily="34" charset="0"/>
              </a:rPr>
              <a:t>Capmatinib</a:t>
            </a:r>
            <a:r>
              <a:rPr lang="en-US" b="0" i="0" dirty="0">
                <a:solidFill>
                  <a:srgbClr val="222222"/>
                </a:solidFill>
                <a:effectLst/>
                <a:latin typeface="Noto Sans" panose="020B0502040504020204" pitchFamily="34" charset="0"/>
              </a:rPr>
              <a:t> (INC280) in </a:t>
            </a:r>
            <a:r>
              <a:rPr lang="en-US" b="0" i="1" dirty="0">
                <a:solidFill>
                  <a:srgbClr val="222222"/>
                </a:solidFill>
                <a:effectLst/>
                <a:latin typeface="Noto Sans" panose="020B0502040504020204" pitchFamily="34" charset="0"/>
              </a:rPr>
              <a:t>METΔex14</a:t>
            </a:r>
            <a:r>
              <a:rPr lang="en-US" b="0" i="0" dirty="0">
                <a:solidFill>
                  <a:srgbClr val="222222"/>
                </a:solidFill>
                <a:effectLst/>
                <a:latin typeface="Noto Sans" panose="020B0502040504020204" pitchFamily="34" charset="0"/>
              </a:rPr>
              <a:t>-mutated advanced non-small cell lung cancer (NSCLC): Efficacy data from the phase II GEOMETRY mono-1 study. </a:t>
            </a:r>
            <a:r>
              <a:rPr lang="en-US" sz="1200" b="0" kern="1200" dirty="0">
                <a:solidFill>
                  <a:schemeClr val="tx1"/>
                </a:solidFill>
                <a:effectLst/>
                <a:latin typeface="+mn-lt"/>
                <a:ea typeface="ＭＳ Ｐゴシック" pitchFamily="-1" charset="-128"/>
                <a:cs typeface="ＭＳ Ｐゴシック" pitchFamily="-1" charset="-128"/>
              </a:rPr>
              <a:t> </a:t>
            </a:r>
            <a:r>
              <a:rPr lang="en-US" sz="1200" b="0" i="1" kern="1200" dirty="0">
                <a:solidFill>
                  <a:schemeClr val="tx1"/>
                </a:solidFill>
                <a:effectLst/>
                <a:latin typeface="+mn-lt"/>
                <a:ea typeface="ＭＳ Ｐゴシック" pitchFamily="-1" charset="-128"/>
                <a:cs typeface="ＭＳ Ｐゴシック" pitchFamily="-1" charset="-128"/>
              </a:rPr>
              <a:t>J Clin Oncol</a:t>
            </a:r>
            <a:r>
              <a:rPr lang="en-US" sz="1200" b="0" kern="1200" dirty="0">
                <a:solidFill>
                  <a:schemeClr val="tx1"/>
                </a:solidFill>
                <a:effectLst/>
                <a:latin typeface="+mn-lt"/>
                <a:ea typeface="ＭＳ Ｐゴシック" pitchFamily="-1" charset="-128"/>
                <a:cs typeface="ＭＳ Ｐゴシック" pitchFamily="-1" charset="-128"/>
              </a:rPr>
              <a:t>. 2019;37(suppl 15):9004.</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ＭＳ Ｐゴシック" pitchFamily="-1" charset="-128"/>
                <a:cs typeface="ＭＳ Ｐゴシック" pitchFamily="-1" charset="-128"/>
              </a:rPr>
              <a:t>Wolf J, </a:t>
            </a:r>
            <a:r>
              <a:rPr lang="en-US" sz="1200" b="0" kern="1200" dirty="0" err="1">
                <a:solidFill>
                  <a:schemeClr val="tx1"/>
                </a:solidFill>
                <a:effectLst/>
                <a:latin typeface="+mn-lt"/>
                <a:ea typeface="ＭＳ Ｐゴシック" pitchFamily="-1" charset="-128"/>
                <a:cs typeface="ＭＳ Ｐゴシック" pitchFamily="-1" charset="-128"/>
              </a:rPr>
              <a:t>Seto</a:t>
            </a:r>
            <a:r>
              <a:rPr lang="en-US" sz="1200" b="0" kern="1200" dirty="0">
                <a:solidFill>
                  <a:schemeClr val="tx1"/>
                </a:solidFill>
                <a:effectLst/>
                <a:latin typeface="+mn-lt"/>
                <a:ea typeface="ＭＳ Ｐゴシック" pitchFamily="-1" charset="-128"/>
                <a:cs typeface="ＭＳ Ｐゴシック" pitchFamily="-1" charset="-128"/>
              </a:rPr>
              <a:t> T, Han J-I, et al. </a:t>
            </a:r>
            <a:r>
              <a:rPr lang="en-US" b="0" i="0" dirty="0" err="1">
                <a:solidFill>
                  <a:srgbClr val="1A1A1A"/>
                </a:solidFill>
                <a:effectLst/>
                <a:latin typeface="inherit"/>
              </a:rPr>
              <a:t>Capmatinib</a:t>
            </a:r>
            <a:r>
              <a:rPr lang="en-US" b="0" i="0" dirty="0">
                <a:solidFill>
                  <a:srgbClr val="1A1A1A"/>
                </a:solidFill>
                <a:effectLst/>
                <a:latin typeface="inherit"/>
              </a:rPr>
              <a:t>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b="0" i="1" kern="1200" dirty="0">
                <a:solidFill>
                  <a:schemeClr val="tx1"/>
                </a:solidFill>
                <a:effectLst/>
                <a:latin typeface="+mn-lt"/>
                <a:ea typeface="ＭＳ Ｐゴシック" pitchFamily="-1" charset="-128"/>
                <a:cs typeface="ＭＳ Ｐゴシック" pitchFamily="-1" charset="-128"/>
              </a:rPr>
              <a:t>N </a:t>
            </a:r>
            <a:r>
              <a:rPr lang="en-US" sz="1200" b="0" i="1" kern="1200" dirty="0" err="1">
                <a:solidFill>
                  <a:schemeClr val="tx1"/>
                </a:solidFill>
                <a:effectLst/>
                <a:latin typeface="+mn-lt"/>
                <a:ea typeface="ＭＳ Ｐゴシック" pitchFamily="-1" charset="-128"/>
                <a:cs typeface="ＭＳ Ｐゴシック" pitchFamily="-1" charset="-128"/>
              </a:rPr>
              <a:t>Engl</a:t>
            </a:r>
            <a:r>
              <a:rPr lang="en-US" sz="1200" b="0" i="1" kern="1200" dirty="0">
                <a:solidFill>
                  <a:schemeClr val="tx1"/>
                </a:solidFill>
                <a:effectLst/>
                <a:latin typeface="+mn-lt"/>
                <a:ea typeface="ＭＳ Ｐゴシック" pitchFamily="-1" charset="-128"/>
                <a:cs typeface="ＭＳ Ｐゴシック" pitchFamily="-1" charset="-128"/>
              </a:rPr>
              <a:t> J Med</a:t>
            </a:r>
            <a:r>
              <a:rPr lang="en-US" sz="1200" b="0" kern="1200" dirty="0">
                <a:solidFill>
                  <a:schemeClr val="tx1"/>
                </a:solidFill>
                <a:effectLst/>
                <a:latin typeface="+mn-lt"/>
                <a:ea typeface="ＭＳ Ｐゴシック" pitchFamily="-1" charset="-128"/>
                <a:cs typeface="ＭＳ Ｐゴシック" pitchFamily="-1" charset="-128"/>
              </a:rPr>
              <a:t>. 2020;383(10):944-957.</a:t>
            </a:r>
          </a:p>
          <a:p>
            <a:endParaRPr lang="en-US" dirty="0"/>
          </a:p>
        </p:txBody>
      </p:sp>
      <p:sp>
        <p:nvSpPr>
          <p:cNvPr id="4" name="Slide Number Placeholder 3"/>
          <p:cNvSpPr>
            <a:spLocks noGrp="1"/>
          </p:cNvSpPr>
          <p:nvPr>
            <p:ph type="sldNum" sz="quarter" idx="5"/>
          </p:nvPr>
        </p:nvSpPr>
        <p:spPr/>
        <p:txBody>
          <a:bodyPr/>
          <a:lstStyle/>
          <a:p>
            <a:fld id="{B2688244-BCFE-4349-B93C-45F6B44976C0}" type="slidenum">
              <a:rPr lang="en-US" smtClean="0"/>
              <a:t>31</a:t>
            </a:fld>
            <a:endParaRPr lang="en-US"/>
          </a:p>
        </p:txBody>
      </p:sp>
    </p:spTree>
    <p:extLst>
      <p:ext uri="{BB962C8B-B14F-4D97-AF65-F5344CB8AC3E}">
        <p14:creationId xmlns:p14="http://schemas.microsoft.com/office/powerpoint/2010/main" val="1201116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inherit"/>
              </a:rPr>
              <a:t>Wolf J, </a:t>
            </a:r>
            <a:r>
              <a:rPr lang="en-US" b="0" i="0" dirty="0" err="1">
                <a:solidFill>
                  <a:srgbClr val="1A1A1A"/>
                </a:solidFill>
                <a:effectLst/>
                <a:latin typeface="inherit"/>
              </a:rPr>
              <a:t>Seto</a:t>
            </a:r>
            <a:r>
              <a:rPr lang="en-US" b="0" i="0" dirty="0">
                <a:solidFill>
                  <a:srgbClr val="1A1A1A"/>
                </a:solidFill>
                <a:effectLst/>
                <a:latin typeface="inherit"/>
              </a:rPr>
              <a:t> T, Han J-Y, et al. Capmatinib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i="1" kern="1200" dirty="0">
                <a:solidFill>
                  <a:schemeClr val="tx1"/>
                </a:solidFill>
                <a:effectLst/>
                <a:latin typeface="+mn-lt"/>
                <a:ea typeface="ＭＳ Ｐゴシック" pitchFamily="-1" charset="-128"/>
                <a:cs typeface="ＭＳ Ｐゴシック" pitchFamily="-1" charset="-128"/>
              </a:rPr>
              <a:t>N </a:t>
            </a:r>
            <a:r>
              <a:rPr lang="en-US" sz="1200" i="1" kern="1200" dirty="0" err="1">
                <a:solidFill>
                  <a:schemeClr val="tx1"/>
                </a:solidFill>
                <a:effectLst/>
                <a:latin typeface="+mn-lt"/>
                <a:ea typeface="ＭＳ Ｐゴシック" pitchFamily="-1" charset="-128"/>
                <a:cs typeface="ＭＳ Ｐゴシック" pitchFamily="-1" charset="-128"/>
              </a:rPr>
              <a:t>Engl</a:t>
            </a:r>
            <a:r>
              <a:rPr lang="en-US" sz="1200" i="1" kern="1200" dirty="0">
                <a:solidFill>
                  <a:schemeClr val="tx1"/>
                </a:solidFill>
                <a:effectLst/>
                <a:latin typeface="+mn-lt"/>
                <a:ea typeface="ＭＳ Ｐゴシック" pitchFamily="-1" charset="-128"/>
                <a:cs typeface="ＭＳ Ｐゴシック" pitchFamily="-1" charset="-128"/>
              </a:rPr>
              <a:t> J Med</a:t>
            </a:r>
            <a:r>
              <a:rPr lang="en-US" sz="1200" kern="1200" dirty="0">
                <a:solidFill>
                  <a:schemeClr val="tx1"/>
                </a:solidFill>
                <a:effectLst/>
                <a:latin typeface="+mn-lt"/>
                <a:ea typeface="ＭＳ Ｐゴシック" pitchFamily="-1" charset="-128"/>
                <a:cs typeface="ＭＳ Ｐゴシック" pitchFamily="-1" charset="-128"/>
              </a:rPr>
              <a:t>. 2020;383:944-957.</a:t>
            </a:r>
            <a:r>
              <a:rPr lang="en-US" dirty="0">
                <a:effectLst/>
              </a:rPr>
              <a:t> </a:t>
            </a:r>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32</a:t>
            </a:fld>
            <a:endParaRPr lang="en-US" altLang="en-US"/>
          </a:p>
        </p:txBody>
      </p:sp>
    </p:spTree>
    <p:extLst>
      <p:ext uri="{BB962C8B-B14F-4D97-AF65-F5344CB8AC3E}">
        <p14:creationId xmlns:p14="http://schemas.microsoft.com/office/powerpoint/2010/main" val="353147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B5F856-7C31-C34B-A83D-F197DABE6AD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Wolf J, </a:t>
            </a:r>
            <a:r>
              <a:rPr lang="en-US" sz="1200" kern="1200" dirty="0" err="1">
                <a:solidFill>
                  <a:schemeClr val="tx1"/>
                </a:solidFill>
                <a:effectLst/>
                <a:latin typeface="+mn-lt"/>
                <a:ea typeface="ＭＳ Ｐゴシック" pitchFamily="-1" charset="-128"/>
                <a:cs typeface="ＭＳ Ｐゴシック" pitchFamily="-1" charset="-128"/>
              </a:rPr>
              <a:t>Seto</a:t>
            </a:r>
            <a:r>
              <a:rPr lang="en-US" sz="1200" kern="1200" dirty="0">
                <a:solidFill>
                  <a:schemeClr val="tx1"/>
                </a:solidFill>
                <a:effectLst/>
                <a:latin typeface="+mn-lt"/>
                <a:ea typeface="ＭＳ Ｐゴシック" pitchFamily="-1" charset="-128"/>
                <a:cs typeface="ＭＳ Ｐゴシック" pitchFamily="-1" charset="-128"/>
              </a:rPr>
              <a:t> T, Han J-Y, </a:t>
            </a:r>
            <a:r>
              <a:rPr lang="en-US" sz="1200" b="0" kern="1200" dirty="0">
                <a:solidFill>
                  <a:schemeClr val="tx1"/>
                </a:solidFill>
                <a:effectLst/>
                <a:latin typeface="+mn-lt"/>
                <a:ea typeface="ＭＳ Ｐゴシック" pitchFamily="-1" charset="-128"/>
                <a:cs typeface="ＭＳ Ｐゴシック" pitchFamily="-1" charset="-128"/>
              </a:rPr>
              <a:t>et al. </a:t>
            </a:r>
            <a:r>
              <a:rPr lang="en-US" b="0" i="0" dirty="0" err="1">
                <a:solidFill>
                  <a:srgbClr val="222222"/>
                </a:solidFill>
                <a:effectLst/>
                <a:latin typeface="Noto Sans" panose="020B0502040504020204" pitchFamily="34" charset="0"/>
              </a:rPr>
              <a:t>Capmatinib</a:t>
            </a:r>
            <a:r>
              <a:rPr lang="en-US" b="0" i="0" dirty="0">
                <a:solidFill>
                  <a:srgbClr val="222222"/>
                </a:solidFill>
                <a:effectLst/>
                <a:latin typeface="Noto Sans" panose="020B0502040504020204" pitchFamily="34" charset="0"/>
              </a:rPr>
              <a:t> (INC280) in </a:t>
            </a:r>
            <a:r>
              <a:rPr lang="en-US" b="0" i="1" dirty="0">
                <a:solidFill>
                  <a:srgbClr val="222222"/>
                </a:solidFill>
                <a:effectLst/>
                <a:latin typeface="Noto Sans" panose="020B0502040504020204" pitchFamily="34" charset="0"/>
              </a:rPr>
              <a:t>METΔex14</a:t>
            </a:r>
            <a:r>
              <a:rPr lang="en-US" b="0" i="0" dirty="0">
                <a:solidFill>
                  <a:srgbClr val="222222"/>
                </a:solidFill>
                <a:effectLst/>
                <a:latin typeface="Noto Sans" panose="020B0502040504020204" pitchFamily="34" charset="0"/>
              </a:rPr>
              <a:t>-mutated advanced non-small cell lung cancer (NSCLC): Efficacy data from the phase II GEOMETRY mono-1 study. </a:t>
            </a:r>
            <a:r>
              <a:rPr lang="en-US" sz="1200" b="0" kern="1200" dirty="0">
                <a:solidFill>
                  <a:schemeClr val="tx1"/>
                </a:solidFill>
                <a:effectLst/>
                <a:latin typeface="+mn-lt"/>
                <a:ea typeface="ＭＳ Ｐゴシック" pitchFamily="-1" charset="-128"/>
                <a:cs typeface="ＭＳ Ｐゴシック" pitchFamily="-1" charset="-128"/>
              </a:rPr>
              <a:t> </a:t>
            </a:r>
            <a:r>
              <a:rPr lang="en-US" sz="1200" b="0" i="1" kern="1200" dirty="0">
                <a:solidFill>
                  <a:schemeClr val="tx1"/>
                </a:solidFill>
                <a:effectLst/>
                <a:latin typeface="+mn-lt"/>
                <a:ea typeface="ＭＳ Ｐゴシック" pitchFamily="-1" charset="-128"/>
                <a:cs typeface="ＭＳ Ｐゴシック" pitchFamily="-1" charset="-128"/>
              </a:rPr>
              <a:t>J Clin Oncol</a:t>
            </a:r>
            <a:r>
              <a:rPr lang="en-US" sz="1200" b="0" kern="1200" dirty="0">
                <a:solidFill>
                  <a:schemeClr val="tx1"/>
                </a:solidFill>
                <a:effectLst/>
                <a:latin typeface="+mn-lt"/>
                <a:ea typeface="ＭＳ Ｐゴシック" pitchFamily="-1" charset="-128"/>
                <a:cs typeface="ＭＳ Ｐゴシック" pitchFamily="-1" charset="-128"/>
              </a:rPr>
              <a:t>. 2019;37(suppl 15):9004.</a:t>
            </a: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33</a:t>
            </a:fld>
            <a:endParaRPr lang="en-US" altLang="en-US"/>
          </a:p>
        </p:txBody>
      </p:sp>
    </p:spTree>
    <p:extLst>
      <p:ext uri="{BB962C8B-B14F-4D97-AF65-F5344CB8AC3E}">
        <p14:creationId xmlns:p14="http://schemas.microsoft.com/office/powerpoint/2010/main" val="3886728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Wolf J, </a:t>
            </a:r>
            <a:r>
              <a:rPr lang="en-US" sz="1200" kern="1200" dirty="0" err="1">
                <a:solidFill>
                  <a:schemeClr val="tx1"/>
                </a:solidFill>
                <a:effectLst/>
                <a:latin typeface="+mn-lt"/>
                <a:ea typeface="ＭＳ Ｐゴシック" pitchFamily="-1" charset="-128"/>
                <a:cs typeface="ＭＳ Ｐゴシック" pitchFamily="-1" charset="-128"/>
              </a:rPr>
              <a:t>Seto</a:t>
            </a:r>
            <a:r>
              <a:rPr lang="en-US" sz="1200" kern="1200" dirty="0">
                <a:solidFill>
                  <a:schemeClr val="tx1"/>
                </a:solidFill>
                <a:effectLst/>
                <a:latin typeface="+mn-lt"/>
                <a:ea typeface="ＭＳ Ｐゴシック" pitchFamily="-1" charset="-128"/>
                <a:cs typeface="ＭＳ Ｐゴシック" pitchFamily="-1" charset="-128"/>
              </a:rPr>
              <a:t> T, Han J-Y, </a:t>
            </a:r>
            <a:r>
              <a:rPr lang="en-US" sz="1200" b="0" kern="1200" dirty="0">
                <a:solidFill>
                  <a:schemeClr val="tx1"/>
                </a:solidFill>
                <a:effectLst/>
                <a:latin typeface="+mn-lt"/>
                <a:ea typeface="ＭＳ Ｐゴシック" pitchFamily="-1" charset="-128"/>
                <a:cs typeface="ＭＳ Ｐゴシック" pitchFamily="-1" charset="-128"/>
              </a:rPr>
              <a:t>et al. </a:t>
            </a:r>
            <a:r>
              <a:rPr lang="en-US" b="0" i="0" dirty="0" err="1">
                <a:solidFill>
                  <a:srgbClr val="222222"/>
                </a:solidFill>
                <a:effectLst/>
                <a:latin typeface="Noto Sans" panose="020B0502040504020204" pitchFamily="34" charset="0"/>
              </a:rPr>
              <a:t>Capmatinib</a:t>
            </a:r>
            <a:r>
              <a:rPr lang="en-US" b="0" i="0" dirty="0">
                <a:solidFill>
                  <a:srgbClr val="222222"/>
                </a:solidFill>
                <a:effectLst/>
                <a:latin typeface="Noto Sans" panose="020B0502040504020204" pitchFamily="34" charset="0"/>
              </a:rPr>
              <a:t> (INC280) in </a:t>
            </a:r>
            <a:r>
              <a:rPr lang="en-US" b="0" i="1" dirty="0">
                <a:solidFill>
                  <a:srgbClr val="222222"/>
                </a:solidFill>
                <a:effectLst/>
                <a:latin typeface="Noto Sans" panose="020B0502040504020204" pitchFamily="34" charset="0"/>
              </a:rPr>
              <a:t>METΔex14</a:t>
            </a:r>
            <a:r>
              <a:rPr lang="en-US" b="0" i="0" dirty="0">
                <a:solidFill>
                  <a:srgbClr val="222222"/>
                </a:solidFill>
                <a:effectLst/>
                <a:latin typeface="Noto Sans" panose="020B0502040504020204" pitchFamily="34" charset="0"/>
              </a:rPr>
              <a:t>-mutated advanced non-small cell lung cancer (NSCLC): Efficacy data from the phase II GEOMETRY mono-1 study. </a:t>
            </a:r>
            <a:r>
              <a:rPr lang="en-US" sz="1200" b="0" kern="1200" dirty="0">
                <a:solidFill>
                  <a:schemeClr val="tx1"/>
                </a:solidFill>
                <a:effectLst/>
                <a:latin typeface="+mn-lt"/>
                <a:ea typeface="ＭＳ Ｐゴシック" pitchFamily="-1" charset="-128"/>
                <a:cs typeface="ＭＳ Ｐゴシック" pitchFamily="-1" charset="-128"/>
              </a:rPr>
              <a:t> </a:t>
            </a:r>
            <a:r>
              <a:rPr lang="en-US" sz="1200" b="0" i="1" kern="1200" dirty="0">
                <a:solidFill>
                  <a:schemeClr val="tx1"/>
                </a:solidFill>
                <a:effectLst/>
                <a:latin typeface="+mn-lt"/>
                <a:ea typeface="ＭＳ Ｐゴシック" pitchFamily="-1" charset="-128"/>
                <a:cs typeface="ＭＳ Ｐゴシック" pitchFamily="-1" charset="-128"/>
              </a:rPr>
              <a:t>J Clin Oncol</a:t>
            </a:r>
            <a:r>
              <a:rPr lang="en-US" sz="1200" b="0" kern="1200" dirty="0">
                <a:solidFill>
                  <a:schemeClr val="tx1"/>
                </a:solidFill>
                <a:effectLst/>
                <a:latin typeface="+mn-lt"/>
                <a:ea typeface="ＭＳ Ｐゴシック" pitchFamily="-1" charset="-128"/>
                <a:cs typeface="ＭＳ Ｐゴシック" pitchFamily="-1" charset="-128"/>
              </a:rPr>
              <a:t>. 2019;37(suppl 15):9004.</a:t>
            </a:r>
          </a:p>
          <a:p>
            <a:endParaRPr lang="en-US" dirty="0"/>
          </a:p>
        </p:txBody>
      </p:sp>
      <p:sp>
        <p:nvSpPr>
          <p:cNvPr id="4" name="Slide Number Placeholder 3"/>
          <p:cNvSpPr>
            <a:spLocks noGrp="1"/>
          </p:cNvSpPr>
          <p:nvPr>
            <p:ph type="sldNum" sz="quarter" idx="5"/>
          </p:nvPr>
        </p:nvSpPr>
        <p:spPr/>
        <p:txBody>
          <a:bodyPr/>
          <a:lstStyle/>
          <a:p>
            <a:fld id="{B2688244-BCFE-4349-B93C-45F6B44976C0}" type="slidenum">
              <a:rPr lang="en-US" smtClean="0"/>
              <a:t>34</a:t>
            </a:fld>
            <a:endParaRPr lang="en-US"/>
          </a:p>
        </p:txBody>
      </p:sp>
    </p:spTree>
    <p:extLst>
      <p:ext uri="{BB962C8B-B14F-4D97-AF65-F5344CB8AC3E}">
        <p14:creationId xmlns:p14="http://schemas.microsoft.com/office/powerpoint/2010/main" val="1835420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inherit"/>
              </a:rPr>
              <a:t>Wolf J, </a:t>
            </a:r>
            <a:r>
              <a:rPr lang="en-US" b="0" i="0" dirty="0" err="1">
                <a:solidFill>
                  <a:srgbClr val="1A1A1A"/>
                </a:solidFill>
                <a:effectLst/>
                <a:latin typeface="inherit"/>
              </a:rPr>
              <a:t>Seto</a:t>
            </a:r>
            <a:r>
              <a:rPr lang="en-US" b="0" i="0" dirty="0">
                <a:solidFill>
                  <a:srgbClr val="1A1A1A"/>
                </a:solidFill>
                <a:effectLst/>
                <a:latin typeface="inherit"/>
              </a:rPr>
              <a:t> T, Han J-Y, et al. </a:t>
            </a:r>
            <a:r>
              <a:rPr lang="en-US" b="0" i="0" dirty="0" err="1">
                <a:solidFill>
                  <a:srgbClr val="1A1A1A"/>
                </a:solidFill>
                <a:effectLst/>
                <a:latin typeface="inherit"/>
              </a:rPr>
              <a:t>Capmatinib</a:t>
            </a:r>
            <a:r>
              <a:rPr lang="en-US" b="0" i="0" dirty="0">
                <a:solidFill>
                  <a:srgbClr val="1A1A1A"/>
                </a:solidFill>
                <a:effectLst/>
                <a:latin typeface="inherit"/>
              </a:rPr>
              <a:t>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i="1" kern="1200" dirty="0">
                <a:solidFill>
                  <a:schemeClr val="tx1"/>
                </a:solidFill>
                <a:effectLst/>
                <a:latin typeface="+mn-lt"/>
                <a:ea typeface="ＭＳ Ｐゴシック" pitchFamily="-1" charset="-128"/>
                <a:cs typeface="ＭＳ Ｐゴシック" pitchFamily="-1" charset="-128"/>
              </a:rPr>
              <a:t>N </a:t>
            </a:r>
            <a:r>
              <a:rPr lang="en-US" sz="1200" i="1" kern="1200" dirty="0" err="1">
                <a:solidFill>
                  <a:schemeClr val="tx1"/>
                </a:solidFill>
                <a:effectLst/>
                <a:latin typeface="+mn-lt"/>
                <a:ea typeface="ＭＳ Ｐゴシック" pitchFamily="-1" charset="-128"/>
                <a:cs typeface="ＭＳ Ｐゴシック" pitchFamily="-1" charset="-128"/>
              </a:rPr>
              <a:t>Engl</a:t>
            </a:r>
            <a:r>
              <a:rPr lang="en-US" sz="1200" i="1" kern="1200" dirty="0">
                <a:solidFill>
                  <a:schemeClr val="tx1"/>
                </a:solidFill>
                <a:effectLst/>
                <a:latin typeface="+mn-lt"/>
                <a:ea typeface="ＭＳ Ｐゴシック" pitchFamily="-1" charset="-128"/>
                <a:cs typeface="ＭＳ Ｐゴシック" pitchFamily="-1" charset="-128"/>
              </a:rPr>
              <a:t> J Med</a:t>
            </a:r>
            <a:r>
              <a:rPr lang="en-US" sz="1200" kern="1200" dirty="0">
                <a:solidFill>
                  <a:schemeClr val="tx1"/>
                </a:solidFill>
                <a:effectLst/>
                <a:latin typeface="+mn-lt"/>
                <a:ea typeface="ＭＳ Ｐゴシック" pitchFamily="-1" charset="-128"/>
                <a:cs typeface="ＭＳ Ｐゴシック" pitchFamily="-1" charset="-128"/>
              </a:rPr>
              <a:t>. 2020;383:944-957.</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35</a:t>
            </a:fld>
            <a:endParaRPr lang="en-US" altLang="en-US"/>
          </a:p>
        </p:txBody>
      </p:sp>
    </p:spTree>
    <p:extLst>
      <p:ext uri="{BB962C8B-B14F-4D97-AF65-F5344CB8AC3E}">
        <p14:creationId xmlns:p14="http://schemas.microsoft.com/office/powerpoint/2010/main" val="1606634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inherit"/>
              </a:rPr>
              <a:t>Wolf J, </a:t>
            </a:r>
            <a:r>
              <a:rPr lang="en-US" b="0" i="0" dirty="0" err="1">
                <a:solidFill>
                  <a:srgbClr val="1A1A1A"/>
                </a:solidFill>
                <a:effectLst/>
                <a:latin typeface="inherit"/>
              </a:rPr>
              <a:t>Seto</a:t>
            </a:r>
            <a:r>
              <a:rPr lang="en-US" b="0" i="0" dirty="0">
                <a:solidFill>
                  <a:srgbClr val="1A1A1A"/>
                </a:solidFill>
                <a:effectLst/>
                <a:latin typeface="inherit"/>
              </a:rPr>
              <a:t> T, Han J-Y, et al. </a:t>
            </a:r>
            <a:r>
              <a:rPr lang="en-US" b="0" i="0" dirty="0" err="1">
                <a:solidFill>
                  <a:srgbClr val="1A1A1A"/>
                </a:solidFill>
                <a:effectLst/>
                <a:latin typeface="inherit"/>
              </a:rPr>
              <a:t>Capmatinib</a:t>
            </a:r>
            <a:r>
              <a:rPr lang="en-US" b="0" i="0" dirty="0">
                <a:solidFill>
                  <a:srgbClr val="1A1A1A"/>
                </a:solidFill>
                <a:effectLst/>
                <a:latin typeface="inherit"/>
              </a:rPr>
              <a:t>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i="1" kern="1200" dirty="0">
                <a:solidFill>
                  <a:schemeClr val="tx1"/>
                </a:solidFill>
                <a:effectLst/>
                <a:latin typeface="+mn-lt"/>
                <a:ea typeface="ＭＳ Ｐゴシック" pitchFamily="-1" charset="-128"/>
                <a:cs typeface="ＭＳ Ｐゴシック" pitchFamily="-1" charset="-128"/>
              </a:rPr>
              <a:t>N </a:t>
            </a:r>
            <a:r>
              <a:rPr lang="en-US" sz="1200" i="1" kern="1200" dirty="0" err="1">
                <a:solidFill>
                  <a:schemeClr val="tx1"/>
                </a:solidFill>
                <a:effectLst/>
                <a:latin typeface="+mn-lt"/>
                <a:ea typeface="ＭＳ Ｐゴシック" pitchFamily="-1" charset="-128"/>
                <a:cs typeface="ＭＳ Ｐゴシック" pitchFamily="-1" charset="-128"/>
              </a:rPr>
              <a:t>Engl</a:t>
            </a:r>
            <a:r>
              <a:rPr lang="en-US" sz="1200" i="1" kern="1200" dirty="0">
                <a:solidFill>
                  <a:schemeClr val="tx1"/>
                </a:solidFill>
                <a:effectLst/>
                <a:latin typeface="+mn-lt"/>
                <a:ea typeface="ＭＳ Ｐゴシック" pitchFamily="-1" charset="-128"/>
                <a:cs typeface="ＭＳ Ｐゴシック" pitchFamily="-1" charset="-128"/>
              </a:rPr>
              <a:t> J Med</a:t>
            </a:r>
            <a:r>
              <a:rPr lang="en-US" sz="1200" kern="1200" dirty="0">
                <a:solidFill>
                  <a:schemeClr val="tx1"/>
                </a:solidFill>
                <a:effectLst/>
                <a:latin typeface="+mn-lt"/>
                <a:ea typeface="ＭＳ Ｐゴシック" pitchFamily="-1" charset="-128"/>
                <a:cs typeface="ＭＳ Ｐゴシック" pitchFamily="-1" charset="-128"/>
              </a:rPr>
              <a:t>. 2020;383:944-957.</a:t>
            </a:r>
            <a:r>
              <a:rPr lang="en-US" dirty="0">
                <a:effectLst/>
              </a:rPr>
              <a:t> </a:t>
            </a:r>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36</a:t>
            </a:fld>
            <a:endParaRPr lang="en-US" altLang="en-US"/>
          </a:p>
        </p:txBody>
      </p:sp>
    </p:spTree>
    <p:extLst>
      <p:ext uri="{BB962C8B-B14F-4D97-AF65-F5344CB8AC3E}">
        <p14:creationId xmlns:p14="http://schemas.microsoft.com/office/powerpoint/2010/main" val="663671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Wolf J, </a:t>
            </a:r>
            <a:r>
              <a:rPr lang="en-US" sz="1200" b="0" i="0" kern="1200" dirty="0" err="1">
                <a:solidFill>
                  <a:schemeClr val="tx1"/>
                </a:solidFill>
                <a:effectLst/>
                <a:latin typeface="+mn-lt"/>
                <a:ea typeface="+mn-ea"/>
                <a:cs typeface="+mn-cs"/>
              </a:rPr>
              <a:t>Seto</a:t>
            </a:r>
            <a:r>
              <a:rPr lang="en-US" sz="1200" b="0" i="0" kern="1200" dirty="0">
                <a:solidFill>
                  <a:schemeClr val="tx1"/>
                </a:solidFill>
                <a:effectLst/>
                <a:latin typeface="+mn-lt"/>
                <a:ea typeface="+mn-ea"/>
                <a:cs typeface="+mn-cs"/>
              </a:rPr>
              <a:t> T, Han J-Y, et al. Capmatinib (INC280) in </a:t>
            </a:r>
            <a:r>
              <a:rPr lang="en-US" sz="1200" b="0" i="1" kern="1200" dirty="0">
                <a:solidFill>
                  <a:schemeClr val="tx1"/>
                </a:solidFill>
                <a:effectLst/>
                <a:latin typeface="+mn-lt"/>
                <a:ea typeface="+mn-ea"/>
                <a:cs typeface="+mn-cs"/>
              </a:rPr>
              <a:t>METΔex14</a:t>
            </a:r>
            <a:r>
              <a:rPr lang="en-US" sz="1200" b="0" i="0" kern="1200" dirty="0">
                <a:solidFill>
                  <a:schemeClr val="tx1"/>
                </a:solidFill>
                <a:effectLst/>
                <a:latin typeface="+mn-lt"/>
                <a:ea typeface="+mn-ea"/>
                <a:cs typeface="+mn-cs"/>
              </a:rPr>
              <a:t>-mutated advanced non-small cell lung cancer (NSCLC): Efficacy data from the phase II GEOMETRY mono-1 study. </a:t>
            </a:r>
            <a:r>
              <a:rPr lang="en-US" sz="1200" b="0" i="1" kern="1200" dirty="0">
                <a:solidFill>
                  <a:schemeClr val="tx1"/>
                </a:solidFill>
                <a:effectLst/>
                <a:latin typeface="+mn-lt"/>
                <a:ea typeface="+mn-ea"/>
                <a:cs typeface="+mn-cs"/>
              </a:rPr>
              <a:t>J </a:t>
            </a:r>
            <a:r>
              <a:rPr lang="en-US" sz="1200" b="0" i="1" kern="1200" dirty="0" err="1">
                <a:solidFill>
                  <a:schemeClr val="tx1"/>
                </a:solidFill>
                <a:effectLst/>
                <a:latin typeface="+mn-lt"/>
                <a:ea typeface="+mn-ea"/>
                <a:cs typeface="+mn-cs"/>
              </a:rPr>
              <a:t>Clin</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Oncol</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2019;37:9004.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2688244-BCFE-4349-B93C-45F6B44976C0}" type="slidenum">
              <a:rPr lang="en-US" smtClean="0"/>
              <a:t>37</a:t>
            </a:fld>
            <a:endParaRPr lang="en-US"/>
          </a:p>
        </p:txBody>
      </p:sp>
    </p:spTree>
    <p:extLst>
      <p:ext uri="{BB962C8B-B14F-4D97-AF65-F5344CB8AC3E}">
        <p14:creationId xmlns:p14="http://schemas.microsoft.com/office/powerpoint/2010/main" val="3024122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Wolf J, </a:t>
            </a:r>
            <a:r>
              <a:rPr lang="en-US" sz="1200" b="0" i="0" kern="1200" dirty="0" err="1">
                <a:solidFill>
                  <a:schemeClr val="tx1"/>
                </a:solidFill>
                <a:effectLst/>
                <a:latin typeface="+mn-lt"/>
                <a:ea typeface="+mn-ea"/>
                <a:cs typeface="+mn-cs"/>
              </a:rPr>
              <a:t>Seto</a:t>
            </a:r>
            <a:r>
              <a:rPr lang="en-US" sz="1200" b="0" i="0" kern="1200" dirty="0">
                <a:solidFill>
                  <a:schemeClr val="tx1"/>
                </a:solidFill>
                <a:effectLst/>
                <a:latin typeface="+mn-lt"/>
                <a:ea typeface="+mn-ea"/>
                <a:cs typeface="+mn-cs"/>
              </a:rPr>
              <a:t> T, Han J-Y, et al. </a:t>
            </a:r>
            <a:r>
              <a:rPr lang="en-US" sz="1200" b="0" i="0" kern="1200" dirty="0" err="1">
                <a:solidFill>
                  <a:schemeClr val="tx1"/>
                </a:solidFill>
                <a:effectLst/>
                <a:latin typeface="+mn-lt"/>
                <a:ea typeface="+mn-ea"/>
                <a:cs typeface="+mn-cs"/>
              </a:rPr>
              <a:t>Capmatinib</a:t>
            </a:r>
            <a:r>
              <a:rPr lang="en-US" sz="1200" b="0" i="0" kern="1200" dirty="0">
                <a:solidFill>
                  <a:schemeClr val="tx1"/>
                </a:solidFill>
                <a:effectLst/>
                <a:latin typeface="+mn-lt"/>
                <a:ea typeface="+mn-ea"/>
                <a:cs typeface="+mn-cs"/>
              </a:rPr>
              <a:t> (INC280) in </a:t>
            </a:r>
            <a:r>
              <a:rPr lang="en-US" sz="1200" b="0" i="1" kern="1200" dirty="0">
                <a:solidFill>
                  <a:schemeClr val="tx1"/>
                </a:solidFill>
                <a:effectLst/>
                <a:latin typeface="+mn-lt"/>
                <a:ea typeface="+mn-ea"/>
                <a:cs typeface="+mn-cs"/>
              </a:rPr>
              <a:t>METΔex14</a:t>
            </a:r>
            <a:r>
              <a:rPr lang="en-US" sz="1200" b="0" i="0" kern="1200" dirty="0">
                <a:solidFill>
                  <a:schemeClr val="tx1"/>
                </a:solidFill>
                <a:effectLst/>
                <a:latin typeface="+mn-lt"/>
                <a:ea typeface="+mn-ea"/>
                <a:cs typeface="+mn-cs"/>
              </a:rPr>
              <a:t>-mutated advanced non-small cell lung cancer (NSCLC): Efficacy data from the phase II GEOMETRY mono-1 study. </a:t>
            </a:r>
            <a:r>
              <a:rPr lang="en-US" sz="1200" b="0" i="1" kern="1200" dirty="0">
                <a:solidFill>
                  <a:schemeClr val="tx1"/>
                </a:solidFill>
                <a:effectLst/>
                <a:latin typeface="+mn-lt"/>
                <a:ea typeface="+mn-ea"/>
                <a:cs typeface="+mn-cs"/>
              </a:rPr>
              <a:t>J Clin Oncol</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2019;37:9004.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A1A1A"/>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A1A1A"/>
                </a:solidFill>
                <a:effectLst/>
                <a:latin typeface="inherit"/>
              </a:rPr>
              <a:t>Wolf J, </a:t>
            </a:r>
            <a:r>
              <a:rPr lang="en-US" b="0" i="0" dirty="0" err="1">
                <a:solidFill>
                  <a:srgbClr val="1A1A1A"/>
                </a:solidFill>
                <a:effectLst/>
                <a:latin typeface="inherit"/>
              </a:rPr>
              <a:t>Seto</a:t>
            </a:r>
            <a:r>
              <a:rPr lang="en-US" b="0" i="0" dirty="0">
                <a:solidFill>
                  <a:srgbClr val="1A1A1A"/>
                </a:solidFill>
                <a:effectLst/>
                <a:latin typeface="inherit"/>
              </a:rPr>
              <a:t> T, Han J-Y, et al. </a:t>
            </a:r>
            <a:r>
              <a:rPr lang="en-US" b="0" i="0" dirty="0" err="1">
                <a:solidFill>
                  <a:srgbClr val="1A1A1A"/>
                </a:solidFill>
                <a:effectLst/>
                <a:latin typeface="inherit"/>
              </a:rPr>
              <a:t>Capmatinib</a:t>
            </a:r>
            <a:r>
              <a:rPr lang="en-US" b="0" i="0" dirty="0">
                <a:solidFill>
                  <a:srgbClr val="1A1A1A"/>
                </a:solidFill>
                <a:effectLst/>
                <a:latin typeface="inherit"/>
              </a:rPr>
              <a:t> in </a:t>
            </a:r>
            <a:r>
              <a:rPr lang="en-US" b="0" i="1" dirty="0">
                <a:solidFill>
                  <a:srgbClr val="1A1A1A"/>
                </a:solidFill>
                <a:effectLst/>
                <a:latin typeface="inherit"/>
              </a:rPr>
              <a:t>MET</a:t>
            </a:r>
            <a:r>
              <a:rPr lang="en-US" b="0" i="0" dirty="0">
                <a:solidFill>
                  <a:srgbClr val="1A1A1A"/>
                </a:solidFill>
                <a:effectLst/>
                <a:latin typeface="inherit"/>
              </a:rPr>
              <a:t> Exon 14–Mutated or </a:t>
            </a:r>
            <a:r>
              <a:rPr lang="en-US" b="0" i="1" dirty="0">
                <a:solidFill>
                  <a:srgbClr val="1A1A1A"/>
                </a:solidFill>
                <a:effectLst/>
                <a:latin typeface="inherit"/>
              </a:rPr>
              <a:t>MET</a:t>
            </a:r>
            <a:r>
              <a:rPr lang="en-US" b="0" i="0" dirty="0">
                <a:solidFill>
                  <a:srgbClr val="1A1A1A"/>
                </a:solidFill>
                <a:effectLst/>
                <a:latin typeface="inherit"/>
              </a:rPr>
              <a:t>-Amplified Non–Small-Cell Lung Cancer. </a:t>
            </a:r>
            <a:r>
              <a:rPr lang="en-US" sz="1200" i="1" kern="1200" dirty="0">
                <a:solidFill>
                  <a:schemeClr val="tx1"/>
                </a:solidFill>
                <a:effectLst/>
                <a:latin typeface="+mn-lt"/>
                <a:ea typeface="ＭＳ Ｐゴシック" pitchFamily="-1" charset="-128"/>
                <a:cs typeface="ＭＳ Ｐゴシック" pitchFamily="-1" charset="-128"/>
              </a:rPr>
              <a:t>N </a:t>
            </a:r>
            <a:r>
              <a:rPr lang="en-US" sz="1200" i="1" kern="1200" dirty="0" err="1">
                <a:solidFill>
                  <a:schemeClr val="tx1"/>
                </a:solidFill>
                <a:effectLst/>
                <a:latin typeface="+mn-lt"/>
                <a:ea typeface="ＭＳ Ｐゴシック" pitchFamily="-1" charset="-128"/>
                <a:cs typeface="ＭＳ Ｐゴシック" pitchFamily="-1" charset="-128"/>
              </a:rPr>
              <a:t>Engl</a:t>
            </a:r>
            <a:r>
              <a:rPr lang="en-US" sz="1200" i="1" kern="1200" dirty="0">
                <a:solidFill>
                  <a:schemeClr val="tx1"/>
                </a:solidFill>
                <a:effectLst/>
                <a:latin typeface="+mn-lt"/>
                <a:ea typeface="ＭＳ Ｐゴシック" pitchFamily="-1" charset="-128"/>
                <a:cs typeface="ＭＳ Ｐゴシック" pitchFamily="-1" charset="-128"/>
              </a:rPr>
              <a:t> J Med</a:t>
            </a:r>
            <a:r>
              <a:rPr lang="en-US" sz="1200" kern="1200" dirty="0">
                <a:solidFill>
                  <a:schemeClr val="tx1"/>
                </a:solidFill>
                <a:effectLst/>
                <a:latin typeface="+mn-lt"/>
                <a:ea typeface="ＭＳ Ｐゴシック" pitchFamily="-1" charset="-128"/>
                <a:cs typeface="ＭＳ Ｐゴシック" pitchFamily="-1" charset="-128"/>
              </a:rPr>
              <a:t>. 2020;383:944-957.</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38</a:t>
            </a:fld>
            <a:endParaRPr lang="en-US" altLang="en-US"/>
          </a:p>
        </p:txBody>
      </p:sp>
    </p:spTree>
    <p:extLst>
      <p:ext uri="{BB962C8B-B14F-4D97-AF65-F5344CB8AC3E}">
        <p14:creationId xmlns:p14="http://schemas.microsoft.com/office/powerpoint/2010/main" val="4181335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Paik PK, Felip E, </a:t>
            </a:r>
            <a:r>
              <a:rPr lang="en-US" dirty="0" err="1"/>
              <a:t>Veillon</a:t>
            </a:r>
            <a:r>
              <a:rPr lang="en-US" dirty="0"/>
              <a:t> R, et al. Tepotinib in non-small cell lung cancer with MET exon 14 skipping mutation. </a:t>
            </a:r>
            <a:r>
              <a:rPr lang="en-US" i="1" dirty="0"/>
              <a:t>N </a:t>
            </a:r>
            <a:r>
              <a:rPr lang="en-US" i="1" dirty="0" err="1"/>
              <a:t>Engl</a:t>
            </a:r>
            <a:r>
              <a:rPr lang="en-US" i="1" dirty="0"/>
              <a:t> J Med</a:t>
            </a:r>
            <a:r>
              <a:rPr lang="en-US" dirty="0"/>
              <a:t>. 2020;383:931-943.</a:t>
            </a:r>
          </a:p>
        </p:txBody>
      </p:sp>
      <p:sp>
        <p:nvSpPr>
          <p:cNvPr id="4" name="Slide Number Placeholder 3"/>
          <p:cNvSpPr>
            <a:spLocks noGrp="1"/>
          </p:cNvSpPr>
          <p:nvPr>
            <p:ph type="sldNum" sz="quarter" idx="5"/>
          </p:nvPr>
        </p:nvSpPr>
        <p:spPr/>
        <p:txBody>
          <a:bodyPr/>
          <a:lstStyle/>
          <a:p>
            <a:fld id="{9E776F87-BC25-A14C-9E3D-FF03B608532C}" type="slidenum">
              <a:rPr lang="en-US" smtClean="0"/>
              <a:t>39</a:t>
            </a:fld>
            <a:endParaRPr lang="en-US"/>
          </a:p>
        </p:txBody>
      </p:sp>
    </p:spTree>
    <p:extLst>
      <p:ext uri="{BB962C8B-B14F-4D97-AF65-F5344CB8AC3E}">
        <p14:creationId xmlns:p14="http://schemas.microsoft.com/office/powerpoint/2010/main" val="83764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pitchFamily="-1" charset="-128"/>
                <a:cs typeface="ＭＳ Ｐゴシック" pitchFamily="-1" charset="-128"/>
              </a:rPr>
              <a:t>Thomas M, Garassino M, Felip E, et al. Tepotinib in patients with </a:t>
            </a:r>
            <a:r>
              <a:rPr lang="en-US" sz="1200" b="0" i="1" u="none" strike="noStrike" kern="1200" dirty="0">
                <a:solidFill>
                  <a:schemeClr val="tx1"/>
                </a:solidFill>
                <a:effectLst/>
                <a:latin typeface="+mn-lt"/>
                <a:ea typeface="ＭＳ Ｐゴシック" pitchFamily="-1" charset="-128"/>
                <a:cs typeface="ＭＳ Ｐゴシック" pitchFamily="-1" charset="-128"/>
              </a:rPr>
              <a:t>MET</a:t>
            </a:r>
            <a:r>
              <a:rPr lang="en-US" sz="1200" b="0" i="0" u="none" strike="noStrike" kern="1200" dirty="0">
                <a:solidFill>
                  <a:schemeClr val="tx1"/>
                </a:solidFill>
                <a:effectLst/>
                <a:latin typeface="+mn-lt"/>
                <a:ea typeface="ＭＳ Ｐゴシック" pitchFamily="-1" charset="-128"/>
                <a:cs typeface="ＭＳ Ｐゴシック" pitchFamily="-1" charset="-128"/>
              </a:rPr>
              <a:t> exon 14 skipping NSCLC: primary analysis of the confirmatory VISION cohort C. </a:t>
            </a:r>
            <a:r>
              <a:rPr lang="en-US" sz="1200" b="0" i="1" u="none" strike="noStrike" kern="1200" dirty="0">
                <a:solidFill>
                  <a:schemeClr val="tx1"/>
                </a:solidFill>
                <a:effectLst/>
                <a:latin typeface="+mn-lt"/>
                <a:ea typeface="ＭＳ Ｐゴシック" pitchFamily="-1" charset="-128"/>
                <a:cs typeface="ＭＳ Ｐゴシック" pitchFamily="-1" charset="-128"/>
              </a:rPr>
              <a:t>.J Thorac Oncol.</a:t>
            </a:r>
            <a:r>
              <a:rPr lang="en-US" sz="1200" b="0" i="0" u="none" strike="noStrike" kern="1200" dirty="0">
                <a:solidFill>
                  <a:schemeClr val="tx1"/>
                </a:solidFill>
                <a:effectLst/>
                <a:latin typeface="+mn-lt"/>
                <a:ea typeface="ＭＳ Ｐゴシック" pitchFamily="-1" charset="-128"/>
                <a:cs typeface="ＭＳ Ｐゴシック" pitchFamily="-1" charset="-128"/>
              </a:rPr>
              <a:t> 2022;17(9):S9-S10.</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LTW05-BlackCond"/>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err="1">
                <a:solidFill>
                  <a:srgbClr val="000000"/>
                </a:solidFill>
                <a:effectLst/>
                <a:latin typeface="HelveticaLTW05-BlackCond"/>
              </a:rPr>
              <a:t>Garassino</a:t>
            </a:r>
            <a:r>
              <a:rPr lang="en-US" b="0" i="0" dirty="0">
                <a:solidFill>
                  <a:srgbClr val="000000"/>
                </a:solidFill>
                <a:effectLst/>
                <a:latin typeface="HelveticaLTW05-BlackCond"/>
              </a:rPr>
              <a:t> MCC, Felip E, Sakai H, et al. Efficacy and safety of tepotinib in patients (pts) with advanced age: VISION subgroup analysis of pts with MET exon 14 (METex14) skipping NSCLC. </a:t>
            </a:r>
            <a:r>
              <a:rPr lang="en-US" sz="1200" b="0" i="1" dirty="0"/>
              <a:t>Ann Oncol</a:t>
            </a:r>
            <a:r>
              <a:rPr lang="en-US" sz="1200" b="0" dirty="0"/>
              <a:t>. 2021;32(suppl 5):S949-S1039.</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LTW05-BlackCond"/>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dirty="0" err="1">
                <a:solidFill>
                  <a:srgbClr val="000000"/>
                </a:solidFill>
                <a:effectLst/>
                <a:latin typeface="HelveticaLTW05-BlackCond"/>
              </a:rPr>
              <a:t>Felip</a:t>
            </a:r>
            <a:r>
              <a:rPr lang="en-US" b="0" i="0" dirty="0">
                <a:solidFill>
                  <a:srgbClr val="000000"/>
                </a:solidFill>
                <a:effectLst/>
                <a:latin typeface="HelveticaLTW05-BlackCond"/>
              </a:rPr>
              <a:t> E, Garassino MC, Sakai H, et al. Tepotinib in Patients with MET exon 14 (METex14) Skipping NSCLC as Identified by Liquid (</a:t>
            </a:r>
            <a:r>
              <a:rPr lang="en-US" b="0" i="0" dirty="0" err="1">
                <a:solidFill>
                  <a:srgbClr val="000000"/>
                </a:solidFill>
                <a:effectLst/>
                <a:latin typeface="HelveticaLTW05-BlackCond"/>
              </a:rPr>
              <a:t>LBx</a:t>
            </a:r>
            <a:r>
              <a:rPr lang="en-US" b="0" i="0" dirty="0">
                <a:solidFill>
                  <a:srgbClr val="000000"/>
                </a:solidFill>
                <a:effectLst/>
                <a:latin typeface="HelveticaLTW05-BlackCond"/>
              </a:rPr>
              <a:t>) or Tissue (</a:t>
            </a:r>
            <a:r>
              <a:rPr lang="en-US" b="0" i="0" dirty="0" err="1">
                <a:solidFill>
                  <a:srgbClr val="000000"/>
                </a:solidFill>
                <a:effectLst/>
                <a:latin typeface="HelveticaLTW05-BlackCond"/>
              </a:rPr>
              <a:t>TBx</a:t>
            </a:r>
            <a:r>
              <a:rPr lang="en-US" b="0" i="0" dirty="0">
                <a:solidFill>
                  <a:srgbClr val="000000"/>
                </a:solidFill>
                <a:effectLst/>
                <a:latin typeface="HelveticaLTW05-BlackCond"/>
              </a:rPr>
              <a:t>) biopsy. IASLC 2021 World Conference on Lung Cancer. https://drive.google.com/file/d/1BowOhUEjUrf1Xr3m5v89bkDkIW-4nSKS/view</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40</a:t>
            </a:fld>
            <a:endParaRPr lang="en-US" altLang="en-US"/>
          </a:p>
        </p:txBody>
      </p:sp>
    </p:spTree>
    <p:extLst>
      <p:ext uri="{BB962C8B-B14F-4D97-AF65-F5344CB8AC3E}">
        <p14:creationId xmlns:p14="http://schemas.microsoft.com/office/powerpoint/2010/main" val="1690279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00000"/>
                </a:solidFill>
                <a:effectLst/>
                <a:latin typeface="ui-sans-serif"/>
              </a:rPr>
              <a:t>Thomas M, </a:t>
            </a:r>
            <a:r>
              <a:rPr lang="en-US" b="0" i="0" u="none" strike="noStrike" dirty="0" err="1">
                <a:solidFill>
                  <a:srgbClr val="000000"/>
                </a:solidFill>
                <a:effectLst/>
                <a:latin typeface="ui-sans-serif"/>
              </a:rPr>
              <a:t>Garassino</a:t>
            </a:r>
            <a:r>
              <a:rPr lang="en-US" b="0" i="0" u="none" strike="noStrike" dirty="0">
                <a:solidFill>
                  <a:srgbClr val="000000"/>
                </a:solidFill>
                <a:effectLst/>
                <a:latin typeface="ui-sans-serif"/>
              </a:rPr>
              <a:t> MC, </a:t>
            </a:r>
            <a:r>
              <a:rPr lang="en-US" b="0" i="0" u="none" strike="noStrike" dirty="0" err="1">
                <a:solidFill>
                  <a:srgbClr val="000000"/>
                </a:solidFill>
                <a:effectLst/>
                <a:latin typeface="ui-sans-serif"/>
              </a:rPr>
              <a:t>Felip</a:t>
            </a:r>
            <a:r>
              <a:rPr lang="en-US" b="0" i="0" u="none" strike="noStrike" dirty="0">
                <a:solidFill>
                  <a:srgbClr val="000000"/>
                </a:solidFill>
                <a:effectLst/>
                <a:latin typeface="ui-sans-serif"/>
              </a:rPr>
              <a:t> E, et al. </a:t>
            </a:r>
            <a:r>
              <a:rPr lang="en-US" b="0" i="0" u="none" strike="noStrike" dirty="0" err="1">
                <a:solidFill>
                  <a:srgbClr val="000000"/>
                </a:solidFill>
                <a:effectLst/>
                <a:latin typeface="ui-sans-serif"/>
              </a:rPr>
              <a:t>Tepotinib</a:t>
            </a:r>
            <a:r>
              <a:rPr lang="en-US" b="0" i="0" u="none" strike="noStrike" dirty="0">
                <a:solidFill>
                  <a:srgbClr val="000000"/>
                </a:solidFill>
                <a:effectLst/>
                <a:latin typeface="ui-sans-serif"/>
              </a:rPr>
              <a:t> in patients with </a:t>
            </a:r>
            <a:r>
              <a:rPr lang="en-US" b="0" i="1" u="none" strike="noStrike" dirty="0">
                <a:solidFill>
                  <a:srgbClr val="000000"/>
                </a:solidFill>
                <a:effectLst/>
                <a:latin typeface="ui-sans-serif"/>
              </a:rPr>
              <a:t>MET</a:t>
            </a:r>
            <a:r>
              <a:rPr lang="en-US" b="0" i="0" u="none" strike="noStrike" dirty="0">
                <a:solidFill>
                  <a:srgbClr val="000000"/>
                </a:solidFill>
                <a:effectLst/>
                <a:latin typeface="ui-sans-serif"/>
              </a:rPr>
              <a:t> exon 14 skipping NSCLC: primary analysis of the confirmatory VISION cohort C. Presented at: International Association for the Study of Lung Cancer 2022 World Conference on Lung Cancer; August 6-9, 2022; Vienna, Austria. Abstract OA03.05. </a:t>
            </a:r>
            <a:r>
              <a:rPr lang="en-US" sz="1200" b="0" i="1" strike="noStrike" spc="-1" dirty="0">
                <a:solidFill>
                  <a:srgbClr val="FFFFFF"/>
                </a:solidFill>
                <a:latin typeface="Arial"/>
              </a:rPr>
              <a:t>Journal of Thoracic Oncology. </a:t>
            </a:r>
            <a:r>
              <a:rPr lang="en-US" sz="1200" b="0" i="0" strike="noStrike" spc="-1" dirty="0">
                <a:solidFill>
                  <a:srgbClr val="FFFFFF"/>
                </a:solidFill>
                <a:latin typeface="Arial"/>
              </a:rPr>
              <a:t>2022. Volume </a:t>
            </a:r>
            <a:r>
              <a:rPr lang="en-US" sz="1200" b="0" strike="noStrike" spc="-1" dirty="0">
                <a:solidFill>
                  <a:srgbClr val="FFFFFF"/>
                </a:solidFill>
                <a:latin typeface="Arial"/>
              </a:rPr>
              <a:t>17 Issue 9 Pages S9-S10. </a:t>
            </a:r>
            <a:r>
              <a:rPr lang="en-US" sz="1000" b="0" strike="noStrike" spc="-1" dirty="0">
                <a:solidFill>
                  <a:srgbClr val="FFFFFF"/>
                </a:solidFill>
                <a:latin typeface="Arial"/>
              </a:rPr>
              <a:t>DOI: 10.1016/j.jtho.2022.07.024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000000"/>
              </a:solidFill>
              <a:effectLst/>
              <a:latin typeface="ui-sans-serif"/>
            </a:endParaRP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41</a:t>
            </a:fld>
            <a:endParaRPr lang="en-US" altLang="en-US"/>
          </a:p>
        </p:txBody>
      </p:sp>
    </p:spTree>
    <p:extLst>
      <p:ext uri="{BB962C8B-B14F-4D97-AF65-F5344CB8AC3E}">
        <p14:creationId xmlns:p14="http://schemas.microsoft.com/office/powerpoint/2010/main" val="2561370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ＭＳ Ｐゴシック" pitchFamily="-1" charset="-128"/>
                <a:cs typeface="ＭＳ Ｐゴシック" pitchFamily="-1" charset="-128"/>
              </a:rPr>
              <a:t>Garassino MCC, Felip E, </a:t>
            </a:r>
            <a:r>
              <a:rPr lang="en-US" sz="1200" b="0" i="0" u="none" strike="noStrike" kern="1200" dirty="0" err="1">
                <a:solidFill>
                  <a:schemeClr val="tx1"/>
                </a:solidFill>
                <a:effectLst/>
                <a:latin typeface="+mn-lt"/>
                <a:ea typeface="ＭＳ Ｐゴシック" pitchFamily="-1" charset="-128"/>
                <a:cs typeface="ＭＳ Ｐゴシック" pitchFamily="-1" charset="-128"/>
              </a:rPr>
              <a:t>Sadai</a:t>
            </a:r>
            <a:r>
              <a:rPr lang="en-US" sz="1200" b="0" i="0" u="none" strike="noStrike" kern="1200" dirty="0">
                <a:solidFill>
                  <a:schemeClr val="tx1"/>
                </a:solidFill>
                <a:effectLst/>
                <a:latin typeface="+mn-lt"/>
                <a:ea typeface="ＭＳ Ｐゴシック" pitchFamily="-1" charset="-128"/>
                <a:cs typeface="ＭＳ Ｐゴシック" pitchFamily="-1" charset="-128"/>
              </a:rPr>
              <a:t> H, et al. Efficacy and safety of tepotinib in patients (pts) with advanced age: VISION subgroup analysis of pts with MET exon 14 (METex14) skipping NSCLC. </a:t>
            </a:r>
            <a:r>
              <a:rPr lang="en-US" i="1" dirty="0"/>
              <a:t>Ann Oncol</a:t>
            </a:r>
            <a:r>
              <a:rPr lang="en-US" dirty="0"/>
              <a:t>. 2021;32(suppl 5):S949-S1039.</a:t>
            </a:r>
            <a:endParaRPr lang="en-US" b="0"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42</a:t>
            </a:fld>
            <a:endParaRPr lang="en-US" altLang="en-US"/>
          </a:p>
        </p:txBody>
      </p:sp>
    </p:spTree>
    <p:extLst>
      <p:ext uri="{BB962C8B-B14F-4D97-AF65-F5344CB8AC3E}">
        <p14:creationId xmlns:p14="http://schemas.microsoft.com/office/powerpoint/2010/main" val="310695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CCF5B34-64C6-EA40-FA75-B6BCBCBF7E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34827EF8-49DD-0B12-47E3-26D5E7185E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Mark A. </a:t>
            </a:r>
            <a:r>
              <a:rPr lang="en-US" sz="1800" dirty="0" err="1">
                <a:solidFill>
                  <a:srgbClr val="000000"/>
                </a:solidFill>
                <a:effectLst/>
                <a:latin typeface="Calibri" panose="020F0502020204030204" pitchFamily="34" charset="0"/>
                <a:ea typeface="Times New Roman" panose="02020603050405020304" pitchFamily="18" charset="0"/>
              </a:rPr>
              <a:t>Socinski</a:t>
            </a:r>
            <a:r>
              <a:rPr lang="en-US" sz="1800" dirty="0">
                <a:solidFill>
                  <a:srgbClr val="000000"/>
                </a:solidFill>
                <a:effectLst/>
                <a:latin typeface="Calibri" panose="020F0502020204030204" pitchFamily="34" charset="0"/>
                <a:ea typeface="Times New Roman" panose="02020603050405020304" pitchFamily="18" charset="0"/>
              </a:rPr>
              <a:t>, MD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Executive Medical Director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solidFill>
                  <a:srgbClr val="000000"/>
                </a:solidFill>
                <a:effectLst/>
                <a:latin typeface="Calibri" panose="020F0502020204030204" pitchFamily="34" charset="0"/>
                <a:ea typeface="Times New Roman" panose="02020603050405020304" pitchFamily="18" charset="0"/>
              </a:rPr>
              <a:t>AdventHealth</a:t>
            </a:r>
            <a:r>
              <a:rPr lang="en-US" sz="1800" dirty="0">
                <a:solidFill>
                  <a:srgbClr val="000000"/>
                </a:solidFill>
                <a:effectLst/>
                <a:latin typeface="Calibri" panose="020F0502020204030204" pitchFamily="34" charset="0"/>
                <a:ea typeface="Times New Roman" panose="02020603050405020304" pitchFamily="18" charset="0"/>
              </a:rPr>
              <a:t> Cancer Institute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Orlando, Florida</a:t>
            </a:r>
            <a:endParaRPr lang="en-US" sz="1800" dirty="0">
              <a:effectLst/>
              <a:latin typeface="Times New Roman" panose="02020603050405020304" pitchFamily="18" charset="0"/>
              <a:ea typeface="Times New Roman" panose="02020603050405020304" pitchFamily="18" charset="0"/>
            </a:endParaRPr>
          </a:p>
          <a:p>
            <a:endParaRPr lang="en-US" altLang="en-US" dirty="0">
              <a:ea typeface="ＭＳ Ｐゴシック" panose="020B0600070205080204" pitchFamily="34" charset="-128"/>
            </a:endParaRPr>
          </a:p>
        </p:txBody>
      </p:sp>
      <p:sp>
        <p:nvSpPr>
          <p:cNvPr id="12291" name="Slide Number Placeholder 3">
            <a:extLst>
              <a:ext uri="{FF2B5EF4-FFF2-40B4-BE49-F238E27FC236}">
                <a16:creationId xmlns:a16="http://schemas.microsoft.com/office/drawing/2014/main" id="{318E16D9-DD50-E141-5243-91D0F173C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17883D-AD34-8A41-BF32-C0899E31C194}"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HelveticaLTW05-BlackCond"/>
              </a:rPr>
              <a:t>Felip</a:t>
            </a:r>
            <a:r>
              <a:rPr lang="en-US" b="0" i="0" dirty="0">
                <a:solidFill>
                  <a:srgbClr val="000000"/>
                </a:solidFill>
                <a:effectLst/>
                <a:latin typeface="HelveticaLTW05-BlackCond"/>
              </a:rPr>
              <a:t> E, </a:t>
            </a:r>
            <a:r>
              <a:rPr lang="en-US" b="0" i="0" dirty="0" err="1">
                <a:solidFill>
                  <a:srgbClr val="000000"/>
                </a:solidFill>
                <a:effectLst/>
                <a:latin typeface="HelveticaLTW05-BlackCond"/>
              </a:rPr>
              <a:t>Garassino</a:t>
            </a:r>
            <a:r>
              <a:rPr lang="en-US" b="0" i="0" dirty="0">
                <a:solidFill>
                  <a:srgbClr val="000000"/>
                </a:solidFill>
                <a:effectLst/>
                <a:latin typeface="HelveticaLTW05-BlackCond"/>
              </a:rPr>
              <a:t> MC, Sakai H, et al. </a:t>
            </a:r>
            <a:r>
              <a:rPr lang="en-US" b="0" i="0" dirty="0" err="1">
                <a:solidFill>
                  <a:srgbClr val="000000"/>
                </a:solidFill>
                <a:effectLst/>
                <a:latin typeface="HelveticaLTW05-BlackCond"/>
              </a:rPr>
              <a:t>Tepotinib</a:t>
            </a:r>
            <a:r>
              <a:rPr lang="en-US" b="0" i="0" dirty="0">
                <a:solidFill>
                  <a:srgbClr val="000000"/>
                </a:solidFill>
                <a:effectLst/>
                <a:latin typeface="HelveticaLTW05-BlackCond"/>
              </a:rPr>
              <a:t> in Patients with MET exon 14 (METex14) Skipping NSCLC as Identified by Liquid (</a:t>
            </a:r>
            <a:r>
              <a:rPr lang="en-US" b="0" i="0" dirty="0" err="1">
                <a:solidFill>
                  <a:srgbClr val="000000"/>
                </a:solidFill>
                <a:effectLst/>
                <a:latin typeface="HelveticaLTW05-BlackCond"/>
              </a:rPr>
              <a:t>LBx</a:t>
            </a:r>
            <a:r>
              <a:rPr lang="en-US" b="0" i="0" dirty="0">
                <a:solidFill>
                  <a:srgbClr val="000000"/>
                </a:solidFill>
                <a:effectLst/>
                <a:latin typeface="HelveticaLTW05-BlackCond"/>
              </a:rPr>
              <a:t>) or Tissue (</a:t>
            </a:r>
            <a:r>
              <a:rPr lang="en-US" b="0" i="0" dirty="0" err="1">
                <a:solidFill>
                  <a:srgbClr val="000000"/>
                </a:solidFill>
                <a:effectLst/>
                <a:latin typeface="HelveticaLTW05-BlackCond"/>
              </a:rPr>
              <a:t>TBx</a:t>
            </a:r>
            <a:r>
              <a:rPr lang="en-US" b="0" i="0" dirty="0">
                <a:solidFill>
                  <a:srgbClr val="000000"/>
                </a:solidFill>
                <a:effectLst/>
                <a:latin typeface="HelveticaLTW05-BlackCond"/>
              </a:rPr>
              <a:t>) biopsy. IASLC 2021 World Conference on Lung Cancer. https://</a:t>
            </a:r>
            <a:r>
              <a:rPr lang="en-US" b="0" i="0" dirty="0" err="1">
                <a:solidFill>
                  <a:srgbClr val="000000"/>
                </a:solidFill>
                <a:effectLst/>
                <a:latin typeface="HelveticaLTW05-BlackCond"/>
              </a:rPr>
              <a:t>drive.google.com</a:t>
            </a:r>
            <a:r>
              <a:rPr lang="en-US" b="0" i="0" dirty="0">
                <a:solidFill>
                  <a:srgbClr val="000000"/>
                </a:solidFill>
                <a:effectLst/>
                <a:latin typeface="HelveticaLTW05-BlackCond"/>
              </a:rPr>
              <a:t>/file/d/1BowOhUEjUrf1Xr3m5v89bkDkIW-4nSKS/view</a:t>
            </a:r>
          </a:p>
          <a:p>
            <a:endParaRPr lang="en-US" dirty="0"/>
          </a:p>
        </p:txBody>
      </p:sp>
      <p:sp>
        <p:nvSpPr>
          <p:cNvPr id="4" name="Slide Number Placeholder 3"/>
          <p:cNvSpPr>
            <a:spLocks noGrp="1"/>
          </p:cNvSpPr>
          <p:nvPr>
            <p:ph type="sldNum" sz="quarter" idx="5"/>
          </p:nvPr>
        </p:nvSpPr>
        <p:spPr/>
        <p:txBody>
          <a:bodyPr/>
          <a:lstStyle/>
          <a:p>
            <a:fld id="{9E776F87-BC25-A14C-9E3D-FF03B608532C}" type="slidenum">
              <a:rPr lang="en-US" smtClean="0"/>
              <a:t>43</a:t>
            </a:fld>
            <a:endParaRPr lang="en-US"/>
          </a:p>
        </p:txBody>
      </p:sp>
    </p:spTree>
    <p:extLst>
      <p:ext uri="{BB962C8B-B14F-4D97-AF65-F5344CB8AC3E}">
        <p14:creationId xmlns:p14="http://schemas.microsoft.com/office/powerpoint/2010/main" val="215529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B3341"/>
                </a:solidFill>
                <a:effectLst/>
                <a:latin typeface="Inter"/>
              </a:rPr>
              <a:t>Patel JD, Le X, </a:t>
            </a:r>
            <a:r>
              <a:rPr lang="en-US" b="0" i="0" dirty="0" err="1">
                <a:solidFill>
                  <a:srgbClr val="2B3341"/>
                </a:solidFill>
                <a:effectLst/>
                <a:latin typeface="Inter"/>
              </a:rPr>
              <a:t>Veillon</a:t>
            </a:r>
            <a:r>
              <a:rPr lang="en-US" b="0" i="0" dirty="0">
                <a:solidFill>
                  <a:srgbClr val="2B3341"/>
                </a:solidFill>
                <a:effectLst/>
                <a:latin typeface="Inter"/>
              </a:rPr>
              <a:t> R, et al. Intracranial activity of tepotinib in patients (pts) with </a:t>
            </a:r>
            <a:r>
              <a:rPr lang="en-US" b="0" i="1" dirty="0">
                <a:solidFill>
                  <a:srgbClr val="2B3341"/>
                </a:solidFill>
                <a:effectLst/>
                <a:latin typeface="Inter"/>
              </a:rPr>
              <a:t>MET </a:t>
            </a:r>
            <a:r>
              <a:rPr lang="en-US" b="0" i="0" dirty="0">
                <a:solidFill>
                  <a:srgbClr val="2B3341"/>
                </a:solidFill>
                <a:effectLst/>
                <a:latin typeface="Inter"/>
              </a:rPr>
              <a:t>exon 14 (</a:t>
            </a:r>
            <a:r>
              <a:rPr lang="en-US" b="0" i="1" dirty="0">
                <a:solidFill>
                  <a:srgbClr val="2B3341"/>
                </a:solidFill>
                <a:effectLst/>
                <a:latin typeface="Inter"/>
              </a:rPr>
              <a:t>MET</a:t>
            </a:r>
            <a:r>
              <a:rPr lang="en-US" b="0" i="0" dirty="0">
                <a:solidFill>
                  <a:srgbClr val="2B3341"/>
                </a:solidFill>
                <a:effectLst/>
                <a:latin typeface="Inter"/>
              </a:rPr>
              <a:t>ex14) skipping NSCLC enrolled in VISION. </a:t>
            </a:r>
            <a:r>
              <a:rPr lang="en-US" b="0" i="1" dirty="0">
                <a:solidFill>
                  <a:srgbClr val="2B3341"/>
                </a:solidFill>
                <a:effectLst/>
                <a:latin typeface="Inter"/>
              </a:rPr>
              <a:t>J Clin Oncol</a:t>
            </a:r>
            <a:r>
              <a:rPr lang="en-US" b="0" i="0" dirty="0">
                <a:solidFill>
                  <a:srgbClr val="2B3341"/>
                </a:solidFill>
                <a:effectLst/>
                <a:latin typeface="Inter"/>
              </a:rPr>
              <a:t>. 2021;39(15):9084.</a:t>
            </a:r>
          </a:p>
          <a:p>
            <a:endParaRPr lang="en-US" dirty="0"/>
          </a:p>
        </p:txBody>
      </p:sp>
      <p:sp>
        <p:nvSpPr>
          <p:cNvPr id="4" name="Slide Number Placeholder 3"/>
          <p:cNvSpPr>
            <a:spLocks noGrp="1"/>
          </p:cNvSpPr>
          <p:nvPr>
            <p:ph type="sldNum" sz="quarter" idx="5"/>
          </p:nvPr>
        </p:nvSpPr>
        <p:spPr/>
        <p:txBody>
          <a:bodyPr/>
          <a:lstStyle/>
          <a:p>
            <a:fld id="{9E776F87-BC25-A14C-9E3D-FF03B608532C}" type="slidenum">
              <a:rPr lang="en-US" smtClean="0"/>
              <a:t>44</a:t>
            </a:fld>
            <a:endParaRPr lang="en-US"/>
          </a:p>
        </p:txBody>
      </p:sp>
    </p:spTree>
    <p:extLst>
      <p:ext uri="{BB962C8B-B14F-4D97-AF65-F5344CB8AC3E}">
        <p14:creationId xmlns:p14="http://schemas.microsoft.com/office/powerpoint/2010/main" val="3635386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Paik et al. </a:t>
            </a:r>
            <a:r>
              <a:rPr lang="en-US" dirty="0" err="1"/>
              <a:t>Tepotinib</a:t>
            </a:r>
            <a:r>
              <a:rPr lang="en-US" dirty="0"/>
              <a:t> in non-small cell lung cancer with MET exon 14 skipping mutation. </a:t>
            </a:r>
            <a:r>
              <a:rPr lang="en-US" i="1" dirty="0"/>
              <a:t>N </a:t>
            </a:r>
            <a:r>
              <a:rPr lang="en-US" i="1" dirty="0" err="1"/>
              <a:t>Engl</a:t>
            </a:r>
            <a:r>
              <a:rPr lang="en-US" i="1" dirty="0"/>
              <a:t> J Med</a:t>
            </a:r>
            <a:r>
              <a:rPr lang="en-US" dirty="0"/>
              <a:t>. 2020;383:931-943. https://</a:t>
            </a:r>
            <a:r>
              <a:rPr lang="en-US" dirty="0" err="1"/>
              <a:t>www.nejm.org</a:t>
            </a:r>
            <a:r>
              <a:rPr lang="en-US" dirty="0"/>
              <a:t>/</a:t>
            </a:r>
            <a:r>
              <a:rPr lang="en-US" dirty="0" err="1"/>
              <a:t>doi</a:t>
            </a:r>
            <a:r>
              <a:rPr lang="en-US" dirty="0"/>
              <a:t>/full/10.1056/NEJMoa2004407</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 charset="-128"/>
                <a:cs typeface="ＭＳ Ｐゴシック" pitchFamily="-1" charset="-128"/>
              </a:rPr>
              <a:t>Wolf et al. </a:t>
            </a:r>
            <a:r>
              <a:rPr lang="en-US" sz="1200" kern="1200" dirty="0" err="1">
                <a:solidFill>
                  <a:schemeClr val="tx1"/>
                </a:solidFill>
                <a:effectLst/>
                <a:latin typeface="+mn-lt"/>
                <a:ea typeface="ＭＳ Ｐゴシック" pitchFamily="-1" charset="-128"/>
                <a:cs typeface="ＭＳ Ｐゴシック" pitchFamily="-1" charset="-128"/>
              </a:rPr>
              <a:t>Capmatinib</a:t>
            </a:r>
            <a:r>
              <a:rPr lang="en-US" sz="1200" kern="1200" dirty="0">
                <a:solidFill>
                  <a:schemeClr val="tx1"/>
                </a:solidFill>
                <a:effectLst/>
                <a:latin typeface="+mn-lt"/>
                <a:ea typeface="ＭＳ Ｐゴシック" pitchFamily="-1" charset="-128"/>
                <a:cs typeface="ＭＳ Ｐゴシック" pitchFamily="-1" charset="-128"/>
              </a:rPr>
              <a:t> in MET exon 14-mutated or MET-amplified non-small-cell lung cancer. </a:t>
            </a:r>
            <a:r>
              <a:rPr lang="en-US" sz="1200" i="1" kern="1200" dirty="0">
                <a:solidFill>
                  <a:schemeClr val="tx1"/>
                </a:solidFill>
                <a:effectLst/>
                <a:latin typeface="+mn-lt"/>
                <a:ea typeface="ＭＳ Ｐゴシック" pitchFamily="-1" charset="-128"/>
                <a:cs typeface="ＭＳ Ｐゴシック" pitchFamily="-1" charset="-128"/>
              </a:rPr>
              <a:t>N </a:t>
            </a:r>
            <a:r>
              <a:rPr lang="en-US" sz="1200" i="1" kern="1200" dirty="0" err="1">
                <a:solidFill>
                  <a:schemeClr val="tx1"/>
                </a:solidFill>
                <a:effectLst/>
                <a:latin typeface="+mn-lt"/>
                <a:ea typeface="ＭＳ Ｐゴシック" pitchFamily="-1" charset="-128"/>
                <a:cs typeface="ＭＳ Ｐゴシック" pitchFamily="-1" charset="-128"/>
              </a:rPr>
              <a:t>Engl</a:t>
            </a:r>
            <a:r>
              <a:rPr lang="en-US" sz="1200" i="1" kern="1200" dirty="0">
                <a:solidFill>
                  <a:schemeClr val="tx1"/>
                </a:solidFill>
                <a:effectLst/>
                <a:latin typeface="+mn-lt"/>
                <a:ea typeface="ＭＳ Ｐゴシック" pitchFamily="-1" charset="-128"/>
                <a:cs typeface="ＭＳ Ｐゴシック" pitchFamily="-1" charset="-128"/>
              </a:rPr>
              <a:t> J Med. </a:t>
            </a:r>
            <a:r>
              <a:rPr lang="en-US" sz="1200" kern="1200" dirty="0">
                <a:solidFill>
                  <a:schemeClr val="tx1"/>
                </a:solidFill>
                <a:effectLst/>
                <a:latin typeface="+mn-lt"/>
                <a:ea typeface="ＭＳ Ｐゴシック" pitchFamily="-1" charset="-128"/>
                <a:cs typeface="ＭＳ Ｐゴシック" pitchFamily="-1" charset="-128"/>
              </a:rPr>
              <a:t>2020;383:944-957.</a:t>
            </a:r>
            <a:r>
              <a:rPr lang="en-US" dirty="0">
                <a:effectLst/>
              </a:rPr>
              <a:t> https://</a:t>
            </a:r>
            <a:r>
              <a:rPr lang="en-US" dirty="0" err="1">
                <a:effectLst/>
              </a:rPr>
              <a:t>www.nejm.org</a:t>
            </a:r>
            <a:r>
              <a:rPr lang="en-US" dirty="0">
                <a:effectLst/>
              </a:rPr>
              <a:t>/</a:t>
            </a:r>
            <a:r>
              <a:rPr lang="en-US" dirty="0" err="1">
                <a:effectLst/>
              </a:rPr>
              <a:t>doi</a:t>
            </a:r>
            <a:r>
              <a:rPr lang="en-US" dirty="0">
                <a:effectLst/>
              </a:rPr>
              <a:t>/full/10.1056/nejmoa2002787</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0" i="0" u="none" strike="noStrike" dirty="0">
                <a:solidFill>
                  <a:srgbClr val="000000"/>
                </a:solidFill>
                <a:effectLst/>
                <a:latin typeface="ui-sans-serif"/>
              </a:rPr>
              <a:t>Thomas M, </a:t>
            </a:r>
            <a:r>
              <a:rPr lang="en-US" b="0" i="0" u="none" strike="noStrike" dirty="0" err="1">
                <a:solidFill>
                  <a:srgbClr val="000000"/>
                </a:solidFill>
                <a:effectLst/>
                <a:latin typeface="ui-sans-serif"/>
              </a:rPr>
              <a:t>Garassino</a:t>
            </a:r>
            <a:r>
              <a:rPr lang="en-US" b="0" i="0" u="none" strike="noStrike" dirty="0">
                <a:solidFill>
                  <a:srgbClr val="000000"/>
                </a:solidFill>
                <a:effectLst/>
                <a:latin typeface="ui-sans-serif"/>
              </a:rPr>
              <a:t> MC, </a:t>
            </a:r>
            <a:r>
              <a:rPr lang="en-US" b="0" i="0" u="none" strike="noStrike" dirty="0" err="1">
                <a:solidFill>
                  <a:srgbClr val="000000"/>
                </a:solidFill>
                <a:effectLst/>
                <a:latin typeface="ui-sans-serif"/>
              </a:rPr>
              <a:t>Felip</a:t>
            </a:r>
            <a:r>
              <a:rPr lang="en-US" b="0" i="0" u="none" strike="noStrike" dirty="0">
                <a:solidFill>
                  <a:srgbClr val="000000"/>
                </a:solidFill>
                <a:effectLst/>
                <a:latin typeface="ui-sans-serif"/>
              </a:rPr>
              <a:t> E, et al. </a:t>
            </a:r>
            <a:r>
              <a:rPr lang="en-US" b="0" i="0" u="none" strike="noStrike" dirty="0" err="1">
                <a:solidFill>
                  <a:srgbClr val="000000"/>
                </a:solidFill>
                <a:effectLst/>
                <a:latin typeface="ui-sans-serif"/>
              </a:rPr>
              <a:t>Tepotinib</a:t>
            </a:r>
            <a:r>
              <a:rPr lang="en-US" b="0" i="0" u="none" strike="noStrike" dirty="0">
                <a:solidFill>
                  <a:srgbClr val="000000"/>
                </a:solidFill>
                <a:effectLst/>
                <a:latin typeface="ui-sans-serif"/>
              </a:rPr>
              <a:t> in patients with </a:t>
            </a:r>
            <a:r>
              <a:rPr lang="en-US" b="0" i="1" u="none" strike="noStrike" dirty="0">
                <a:solidFill>
                  <a:srgbClr val="000000"/>
                </a:solidFill>
                <a:effectLst/>
                <a:latin typeface="ui-sans-serif"/>
              </a:rPr>
              <a:t>MET</a:t>
            </a:r>
            <a:r>
              <a:rPr lang="en-US" b="0" i="0" u="none" strike="noStrike" dirty="0">
                <a:solidFill>
                  <a:srgbClr val="000000"/>
                </a:solidFill>
                <a:effectLst/>
                <a:latin typeface="ui-sans-serif"/>
              </a:rPr>
              <a:t> exon 14 skipping NSCLC: primary analysis of the confirmatory VISION cohort C. Presented at: International Association for the Study of Lung Cancer 2022 World Conference on Lung Cancer; August 6-9, 2022; Vienna, Austria. Abstract OA03.05. </a:t>
            </a:r>
            <a:r>
              <a:rPr lang="en-US" sz="1200" b="0" i="1" strike="noStrike" spc="-1" dirty="0">
                <a:solidFill>
                  <a:srgbClr val="FFFFFF"/>
                </a:solidFill>
                <a:latin typeface="Arial"/>
              </a:rPr>
              <a:t>Journal of Thoracic Oncology. </a:t>
            </a:r>
            <a:r>
              <a:rPr lang="en-US" sz="1200" b="0" i="0" strike="noStrike" spc="-1" dirty="0">
                <a:solidFill>
                  <a:srgbClr val="FFFFFF"/>
                </a:solidFill>
                <a:latin typeface="Arial"/>
              </a:rPr>
              <a:t>2022. Volume </a:t>
            </a:r>
            <a:r>
              <a:rPr lang="en-US" sz="1200" b="0" strike="noStrike" spc="-1" dirty="0">
                <a:solidFill>
                  <a:srgbClr val="FFFFFF"/>
                </a:solidFill>
                <a:latin typeface="Arial"/>
              </a:rPr>
              <a:t>17 Issue 9 Pages S9-S10. </a:t>
            </a:r>
            <a:r>
              <a:rPr lang="en-US" sz="1000" b="0" strike="noStrike" spc="-1" dirty="0">
                <a:solidFill>
                  <a:srgbClr val="FFFFFF"/>
                </a:solidFill>
                <a:latin typeface="Arial"/>
              </a:rPr>
              <a:t>DOI: 10.1016/j.jtho.2022.07.024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45</a:t>
            </a:fld>
            <a:endParaRPr lang="en-US" altLang="en-US"/>
          </a:p>
        </p:txBody>
      </p:sp>
    </p:spTree>
    <p:extLst>
      <p:ext uri="{BB962C8B-B14F-4D97-AF65-F5344CB8AC3E}">
        <p14:creationId xmlns:p14="http://schemas.microsoft.com/office/powerpoint/2010/main" val="18921161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https://www.novartis.com/us-en/sites/novartis_us/files/tabrecta.pdf</a:t>
            </a:r>
          </a:p>
          <a:p>
            <a:endParaRPr lang="en-US" dirty="0"/>
          </a:p>
          <a:p>
            <a:r>
              <a:rPr lang="en-US" dirty="0"/>
              <a:t>https://www.emdserono.com/us-en/pi/tepmetko-pi.pdf</a:t>
            </a:r>
          </a:p>
        </p:txBody>
      </p:sp>
      <p:sp>
        <p:nvSpPr>
          <p:cNvPr id="4" name="Slide Number Placeholder 3"/>
          <p:cNvSpPr>
            <a:spLocks noGrp="1"/>
          </p:cNvSpPr>
          <p:nvPr>
            <p:ph type="sldNum" sz="quarter" idx="5"/>
          </p:nvPr>
        </p:nvSpPr>
        <p:spPr/>
        <p:txBody>
          <a:bodyPr/>
          <a:lstStyle/>
          <a:p>
            <a:fld id="{9E776F87-BC25-A14C-9E3D-FF03B608532C}" type="slidenum">
              <a:rPr lang="en-US" smtClean="0"/>
              <a:t>46</a:t>
            </a:fld>
            <a:endParaRPr lang="en-US"/>
          </a:p>
        </p:txBody>
      </p:sp>
    </p:spTree>
    <p:extLst>
      <p:ext uri="{BB962C8B-B14F-4D97-AF65-F5344CB8AC3E}">
        <p14:creationId xmlns:p14="http://schemas.microsoft.com/office/powerpoint/2010/main" val="4095598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Socinski MA, Pennell NA, Davies KD. MET Exon 14 Skipping Mutations in Non-Small-Cell Lung Cancer: An Overview of Biology, Clinical Outcomes, and Testing Considerations. </a:t>
            </a:r>
            <a:r>
              <a:rPr lang="en-US" sz="1200" i="1" dirty="0">
                <a:solidFill>
                  <a:schemeClr val="bg1"/>
                </a:solidFill>
                <a:latin typeface="Arial" panose="020B0604020202020204" pitchFamily="34" charset="0"/>
                <a:cs typeface="Arial" panose="020B0604020202020204" pitchFamily="34" charset="0"/>
              </a:rPr>
              <a:t>JCO Precision Oncol.</a:t>
            </a:r>
            <a:r>
              <a:rPr lang="en-US" sz="1200" dirty="0">
                <a:solidFill>
                  <a:schemeClr val="bg1"/>
                </a:solidFill>
                <a:latin typeface="Arial" panose="020B0604020202020204" pitchFamily="34" charset="0"/>
                <a:cs typeface="Arial" panose="020B0604020202020204" pitchFamily="34" charset="0"/>
              </a:rPr>
              <a:t> 2021;5:653-663. </a:t>
            </a:r>
            <a:r>
              <a:rPr lang="en-US" dirty="0"/>
              <a:t> </a:t>
            </a:r>
          </a:p>
          <a:p>
            <a:endParaRPr lang="en-US" dirty="0"/>
          </a:p>
          <a:p>
            <a:r>
              <a:rPr lang="en-US" sz="1200" b="1" i="0" u="none" strike="noStrike" kern="1200" dirty="0">
                <a:solidFill>
                  <a:schemeClr val="tx1"/>
                </a:solidFill>
                <a:effectLst/>
                <a:latin typeface="+mn-lt"/>
                <a:ea typeface="+mn-ea"/>
                <a:cs typeface="+mn-cs"/>
              </a:rPr>
              <a:t>FIG 3.</a:t>
            </a:r>
            <a:r>
              <a:rPr lang="en-US" sz="1200" b="0" i="0" u="none" strike="noStrike" kern="1200" dirty="0">
                <a:solidFill>
                  <a:schemeClr val="tx1"/>
                </a:solidFill>
                <a:effectLst/>
                <a:latin typeface="+mn-lt"/>
                <a:ea typeface="+mn-ea"/>
                <a:cs typeface="+mn-cs"/>
              </a:rPr>
              <a:t>Treatment responses in clinical trials with MET inhibitors. (A) Best overall response in patients with advanced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ex14 NSCLC who were treated with </a:t>
            </a:r>
            <a:r>
              <a:rPr lang="en-US" sz="1200" b="0" i="0" u="none" strike="noStrike" kern="1200" dirty="0" err="1">
                <a:solidFill>
                  <a:schemeClr val="tx1"/>
                </a:solidFill>
                <a:effectLst/>
                <a:latin typeface="+mn-lt"/>
                <a:ea typeface="+mn-ea"/>
                <a:cs typeface="+mn-cs"/>
              </a:rPr>
              <a:t>crizotinib</a:t>
            </a:r>
            <a:r>
              <a:rPr lang="en-US" sz="1200" b="0" i="0" u="none" strike="noStrike" kern="1200" dirty="0">
                <a:solidFill>
                  <a:schemeClr val="tx1"/>
                </a:solidFill>
                <a:effectLst/>
                <a:latin typeface="+mn-lt"/>
                <a:ea typeface="+mn-ea"/>
                <a:cs typeface="+mn-cs"/>
              </a:rPr>
              <a:t> in the PROFILE 1001 trial. Patients in this trial were a mix of treatment naive and previously treated. (B) Best overall response per BIRC in patients with advanced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ex14 NSCLC who were treated with </a:t>
            </a:r>
            <a:r>
              <a:rPr lang="en-US" sz="1200" b="0" i="0" u="none" strike="noStrike" kern="1200" dirty="0" err="1">
                <a:solidFill>
                  <a:schemeClr val="tx1"/>
                </a:solidFill>
                <a:effectLst/>
                <a:latin typeface="+mn-lt"/>
                <a:ea typeface="+mn-ea"/>
                <a:cs typeface="+mn-cs"/>
              </a:rPr>
              <a:t>tepotinib</a:t>
            </a:r>
            <a:r>
              <a:rPr lang="en-US" sz="1200" b="0" i="0" u="none" strike="noStrike" kern="1200" dirty="0">
                <a:solidFill>
                  <a:schemeClr val="tx1"/>
                </a:solidFill>
                <a:effectLst/>
                <a:latin typeface="+mn-lt"/>
                <a:ea typeface="+mn-ea"/>
                <a:cs typeface="+mn-cs"/>
              </a:rPr>
              <a:t> in the VISION trial. Patients in this trial were a mix of treatment naive and previously treated; data are shown from the analysis by line of treatment. (C) Best overall response per BIRC in patients with advanced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ex14 NSCLC who were treated with </a:t>
            </a:r>
            <a:r>
              <a:rPr lang="en-US" sz="1200" b="0" i="0" u="none" strike="noStrike" kern="1200" dirty="0" err="1">
                <a:solidFill>
                  <a:schemeClr val="tx1"/>
                </a:solidFill>
                <a:effectLst/>
                <a:latin typeface="+mn-lt"/>
                <a:ea typeface="+mn-ea"/>
                <a:cs typeface="+mn-cs"/>
              </a:rPr>
              <a:t>capmatinib</a:t>
            </a:r>
            <a:r>
              <a:rPr lang="en-US" sz="1200" b="0" i="0" u="none" strike="noStrike" kern="1200" dirty="0">
                <a:solidFill>
                  <a:schemeClr val="tx1"/>
                </a:solidFill>
                <a:effectLst/>
                <a:latin typeface="+mn-lt"/>
                <a:ea typeface="+mn-ea"/>
                <a:cs typeface="+mn-cs"/>
              </a:rPr>
              <a:t> in the GEOMETRY mono-1 trial. Patients in cohort 5b were treatment naive and received </a:t>
            </a:r>
            <a:r>
              <a:rPr lang="en-US" sz="1200" b="0" i="0" u="none" strike="noStrike" kern="1200" dirty="0" err="1">
                <a:solidFill>
                  <a:schemeClr val="tx1"/>
                </a:solidFill>
                <a:effectLst/>
                <a:latin typeface="+mn-lt"/>
                <a:ea typeface="+mn-ea"/>
                <a:cs typeface="+mn-cs"/>
              </a:rPr>
              <a:t>capmatinib</a:t>
            </a:r>
            <a:r>
              <a:rPr lang="en-US" sz="1200" b="0" i="0" u="none" strike="noStrike" kern="1200" dirty="0">
                <a:solidFill>
                  <a:schemeClr val="tx1"/>
                </a:solidFill>
                <a:effectLst/>
                <a:latin typeface="+mn-lt"/>
                <a:ea typeface="+mn-ea"/>
                <a:cs typeface="+mn-cs"/>
              </a:rPr>
              <a:t> in the first-line setting. Patients in cohorts 6 and 4 were previously treated and received </a:t>
            </a:r>
            <a:r>
              <a:rPr lang="en-US" sz="1200" b="0" i="0" u="none" strike="noStrike" kern="1200" dirty="0" err="1">
                <a:solidFill>
                  <a:schemeClr val="tx1"/>
                </a:solidFill>
                <a:effectLst/>
                <a:latin typeface="+mn-lt"/>
                <a:ea typeface="+mn-ea"/>
                <a:cs typeface="+mn-cs"/>
              </a:rPr>
              <a:t>capmatinib</a:t>
            </a:r>
            <a:r>
              <a:rPr lang="en-US" sz="1200" b="0" i="0" u="none" strike="noStrike" kern="1200" dirty="0">
                <a:solidFill>
                  <a:schemeClr val="tx1"/>
                </a:solidFill>
                <a:effectLst/>
                <a:latin typeface="+mn-lt"/>
                <a:ea typeface="+mn-ea"/>
                <a:cs typeface="+mn-cs"/>
              </a:rPr>
              <a:t> in the second-line setting and the second- or third-line setting, respectively. (D) Best overall response in patients with advanced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ex14 NSCLC who were treated with </a:t>
            </a:r>
            <a:r>
              <a:rPr lang="en-US" sz="1200" b="0" i="0" u="none" strike="noStrike" kern="1200" dirty="0" err="1">
                <a:solidFill>
                  <a:schemeClr val="tx1"/>
                </a:solidFill>
                <a:effectLst/>
                <a:latin typeface="+mn-lt"/>
                <a:ea typeface="+mn-ea"/>
                <a:cs typeface="+mn-cs"/>
              </a:rPr>
              <a:t>savolitinib</a:t>
            </a:r>
            <a:r>
              <a:rPr lang="en-US" sz="1200" b="0" i="0" u="none" strike="noStrike" kern="1200" dirty="0">
                <a:solidFill>
                  <a:schemeClr val="tx1"/>
                </a:solidFill>
                <a:effectLst/>
                <a:latin typeface="+mn-lt"/>
                <a:ea typeface="+mn-ea"/>
                <a:cs typeface="+mn-cs"/>
              </a:rPr>
              <a:t> in trial </a:t>
            </a:r>
            <a:r>
              <a:rPr lang="en-US" sz="1200" b="0" i="0" u="none" strike="noStrike" kern="1200" dirty="0">
                <a:solidFill>
                  <a:schemeClr val="tx1"/>
                </a:solidFill>
                <a:effectLst/>
                <a:latin typeface="+mn-lt"/>
                <a:ea typeface="+mn-ea"/>
                <a:cs typeface="+mn-cs"/>
                <a:hlinkClick r:id="rId3"/>
              </a:rPr>
              <a:t>NCT02897479</a:t>
            </a:r>
            <a:r>
              <a:rPr lang="en-US" sz="1200" b="0" i="0" u="none" strike="noStrike" kern="1200" dirty="0">
                <a:solidFill>
                  <a:schemeClr val="tx1"/>
                </a:solidFill>
                <a:effectLst/>
                <a:latin typeface="+mn-lt"/>
                <a:ea typeface="+mn-ea"/>
                <a:cs typeface="+mn-cs"/>
              </a:rPr>
              <a:t>. Patients in this trial were a mix of treatment naive and previously treated; data are shown from the analysis by line of treatment. 1/2/3L, first-/second-/third-line; BIRC, blinded independent review committee;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ex14,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 exon 14 skipping mutation; NSCLC, non–small-cell lung cancer.</a:t>
            </a:r>
            <a:endParaRPr lang="en-US" dirty="0"/>
          </a:p>
        </p:txBody>
      </p:sp>
      <p:sp>
        <p:nvSpPr>
          <p:cNvPr id="4" name="Slide Number Placeholder 3"/>
          <p:cNvSpPr>
            <a:spLocks noGrp="1"/>
          </p:cNvSpPr>
          <p:nvPr>
            <p:ph type="sldNum" sz="quarter" idx="5"/>
          </p:nvPr>
        </p:nvSpPr>
        <p:spPr/>
        <p:txBody>
          <a:bodyPr/>
          <a:lstStyle/>
          <a:p>
            <a:fld id="{9E776F87-BC25-A14C-9E3D-FF03B608532C}" type="slidenum">
              <a:rPr lang="en-US" smtClean="0"/>
              <a:t>47</a:t>
            </a:fld>
            <a:endParaRPr lang="en-US"/>
          </a:p>
        </p:txBody>
      </p:sp>
    </p:spTree>
    <p:extLst>
      <p:ext uri="{BB962C8B-B14F-4D97-AF65-F5344CB8AC3E}">
        <p14:creationId xmlns:p14="http://schemas.microsoft.com/office/powerpoint/2010/main" val="1540260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Lu S, et al. </a:t>
            </a:r>
            <a:r>
              <a:rPr lang="en-US" sz="1200" b="0" i="0" u="none" strike="noStrike" kern="1200" dirty="0">
                <a:solidFill>
                  <a:schemeClr val="tx1"/>
                </a:solidFill>
                <a:effectLst/>
                <a:latin typeface="+mn-lt"/>
                <a:ea typeface="+mn-ea"/>
                <a:cs typeface="+mn-cs"/>
              </a:rPr>
              <a:t>Once-daily </a:t>
            </a:r>
            <a:r>
              <a:rPr lang="en-US" sz="1200" b="0" i="0" u="none" strike="noStrike" kern="1200" dirty="0" err="1">
                <a:solidFill>
                  <a:schemeClr val="tx1"/>
                </a:solidFill>
                <a:effectLst/>
                <a:latin typeface="+mn-lt"/>
                <a:ea typeface="+mn-ea"/>
                <a:cs typeface="+mn-cs"/>
              </a:rPr>
              <a:t>savolitinib</a:t>
            </a:r>
            <a:r>
              <a:rPr lang="en-US" sz="1200" b="0" i="0" u="none" strike="noStrike" kern="1200" dirty="0">
                <a:solidFill>
                  <a:schemeClr val="tx1"/>
                </a:solidFill>
                <a:effectLst/>
                <a:latin typeface="+mn-lt"/>
                <a:ea typeface="+mn-ea"/>
                <a:cs typeface="+mn-cs"/>
              </a:rPr>
              <a:t> in Chinese patients with pulmonary </a:t>
            </a:r>
            <a:r>
              <a:rPr lang="en-US" sz="1200" b="0" i="0" u="none" strike="noStrike" kern="1200" dirty="0" err="1">
                <a:solidFill>
                  <a:schemeClr val="tx1"/>
                </a:solidFill>
                <a:effectLst/>
                <a:latin typeface="+mn-lt"/>
                <a:ea typeface="+mn-ea"/>
                <a:cs typeface="+mn-cs"/>
              </a:rPr>
              <a:t>sarcomatoid</a:t>
            </a:r>
            <a:r>
              <a:rPr lang="en-US" sz="1200" b="0" i="0" u="none" strike="noStrike" kern="1200" dirty="0">
                <a:solidFill>
                  <a:schemeClr val="tx1"/>
                </a:solidFill>
                <a:effectLst/>
                <a:latin typeface="+mn-lt"/>
                <a:ea typeface="+mn-ea"/>
                <a:cs typeface="+mn-cs"/>
              </a:rPr>
              <a:t> carcinomas and other non-small-cell lung cancers </a:t>
            </a:r>
            <a:r>
              <a:rPr lang="en-US" sz="1200" b="0" i="0" u="none" strike="noStrike" kern="1200" dirty="0" err="1">
                <a:solidFill>
                  <a:schemeClr val="tx1"/>
                </a:solidFill>
                <a:effectLst/>
                <a:latin typeface="+mn-lt"/>
                <a:ea typeface="+mn-ea"/>
                <a:cs typeface="+mn-cs"/>
              </a:rPr>
              <a:t>harbouring</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MET</a:t>
            </a:r>
            <a:r>
              <a:rPr lang="en-US" sz="1200" b="0" i="0" u="none" strike="noStrike" kern="1200" dirty="0">
                <a:solidFill>
                  <a:schemeClr val="tx1"/>
                </a:solidFill>
                <a:effectLst/>
                <a:latin typeface="+mn-lt"/>
                <a:ea typeface="+mn-ea"/>
                <a:cs typeface="+mn-cs"/>
              </a:rPr>
              <a:t> exon 14 skipping alterations: a </a:t>
            </a:r>
            <a:r>
              <a:rPr lang="en-US" sz="1200" b="0" i="0" u="none" strike="noStrike" kern="1200" dirty="0" err="1">
                <a:solidFill>
                  <a:schemeClr val="tx1"/>
                </a:solidFill>
                <a:effectLst/>
                <a:latin typeface="+mn-lt"/>
                <a:ea typeface="+mn-ea"/>
                <a:cs typeface="+mn-cs"/>
              </a:rPr>
              <a:t>multicentre</a:t>
            </a:r>
            <a:r>
              <a:rPr lang="en-US" sz="1200" b="0" i="0" u="none" strike="noStrike" kern="1200" dirty="0">
                <a:solidFill>
                  <a:schemeClr val="tx1"/>
                </a:solidFill>
                <a:effectLst/>
                <a:latin typeface="+mn-lt"/>
                <a:ea typeface="+mn-ea"/>
                <a:cs typeface="+mn-cs"/>
              </a:rPr>
              <a:t>, single-arm, open-label, phase 2 study. Lancet Respiratory Medicine. 2021. </a:t>
            </a:r>
            <a:r>
              <a:rPr lang="en-US" sz="2000" dirty="0"/>
              <a:t>https://</a:t>
            </a:r>
            <a:r>
              <a:rPr lang="en-US" sz="2000" dirty="0" err="1"/>
              <a:t>www.thelancet.com</a:t>
            </a:r>
            <a:r>
              <a:rPr lang="en-US" sz="2000" dirty="0"/>
              <a:t>/journals/</a:t>
            </a:r>
            <a:r>
              <a:rPr lang="en-US" sz="2000" dirty="0" err="1"/>
              <a:t>lanres</a:t>
            </a:r>
            <a:r>
              <a:rPr lang="en-US" sz="2000" dirty="0"/>
              <a:t>/article/PIIS2213-2600(21)00084-9/</a:t>
            </a:r>
            <a:r>
              <a:rPr lang="en-US" sz="2000" dirty="0" err="1"/>
              <a:t>fulltext</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Savolitinib</a:t>
            </a:r>
            <a:r>
              <a:rPr lang="en-US" sz="1200" b="0" i="0" u="none" strike="noStrike" kern="1200" dirty="0">
                <a:solidFill>
                  <a:schemeClr val="tx1"/>
                </a:solidFill>
                <a:effectLst/>
                <a:latin typeface="+mn-lt"/>
                <a:ea typeface="+mn-ea"/>
                <a:cs typeface="+mn-cs"/>
              </a:rPr>
              <a:t>: First Approval. </a:t>
            </a:r>
            <a:r>
              <a:rPr lang="en-US" sz="2000" b="0" dirty="0"/>
              <a:t>https://</a:t>
            </a:r>
            <a:r>
              <a:rPr lang="en-US" sz="2000" b="0" dirty="0" err="1"/>
              <a:t>pubmed.ncbi</a:t>
            </a:r>
            <a:r>
              <a:rPr lang="en-US" sz="2000" dirty="0" err="1"/>
              <a:t>.nlm.nih.gov</a:t>
            </a:r>
            <a:r>
              <a:rPr lang="en-US" sz="2000" dirty="0"/>
              <a:t>/34455538/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https://</a:t>
            </a:r>
            <a:r>
              <a:rPr lang="en-US" sz="2000" dirty="0" err="1"/>
              <a:t>www.astrazeneca.com</a:t>
            </a:r>
            <a:r>
              <a:rPr lang="en-US" sz="2000" dirty="0"/>
              <a:t>/media-</a:t>
            </a:r>
            <a:r>
              <a:rPr lang="en-US" sz="2000" dirty="0" err="1"/>
              <a:t>centre</a:t>
            </a:r>
            <a:r>
              <a:rPr lang="en-US" sz="2000" dirty="0"/>
              <a:t>/press-releases/2021/orpathys-approved-in-china-for-patients-with-lung-cancer-and-met-gene-alterations.html</a:t>
            </a: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48</a:t>
            </a:fld>
            <a:endParaRPr lang="en-US" altLang="en-US"/>
          </a:p>
        </p:txBody>
      </p:sp>
    </p:spTree>
    <p:extLst>
      <p:ext uri="{BB962C8B-B14F-4D97-AF65-F5344CB8AC3E}">
        <p14:creationId xmlns:p14="http://schemas.microsoft.com/office/powerpoint/2010/main" val="234993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a) </a:t>
            </a:r>
            <a:r>
              <a:rPr lang="en-US" sz="1200" b="0" dirty="0"/>
              <a:t>MET inhibitor (</a:t>
            </a:r>
            <a:r>
              <a:rPr lang="en-US" sz="1200" b="0" dirty="0" err="1"/>
              <a:t>capmatinib</a:t>
            </a:r>
            <a:r>
              <a:rPr lang="en-US" sz="1200" b="0" dirty="0"/>
              <a:t> or </a:t>
            </a:r>
            <a:r>
              <a:rPr lang="en-US" sz="1200" b="0" dirty="0" err="1"/>
              <a:t>tepotinib</a:t>
            </a:r>
            <a:r>
              <a:rPr lang="en-US" sz="1200" b="0" dirty="0"/>
              <a:t>)</a:t>
            </a:r>
          </a:p>
          <a:p>
            <a:endParaRPr lang="en-US" b="1" dirty="0"/>
          </a:p>
        </p:txBody>
      </p:sp>
      <p:sp>
        <p:nvSpPr>
          <p:cNvPr id="4" name="Slide Number Placeholder 3"/>
          <p:cNvSpPr>
            <a:spLocks noGrp="1"/>
          </p:cNvSpPr>
          <p:nvPr>
            <p:ph type="sldNum" sz="quarter" idx="5"/>
          </p:nvPr>
        </p:nvSpPr>
        <p:spPr/>
        <p:txBody>
          <a:bodyPr/>
          <a:lstStyle/>
          <a:p>
            <a:fld id="{9E776F87-BC25-A14C-9E3D-FF03B608532C}" type="slidenum">
              <a:rPr lang="en-US" smtClean="0"/>
              <a:t>49</a:t>
            </a:fld>
            <a:endParaRPr lang="en-US"/>
          </a:p>
        </p:txBody>
      </p:sp>
    </p:spTree>
    <p:extLst>
      <p:ext uri="{BB962C8B-B14F-4D97-AF65-F5344CB8AC3E}">
        <p14:creationId xmlns:p14="http://schemas.microsoft.com/office/powerpoint/2010/main" val="59652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3B78E6A5-7327-BF7B-74CD-1EEF7A996E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ABA3FB-47FD-912B-0348-BB734D27E9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2B36B716-C574-B3B8-B30D-005EB04B25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4976E9-6351-3745-BECD-FE055F0BB71D}" type="slidenum">
              <a:rPr lang="en-US" altLang="en-US">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03867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7C825E-A569-4D63-B2F6-28866D1C1B8E}"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Notes Placeholder 6"/>
          <p:cNvSpPr>
            <a:spLocks noGrp="1"/>
          </p:cNvSpPr>
          <p:nvPr>
            <p:ph type="body" idx="1"/>
          </p:nvPr>
        </p:nvSpPr>
        <p:spPr/>
        <p:txBody>
          <a:bodyPr/>
          <a:lstStyle/>
          <a:p>
            <a:r>
              <a:rPr lang="en-US" sz="900" dirty="0"/>
              <a:t>Jordan EJ, Kim HR, </a:t>
            </a:r>
            <a:r>
              <a:rPr lang="en-US" sz="900" dirty="0" err="1"/>
              <a:t>Arcila</a:t>
            </a:r>
            <a:r>
              <a:rPr lang="en-US" sz="900" dirty="0"/>
              <a:t> ME, et al. Prospective comprehensive molecular characterization of lung adenocarcinomas for efficient patient matching to approved and emerging therapies. </a:t>
            </a:r>
            <a:r>
              <a:rPr lang="en-US" sz="900" i="1" dirty="0"/>
              <a:t>Cancer </a:t>
            </a:r>
            <a:r>
              <a:rPr lang="en-US" sz="900" i="1" dirty="0" err="1"/>
              <a:t>Discov</a:t>
            </a:r>
            <a:r>
              <a:rPr lang="en-US" sz="900" dirty="0"/>
              <a:t>. 2017;7(6):596-609.</a:t>
            </a:r>
          </a:p>
        </p:txBody>
      </p:sp>
      <p:sp>
        <p:nvSpPr>
          <p:cNvPr id="6" name="Slide Image Placeholder 5">
            <a:extLst>
              <a:ext uri="{FF2B5EF4-FFF2-40B4-BE49-F238E27FC236}">
                <a16:creationId xmlns:a16="http://schemas.microsoft.com/office/drawing/2014/main" id="{AC7F3177-37FC-44D3-A4DC-834E122B353C}"/>
              </a:ext>
            </a:extLst>
          </p:cNvPr>
          <p:cNvSpPr>
            <a:spLocks noGrp="1" noRot="1" noChangeAspect="1"/>
          </p:cNvSpPr>
          <p:nvPr>
            <p:ph type="sldImg"/>
          </p:nvPr>
        </p:nvSpPr>
        <p:spPr/>
      </p:sp>
    </p:spTree>
    <p:extLst>
      <p:ext uri="{BB962C8B-B14F-4D97-AF65-F5344CB8AC3E}">
        <p14:creationId xmlns:p14="http://schemas.microsoft.com/office/powerpoint/2010/main" val="95946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CD68087F-60E6-4000-ACDF-9332E711325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88CFAFF2-B724-40D5-AC8A-B3378808A35E}"/>
              </a:ext>
            </a:extLst>
          </p:cNvPr>
          <p:cNvSpPr>
            <a:spLocks noGrp="1"/>
          </p:cNvSpPr>
          <p:nvPr>
            <p:ph type="body" idx="1"/>
          </p:nvPr>
        </p:nvSpPr>
        <p:spPr/>
        <p:txBody>
          <a:bodyPr/>
          <a:lstStyle/>
          <a:p>
            <a:pPr marL="0" marR="0" lvl="0" indent="0" algn="l" defTabSz="882762"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pPr defTabSz="882762">
              <a:defRPr/>
            </a:pPr>
            <a:endParaRPr lang="en-US" dirty="0"/>
          </a:p>
        </p:txBody>
      </p:sp>
      <p:sp>
        <p:nvSpPr>
          <p:cNvPr id="175108" name="Slide Number Placeholder 3">
            <a:extLst>
              <a:ext uri="{FF2B5EF4-FFF2-40B4-BE49-F238E27FC236}">
                <a16:creationId xmlns:a16="http://schemas.microsoft.com/office/drawing/2014/main" id="{060DB90C-5B5D-4225-85B2-4715C5456F5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32E81BD-430D-4209-A067-B507F21D0907}" type="slidenum">
              <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7715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Ettinger DS, Wood De, </a:t>
            </a:r>
            <a:r>
              <a:rPr lang="en-US" altLang="en-US" dirty="0" err="1">
                <a:ea typeface="ＭＳ Ｐゴシック" panose="020B0600070205080204" pitchFamily="34" charset="-128"/>
              </a:rPr>
              <a:t>Aisner</a:t>
            </a:r>
            <a:r>
              <a:rPr lang="en-US" altLang="en-US" dirty="0">
                <a:ea typeface="ＭＳ Ｐゴシック" panose="020B0600070205080204" pitchFamily="34" charset="-128"/>
              </a:rPr>
              <a:t> DL, et al. NCCN Clinical Practice Guidelines in Oncology (NCCN Guidelines</a:t>
            </a:r>
            <a:r>
              <a:rPr lang="en-US" altLang="en-US" dirty="0">
                <a:latin typeface="Arial" panose="020B0604020202020204" pitchFamily="34" charset="0"/>
                <a:ea typeface="ＭＳ Ｐゴシック" panose="020B0600070205080204" pitchFamily="34" charset="-128"/>
                <a:cs typeface="Arial" panose="020B0604020202020204" pitchFamily="34" charset="0"/>
              </a:rPr>
              <a:t>®) Non-Small Cell Lung Cancer. Version 4.2022. © 2022 National Comprehensive Cancer Network, Inc. </a:t>
            </a:r>
            <a:r>
              <a:rPr lang="en-US" altLang="en-US" dirty="0">
                <a:ea typeface="ＭＳ Ｐゴシック" panose="020B0600070205080204" pitchFamily="34" charset="-128"/>
                <a:hlinkClick r:id="rId3"/>
              </a:rPr>
              <a:t>https://www.nccn.org/professionals/physician_gls/pdf/nscl.pdf</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B80C9833-663F-694B-8A61-4C8DCF1C7247}" type="slidenum">
              <a:rPr lang="en-US" altLang="en-US" smtClean="0"/>
              <a:pPr/>
              <a:t>9</a:t>
            </a:fld>
            <a:endParaRPr lang="en-US" altLang="en-US"/>
          </a:p>
        </p:txBody>
      </p:sp>
    </p:spTree>
    <p:extLst>
      <p:ext uri="{BB962C8B-B14F-4D97-AF65-F5344CB8AC3E}">
        <p14:creationId xmlns:p14="http://schemas.microsoft.com/office/powerpoint/2010/main" val="169022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rPr>
              <a:t>Robert NJ, </a:t>
            </a:r>
            <a:r>
              <a:rPr lang="en-US" sz="1200" b="0" dirty="0" err="1">
                <a:solidFill>
                  <a:schemeClr val="bg1"/>
                </a:solidFill>
              </a:rPr>
              <a:t>Nwokeji</a:t>
            </a:r>
            <a:r>
              <a:rPr lang="en-US" sz="1200" b="0" dirty="0">
                <a:solidFill>
                  <a:schemeClr val="bg1"/>
                </a:solidFill>
              </a:rPr>
              <a:t> ED, </a:t>
            </a:r>
            <a:r>
              <a:rPr lang="en-US" sz="1200" b="0" dirty="0" err="1">
                <a:solidFill>
                  <a:schemeClr val="bg1"/>
                </a:solidFill>
              </a:rPr>
              <a:t>Esprito</a:t>
            </a:r>
            <a:r>
              <a:rPr lang="en-US" sz="1200" b="0" dirty="0">
                <a:solidFill>
                  <a:schemeClr val="bg1"/>
                </a:solidFill>
              </a:rPr>
              <a:t> JL, et al. </a:t>
            </a:r>
            <a:r>
              <a:rPr lang="en-US" b="0" i="0" dirty="0">
                <a:solidFill>
                  <a:srgbClr val="222222"/>
                </a:solidFill>
                <a:effectLst/>
                <a:latin typeface="Noto Sans" panose="020B0502040504020204" pitchFamily="34" charset="0"/>
              </a:rPr>
              <a:t>Biomarker tissue journey among patients (pts) with untreated metastatic non-small cell lung cancer (</a:t>
            </a:r>
            <a:r>
              <a:rPr lang="en-US" b="0" i="0" dirty="0" err="1">
                <a:solidFill>
                  <a:srgbClr val="222222"/>
                </a:solidFill>
                <a:effectLst/>
                <a:latin typeface="Noto Sans" panose="020B0502040504020204" pitchFamily="34" charset="0"/>
              </a:rPr>
              <a:t>mNSCLC</a:t>
            </a:r>
            <a:r>
              <a:rPr lang="en-US" b="0" i="0" dirty="0">
                <a:solidFill>
                  <a:srgbClr val="222222"/>
                </a:solidFill>
                <a:effectLst/>
                <a:latin typeface="Noto Sans" panose="020B0502040504020204" pitchFamily="34" charset="0"/>
              </a:rPr>
              <a:t>) in the U.S. Oncology Network community practices. </a:t>
            </a:r>
            <a:r>
              <a:rPr lang="en-US" sz="1200" b="0" i="1" dirty="0">
                <a:solidFill>
                  <a:schemeClr val="bg1"/>
                </a:solidFill>
              </a:rPr>
              <a:t> J Clin Oncol</a:t>
            </a:r>
            <a:r>
              <a:rPr lang="en-US" sz="1200" b="0" dirty="0">
                <a:solidFill>
                  <a:schemeClr val="bg1"/>
                </a:solidFill>
              </a:rPr>
              <a:t>. 2021;39(15):9004.</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dirty="0">
              <a:solidFill>
                <a:schemeClr val="bg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dirty="0">
                <a:solidFill>
                  <a:schemeClr val="bg1"/>
                </a:solidFill>
              </a:rPr>
              <a:t>Bruno DS, Hess LM, Li X, et al. </a:t>
            </a:r>
            <a:r>
              <a:rPr lang="en-US" b="0" i="0" dirty="0">
                <a:solidFill>
                  <a:srgbClr val="222222"/>
                </a:solidFill>
                <a:effectLst/>
                <a:latin typeface="Noto Sans" panose="020B0502040504020204" pitchFamily="34" charset="0"/>
              </a:rPr>
              <a:t>Racial disparities in biomarker testing and clinical trial enrollment in non-small cell lung cancer (NSCLC). </a:t>
            </a:r>
            <a:r>
              <a:rPr lang="en-US" sz="1200" b="0" dirty="0">
                <a:solidFill>
                  <a:schemeClr val="bg1"/>
                </a:solidFill>
              </a:rPr>
              <a:t> </a:t>
            </a:r>
            <a:r>
              <a:rPr lang="en-US" sz="1200" b="0" i="1" dirty="0">
                <a:solidFill>
                  <a:schemeClr val="bg1"/>
                </a:solidFill>
              </a:rPr>
              <a:t>J Clin Oncol</a:t>
            </a:r>
            <a:r>
              <a:rPr lang="en-US" sz="1200" b="0" dirty="0">
                <a:solidFill>
                  <a:schemeClr val="bg1"/>
                </a:solidFill>
              </a:rPr>
              <a:t>. 2021; 39(15):9005. </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44B1-158A-4BF6-99BF-61DE2EB2E35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5097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7001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48C-B542-3C2B-04F7-DCEEB45B7613}"/>
              </a:ext>
            </a:extLst>
          </p:cNvPr>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470599D9-6CBA-DFDE-0168-492DA09D6981}"/>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64EC20E7-971B-9C32-398B-8F11BAC3EEE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78210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848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327443"/>
            <a:ext cx="10792179" cy="920999"/>
          </a:xfr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8" y="6463723"/>
            <a:ext cx="699910" cy="284207"/>
          </a:xfrm>
          <a:prstGeom prst="rect">
            <a:avLst/>
          </a:prstGeom>
        </p:spPr>
        <p:txBody>
          <a:bodyPr lIns="182880" anchor="ctr"/>
          <a:lstStyle>
            <a:lvl1pPr algn="l">
              <a:defRPr sz="1199">
                <a:solidFill>
                  <a:schemeClr val="accent6"/>
                </a:solidFill>
              </a:defRPr>
            </a:lvl1pPr>
          </a:lstStyle>
          <a:p>
            <a:fld id="{2DB2551F-0F36-184F-87EE-E0604C929E46}" type="slidenum">
              <a:rPr lang="en-US" smtClean="0"/>
              <a:pPr/>
              <a:t>‹#›</a:t>
            </a:fld>
            <a:endParaRPr lang="en-US" dirty="0"/>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2" y="6180883"/>
            <a:ext cx="7205599" cy="567047"/>
          </a:xfrm>
        </p:spPr>
        <p:txBody>
          <a:bodyPr anchor="b">
            <a:noAutofit/>
          </a:bodyPr>
          <a:lstStyle>
            <a:lvl1pPr marL="0" indent="0">
              <a:spcAft>
                <a:spcPts val="0"/>
              </a:spcAft>
              <a:buNone/>
              <a:defRPr sz="900"/>
            </a:lvl1pPr>
            <a:lvl2pPr marL="456960" indent="0">
              <a:buNone/>
              <a:defRPr sz="999"/>
            </a:lvl2pPr>
            <a:lvl3pPr marL="913920" indent="0">
              <a:buNone/>
              <a:defRPr sz="999"/>
            </a:lvl3pPr>
            <a:lvl4pPr marL="1370880" indent="0">
              <a:buNone/>
              <a:defRPr sz="999"/>
            </a:lvl4pPr>
            <a:lvl5pPr marL="1827840" indent="0">
              <a:buNone/>
              <a:defRPr sz="999"/>
            </a:lvl5pPr>
          </a:lstStyle>
          <a:p>
            <a:pPr lvl="0"/>
            <a:r>
              <a:rPr lang="en-US" dirty="0"/>
              <a:t>Click to edit Master text styles</a:t>
            </a:r>
          </a:p>
        </p:txBody>
      </p:sp>
    </p:spTree>
    <p:extLst>
      <p:ext uri="{BB962C8B-B14F-4D97-AF65-F5344CB8AC3E}">
        <p14:creationId xmlns:p14="http://schemas.microsoft.com/office/powerpoint/2010/main" val="243021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buFont typeface="Courier New"/>
              <a:buChar char="o"/>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399" b="1"/>
            </a:lvl1pPr>
            <a:lvl2pPr marL="456971" indent="0">
              <a:buNone/>
              <a:defRPr sz="1999" b="1"/>
            </a:lvl2pPr>
            <a:lvl3pPr marL="913943" indent="0">
              <a:buNone/>
              <a:defRPr sz="1799" b="1"/>
            </a:lvl3pPr>
            <a:lvl4pPr marL="1370914" indent="0">
              <a:buNone/>
              <a:defRPr sz="1599" b="1"/>
            </a:lvl4pPr>
            <a:lvl5pPr marL="1827886" indent="0">
              <a:buNone/>
              <a:defRPr sz="1599" b="1"/>
            </a:lvl5pPr>
            <a:lvl6pPr marL="2284857" indent="0">
              <a:buNone/>
              <a:defRPr sz="1599" b="1"/>
            </a:lvl6pPr>
            <a:lvl7pPr marL="2741828" indent="0">
              <a:buNone/>
              <a:defRPr sz="1599" b="1"/>
            </a:lvl7pPr>
            <a:lvl8pPr marL="3198800" indent="0">
              <a:buNone/>
              <a:defRPr sz="1599" b="1"/>
            </a:lvl8pPr>
            <a:lvl9pPr marL="3655771"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buFont typeface="Courier New"/>
              <a:buChar char="o"/>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494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buFont typeface="Courier New"/>
              <a:buChar char="o"/>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1" y="1600202"/>
            <a:ext cx="5384800" cy="4525963"/>
          </a:xfrm>
        </p:spPr>
        <p:txBody>
          <a:bodyPr/>
          <a:lstStyle>
            <a:lvl1pPr>
              <a:buFont typeface="Courier New"/>
              <a:buChar char="o"/>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751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715-DDCC-184D-B2D7-D091E66023EF}"/>
              </a:ext>
            </a:extLst>
          </p:cNvPr>
          <p:cNvSpPr>
            <a:spLocks noGrp="1"/>
          </p:cNvSpPr>
          <p:nvPr>
            <p:ph type="title"/>
          </p:nvPr>
        </p:nvSpPr>
        <p:spPr>
          <a:xfrm>
            <a:off x="699911" y="327443"/>
            <a:ext cx="10792179" cy="920999"/>
          </a:xfr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E0A17520-171D-0642-9E2B-0F8E1436C9BB}"/>
              </a:ext>
            </a:extLst>
          </p:cNvPr>
          <p:cNvSpPr>
            <a:spLocks noGrp="1"/>
          </p:cNvSpPr>
          <p:nvPr>
            <p:ph type="sldNum" sz="quarter" idx="4"/>
          </p:nvPr>
        </p:nvSpPr>
        <p:spPr>
          <a:xfrm>
            <a:off x="11425288" y="6463723"/>
            <a:ext cx="699910" cy="284207"/>
          </a:xfrm>
          <a:prstGeom prst="rect">
            <a:avLst/>
          </a:prstGeom>
        </p:spPr>
        <p:txBody>
          <a:bodyPr lIns="182880" anchor="ctr"/>
          <a:lstStyle>
            <a:lvl1pPr algn="l">
              <a:defRPr sz="1199">
                <a:solidFill>
                  <a:schemeClr val="accent6"/>
                </a:solidFill>
              </a:defRPr>
            </a:lvl1pPr>
          </a:lstStyle>
          <a:p>
            <a:fld id="{2DB2551F-0F36-184F-87EE-E0604C929E46}" type="slidenum">
              <a:rPr lang="en-US" smtClean="0"/>
              <a:pPr/>
              <a:t>‹#›</a:t>
            </a:fld>
            <a:endParaRPr lang="en-US" dirty="0"/>
          </a:p>
        </p:txBody>
      </p:sp>
      <p:sp>
        <p:nvSpPr>
          <p:cNvPr id="5" name="Text Placeholder 4">
            <a:extLst>
              <a:ext uri="{FF2B5EF4-FFF2-40B4-BE49-F238E27FC236}">
                <a16:creationId xmlns:a16="http://schemas.microsoft.com/office/drawing/2014/main" id="{F39B6D79-1C47-B44F-8CCD-365B5D26CC50}"/>
              </a:ext>
            </a:extLst>
          </p:cNvPr>
          <p:cNvSpPr>
            <a:spLocks noGrp="1"/>
          </p:cNvSpPr>
          <p:nvPr>
            <p:ph type="body" sz="quarter" idx="10"/>
          </p:nvPr>
        </p:nvSpPr>
        <p:spPr>
          <a:xfrm>
            <a:off x="699912" y="6180883"/>
            <a:ext cx="7205599" cy="567047"/>
          </a:xfrm>
        </p:spPr>
        <p:txBody>
          <a:bodyPr anchor="b">
            <a:noAutofit/>
          </a:bodyPr>
          <a:lstStyle>
            <a:lvl1pPr marL="0" indent="0">
              <a:spcAft>
                <a:spcPts val="0"/>
              </a:spcAft>
              <a:buNone/>
              <a:defRPr sz="900"/>
            </a:lvl1pPr>
            <a:lvl2pPr marL="456960" indent="0">
              <a:buNone/>
              <a:defRPr sz="999"/>
            </a:lvl2pPr>
            <a:lvl3pPr marL="913920" indent="0">
              <a:buNone/>
              <a:defRPr sz="999"/>
            </a:lvl3pPr>
            <a:lvl4pPr marL="1370880" indent="0">
              <a:buNone/>
              <a:defRPr sz="999"/>
            </a:lvl4pPr>
            <a:lvl5pPr marL="1827840" indent="0">
              <a:buNone/>
              <a:defRPr sz="999"/>
            </a:lvl5pPr>
          </a:lstStyle>
          <a:p>
            <a:pPr lvl="0"/>
            <a:r>
              <a:rPr lang="en-US" dirty="0"/>
              <a:t>Click to edit Master text styles</a:t>
            </a:r>
          </a:p>
        </p:txBody>
      </p:sp>
    </p:spTree>
    <p:extLst>
      <p:ext uri="{BB962C8B-B14F-4D97-AF65-F5344CB8AC3E}">
        <p14:creationId xmlns:p14="http://schemas.microsoft.com/office/powerpoint/2010/main" val="86394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CC77-83CD-4423-5293-7E0D07F1A94B}"/>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3AFA749-54FD-BA97-5700-3AEF8A37A9ED}"/>
              </a:ext>
            </a:extLst>
          </p:cNvPr>
          <p:cNvSpPr>
            <a:spLocks noGrp="1"/>
          </p:cNvSpPr>
          <p:nvPr>
            <p:ph idx="1"/>
          </p:nvPr>
        </p:nvSpPr>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268F3C0F-79BE-57ED-2B56-9578A648BBFB}"/>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3296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alphaModFix amt="7038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EEFF-06A6-0FC8-787E-259972E6FAA4}"/>
              </a:ext>
            </a:extLst>
          </p:cNvPr>
          <p:cNvSpPr>
            <a:spLocks noGrp="1"/>
          </p:cNvSpPr>
          <p:nvPr>
            <p:ph type="title"/>
          </p:nvPr>
        </p:nvSpPr>
        <p:spPr>
          <a:xfrm>
            <a:off x="831850" y="1709738"/>
            <a:ext cx="10515600" cy="2852737"/>
          </a:xfrm>
        </p:spPr>
        <p:txBody>
          <a:bodyPr anchor="b"/>
          <a:lstStyle>
            <a:lvl1pPr>
              <a:defRPr sz="6000">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62A06F5-E828-9F2A-865B-206112C52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 Placeholder 7">
            <a:extLst>
              <a:ext uri="{FF2B5EF4-FFF2-40B4-BE49-F238E27FC236}">
                <a16:creationId xmlns:a16="http://schemas.microsoft.com/office/drawing/2014/main" id="{51E9E37E-8B3B-66CD-9BAE-C4BD4C51C6FC}"/>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78456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E8866-AE33-063A-EF79-40DF7D1A921F}"/>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403C5B9-2D25-5337-7BBA-3ED2655084AB}"/>
              </a:ext>
            </a:extLst>
          </p:cNvPr>
          <p:cNvSpPr>
            <a:spLocks noGrp="1"/>
          </p:cNvSpPr>
          <p:nvPr>
            <p:ph sz="half" idx="1"/>
          </p:nvPr>
        </p:nvSpPr>
        <p:spPr>
          <a:xfrm>
            <a:off x="838200" y="1825625"/>
            <a:ext cx="5181600" cy="43513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58FCBBB-7198-151F-E4F6-1E7CFD5D9584}"/>
              </a:ext>
            </a:extLst>
          </p:cNvPr>
          <p:cNvSpPr>
            <a:spLocks noGrp="1"/>
          </p:cNvSpPr>
          <p:nvPr>
            <p:ph sz="half" idx="2"/>
          </p:nvPr>
        </p:nvSpPr>
        <p:spPr>
          <a:xfrm>
            <a:off x="6172200" y="1825625"/>
            <a:ext cx="5181600" cy="43513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3DD6EE70-201A-7784-D7C2-A6526FFC6C9E}"/>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1673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EFA4-04A4-449E-6D6F-8DA3BFA868EE}"/>
              </a:ext>
            </a:extLst>
          </p:cNvPr>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01A5F4E-69AF-F17B-617C-22E0E0485888}"/>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72BEF36-D860-6848-D47C-D1D3F74E7ABC}"/>
              </a:ext>
            </a:extLst>
          </p:cNvPr>
          <p:cNvSpPr>
            <a:spLocks noGrp="1"/>
          </p:cNvSpPr>
          <p:nvPr>
            <p:ph sz="half" idx="2"/>
          </p:nvPr>
        </p:nvSpPr>
        <p:spPr>
          <a:xfrm>
            <a:off x="839788" y="2505075"/>
            <a:ext cx="5157787" cy="368458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376C7D4-3E1D-6B65-7B11-19BF7AFFEE9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E8F191F-A895-9C72-E18D-0CB6FE7E84DE}"/>
              </a:ext>
            </a:extLst>
          </p:cNvPr>
          <p:cNvSpPr>
            <a:spLocks noGrp="1"/>
          </p:cNvSpPr>
          <p:nvPr>
            <p:ph sz="quarter" idx="4"/>
          </p:nvPr>
        </p:nvSpPr>
        <p:spPr>
          <a:xfrm>
            <a:off x="6172200" y="2505075"/>
            <a:ext cx="5183188" cy="368458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5A11942B-E38F-D79B-FAB4-CCA4B14117CA}"/>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04201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7D82-00B8-0B9A-74D3-29E6B2615594}"/>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6" name="Text Placeholder 7">
            <a:extLst>
              <a:ext uri="{FF2B5EF4-FFF2-40B4-BE49-F238E27FC236}">
                <a16:creationId xmlns:a16="http://schemas.microsoft.com/office/drawing/2014/main" id="{4716A040-6F1B-7409-788E-EF6C2F76F072}"/>
              </a:ext>
            </a:extLst>
          </p:cNvPr>
          <p:cNvSpPr>
            <a:spLocks noGrp="1"/>
          </p:cNvSpPr>
          <p:nvPr>
            <p:ph type="body" sz="quarter" idx="12"/>
          </p:nvPr>
        </p:nvSpPr>
        <p:spPr>
          <a:xfrm>
            <a:off x="1524000" y="6320100"/>
            <a:ext cx="8597900" cy="447675"/>
          </a:xfrm>
        </p:spPr>
        <p:txBody>
          <a:bodyPr anchor="b">
            <a:noAutofit/>
          </a:bodyPr>
          <a:lstStyle>
            <a:lvl1pPr marL="0" indent="0">
              <a:buNone/>
              <a:defRPr sz="10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38933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93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E99619"/>
                </a:solidFill>
                <a:effectLst>
                  <a:outerShdw blurRad="50800" dist="12700" dir="2700000">
                    <a:srgbClr val="000000">
                      <a:alpha val="75000"/>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Courier New"/>
              <a:buChar char="o"/>
              <a:defRPr strike="noStrike">
                <a:solidFill>
                  <a:srgbClr val="FFFFFF"/>
                </a:solidFill>
              </a:defRPr>
            </a:lvl1pPr>
            <a:lvl2pPr>
              <a:defRPr strike="noStrike">
                <a:solidFill>
                  <a:srgbClr val="FFFFFF"/>
                </a:solidFill>
              </a:defRPr>
            </a:lvl2pPr>
            <a:lvl3pPr>
              <a:defRPr strike="noStrike">
                <a:solidFill>
                  <a:srgbClr val="FFFFFF"/>
                </a:solidFill>
              </a:defRPr>
            </a:lvl3pPr>
            <a:lvl4pPr>
              <a:defRPr strike="noStrike">
                <a:solidFill>
                  <a:srgbClr val="FFFFFF"/>
                </a:solidFill>
              </a:defRPr>
            </a:lvl4pPr>
            <a:lvl5pPr>
              <a:defRPr strike="noStrike">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72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1981200"/>
            <a:ext cx="9550400" cy="1676400"/>
          </a:xfrm>
        </p:spPr>
        <p:txBody>
          <a:bodyPr/>
          <a:lstStyle>
            <a:lvl1pPr algn="ctr">
              <a:defRPr sz="3798">
                <a:solidFill>
                  <a:srgbClr val="E99619"/>
                </a:solidFill>
                <a:effectLst>
                  <a:outerShdw blurRad="50800" dist="12700" dir="2700000">
                    <a:srgbClr val="000000">
                      <a:alpha val="75000"/>
                    </a:srgbClr>
                  </a:outerShdw>
                </a:effectLst>
              </a:defRPr>
            </a:lvl1pPr>
          </a:lstStyle>
          <a:p>
            <a:r>
              <a:rPr lang="en-US" dirty="0"/>
              <a:t>Click to edit Master title style</a:t>
            </a:r>
          </a:p>
        </p:txBody>
      </p:sp>
      <p:sp>
        <p:nvSpPr>
          <p:cNvPr id="3" name="Subtitle 2"/>
          <p:cNvSpPr>
            <a:spLocks noGrp="1"/>
          </p:cNvSpPr>
          <p:nvPr>
            <p:ph type="subTitle" idx="1"/>
          </p:nvPr>
        </p:nvSpPr>
        <p:spPr>
          <a:xfrm>
            <a:off x="1320800" y="3657600"/>
            <a:ext cx="9550400" cy="1219200"/>
          </a:xfrm>
        </p:spPr>
        <p:txBody>
          <a:bodyPr>
            <a:normAutofit/>
          </a:bodyPr>
          <a:lstStyle>
            <a:lvl1pPr marL="0" indent="0" algn="ctr">
              <a:buNone/>
              <a:defRPr sz="2799">
                <a:solidFill>
                  <a:schemeClr val="bg1"/>
                </a:solidFill>
              </a:defRPr>
            </a:lvl1pPr>
            <a:lvl2pPr marL="456971" indent="0" algn="ctr">
              <a:buNone/>
              <a:defRPr>
                <a:solidFill>
                  <a:schemeClr val="tx1">
                    <a:tint val="7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9326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1955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3608EC-7E77-9FBE-47B4-A289EEDCDA26}"/>
              </a:ext>
            </a:extLst>
          </p:cNvPr>
          <p:cNvSpPr/>
          <p:nvPr userDrawn="1"/>
        </p:nvSpPr>
        <p:spPr>
          <a:xfrm>
            <a:off x="1057197" y="6311899"/>
            <a:ext cx="11134803" cy="546101"/>
          </a:xfrm>
          <a:prstGeom prst="rect">
            <a:avLst/>
          </a:prstGeom>
          <a:gradFill flip="none" rotWithShape="1">
            <a:gsLst>
              <a:gs pos="0">
                <a:schemeClr val="accent1"/>
              </a:gs>
              <a:gs pos="86000">
                <a:schemeClr val="tx2"/>
              </a:gs>
            </a:gsLst>
            <a:lin ang="108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6A9DB656-1AD7-064E-BA22-4868A6D5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F99C9F-CF8D-C307-D570-35BEBBEB7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E776642-4A68-D31C-95D8-6E0000F35C32}"/>
              </a:ext>
            </a:extLst>
          </p:cNvPr>
          <p:cNvSpPr>
            <a:spLocks noGrp="1"/>
          </p:cNvSpPr>
          <p:nvPr>
            <p:ph type="ftr" sz="quarter" idx="3"/>
          </p:nvPr>
        </p:nvSpPr>
        <p:spPr>
          <a:xfrm>
            <a:off x="1640263" y="6356350"/>
            <a:ext cx="8521831" cy="42536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Delay 8">
            <a:extLst>
              <a:ext uri="{FF2B5EF4-FFF2-40B4-BE49-F238E27FC236}">
                <a16:creationId xmlns:a16="http://schemas.microsoft.com/office/drawing/2014/main" id="{A7CFC9E5-7337-DB8B-981A-7F8B6486125A}"/>
              </a:ext>
            </a:extLst>
          </p:cNvPr>
          <p:cNvSpPr/>
          <p:nvPr userDrawn="1"/>
        </p:nvSpPr>
        <p:spPr>
          <a:xfrm>
            <a:off x="-4317" y="6176962"/>
            <a:ext cx="1411700" cy="681037"/>
          </a:xfrm>
          <a:custGeom>
            <a:avLst/>
            <a:gdLst>
              <a:gd name="connsiteX0" fmla="*/ 0 w 748430"/>
              <a:gd name="connsiteY0" fmla="*/ 0 h 689139"/>
              <a:gd name="connsiteX1" fmla="*/ 374215 w 748430"/>
              <a:gd name="connsiteY1" fmla="*/ 0 h 689139"/>
              <a:gd name="connsiteX2" fmla="*/ 748430 w 748430"/>
              <a:gd name="connsiteY2" fmla="*/ 344570 h 689139"/>
              <a:gd name="connsiteX3" fmla="*/ 374215 w 748430"/>
              <a:gd name="connsiteY3" fmla="*/ 689140 h 689139"/>
              <a:gd name="connsiteX4" fmla="*/ 0 w 748430"/>
              <a:gd name="connsiteY4" fmla="*/ 689139 h 689139"/>
              <a:gd name="connsiteX5" fmla="*/ 0 w 748430"/>
              <a:gd name="connsiteY5" fmla="*/ 0 h 689139"/>
              <a:gd name="connsiteX0" fmla="*/ 1650124 w 2398554"/>
              <a:gd name="connsiteY0" fmla="*/ 0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650124 w 2398554"/>
              <a:gd name="connsiteY5" fmla="*/ 0 h 699650"/>
              <a:gd name="connsiteX0" fmla="*/ 0 w 2409064"/>
              <a:gd name="connsiteY0" fmla="*/ 10511 h 699650"/>
              <a:gd name="connsiteX1" fmla="*/ 2034849 w 2409064"/>
              <a:gd name="connsiteY1" fmla="*/ 0 h 699650"/>
              <a:gd name="connsiteX2" fmla="*/ 2409064 w 2409064"/>
              <a:gd name="connsiteY2" fmla="*/ 344570 h 699650"/>
              <a:gd name="connsiteX3" fmla="*/ 2034849 w 2409064"/>
              <a:gd name="connsiteY3" fmla="*/ 689140 h 699650"/>
              <a:gd name="connsiteX4" fmla="*/ 10510 w 2409064"/>
              <a:gd name="connsiteY4" fmla="*/ 699650 h 699650"/>
              <a:gd name="connsiteX5" fmla="*/ 0 w 2409064"/>
              <a:gd name="connsiteY5" fmla="*/ 10511 h 699650"/>
              <a:gd name="connsiteX0" fmla="*/ 1057075 w 2398554"/>
              <a:gd name="connsiteY0" fmla="*/ 1 h 699650"/>
              <a:gd name="connsiteX1" fmla="*/ 2024339 w 2398554"/>
              <a:gd name="connsiteY1" fmla="*/ 0 h 699650"/>
              <a:gd name="connsiteX2" fmla="*/ 2398554 w 2398554"/>
              <a:gd name="connsiteY2" fmla="*/ 344570 h 699650"/>
              <a:gd name="connsiteX3" fmla="*/ 2024339 w 2398554"/>
              <a:gd name="connsiteY3" fmla="*/ 689140 h 699650"/>
              <a:gd name="connsiteX4" fmla="*/ 0 w 2398554"/>
              <a:gd name="connsiteY4" fmla="*/ 699650 h 699650"/>
              <a:gd name="connsiteX5" fmla="*/ 1057075 w 2398554"/>
              <a:gd name="connsiteY5" fmla="*/ 1 h 699650"/>
              <a:gd name="connsiteX0" fmla="*/ 19992 w 1361471"/>
              <a:gd name="connsiteY0" fmla="*/ 1 h 689140"/>
              <a:gd name="connsiteX1" fmla="*/ 987256 w 1361471"/>
              <a:gd name="connsiteY1" fmla="*/ 0 h 689140"/>
              <a:gd name="connsiteX2" fmla="*/ 1361471 w 1361471"/>
              <a:gd name="connsiteY2" fmla="*/ 344570 h 689140"/>
              <a:gd name="connsiteX3" fmla="*/ 987256 w 1361471"/>
              <a:gd name="connsiteY3" fmla="*/ 689140 h 689140"/>
              <a:gd name="connsiteX4" fmla="*/ 0 w 1361471"/>
              <a:gd name="connsiteY4" fmla="*/ 689140 h 689140"/>
              <a:gd name="connsiteX5" fmla="*/ 19992 w 1361471"/>
              <a:gd name="connsiteY5" fmla="*/ 1 h 689140"/>
              <a:gd name="connsiteX0" fmla="*/ 0 w 1365647"/>
              <a:gd name="connsiteY0" fmla="*/ 1 h 689140"/>
              <a:gd name="connsiteX1" fmla="*/ 991432 w 1365647"/>
              <a:gd name="connsiteY1" fmla="*/ 0 h 689140"/>
              <a:gd name="connsiteX2" fmla="*/ 1365647 w 1365647"/>
              <a:gd name="connsiteY2" fmla="*/ 344570 h 689140"/>
              <a:gd name="connsiteX3" fmla="*/ 991432 w 1365647"/>
              <a:gd name="connsiteY3" fmla="*/ 689140 h 689140"/>
              <a:gd name="connsiteX4" fmla="*/ 4176 w 1365647"/>
              <a:gd name="connsiteY4" fmla="*/ 689140 h 689140"/>
              <a:gd name="connsiteX5" fmla="*/ 0 w 1365647"/>
              <a:gd name="connsiteY5" fmla="*/ 1 h 68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5647" h="689140">
                <a:moveTo>
                  <a:pt x="0" y="1"/>
                </a:moveTo>
                <a:lnTo>
                  <a:pt x="991432" y="0"/>
                </a:lnTo>
                <a:cubicBezTo>
                  <a:pt x="1198105" y="0"/>
                  <a:pt x="1365647" y="154269"/>
                  <a:pt x="1365647" y="344570"/>
                </a:cubicBezTo>
                <a:cubicBezTo>
                  <a:pt x="1365647" y="534871"/>
                  <a:pt x="1198105" y="689140"/>
                  <a:pt x="991432" y="689140"/>
                </a:cubicBezTo>
                <a:lnTo>
                  <a:pt x="4176" y="689140"/>
                </a:lnTo>
                <a:lnTo>
                  <a:pt x="0" y="1"/>
                </a:lnTo>
                <a:close/>
              </a:path>
            </a:pathLst>
          </a:custGeom>
          <a:solidFill>
            <a:schemeClr val="bg1"/>
          </a:solidFill>
          <a:ln>
            <a:noFill/>
          </a:ln>
          <a:effectLst>
            <a:outerShdw blurRad="76859" dist="38100" dir="16200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9D4DC12-C41D-67BC-F969-5B1245AB794F}"/>
              </a:ext>
            </a:extLst>
          </p:cNvPr>
          <p:cNvPicPr>
            <a:picLocks noChangeAspect="1"/>
          </p:cNvPicPr>
          <p:nvPr userDrawn="1"/>
        </p:nvPicPr>
        <p:blipFill>
          <a:blip r:embed="rId17"/>
          <a:stretch>
            <a:fillRect/>
          </a:stretch>
        </p:blipFill>
        <p:spPr>
          <a:xfrm>
            <a:off x="123944" y="6263241"/>
            <a:ext cx="933253" cy="518474"/>
          </a:xfrm>
          <a:prstGeom prst="rect">
            <a:avLst/>
          </a:prstGeom>
        </p:spPr>
      </p:pic>
    </p:spTree>
    <p:extLst>
      <p:ext uri="{BB962C8B-B14F-4D97-AF65-F5344CB8AC3E}">
        <p14:creationId xmlns:p14="http://schemas.microsoft.com/office/powerpoint/2010/main" val="3547685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79" r:id="rId9"/>
    <p:sldLayoutId id="2147483681" r:id="rId10"/>
    <p:sldLayoutId id="2147483682" r:id="rId11"/>
    <p:sldLayoutId id="2147483683"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System Font Regular"/>
        <a:buChar char="-"/>
        <a:defRPr sz="24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System Font Regular"/>
        <a:buChar char="&gt;"/>
        <a:defRPr sz="20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file:///C:/var/folders/z2/4mdbs5vs2gj4x8yp55ww4hnh0000gs/T/com.microsoft.Word/WebArchiveCopyPasteTempFiles/F1.large.jpg%3fwidth=800&amp;height=600&amp;carousel=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85A4D355-FD78-A564-1660-D1E55F72A8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177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6968" y="135807"/>
            <a:ext cx="11481040" cy="638682"/>
          </a:xfrm>
        </p:spPr>
        <p:txBody>
          <a:bodyPr/>
          <a:lstStyle/>
          <a:p>
            <a:r>
              <a:rPr lang="en-US" sz="2932" dirty="0">
                <a:solidFill>
                  <a:schemeClr val="accent2"/>
                </a:solidFill>
              </a:rPr>
              <a:t>Gaps and Disparities in Biomarker Testing in NSCLC</a:t>
            </a:r>
          </a:p>
        </p:txBody>
      </p:sp>
      <p:sp>
        <p:nvSpPr>
          <p:cNvPr id="4" name="TextBox 3"/>
          <p:cNvSpPr txBox="1"/>
          <p:nvPr/>
        </p:nvSpPr>
        <p:spPr>
          <a:xfrm>
            <a:off x="306968" y="896963"/>
            <a:ext cx="4430840" cy="342868"/>
          </a:xfrm>
          <a:prstGeom prst="rect">
            <a:avLst/>
          </a:prstGeom>
          <a:noFill/>
        </p:spPr>
        <p:txBody>
          <a:bodyPr wrap="square" rtlCol="0">
            <a:noAutofit/>
          </a:bodyPr>
          <a:lstStyle/>
          <a:p>
            <a:pPr defTabSz="1218560">
              <a:defRPr/>
            </a:pPr>
            <a:r>
              <a:rPr lang="en-US" sz="1599" b="1" dirty="0">
                <a:solidFill>
                  <a:schemeClr val="accent1"/>
                </a:solidFill>
                <a:latin typeface="Arial"/>
              </a:rPr>
              <a:t>MYLUNG Consortium</a:t>
            </a:r>
          </a:p>
        </p:txBody>
      </p:sp>
      <p:sp>
        <p:nvSpPr>
          <p:cNvPr id="8" name="TextBox 7"/>
          <p:cNvSpPr txBox="1"/>
          <p:nvPr/>
        </p:nvSpPr>
        <p:spPr>
          <a:xfrm>
            <a:off x="4902821" y="896963"/>
            <a:ext cx="6981364" cy="342868"/>
          </a:xfrm>
          <a:prstGeom prst="rect">
            <a:avLst/>
          </a:prstGeom>
          <a:noFill/>
        </p:spPr>
        <p:txBody>
          <a:bodyPr wrap="square" rtlCol="0">
            <a:noAutofit/>
          </a:bodyPr>
          <a:lstStyle/>
          <a:p>
            <a:pPr defTabSz="1218560">
              <a:defRPr/>
            </a:pPr>
            <a:r>
              <a:rPr lang="en-US" sz="1599" b="1" dirty="0">
                <a:solidFill>
                  <a:schemeClr val="accent1"/>
                </a:solidFill>
                <a:latin typeface="Arial"/>
              </a:rPr>
              <a:t>FLATIRON EHR-Derived Data</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856875646"/>
              </p:ext>
            </p:extLst>
          </p:nvPr>
        </p:nvGraphicFramePr>
        <p:xfrm>
          <a:off x="306968" y="1285679"/>
          <a:ext cx="4430840" cy="2334426"/>
        </p:xfrm>
        <a:graphic>
          <a:graphicData uri="http://schemas.openxmlformats.org/drawingml/2006/table">
            <a:tbl>
              <a:tblPr firstRow="1" firstCol="1" bandRow="1">
                <a:tableStyleId>{6E25E649-3F16-4E02-A733-19D2CDBF48F0}</a:tableStyleId>
              </a:tblPr>
              <a:tblGrid>
                <a:gridCol w="1917549">
                  <a:extLst>
                    <a:ext uri="{9D8B030D-6E8A-4147-A177-3AD203B41FA5}">
                      <a16:colId xmlns:a16="http://schemas.microsoft.com/office/drawing/2014/main" val="20000"/>
                    </a:ext>
                  </a:extLst>
                </a:gridCol>
                <a:gridCol w="1155098">
                  <a:extLst>
                    <a:ext uri="{9D8B030D-6E8A-4147-A177-3AD203B41FA5}">
                      <a16:colId xmlns:a16="http://schemas.microsoft.com/office/drawing/2014/main" val="20001"/>
                    </a:ext>
                  </a:extLst>
                </a:gridCol>
                <a:gridCol w="1358193">
                  <a:extLst>
                    <a:ext uri="{9D8B030D-6E8A-4147-A177-3AD203B41FA5}">
                      <a16:colId xmlns:a16="http://schemas.microsoft.com/office/drawing/2014/main" val="20002"/>
                    </a:ext>
                  </a:extLst>
                </a:gridCol>
              </a:tblGrid>
              <a:tr h="385450">
                <a:tc>
                  <a:txBody>
                    <a:bodyPr/>
                    <a:lstStyle/>
                    <a:p>
                      <a:r>
                        <a:rPr lang="en-US" sz="1100" dirty="0">
                          <a:latin typeface="Arial" panose="020B0604020202020204" pitchFamily="34" charset="0"/>
                          <a:cs typeface="Arial" panose="020B0604020202020204" pitchFamily="34" charset="0"/>
                        </a:rPr>
                        <a:t>Test Types</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Overall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 = 3,474)</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Nonsquamous</a:t>
                      </a:r>
                      <a:br>
                        <a:rPr lang="en-US" sz="1100" baseline="0" dirty="0">
                          <a:latin typeface="Arial" panose="020B0604020202020204" pitchFamily="34" charset="0"/>
                          <a:cs typeface="Arial" panose="020B0604020202020204" pitchFamily="34" charset="0"/>
                        </a:rPr>
                      </a:br>
                      <a:r>
                        <a:rPr lang="en-US" sz="1100" baseline="0" dirty="0">
                          <a:latin typeface="Arial" panose="020B0604020202020204" pitchFamily="34" charset="0"/>
                          <a:cs typeface="Arial" panose="020B0604020202020204" pitchFamily="34" charset="0"/>
                        </a:rPr>
                        <a:t>(n = 2,820)</a:t>
                      </a:r>
                      <a:endParaRPr lang="en-US" sz="110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27228">
                <a:tc>
                  <a:txBody>
                    <a:bodyPr/>
                    <a:lstStyle/>
                    <a:p>
                      <a:r>
                        <a:rPr lang="en-US" sz="1100" b="1" dirty="0">
                          <a:latin typeface="Arial" panose="020B0604020202020204" pitchFamily="34" charset="0"/>
                          <a:cs typeface="Arial" panose="020B0604020202020204" pitchFamily="34" charset="0"/>
                        </a:rPr>
                        <a:t>EGFR</a:t>
                      </a:r>
                      <a:endParaRPr lang="en-US" sz="1100" b="1" i="1"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70%</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76%</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7228">
                <a:tc>
                  <a:txBody>
                    <a:bodyPr/>
                    <a:lstStyle/>
                    <a:p>
                      <a:r>
                        <a:rPr lang="en-US" sz="1100" b="1" dirty="0">
                          <a:latin typeface="Arial" panose="020B0604020202020204" pitchFamily="34" charset="0"/>
                          <a:cs typeface="Arial" panose="020B0604020202020204" pitchFamily="34" charset="0"/>
                        </a:rPr>
                        <a:t>ALK</a:t>
                      </a:r>
                      <a:endParaRPr lang="en-US" sz="1100" b="1" i="1"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70%</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76%</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7228">
                <a:tc>
                  <a:txBody>
                    <a:bodyPr/>
                    <a:lstStyle/>
                    <a:p>
                      <a:r>
                        <a:rPr lang="en-US" sz="1100" b="1" dirty="0">
                          <a:latin typeface="Arial" panose="020B0604020202020204" pitchFamily="34" charset="0"/>
                          <a:cs typeface="Arial" panose="020B0604020202020204" pitchFamily="34" charset="0"/>
                        </a:rPr>
                        <a:t>ROS1</a:t>
                      </a:r>
                      <a:endParaRPr lang="en-US" sz="1100" b="1" i="1"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68%</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73%</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7228">
                <a:tc>
                  <a:txBody>
                    <a:bodyPr/>
                    <a:lstStyle/>
                    <a:p>
                      <a:r>
                        <a:rPr lang="en-US" sz="1100" b="1" dirty="0">
                          <a:latin typeface="Arial" panose="020B0604020202020204" pitchFamily="34" charset="0"/>
                          <a:cs typeface="Arial" panose="020B0604020202020204" pitchFamily="34" charset="0"/>
                        </a:rPr>
                        <a:t>BRAF</a:t>
                      </a:r>
                      <a:endParaRPr lang="en-US" sz="1100" b="1" i="1"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55%</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59%</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7228">
                <a:tc>
                  <a:txBody>
                    <a:bodyPr/>
                    <a:lstStyle/>
                    <a:p>
                      <a:r>
                        <a:rPr lang="en-US" sz="1100" b="1" dirty="0">
                          <a:latin typeface="Arial" panose="020B0604020202020204" pitchFamily="34" charset="0"/>
                          <a:cs typeface="Arial" panose="020B0604020202020204" pitchFamily="34" charset="0"/>
                        </a:rPr>
                        <a:t>PD-L1</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83%</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83%</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7228">
                <a:tc>
                  <a:txBody>
                    <a:bodyPr/>
                    <a:lstStyle/>
                    <a:p>
                      <a:r>
                        <a:rPr lang="en-US" sz="1100" b="1" dirty="0">
                          <a:latin typeface="Arial" panose="020B0604020202020204" pitchFamily="34" charset="0"/>
                          <a:cs typeface="Arial" panose="020B0604020202020204" pitchFamily="34" charset="0"/>
                        </a:rPr>
                        <a:t>Any</a:t>
                      </a:r>
                      <a:r>
                        <a:rPr lang="en-US" sz="1100" b="1" baseline="0" dirty="0">
                          <a:latin typeface="Arial" panose="020B0604020202020204" pitchFamily="34" charset="0"/>
                          <a:cs typeface="Arial" panose="020B0604020202020204" pitchFamily="34" charset="0"/>
                        </a:rPr>
                        <a:t> biomarker</a:t>
                      </a:r>
                      <a:endParaRPr lang="en-US" sz="1100" b="1"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90%</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91%</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27228">
                <a:tc>
                  <a:txBody>
                    <a:bodyPr/>
                    <a:lstStyle/>
                    <a:p>
                      <a:r>
                        <a:rPr lang="en-US" sz="1100" b="1" dirty="0">
                          <a:solidFill>
                            <a:schemeClr val="bg1"/>
                          </a:solidFill>
                          <a:latin typeface="Arial" panose="020B0604020202020204" pitchFamily="34" charset="0"/>
                          <a:cs typeface="Arial" panose="020B0604020202020204" pitchFamily="34" charset="0"/>
                        </a:rPr>
                        <a:t>All</a:t>
                      </a:r>
                      <a:r>
                        <a:rPr lang="en-US" sz="1100" b="1" baseline="0" dirty="0">
                          <a:solidFill>
                            <a:schemeClr val="bg1"/>
                          </a:solidFill>
                          <a:latin typeface="Arial" panose="020B0604020202020204" pitchFamily="34" charset="0"/>
                          <a:cs typeface="Arial" panose="020B0604020202020204" pitchFamily="34" charset="0"/>
                        </a:rPr>
                        <a:t> 5 biomarker tests</a:t>
                      </a:r>
                      <a:endParaRPr lang="en-US" sz="1100" b="1" dirty="0">
                        <a:solidFill>
                          <a:schemeClr val="bg1"/>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46%</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49%</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7"/>
                  </a:ext>
                </a:extLst>
              </a:tr>
              <a:tr h="227228">
                <a:tc>
                  <a:txBody>
                    <a:bodyPr/>
                    <a:lstStyle/>
                    <a:p>
                      <a:r>
                        <a:rPr lang="en-US" sz="1100" b="1" dirty="0">
                          <a:latin typeface="Arial" panose="020B0604020202020204" pitchFamily="34" charset="0"/>
                          <a:cs typeface="Arial" panose="020B0604020202020204" pitchFamily="34" charset="0"/>
                        </a:rPr>
                        <a:t>NGS</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37%</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39%</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7" name="Content Placeholder 2"/>
          <p:cNvSpPr txBox="1">
            <a:spLocks/>
          </p:cNvSpPr>
          <p:nvPr/>
        </p:nvSpPr>
        <p:spPr>
          <a:xfrm>
            <a:off x="8751472" y="4435512"/>
            <a:ext cx="3036536" cy="1254740"/>
          </a:xfrm>
          <a:prstGeom prst="rect">
            <a:avLst/>
          </a:prstGeom>
          <a:ln/>
        </p:spPr>
        <p:style>
          <a:lnRef idx="1">
            <a:schemeClr val="accent1"/>
          </a:lnRef>
          <a:fillRef idx="2">
            <a:schemeClr val="accent1"/>
          </a:fillRef>
          <a:effectRef idx="1">
            <a:schemeClr val="accent1"/>
          </a:effectRef>
          <a:fontRef idx="minor">
            <a:schemeClr val="dk1"/>
          </a:fontRef>
        </p:style>
        <p:txBody>
          <a:bodyPr vert="horz" lIns="121857" tIns="60928" rIns="121857" bIns="60928" rtlCol="0" anchor="ctr">
            <a:no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257300" marR="0" indent="-342900" algn="l" defTabSz="914400" rtl="0" eaLnBrk="1" fontAlgn="auto" latinLnBrk="0" hangingPunct="1">
              <a:lnSpc>
                <a:spcPct val="100000"/>
              </a:lnSpc>
              <a:spcBef>
                <a:spcPts val="0"/>
              </a:spcBef>
              <a:spcAft>
                <a:spcPts val="600"/>
              </a:spcAft>
              <a:buClrTx/>
              <a:buSzPct val="70000"/>
              <a:buFont typeface="Wingdings" panose="05000000000000000000" pitchFamily="2" charset="2"/>
              <a:buChar char="Ø"/>
              <a:tabLst/>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0">
              <a:spcAft>
                <a:spcPts val="0"/>
              </a:spcAft>
              <a:buNone/>
              <a:defRPr/>
            </a:pPr>
            <a:r>
              <a:rPr lang="en-US" sz="1600" dirty="0">
                <a:solidFill>
                  <a:srgbClr val="000000"/>
                </a:solidFill>
                <a:ea typeface="Calibri"/>
              </a:rPr>
              <a:t>Still missing the mark overall, and there are notable disparities in testing</a:t>
            </a:r>
          </a:p>
        </p:txBody>
      </p:sp>
      <p:graphicFrame>
        <p:nvGraphicFramePr>
          <p:cNvPr id="20" name="Content Placeholder 5"/>
          <p:cNvGraphicFramePr>
            <a:graphicFrameLocks noGrp="1"/>
          </p:cNvGraphicFramePr>
          <p:nvPr>
            <p:ph sz="quarter" idx="4"/>
            <p:extLst>
              <p:ext uri="{D42A27DB-BD31-4B8C-83A1-F6EECF244321}">
                <p14:modId xmlns:p14="http://schemas.microsoft.com/office/powerpoint/2010/main" val="320275289"/>
              </p:ext>
            </p:extLst>
          </p:nvPr>
        </p:nvGraphicFramePr>
        <p:xfrm>
          <a:off x="4902823" y="1285679"/>
          <a:ext cx="7017110" cy="2532736"/>
        </p:xfrm>
        <a:graphic>
          <a:graphicData uri="http://schemas.openxmlformats.org/drawingml/2006/table">
            <a:tbl>
              <a:tblPr firstRow="1" firstCol="1" bandRow="1">
                <a:tableStyleId>{6E25E649-3F16-4E02-A733-19D2CDBF48F0}</a:tableStyleId>
              </a:tblPr>
              <a:tblGrid>
                <a:gridCol w="2703692">
                  <a:extLst>
                    <a:ext uri="{9D8B030D-6E8A-4147-A177-3AD203B41FA5}">
                      <a16:colId xmlns:a16="http://schemas.microsoft.com/office/drawing/2014/main" val="20000"/>
                    </a:ext>
                  </a:extLst>
                </a:gridCol>
                <a:gridCol w="1167792">
                  <a:extLst>
                    <a:ext uri="{9D8B030D-6E8A-4147-A177-3AD203B41FA5}">
                      <a16:colId xmlns:a16="http://schemas.microsoft.com/office/drawing/2014/main" val="20001"/>
                    </a:ext>
                  </a:extLst>
                </a:gridCol>
                <a:gridCol w="1167792">
                  <a:extLst>
                    <a:ext uri="{9D8B030D-6E8A-4147-A177-3AD203B41FA5}">
                      <a16:colId xmlns:a16="http://schemas.microsoft.com/office/drawing/2014/main" val="20002"/>
                    </a:ext>
                  </a:extLst>
                </a:gridCol>
                <a:gridCol w="1047898">
                  <a:extLst>
                    <a:ext uri="{9D8B030D-6E8A-4147-A177-3AD203B41FA5}">
                      <a16:colId xmlns:a16="http://schemas.microsoft.com/office/drawing/2014/main" val="20003"/>
                    </a:ext>
                  </a:extLst>
                </a:gridCol>
                <a:gridCol w="929936">
                  <a:extLst>
                    <a:ext uri="{9D8B030D-6E8A-4147-A177-3AD203B41FA5}">
                      <a16:colId xmlns:a16="http://schemas.microsoft.com/office/drawing/2014/main" val="20004"/>
                    </a:ext>
                  </a:extLst>
                </a:gridCol>
              </a:tblGrid>
              <a:tr h="356649">
                <a:tc>
                  <a:txBody>
                    <a:bodyPr/>
                    <a:lstStyle/>
                    <a:p>
                      <a:endParaRPr lang="en-US" sz="105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latin typeface="Arial" panose="020B0604020202020204" pitchFamily="34" charset="0"/>
                          <a:cs typeface="Arial" panose="020B0604020202020204" pitchFamily="34" charset="0"/>
                        </a:rPr>
                        <a:t>NSCLC Overall</a:t>
                      </a:r>
                    </a:p>
                    <a:p>
                      <a:pPr algn="ctr"/>
                      <a:r>
                        <a:rPr lang="en-US" sz="1050" dirty="0">
                          <a:latin typeface="Arial" panose="020B0604020202020204" pitchFamily="34" charset="0"/>
                          <a:cs typeface="Arial" panose="020B0604020202020204" pitchFamily="34" charset="0"/>
                        </a:rPr>
                        <a:t>(N = 14,768)</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latin typeface="Arial" panose="020B0604020202020204" pitchFamily="34" charset="0"/>
                          <a:cs typeface="Arial" panose="020B0604020202020204" pitchFamily="34" charset="0"/>
                        </a:rPr>
                        <a:t>White</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(n</a:t>
                      </a:r>
                      <a:r>
                        <a:rPr lang="en-US" sz="1050" baseline="0" dirty="0">
                          <a:latin typeface="Arial" panose="020B0604020202020204" pitchFamily="34" charset="0"/>
                          <a:cs typeface="Arial" panose="020B0604020202020204" pitchFamily="34" charset="0"/>
                        </a:rPr>
                        <a:t> = 9,793)</a:t>
                      </a:r>
                      <a:endParaRPr lang="en-US" sz="105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latin typeface="Arial" panose="020B0604020202020204" pitchFamily="34" charset="0"/>
                          <a:cs typeface="Arial" panose="020B0604020202020204" pitchFamily="34" charset="0"/>
                        </a:rPr>
                        <a:t>Black</a:t>
                      </a:r>
                    </a:p>
                    <a:p>
                      <a:pPr algn="ctr"/>
                      <a:r>
                        <a:rPr lang="en-US" sz="1050" dirty="0">
                          <a:latin typeface="Arial" panose="020B0604020202020204" pitchFamily="34" charset="0"/>
                          <a:cs typeface="Arial" panose="020B0604020202020204" pitchFamily="34" charset="0"/>
                        </a:rPr>
                        <a:t>(n</a:t>
                      </a:r>
                      <a:r>
                        <a:rPr lang="en-US" sz="1050" baseline="0" dirty="0">
                          <a:latin typeface="Arial" panose="020B0604020202020204" pitchFamily="34" charset="0"/>
                          <a:cs typeface="Arial" panose="020B0604020202020204" pitchFamily="34" charset="0"/>
                        </a:rPr>
                        <a:t> = 1,288)</a:t>
                      </a:r>
                      <a:endParaRPr lang="en-US" sz="105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i="1"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 White </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vs Black</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459">
                <a:tc>
                  <a:txBody>
                    <a:bodyPr/>
                    <a:lstStyle/>
                    <a:p>
                      <a:r>
                        <a:rPr lang="en-US" sz="1050" b="1" dirty="0">
                          <a:latin typeface="Arial" panose="020B0604020202020204" pitchFamily="34" charset="0"/>
                          <a:cs typeface="Arial" panose="020B0604020202020204" pitchFamily="34" charset="0"/>
                        </a:rPr>
                        <a:t>All patients</a:t>
                      </a:r>
                      <a:r>
                        <a:rPr lang="en-US" sz="1050" b="1" baseline="0" dirty="0">
                          <a:latin typeface="Arial" panose="020B0604020202020204" pitchFamily="34" charset="0"/>
                          <a:cs typeface="Arial" panose="020B0604020202020204" pitchFamily="34" charset="0"/>
                        </a:rPr>
                        <a:t> with NSCLC</a:t>
                      </a:r>
                    </a:p>
                    <a:p>
                      <a:r>
                        <a:rPr lang="en-US" sz="1050" baseline="0" dirty="0">
                          <a:latin typeface="Arial" panose="020B0604020202020204" pitchFamily="34" charset="0"/>
                          <a:cs typeface="Arial" panose="020B0604020202020204" pitchFamily="34" charset="0"/>
                        </a:rPr>
                        <a:t>  Ever tested</a:t>
                      </a:r>
                    </a:p>
                    <a:p>
                      <a:r>
                        <a:rPr lang="en-US" sz="1050" baseline="0" dirty="0">
                          <a:latin typeface="Arial" panose="020B0604020202020204" pitchFamily="34" charset="0"/>
                          <a:cs typeface="Arial" panose="020B0604020202020204" pitchFamily="34" charset="0"/>
                        </a:rPr>
                        <a:t>  Tested prior to 1L therapy</a:t>
                      </a:r>
                    </a:p>
                    <a:p>
                      <a:r>
                        <a:rPr lang="en-US" sz="1050" baseline="0" dirty="0">
                          <a:latin typeface="Arial" panose="020B0604020202020204" pitchFamily="34" charset="0"/>
                          <a:cs typeface="Arial" panose="020B0604020202020204" pitchFamily="34" charset="0"/>
                        </a:rPr>
                        <a:t>  Ever NGS tested</a:t>
                      </a:r>
                    </a:p>
                    <a:p>
                      <a:r>
                        <a:rPr lang="en-US" sz="1050" baseline="0" dirty="0">
                          <a:latin typeface="Arial" panose="020B0604020202020204" pitchFamily="34" charset="0"/>
                          <a:cs typeface="Arial" panose="020B0604020202020204" pitchFamily="34" charset="0"/>
                        </a:rPr>
                        <a:t>  NGS tested prior to 1L therapy</a:t>
                      </a:r>
                      <a:endParaRPr lang="en-US" sz="105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11,297 (76.5%)</a:t>
                      </a:r>
                    </a:p>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7,185 (48.7%)</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solidFill>
                            <a:srgbClr val="C00000"/>
                          </a:solidFill>
                          <a:latin typeface="Arial" panose="020B0604020202020204" pitchFamily="34" charset="0"/>
                          <a:cs typeface="Arial" panose="020B0604020202020204" pitchFamily="34" charset="0"/>
                        </a:rPr>
                        <a:t>7,477 (76.4%)</a:t>
                      </a:r>
                    </a:p>
                    <a:p>
                      <a:pPr algn="ctr"/>
                      <a:r>
                        <a:rPr lang="en-US" sz="1050" dirty="0">
                          <a:latin typeface="Arial" panose="020B0604020202020204" pitchFamily="34" charset="0"/>
                          <a:cs typeface="Arial" panose="020B0604020202020204" pitchFamily="34" charset="0"/>
                        </a:rPr>
                        <a:t>6,064 (61.9%)</a:t>
                      </a:r>
                    </a:p>
                    <a:p>
                      <a:pPr algn="ctr"/>
                      <a:r>
                        <a:rPr lang="en-US" sz="1050" dirty="0">
                          <a:solidFill>
                            <a:srgbClr val="C00000"/>
                          </a:solidFill>
                          <a:latin typeface="Arial" panose="020B0604020202020204" pitchFamily="34" charset="0"/>
                          <a:cs typeface="Arial" panose="020B0604020202020204" pitchFamily="34" charset="0"/>
                        </a:rPr>
                        <a:t>4,904 (50.1%)</a:t>
                      </a:r>
                    </a:p>
                    <a:p>
                      <a:pPr algn="ctr"/>
                      <a:r>
                        <a:rPr lang="en-US" sz="1050" dirty="0">
                          <a:solidFill>
                            <a:srgbClr val="C00000"/>
                          </a:solidFill>
                          <a:latin typeface="Arial" panose="020B0604020202020204" pitchFamily="34" charset="0"/>
                          <a:cs typeface="Arial" panose="020B0604020202020204" pitchFamily="34" charset="0"/>
                        </a:rPr>
                        <a:t>3,081 (31.5%)</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solidFill>
                            <a:srgbClr val="C00000"/>
                          </a:solidFill>
                          <a:latin typeface="Arial" panose="020B0604020202020204" pitchFamily="34" charset="0"/>
                          <a:cs typeface="Arial" panose="020B0604020202020204" pitchFamily="34" charset="0"/>
                        </a:rPr>
                        <a:t>948 (73.6%)</a:t>
                      </a:r>
                    </a:p>
                    <a:p>
                      <a:pPr algn="ctr"/>
                      <a:r>
                        <a:rPr lang="en-US" sz="1050" dirty="0">
                          <a:latin typeface="Arial" panose="020B0604020202020204" pitchFamily="34" charset="0"/>
                          <a:cs typeface="Arial" panose="020B0604020202020204" pitchFamily="34" charset="0"/>
                        </a:rPr>
                        <a:t>784</a:t>
                      </a:r>
                      <a:r>
                        <a:rPr lang="en-US" sz="1050" baseline="0" dirty="0">
                          <a:latin typeface="Arial" panose="020B0604020202020204" pitchFamily="34" charset="0"/>
                          <a:cs typeface="Arial" panose="020B0604020202020204" pitchFamily="34" charset="0"/>
                        </a:rPr>
                        <a:t> (60.9%)</a:t>
                      </a:r>
                    </a:p>
                    <a:p>
                      <a:pPr algn="ctr"/>
                      <a:r>
                        <a:rPr lang="en-US" sz="1050" baseline="0" dirty="0">
                          <a:solidFill>
                            <a:srgbClr val="C00000"/>
                          </a:solidFill>
                          <a:latin typeface="Arial" panose="020B0604020202020204" pitchFamily="34" charset="0"/>
                          <a:cs typeface="Arial" panose="020B0604020202020204" pitchFamily="34" charset="0"/>
                        </a:rPr>
                        <a:t>513 (39.8%)</a:t>
                      </a:r>
                    </a:p>
                    <a:p>
                      <a:pPr algn="ctr"/>
                      <a:r>
                        <a:rPr lang="en-US" sz="1050" baseline="0" dirty="0">
                          <a:solidFill>
                            <a:srgbClr val="C00000"/>
                          </a:solidFill>
                          <a:latin typeface="Arial" panose="020B0604020202020204" pitchFamily="34" charset="0"/>
                          <a:cs typeface="Arial" panose="020B0604020202020204" pitchFamily="34" charset="0"/>
                        </a:rPr>
                        <a:t>332 (25.8%)</a:t>
                      </a:r>
                      <a:endParaRPr lang="en-US" sz="1050" dirty="0">
                        <a:solidFill>
                          <a:srgbClr val="C00000"/>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solidFill>
                            <a:srgbClr val="C00000"/>
                          </a:solidFill>
                          <a:latin typeface="Arial" panose="020B0604020202020204" pitchFamily="34" charset="0"/>
                          <a:cs typeface="Arial" panose="020B0604020202020204" pitchFamily="34" charset="0"/>
                        </a:rPr>
                        <a:t>.03</a:t>
                      </a:r>
                    </a:p>
                    <a:p>
                      <a:pPr algn="ctr"/>
                      <a:r>
                        <a:rPr lang="en-US" sz="1050" dirty="0">
                          <a:latin typeface="Arial" panose="020B0604020202020204" pitchFamily="34" charset="0"/>
                          <a:cs typeface="Arial" panose="020B0604020202020204" pitchFamily="34" charset="0"/>
                        </a:rPr>
                        <a:t>.47</a:t>
                      </a:r>
                    </a:p>
                    <a:p>
                      <a:pPr algn="ctr"/>
                      <a:r>
                        <a:rPr lang="en-US" sz="1050" b="0" dirty="0">
                          <a:solidFill>
                            <a:srgbClr val="C00000"/>
                          </a:solidFill>
                          <a:latin typeface="Arial" panose="020B0604020202020204" pitchFamily="34" charset="0"/>
                          <a:cs typeface="Arial" panose="020B0604020202020204" pitchFamily="34" charset="0"/>
                        </a:rPr>
                        <a:t>&lt;</a:t>
                      </a:r>
                      <a:r>
                        <a:rPr lang="en-US" sz="1050" b="0" baseline="0" dirty="0">
                          <a:solidFill>
                            <a:srgbClr val="C00000"/>
                          </a:solidFill>
                          <a:latin typeface="Arial" panose="020B0604020202020204" pitchFamily="34" charset="0"/>
                          <a:cs typeface="Arial" panose="020B0604020202020204" pitchFamily="34" charset="0"/>
                        </a:rPr>
                        <a:t>.0001</a:t>
                      </a:r>
                    </a:p>
                    <a:p>
                      <a:pPr algn="ctr"/>
                      <a:r>
                        <a:rPr lang="en-US" sz="1050" b="0" baseline="0" dirty="0">
                          <a:solidFill>
                            <a:srgbClr val="C00000"/>
                          </a:solidFill>
                          <a:latin typeface="Arial" panose="020B0604020202020204" pitchFamily="34" charset="0"/>
                          <a:cs typeface="Arial" panose="020B0604020202020204" pitchFamily="34" charset="0"/>
                        </a:rPr>
                        <a:t>&lt;.0001</a:t>
                      </a:r>
                      <a:endParaRPr lang="en-US" sz="1050" b="0" dirty="0">
                        <a:solidFill>
                          <a:srgbClr val="C00000"/>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6649">
                <a:tc>
                  <a:txBody>
                    <a:bodyPr/>
                    <a:lstStyle/>
                    <a:p>
                      <a:endParaRPr lang="en-US" sz="1050" b="1" dirty="0">
                        <a:solidFill>
                          <a:schemeClr val="tx1"/>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b="1" dirty="0">
                          <a:solidFill>
                            <a:schemeClr val="bg1"/>
                          </a:solidFill>
                          <a:latin typeface="Arial" panose="020B0604020202020204" pitchFamily="34" charset="0"/>
                          <a:cs typeface="Arial" panose="020B0604020202020204" pitchFamily="34" charset="0"/>
                        </a:rPr>
                        <a:t>Nonsquamous</a:t>
                      </a:r>
                    </a:p>
                    <a:p>
                      <a:pPr algn="ctr"/>
                      <a:r>
                        <a:rPr lang="en-US" sz="1050" b="1" dirty="0">
                          <a:solidFill>
                            <a:schemeClr val="bg1"/>
                          </a:solidFill>
                          <a:latin typeface="Arial" panose="020B0604020202020204" pitchFamily="34" charset="0"/>
                          <a:cs typeface="Arial" panose="020B0604020202020204" pitchFamily="34" charset="0"/>
                        </a:rPr>
                        <a:t>(n = 10,333)</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White</a:t>
                      </a:r>
                      <a:br>
                        <a:rPr lang="en-US" sz="1050" b="1" dirty="0">
                          <a:solidFill>
                            <a:schemeClr val="bg1"/>
                          </a:solidFill>
                          <a:latin typeface="Arial" panose="020B0604020202020204" pitchFamily="34" charset="0"/>
                          <a:cs typeface="Arial" panose="020B0604020202020204" pitchFamily="34" charset="0"/>
                        </a:rPr>
                      </a:br>
                      <a:r>
                        <a:rPr lang="en-US" sz="1050" b="1" dirty="0">
                          <a:solidFill>
                            <a:schemeClr val="bg1"/>
                          </a:solidFill>
                          <a:latin typeface="Arial" panose="020B0604020202020204" pitchFamily="34" charset="0"/>
                          <a:cs typeface="Arial" panose="020B0604020202020204" pitchFamily="34" charset="0"/>
                        </a:rPr>
                        <a:t>(n</a:t>
                      </a:r>
                      <a:r>
                        <a:rPr lang="en-US" sz="1050" b="1" baseline="0" dirty="0">
                          <a:solidFill>
                            <a:schemeClr val="bg1"/>
                          </a:solidFill>
                          <a:latin typeface="Arial" panose="020B0604020202020204" pitchFamily="34" charset="0"/>
                          <a:cs typeface="Arial" panose="020B0604020202020204" pitchFamily="34" charset="0"/>
                        </a:rPr>
                        <a:t> = 6,705)</a:t>
                      </a:r>
                      <a:endParaRPr lang="en-US" sz="1050" b="1" dirty="0">
                        <a:solidFill>
                          <a:schemeClr val="bg1"/>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Black</a:t>
                      </a:r>
                    </a:p>
                    <a:p>
                      <a:pPr algn="ctr"/>
                      <a:r>
                        <a:rPr lang="en-US" sz="1050" b="1" dirty="0">
                          <a:solidFill>
                            <a:schemeClr val="bg1"/>
                          </a:solidFill>
                          <a:latin typeface="Arial" panose="020B0604020202020204" pitchFamily="34" charset="0"/>
                          <a:cs typeface="Arial" panose="020B0604020202020204" pitchFamily="34" charset="0"/>
                        </a:rPr>
                        <a:t>(n</a:t>
                      </a:r>
                      <a:r>
                        <a:rPr lang="en-US" sz="1050" b="1" baseline="0" dirty="0">
                          <a:solidFill>
                            <a:schemeClr val="bg1"/>
                          </a:solidFill>
                          <a:latin typeface="Arial" panose="020B0604020202020204" pitchFamily="34" charset="0"/>
                          <a:cs typeface="Arial" panose="020B0604020202020204" pitchFamily="34" charset="0"/>
                        </a:rPr>
                        <a:t> = 922)</a:t>
                      </a:r>
                      <a:endParaRPr lang="en-US" sz="1050" b="1" dirty="0">
                        <a:solidFill>
                          <a:schemeClr val="bg1"/>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050" b="1" dirty="0">
                          <a:solidFill>
                            <a:schemeClr val="bg1"/>
                          </a:solidFill>
                          <a:latin typeface="Arial" panose="020B0604020202020204" pitchFamily="34" charset="0"/>
                          <a:cs typeface="Arial" panose="020B0604020202020204" pitchFamily="34" charset="0"/>
                        </a:rPr>
                        <a:t>P, White </a:t>
                      </a:r>
                      <a:br>
                        <a:rPr lang="en-US" sz="1050" b="1" dirty="0">
                          <a:solidFill>
                            <a:schemeClr val="bg1"/>
                          </a:solidFill>
                          <a:latin typeface="Arial" panose="020B0604020202020204" pitchFamily="34" charset="0"/>
                          <a:cs typeface="Arial" panose="020B0604020202020204" pitchFamily="34" charset="0"/>
                        </a:rPr>
                      </a:br>
                      <a:r>
                        <a:rPr lang="en-US" sz="1050" b="1" dirty="0">
                          <a:solidFill>
                            <a:schemeClr val="bg1"/>
                          </a:solidFill>
                          <a:latin typeface="Arial" panose="020B0604020202020204" pitchFamily="34" charset="0"/>
                          <a:cs typeface="Arial" panose="020B0604020202020204" pitchFamily="34" charset="0"/>
                        </a:rPr>
                        <a:t>vs Black</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02459">
                <a:tc>
                  <a:txBody>
                    <a:bodyPr/>
                    <a:lstStyle/>
                    <a:p>
                      <a:r>
                        <a:rPr lang="en-US" sz="1050" b="1" dirty="0">
                          <a:latin typeface="Arial" panose="020B0604020202020204" pitchFamily="34" charset="0"/>
                          <a:cs typeface="Arial" panose="020B0604020202020204" pitchFamily="34" charset="0"/>
                        </a:rPr>
                        <a:t>Patients</a:t>
                      </a:r>
                      <a:r>
                        <a:rPr lang="en-US" sz="1050" b="1" baseline="0" dirty="0">
                          <a:latin typeface="Arial" panose="020B0604020202020204" pitchFamily="34" charset="0"/>
                          <a:cs typeface="Arial" panose="020B0604020202020204" pitchFamily="34" charset="0"/>
                        </a:rPr>
                        <a:t> with nonsquamous NSCLC</a:t>
                      </a:r>
                    </a:p>
                    <a:p>
                      <a:r>
                        <a:rPr lang="en-US" sz="1050" baseline="0" dirty="0">
                          <a:latin typeface="Arial" panose="020B0604020202020204" pitchFamily="34" charset="0"/>
                          <a:cs typeface="Arial" panose="020B0604020202020204" pitchFamily="34" charset="0"/>
                        </a:rPr>
                        <a:t>  Ever tested</a:t>
                      </a:r>
                    </a:p>
                    <a:p>
                      <a:r>
                        <a:rPr lang="en-US" sz="1050" baseline="0" dirty="0">
                          <a:latin typeface="Arial" panose="020B0604020202020204" pitchFamily="34" charset="0"/>
                          <a:cs typeface="Arial" panose="020B0604020202020204" pitchFamily="34" charset="0"/>
                        </a:rPr>
                        <a:t>  Tested prior to 1L therapy</a:t>
                      </a:r>
                    </a:p>
                    <a:p>
                      <a:r>
                        <a:rPr lang="en-US" sz="1050" baseline="0" dirty="0">
                          <a:latin typeface="Arial" panose="020B0604020202020204" pitchFamily="34" charset="0"/>
                          <a:cs typeface="Arial" panose="020B0604020202020204" pitchFamily="34" charset="0"/>
                        </a:rPr>
                        <a:t>  Ever NGS tested</a:t>
                      </a:r>
                    </a:p>
                    <a:p>
                      <a:r>
                        <a:rPr lang="en-US" sz="1050" baseline="0" dirty="0">
                          <a:latin typeface="Arial" panose="020B0604020202020204" pitchFamily="34" charset="0"/>
                          <a:cs typeface="Arial" panose="020B0604020202020204" pitchFamily="34" charset="0"/>
                        </a:rPr>
                        <a:t>  NGS tested prior to 1L therapy</a:t>
                      </a:r>
                      <a:endParaRPr lang="en-US" sz="1050" dirty="0">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8,786 (85.0%)</a:t>
                      </a:r>
                    </a:p>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5,494 (53.2%)</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5,699 (85.0%)</a:t>
                      </a:r>
                    </a:p>
                    <a:p>
                      <a:pPr algn="ctr"/>
                      <a:r>
                        <a:rPr lang="en-US" sz="1050" dirty="0">
                          <a:latin typeface="Arial" panose="020B0604020202020204" pitchFamily="34" charset="0"/>
                          <a:cs typeface="Arial" panose="020B0604020202020204" pitchFamily="34" charset="0"/>
                        </a:rPr>
                        <a:t>4,881</a:t>
                      </a:r>
                      <a:r>
                        <a:rPr lang="en-US" sz="1050" baseline="0" dirty="0">
                          <a:latin typeface="Arial" panose="020B0604020202020204" pitchFamily="34" charset="0"/>
                          <a:cs typeface="Arial" panose="020B0604020202020204" pitchFamily="34" charset="0"/>
                        </a:rPr>
                        <a:t> (72.8%)</a:t>
                      </a:r>
                    </a:p>
                    <a:p>
                      <a:pPr algn="ctr"/>
                      <a:r>
                        <a:rPr lang="en-US" sz="1050" baseline="0" dirty="0">
                          <a:solidFill>
                            <a:srgbClr val="C00000"/>
                          </a:solidFill>
                          <a:latin typeface="Arial" panose="020B0604020202020204" pitchFamily="34" charset="0"/>
                          <a:cs typeface="Arial" panose="020B0604020202020204" pitchFamily="34" charset="0"/>
                        </a:rPr>
                        <a:t>3,668 (54.7%)</a:t>
                      </a:r>
                    </a:p>
                    <a:p>
                      <a:pPr algn="ctr"/>
                      <a:r>
                        <a:rPr lang="en-US" sz="1050" baseline="0" dirty="0">
                          <a:solidFill>
                            <a:srgbClr val="C00000"/>
                          </a:solidFill>
                          <a:latin typeface="Arial" panose="020B0604020202020204" pitchFamily="34" charset="0"/>
                          <a:cs typeface="Arial" panose="020B0604020202020204" pitchFamily="34" charset="0"/>
                        </a:rPr>
                        <a:t>2,452 (36.6%)</a:t>
                      </a:r>
                      <a:endParaRPr lang="en-US" sz="1050" dirty="0">
                        <a:solidFill>
                          <a:srgbClr val="C00000"/>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764 (82.9%)</a:t>
                      </a:r>
                    </a:p>
                    <a:p>
                      <a:pPr algn="ctr"/>
                      <a:r>
                        <a:rPr lang="en-US" sz="1050" dirty="0">
                          <a:latin typeface="Arial" panose="020B0604020202020204" pitchFamily="34" charset="0"/>
                          <a:cs typeface="Arial" panose="020B0604020202020204" pitchFamily="34" charset="0"/>
                        </a:rPr>
                        <a:t>662 (71.8%)</a:t>
                      </a:r>
                    </a:p>
                    <a:p>
                      <a:pPr algn="ctr"/>
                      <a:r>
                        <a:rPr lang="en-US" sz="1050" dirty="0">
                          <a:solidFill>
                            <a:srgbClr val="C00000"/>
                          </a:solidFill>
                          <a:latin typeface="Arial" panose="020B0604020202020204" pitchFamily="34" charset="0"/>
                          <a:cs typeface="Arial" panose="020B0604020202020204" pitchFamily="34" charset="0"/>
                        </a:rPr>
                        <a:t>404 (43.8%)</a:t>
                      </a:r>
                    </a:p>
                    <a:p>
                      <a:pPr algn="ctr"/>
                      <a:r>
                        <a:rPr lang="en-US" sz="1050" dirty="0">
                          <a:solidFill>
                            <a:srgbClr val="C00000"/>
                          </a:solidFill>
                          <a:latin typeface="Arial" panose="020B0604020202020204" pitchFamily="34" charset="0"/>
                          <a:cs typeface="Arial" panose="020B0604020202020204" pitchFamily="34" charset="0"/>
                        </a:rPr>
                        <a:t>274 (29.7%)</a:t>
                      </a: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50" dirty="0">
                        <a:latin typeface="Arial" panose="020B0604020202020204" pitchFamily="34" charset="0"/>
                        <a:cs typeface="Arial" panose="020B0604020202020204" pitchFamily="34" charset="0"/>
                      </a:endParaRPr>
                    </a:p>
                    <a:p>
                      <a:pPr algn="ctr"/>
                      <a:r>
                        <a:rPr lang="en-US" sz="1050" dirty="0">
                          <a:latin typeface="Arial" panose="020B0604020202020204" pitchFamily="34" charset="0"/>
                          <a:cs typeface="Arial" panose="020B0604020202020204" pitchFamily="34" charset="0"/>
                        </a:rPr>
                        <a:t>.09</a:t>
                      </a:r>
                    </a:p>
                    <a:p>
                      <a:pPr algn="ctr"/>
                      <a:r>
                        <a:rPr lang="en-US" sz="1050" dirty="0">
                          <a:latin typeface="Arial" panose="020B0604020202020204" pitchFamily="34" charset="0"/>
                          <a:cs typeface="Arial" panose="020B0604020202020204" pitchFamily="34" charset="0"/>
                        </a:rPr>
                        <a:t>.52</a:t>
                      </a:r>
                    </a:p>
                    <a:p>
                      <a:pPr algn="ctr"/>
                      <a:r>
                        <a:rPr lang="en-US" sz="1050" dirty="0">
                          <a:solidFill>
                            <a:srgbClr val="C00000"/>
                          </a:solidFill>
                          <a:latin typeface="Arial" panose="020B0604020202020204" pitchFamily="34" charset="0"/>
                          <a:cs typeface="Arial" panose="020B0604020202020204" pitchFamily="34" charset="0"/>
                        </a:rPr>
                        <a:t>&lt;.0001</a:t>
                      </a:r>
                    </a:p>
                    <a:p>
                      <a:pPr algn="ctr"/>
                      <a:r>
                        <a:rPr lang="en-US" sz="1050" dirty="0">
                          <a:solidFill>
                            <a:srgbClr val="C00000"/>
                          </a:solidFill>
                          <a:latin typeface="Arial" panose="020B0604020202020204" pitchFamily="34" charset="0"/>
                          <a:cs typeface="Arial" panose="020B0604020202020204" pitchFamily="34" charset="0"/>
                        </a:rPr>
                        <a:t>&lt;</a:t>
                      </a:r>
                      <a:r>
                        <a:rPr lang="en-US" sz="1050" baseline="0" dirty="0">
                          <a:solidFill>
                            <a:srgbClr val="C00000"/>
                          </a:solidFill>
                          <a:latin typeface="Arial" panose="020B0604020202020204" pitchFamily="34" charset="0"/>
                          <a:cs typeface="Arial" panose="020B0604020202020204" pitchFamily="34" charset="0"/>
                        </a:rPr>
                        <a:t>.0001</a:t>
                      </a:r>
                      <a:endParaRPr lang="en-US" sz="1050" dirty="0">
                        <a:solidFill>
                          <a:srgbClr val="C00000"/>
                        </a:solidFill>
                        <a:latin typeface="Arial" panose="020B0604020202020204" pitchFamily="34" charset="0"/>
                        <a:cs typeface="Arial" panose="020B0604020202020204" pitchFamily="34" charset="0"/>
                      </a:endParaRPr>
                    </a:p>
                  </a:txBody>
                  <a:tcPr marL="36557" marR="36557" marT="36557" marB="365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22" name="Chart 21"/>
          <p:cNvGraphicFramePr/>
          <p:nvPr>
            <p:extLst>
              <p:ext uri="{D42A27DB-BD31-4B8C-83A1-F6EECF244321}">
                <p14:modId xmlns:p14="http://schemas.microsoft.com/office/powerpoint/2010/main" val="1437968139"/>
              </p:ext>
            </p:extLst>
          </p:nvPr>
        </p:nvGraphicFramePr>
        <p:xfrm>
          <a:off x="320835" y="3997908"/>
          <a:ext cx="5144851" cy="2203344"/>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Group 22"/>
          <p:cNvGrpSpPr/>
          <p:nvPr/>
        </p:nvGrpSpPr>
        <p:grpSpPr>
          <a:xfrm>
            <a:off x="775089" y="4082716"/>
            <a:ext cx="4488765" cy="922505"/>
            <a:chOff x="371700" y="3390681"/>
            <a:chExt cx="3368327" cy="692239"/>
          </a:xfrm>
        </p:grpSpPr>
        <p:sp>
          <p:nvSpPr>
            <p:cNvPr id="24" name="Rectangle 23"/>
            <p:cNvSpPr/>
            <p:nvPr/>
          </p:nvSpPr>
          <p:spPr>
            <a:xfrm>
              <a:off x="371700" y="3590231"/>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77</a:t>
              </a:r>
            </a:p>
          </p:txBody>
        </p:sp>
        <p:sp>
          <p:nvSpPr>
            <p:cNvPr id="25" name="Rectangle 24"/>
            <p:cNvSpPr/>
            <p:nvPr/>
          </p:nvSpPr>
          <p:spPr>
            <a:xfrm>
              <a:off x="470346" y="357697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78</a:t>
              </a:r>
            </a:p>
          </p:txBody>
        </p:sp>
        <p:sp>
          <p:nvSpPr>
            <p:cNvPr id="26" name="Rectangle 25"/>
            <p:cNvSpPr/>
            <p:nvPr/>
          </p:nvSpPr>
          <p:spPr>
            <a:xfrm>
              <a:off x="568992" y="3623144"/>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74</a:t>
              </a:r>
            </a:p>
          </p:txBody>
        </p:sp>
        <p:sp>
          <p:nvSpPr>
            <p:cNvPr id="27" name="Rectangle 26"/>
            <p:cNvSpPr/>
            <p:nvPr/>
          </p:nvSpPr>
          <p:spPr>
            <a:xfrm>
              <a:off x="667638" y="362314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74</a:t>
              </a:r>
            </a:p>
          </p:txBody>
        </p:sp>
        <p:sp>
          <p:nvSpPr>
            <p:cNvPr id="28" name="Rectangle 27"/>
            <p:cNvSpPr/>
            <p:nvPr/>
          </p:nvSpPr>
          <p:spPr>
            <a:xfrm>
              <a:off x="869734" y="3884210"/>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54</a:t>
              </a:r>
            </a:p>
          </p:txBody>
        </p:sp>
        <p:sp>
          <p:nvSpPr>
            <p:cNvPr id="29" name="Rectangle 28"/>
            <p:cNvSpPr/>
            <p:nvPr/>
          </p:nvSpPr>
          <p:spPr>
            <a:xfrm>
              <a:off x="971559" y="3778625"/>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62</a:t>
              </a:r>
            </a:p>
          </p:txBody>
        </p:sp>
        <p:sp>
          <p:nvSpPr>
            <p:cNvPr id="30" name="Rectangle 29"/>
            <p:cNvSpPr/>
            <p:nvPr/>
          </p:nvSpPr>
          <p:spPr>
            <a:xfrm>
              <a:off x="1073384" y="3818165"/>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59</a:t>
              </a:r>
            </a:p>
          </p:txBody>
        </p:sp>
        <p:sp>
          <p:nvSpPr>
            <p:cNvPr id="31" name="Rectangle 30"/>
            <p:cNvSpPr/>
            <p:nvPr/>
          </p:nvSpPr>
          <p:spPr>
            <a:xfrm>
              <a:off x="1175208" y="378193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62</a:t>
              </a:r>
            </a:p>
          </p:txBody>
        </p:sp>
        <p:sp>
          <p:nvSpPr>
            <p:cNvPr id="32" name="Rectangle 31"/>
            <p:cNvSpPr/>
            <p:nvPr/>
          </p:nvSpPr>
          <p:spPr>
            <a:xfrm>
              <a:off x="1371304" y="358691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77</a:t>
              </a:r>
            </a:p>
          </p:txBody>
        </p:sp>
        <p:sp>
          <p:nvSpPr>
            <p:cNvPr id="33" name="Rectangle 32"/>
            <p:cNvSpPr/>
            <p:nvPr/>
          </p:nvSpPr>
          <p:spPr>
            <a:xfrm>
              <a:off x="1472010" y="358691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77</a:t>
              </a:r>
            </a:p>
          </p:txBody>
        </p:sp>
        <p:sp>
          <p:nvSpPr>
            <p:cNvPr id="34" name="Rectangle 33"/>
            <p:cNvSpPr/>
            <p:nvPr/>
          </p:nvSpPr>
          <p:spPr>
            <a:xfrm>
              <a:off x="1572716" y="3612095"/>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75</a:t>
              </a:r>
            </a:p>
          </p:txBody>
        </p:sp>
        <p:sp>
          <p:nvSpPr>
            <p:cNvPr id="35" name="Rectangle 34"/>
            <p:cNvSpPr/>
            <p:nvPr/>
          </p:nvSpPr>
          <p:spPr>
            <a:xfrm>
              <a:off x="1673421" y="3612094"/>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75</a:t>
              </a:r>
            </a:p>
          </p:txBody>
        </p:sp>
        <p:sp>
          <p:nvSpPr>
            <p:cNvPr id="36" name="Rectangle 35"/>
            <p:cNvSpPr/>
            <p:nvPr/>
          </p:nvSpPr>
          <p:spPr>
            <a:xfrm>
              <a:off x="1975845" y="3608330"/>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75</a:t>
              </a:r>
            </a:p>
          </p:txBody>
        </p:sp>
        <p:sp>
          <p:nvSpPr>
            <p:cNvPr id="37" name="Rectangle 36"/>
            <p:cNvSpPr/>
            <p:nvPr/>
          </p:nvSpPr>
          <p:spPr>
            <a:xfrm>
              <a:off x="1878952" y="362645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74</a:t>
              </a:r>
            </a:p>
          </p:txBody>
        </p:sp>
        <p:sp>
          <p:nvSpPr>
            <p:cNvPr id="38" name="Rectangle 37"/>
            <p:cNvSpPr/>
            <p:nvPr/>
          </p:nvSpPr>
          <p:spPr>
            <a:xfrm>
              <a:off x="2072738" y="3674812"/>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70</a:t>
              </a:r>
            </a:p>
          </p:txBody>
        </p:sp>
        <p:sp>
          <p:nvSpPr>
            <p:cNvPr id="39" name="Rectangle 38"/>
            <p:cNvSpPr/>
            <p:nvPr/>
          </p:nvSpPr>
          <p:spPr>
            <a:xfrm>
              <a:off x="2169632" y="366268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71</a:t>
              </a:r>
            </a:p>
          </p:txBody>
        </p:sp>
        <p:sp>
          <p:nvSpPr>
            <p:cNvPr id="40" name="Rectangle 39"/>
            <p:cNvSpPr/>
            <p:nvPr/>
          </p:nvSpPr>
          <p:spPr>
            <a:xfrm>
              <a:off x="2371597" y="3530810"/>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81</a:t>
              </a:r>
            </a:p>
          </p:txBody>
        </p:sp>
        <p:sp>
          <p:nvSpPr>
            <p:cNvPr id="41" name="Rectangle 40"/>
            <p:cNvSpPr/>
            <p:nvPr/>
          </p:nvSpPr>
          <p:spPr>
            <a:xfrm>
              <a:off x="2472086" y="348464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85</a:t>
              </a:r>
            </a:p>
          </p:txBody>
        </p:sp>
        <p:sp>
          <p:nvSpPr>
            <p:cNvPr id="42" name="Rectangle 41"/>
            <p:cNvSpPr/>
            <p:nvPr/>
          </p:nvSpPr>
          <p:spPr>
            <a:xfrm>
              <a:off x="2572575" y="3519310"/>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82</a:t>
              </a:r>
            </a:p>
          </p:txBody>
        </p:sp>
        <p:sp>
          <p:nvSpPr>
            <p:cNvPr id="43" name="Rectangle 42"/>
            <p:cNvSpPr/>
            <p:nvPr/>
          </p:nvSpPr>
          <p:spPr>
            <a:xfrm>
              <a:off x="2673064" y="3484337"/>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85</a:t>
              </a:r>
            </a:p>
          </p:txBody>
        </p:sp>
        <p:sp>
          <p:nvSpPr>
            <p:cNvPr id="44" name="Rectangle 43"/>
            <p:cNvSpPr/>
            <p:nvPr/>
          </p:nvSpPr>
          <p:spPr>
            <a:xfrm>
              <a:off x="2881997" y="340194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91</a:t>
              </a:r>
            </a:p>
          </p:txBody>
        </p:sp>
        <p:sp>
          <p:nvSpPr>
            <p:cNvPr id="45" name="Rectangle 44"/>
            <p:cNvSpPr/>
            <p:nvPr/>
          </p:nvSpPr>
          <p:spPr>
            <a:xfrm>
              <a:off x="2981399" y="340194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91</a:t>
              </a:r>
            </a:p>
          </p:txBody>
        </p:sp>
        <p:sp>
          <p:nvSpPr>
            <p:cNvPr id="46" name="Rectangle 45"/>
            <p:cNvSpPr/>
            <p:nvPr/>
          </p:nvSpPr>
          <p:spPr>
            <a:xfrm>
              <a:off x="3080801" y="3417038"/>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90</a:t>
              </a:r>
            </a:p>
          </p:txBody>
        </p:sp>
        <p:sp>
          <p:nvSpPr>
            <p:cNvPr id="47" name="Rectangle 46"/>
            <p:cNvSpPr/>
            <p:nvPr/>
          </p:nvSpPr>
          <p:spPr>
            <a:xfrm>
              <a:off x="3180202" y="3390681"/>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92</a:t>
              </a:r>
            </a:p>
          </p:txBody>
        </p:sp>
        <p:sp>
          <p:nvSpPr>
            <p:cNvPr id="48" name="Rectangle 47"/>
            <p:cNvSpPr/>
            <p:nvPr/>
          </p:nvSpPr>
          <p:spPr>
            <a:xfrm>
              <a:off x="3375672" y="4013634"/>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44</a:t>
              </a:r>
            </a:p>
          </p:txBody>
        </p:sp>
        <p:sp>
          <p:nvSpPr>
            <p:cNvPr id="49" name="Rectangle 48"/>
            <p:cNvSpPr/>
            <p:nvPr/>
          </p:nvSpPr>
          <p:spPr>
            <a:xfrm>
              <a:off x="3475472" y="3892163"/>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53</a:t>
              </a:r>
            </a:p>
          </p:txBody>
        </p:sp>
        <p:sp>
          <p:nvSpPr>
            <p:cNvPr id="50" name="Rectangle 49"/>
            <p:cNvSpPr/>
            <p:nvPr/>
          </p:nvSpPr>
          <p:spPr>
            <a:xfrm>
              <a:off x="3575272" y="3929250"/>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50</a:t>
              </a:r>
            </a:p>
          </p:txBody>
        </p:sp>
        <p:sp>
          <p:nvSpPr>
            <p:cNvPr id="51" name="Rectangle 50"/>
            <p:cNvSpPr/>
            <p:nvPr/>
          </p:nvSpPr>
          <p:spPr>
            <a:xfrm>
              <a:off x="3675072" y="3908049"/>
              <a:ext cx="64955" cy="69286"/>
            </a:xfrm>
            <a:prstGeom prst="rect">
              <a:avLst/>
            </a:prstGeom>
          </p:spPr>
          <p:txBody>
            <a:bodyPr wrap="none" lIns="0" tIns="0" rIns="0" bIns="0">
              <a:spAutoFit/>
            </a:bodyPr>
            <a:lstStyle/>
            <a:p>
              <a:pPr defTabSz="1218560">
                <a:defRPr/>
              </a:pPr>
              <a:r>
                <a:rPr lang="en-US" sz="600" dirty="0">
                  <a:solidFill>
                    <a:srgbClr val="000000"/>
                  </a:solidFill>
                  <a:latin typeface="Arial" panose="020B0604020202020204" pitchFamily="34" charset="0"/>
                  <a:cs typeface="Arial" panose="020B0604020202020204" pitchFamily="34" charset="0"/>
                </a:rPr>
                <a:t>52</a:t>
              </a:r>
            </a:p>
          </p:txBody>
        </p:sp>
      </p:grpSp>
      <p:graphicFrame>
        <p:nvGraphicFramePr>
          <p:cNvPr id="53" name="Chart 52"/>
          <p:cNvGraphicFramePr/>
          <p:nvPr>
            <p:extLst>
              <p:ext uri="{D42A27DB-BD31-4B8C-83A1-F6EECF244321}">
                <p14:modId xmlns:p14="http://schemas.microsoft.com/office/powerpoint/2010/main" val="965834198"/>
              </p:ext>
            </p:extLst>
          </p:nvPr>
        </p:nvGraphicFramePr>
        <p:xfrm>
          <a:off x="5730418" y="4056218"/>
          <a:ext cx="2652210" cy="2158483"/>
        </p:xfrm>
        <a:graphic>
          <a:graphicData uri="http://schemas.openxmlformats.org/drawingml/2006/chart">
            <c:chart xmlns:c="http://schemas.openxmlformats.org/drawingml/2006/chart" xmlns:r="http://schemas.openxmlformats.org/officeDocument/2006/relationships" r:id="rId4"/>
          </a:graphicData>
        </a:graphic>
      </p:graphicFrame>
      <p:sp>
        <p:nvSpPr>
          <p:cNvPr id="55" name="Rectangle 54"/>
          <p:cNvSpPr/>
          <p:nvPr/>
        </p:nvSpPr>
        <p:spPr>
          <a:xfrm>
            <a:off x="6304064" y="5533735"/>
            <a:ext cx="160395" cy="265715"/>
          </a:xfrm>
          <a:prstGeom prst="rect">
            <a:avLst/>
          </a:prstGeom>
        </p:spPr>
        <p:txBody>
          <a:bodyPr wrap="none" lIns="0" tIns="0" rIns="0" bIns="0">
            <a:spAutoFit/>
          </a:bodyPr>
          <a:lstStyle/>
          <a:p>
            <a:pPr defTabSz="1218560">
              <a:defRPr/>
            </a:pPr>
            <a:r>
              <a:rPr lang="en-US" sz="867" dirty="0">
                <a:solidFill>
                  <a:srgbClr val="000000"/>
                </a:solidFill>
                <a:latin typeface="Arial" panose="020B0604020202020204" pitchFamily="34" charset="0"/>
                <a:cs typeface="Arial" panose="020B0604020202020204" pitchFamily="34" charset="0"/>
              </a:rPr>
              <a:t>33</a:t>
            </a:r>
          </a:p>
        </p:txBody>
      </p:sp>
      <p:sp>
        <p:nvSpPr>
          <p:cNvPr id="56" name="Rectangle 55"/>
          <p:cNvSpPr/>
          <p:nvPr/>
        </p:nvSpPr>
        <p:spPr>
          <a:xfrm>
            <a:off x="6778546" y="5400583"/>
            <a:ext cx="160395" cy="265715"/>
          </a:xfrm>
          <a:prstGeom prst="rect">
            <a:avLst/>
          </a:prstGeom>
        </p:spPr>
        <p:txBody>
          <a:bodyPr wrap="none" lIns="0" tIns="0" rIns="0" bIns="0">
            <a:spAutoFit/>
          </a:bodyPr>
          <a:lstStyle/>
          <a:p>
            <a:pPr defTabSz="1218560">
              <a:defRPr/>
            </a:pPr>
            <a:r>
              <a:rPr lang="en-US" sz="867" dirty="0">
                <a:solidFill>
                  <a:srgbClr val="000000"/>
                </a:solidFill>
                <a:latin typeface="Arial" panose="020B0604020202020204" pitchFamily="34" charset="0"/>
                <a:cs typeface="Arial" panose="020B0604020202020204" pitchFamily="34" charset="0"/>
              </a:rPr>
              <a:t>37</a:t>
            </a:r>
          </a:p>
        </p:txBody>
      </p:sp>
      <p:sp>
        <p:nvSpPr>
          <p:cNvPr id="57" name="Rectangle 56"/>
          <p:cNvSpPr/>
          <p:nvPr/>
        </p:nvSpPr>
        <p:spPr>
          <a:xfrm>
            <a:off x="7298164" y="5416769"/>
            <a:ext cx="160395" cy="268395"/>
          </a:xfrm>
          <a:prstGeom prst="rect">
            <a:avLst/>
          </a:prstGeom>
        </p:spPr>
        <p:txBody>
          <a:bodyPr wrap="none" lIns="0" tIns="0" rIns="0" bIns="0">
            <a:spAutoFit/>
          </a:bodyPr>
          <a:lstStyle/>
          <a:p>
            <a:pPr defTabSz="1218560">
              <a:defRPr/>
            </a:pPr>
            <a:r>
              <a:rPr lang="en-US" sz="876" dirty="0">
                <a:solidFill>
                  <a:srgbClr val="000000"/>
                </a:solidFill>
                <a:latin typeface="Arial" panose="020B0604020202020204" pitchFamily="34" charset="0"/>
                <a:cs typeface="Arial" panose="020B0604020202020204" pitchFamily="34" charset="0"/>
              </a:rPr>
              <a:t>37</a:t>
            </a:r>
          </a:p>
        </p:txBody>
      </p:sp>
      <p:grpSp>
        <p:nvGrpSpPr>
          <p:cNvPr id="59" name="Group 58"/>
          <p:cNvGrpSpPr/>
          <p:nvPr/>
        </p:nvGrpSpPr>
        <p:grpSpPr>
          <a:xfrm>
            <a:off x="1475261" y="6068810"/>
            <a:ext cx="3564769" cy="132442"/>
            <a:chOff x="1261770" y="2571949"/>
            <a:chExt cx="2674970" cy="99384"/>
          </a:xfrm>
        </p:grpSpPr>
        <p:sp>
          <p:nvSpPr>
            <p:cNvPr id="60" name="Rectangle 59"/>
            <p:cNvSpPr/>
            <p:nvPr/>
          </p:nvSpPr>
          <p:spPr>
            <a:xfrm>
              <a:off x="1353971" y="2571949"/>
              <a:ext cx="500397" cy="92382"/>
            </a:xfrm>
            <a:prstGeom prst="rect">
              <a:avLst/>
            </a:prstGeom>
          </p:spPr>
          <p:txBody>
            <a:bodyPr wrap="none" lIns="0" tIns="0" rIns="0" bIns="0">
              <a:spAutoFit/>
            </a:bodyPr>
            <a:lstStyle/>
            <a:p>
              <a:pPr defTabSz="1218560">
                <a:defRPr/>
              </a:pPr>
              <a:r>
                <a:rPr lang="en-US" sz="800" kern="0" dirty="0">
                  <a:solidFill>
                    <a:sysClr val="windowText" lastClr="000000"/>
                  </a:solidFill>
                  <a:latin typeface="Arial" panose="020B0604020202020204" pitchFamily="34" charset="0"/>
                  <a:cs typeface="Arial" panose="020B0604020202020204" pitchFamily="34" charset="0"/>
                </a:rPr>
                <a:t>Apr 18-Sep 18</a:t>
              </a:r>
            </a:p>
          </p:txBody>
        </p:sp>
        <p:sp>
          <p:nvSpPr>
            <p:cNvPr id="61" name="Rectangle 60"/>
            <p:cNvSpPr/>
            <p:nvPr/>
          </p:nvSpPr>
          <p:spPr>
            <a:xfrm>
              <a:off x="2045842" y="2578951"/>
              <a:ext cx="494384" cy="92382"/>
            </a:xfrm>
            <a:prstGeom prst="rect">
              <a:avLst/>
            </a:prstGeom>
          </p:spPr>
          <p:txBody>
            <a:bodyPr wrap="none" lIns="0" tIns="0" rIns="0" bIns="0">
              <a:spAutoFit/>
            </a:bodyPr>
            <a:lstStyle/>
            <a:p>
              <a:pPr defTabSz="1218560">
                <a:defRPr/>
              </a:pPr>
              <a:r>
                <a:rPr lang="en-US" sz="800" kern="0" dirty="0">
                  <a:solidFill>
                    <a:sysClr val="windowText" lastClr="000000"/>
                  </a:solidFill>
                  <a:latin typeface="Arial" panose="020B0604020202020204" pitchFamily="34" charset="0"/>
                  <a:cs typeface="Arial" panose="020B0604020202020204" pitchFamily="34" charset="0"/>
                </a:rPr>
                <a:t>Oct 18-Mar 19</a:t>
              </a:r>
            </a:p>
          </p:txBody>
        </p:sp>
        <p:sp>
          <p:nvSpPr>
            <p:cNvPr id="62" name="Rectangle 61"/>
            <p:cNvSpPr/>
            <p:nvPr/>
          </p:nvSpPr>
          <p:spPr>
            <a:xfrm>
              <a:off x="2749534" y="2575076"/>
              <a:ext cx="500397" cy="92382"/>
            </a:xfrm>
            <a:prstGeom prst="rect">
              <a:avLst/>
            </a:prstGeom>
          </p:spPr>
          <p:txBody>
            <a:bodyPr wrap="none" lIns="0" tIns="0" rIns="0" bIns="0">
              <a:spAutoFit/>
            </a:bodyPr>
            <a:lstStyle/>
            <a:p>
              <a:pPr defTabSz="1218560">
                <a:defRPr/>
              </a:pPr>
              <a:r>
                <a:rPr lang="en-US" sz="800" kern="0" dirty="0">
                  <a:solidFill>
                    <a:sysClr val="windowText" lastClr="000000"/>
                  </a:solidFill>
                  <a:latin typeface="Arial" panose="020B0604020202020204" pitchFamily="34" charset="0"/>
                  <a:cs typeface="Arial" panose="020B0604020202020204" pitchFamily="34" charset="0"/>
                </a:rPr>
                <a:t>Apr 19-Sep 19</a:t>
              </a:r>
            </a:p>
          </p:txBody>
        </p:sp>
        <p:sp>
          <p:nvSpPr>
            <p:cNvPr id="63" name="Rectangle 62"/>
            <p:cNvSpPr/>
            <p:nvPr/>
          </p:nvSpPr>
          <p:spPr>
            <a:xfrm>
              <a:off x="3442356" y="2572588"/>
              <a:ext cx="494384" cy="92382"/>
            </a:xfrm>
            <a:prstGeom prst="rect">
              <a:avLst/>
            </a:prstGeom>
          </p:spPr>
          <p:txBody>
            <a:bodyPr wrap="none" lIns="0" tIns="0" rIns="0" bIns="0">
              <a:spAutoFit/>
            </a:bodyPr>
            <a:lstStyle/>
            <a:p>
              <a:pPr defTabSz="1218560">
                <a:defRPr/>
              </a:pPr>
              <a:r>
                <a:rPr lang="en-US" sz="800" kern="0" dirty="0">
                  <a:solidFill>
                    <a:sysClr val="windowText" lastClr="000000"/>
                  </a:solidFill>
                  <a:latin typeface="Arial" panose="020B0604020202020204" pitchFamily="34" charset="0"/>
                  <a:cs typeface="Arial" panose="020B0604020202020204" pitchFamily="34" charset="0"/>
                </a:rPr>
                <a:t>Oct 19-Mar 20</a:t>
              </a:r>
            </a:p>
          </p:txBody>
        </p:sp>
        <p:grpSp>
          <p:nvGrpSpPr>
            <p:cNvPr id="64" name="Group 63"/>
            <p:cNvGrpSpPr/>
            <p:nvPr/>
          </p:nvGrpSpPr>
          <p:grpSpPr>
            <a:xfrm>
              <a:off x="1261770" y="2585577"/>
              <a:ext cx="2157183" cy="73152"/>
              <a:chOff x="1261770" y="2585577"/>
              <a:chExt cx="2157183" cy="73152"/>
            </a:xfrm>
          </p:grpSpPr>
          <p:sp>
            <p:nvSpPr>
              <p:cNvPr id="65" name="Rectangle 64"/>
              <p:cNvSpPr/>
              <p:nvPr/>
            </p:nvSpPr>
            <p:spPr>
              <a:xfrm>
                <a:off x="1261770" y="2585577"/>
                <a:ext cx="73152" cy="7315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defTabSz="1218560">
                  <a:defRPr/>
                </a:pPr>
                <a:endParaRPr lang="en-US" sz="2000" kern="0">
                  <a:solidFill>
                    <a:sysClr val="window" lastClr="FFFFFF"/>
                  </a:solidFill>
                  <a:latin typeface="Arial" panose="020B0604020202020204" pitchFamily="34" charset="0"/>
                  <a:cs typeface="Arial" panose="020B0604020202020204" pitchFamily="34" charset="0"/>
                </a:endParaRPr>
              </a:p>
            </p:txBody>
          </p:sp>
          <p:sp>
            <p:nvSpPr>
              <p:cNvPr id="66" name="Rectangle 65"/>
              <p:cNvSpPr/>
              <p:nvPr/>
            </p:nvSpPr>
            <p:spPr>
              <a:xfrm>
                <a:off x="1956447" y="2585577"/>
                <a:ext cx="73152" cy="7315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1218560">
                  <a:defRPr/>
                </a:pPr>
                <a:endParaRPr lang="en-US" sz="2000" kern="0">
                  <a:solidFill>
                    <a:sysClr val="window" lastClr="FFFFFF"/>
                  </a:solidFill>
                  <a:latin typeface="Arial" panose="020B0604020202020204" pitchFamily="34" charset="0"/>
                  <a:cs typeface="Arial" panose="020B0604020202020204" pitchFamily="34" charset="0"/>
                </a:endParaRPr>
              </a:p>
            </p:txBody>
          </p:sp>
          <p:sp>
            <p:nvSpPr>
              <p:cNvPr id="67" name="Rectangle 66"/>
              <p:cNvSpPr/>
              <p:nvPr/>
            </p:nvSpPr>
            <p:spPr>
              <a:xfrm>
                <a:off x="2651124" y="2585577"/>
                <a:ext cx="73152" cy="7315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1218560">
                  <a:defRPr/>
                </a:pPr>
                <a:endParaRPr lang="en-US" sz="2000" kern="0">
                  <a:solidFill>
                    <a:sysClr val="window" lastClr="FFFFFF"/>
                  </a:solidFill>
                  <a:latin typeface="Arial" panose="020B0604020202020204" pitchFamily="34" charset="0"/>
                  <a:cs typeface="Arial" panose="020B0604020202020204" pitchFamily="34" charset="0"/>
                </a:endParaRPr>
              </a:p>
            </p:txBody>
          </p:sp>
          <p:sp>
            <p:nvSpPr>
              <p:cNvPr id="68" name="Rectangle 67"/>
              <p:cNvSpPr/>
              <p:nvPr/>
            </p:nvSpPr>
            <p:spPr>
              <a:xfrm>
                <a:off x="3345801" y="2585577"/>
                <a:ext cx="73152" cy="7315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1218560">
                  <a:defRPr/>
                </a:pPr>
                <a:endParaRPr lang="en-US" sz="2000" kern="0">
                  <a:solidFill>
                    <a:sysClr val="window" lastClr="FFFFFF"/>
                  </a:solidFill>
                  <a:latin typeface="Arial" panose="020B0604020202020204" pitchFamily="34" charset="0"/>
                  <a:cs typeface="Arial" panose="020B0604020202020204" pitchFamily="34" charset="0"/>
                </a:endParaRPr>
              </a:p>
            </p:txBody>
          </p:sp>
        </p:grpSp>
      </p:grpSp>
      <p:sp>
        <p:nvSpPr>
          <p:cNvPr id="69" name="Rectangle 68"/>
          <p:cNvSpPr/>
          <p:nvPr/>
        </p:nvSpPr>
        <p:spPr>
          <a:xfrm>
            <a:off x="349634" y="3751281"/>
            <a:ext cx="2606483" cy="169277"/>
          </a:xfrm>
          <a:prstGeom prst="rect">
            <a:avLst/>
          </a:prstGeom>
        </p:spPr>
        <p:txBody>
          <a:bodyPr wrap="none" lIns="0" tIns="0" rIns="0" bIns="0">
            <a:spAutoFit/>
          </a:bodyPr>
          <a:lstStyle/>
          <a:p>
            <a:pPr defTabSz="1218560">
              <a:defRPr/>
            </a:pPr>
            <a:r>
              <a:rPr lang="en-US" sz="1100" b="1" kern="0" dirty="0">
                <a:solidFill>
                  <a:sysClr val="windowText" lastClr="000000"/>
                </a:solidFill>
                <a:latin typeface="Arial" panose="020B0604020202020204" pitchFamily="34" charset="0"/>
                <a:cs typeface="Arial" panose="020B0604020202020204" pitchFamily="34" charset="0"/>
              </a:rPr>
              <a:t>Study Period: April 2018 to March 2020</a:t>
            </a:r>
          </a:p>
        </p:txBody>
      </p:sp>
      <p:sp>
        <p:nvSpPr>
          <p:cNvPr id="73" name="Footer Placeholder 4">
            <a:extLst>
              <a:ext uri="{FF2B5EF4-FFF2-40B4-BE49-F238E27FC236}">
                <a16:creationId xmlns:a16="http://schemas.microsoft.com/office/drawing/2014/main" id="{B7BA3A9C-2F79-8CDD-D401-41984079AE7F}"/>
              </a:ext>
            </a:extLst>
          </p:cNvPr>
          <p:cNvSpPr txBox="1">
            <a:spLocks/>
          </p:cNvSpPr>
          <p:nvPr/>
        </p:nvSpPr>
        <p:spPr>
          <a:xfrm>
            <a:off x="1475261" y="6395655"/>
            <a:ext cx="8809992" cy="364935"/>
          </a:xfrm>
          <a:prstGeom prst="rect">
            <a:avLst/>
          </a:prstGeom>
        </p:spPr>
        <p:txBody>
          <a:bodyPr vert="horz" lIns="60928" tIns="60928" rIns="121857" bIns="60928" rtlCol="0" anchor="b"/>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0">
              <a:defRPr/>
            </a:pPr>
            <a:r>
              <a:rPr lang="en-US" sz="1066" dirty="0">
                <a:solidFill>
                  <a:schemeClr val="bg1"/>
                </a:solidFill>
              </a:rPr>
              <a:t>EHR, electronic health record; NSCLC, non-small cell lung cancer; NGS, next generation sequencing.</a:t>
            </a:r>
          </a:p>
          <a:p>
            <a:pPr defTabSz="1218560">
              <a:defRPr/>
            </a:pPr>
            <a:r>
              <a:rPr lang="en-US" sz="1066" dirty="0">
                <a:solidFill>
                  <a:schemeClr val="bg1"/>
                </a:solidFill>
              </a:rPr>
              <a:t>Robert et al.</a:t>
            </a:r>
            <a:r>
              <a:rPr lang="en-US" sz="1066" i="1" dirty="0">
                <a:solidFill>
                  <a:schemeClr val="bg1"/>
                </a:solidFill>
              </a:rPr>
              <a:t> J Clin Oncol</a:t>
            </a:r>
            <a:r>
              <a:rPr lang="en-US" sz="1066" dirty="0">
                <a:solidFill>
                  <a:schemeClr val="bg1"/>
                </a:solidFill>
              </a:rPr>
              <a:t>. 2021;39(15):9004; Bruno et al. </a:t>
            </a:r>
            <a:r>
              <a:rPr lang="en-US" sz="1066" i="1" dirty="0">
                <a:solidFill>
                  <a:schemeClr val="bg1"/>
                </a:solidFill>
              </a:rPr>
              <a:t>J Clin Oncol</a:t>
            </a:r>
            <a:r>
              <a:rPr lang="en-US" sz="1066" dirty="0">
                <a:solidFill>
                  <a:schemeClr val="bg1"/>
                </a:solidFill>
              </a:rPr>
              <a:t>. 2021; 39(15):9005.  </a:t>
            </a:r>
          </a:p>
        </p:txBody>
      </p:sp>
      <p:sp>
        <p:nvSpPr>
          <p:cNvPr id="5" name="Rectangle 4">
            <a:extLst>
              <a:ext uri="{FF2B5EF4-FFF2-40B4-BE49-F238E27FC236}">
                <a16:creationId xmlns:a16="http://schemas.microsoft.com/office/drawing/2014/main" id="{FB867B40-1EB8-93F7-1662-19ADDE029D5A}"/>
              </a:ext>
            </a:extLst>
          </p:cNvPr>
          <p:cNvSpPr/>
          <p:nvPr/>
        </p:nvSpPr>
        <p:spPr>
          <a:xfrm>
            <a:off x="7791940" y="5252177"/>
            <a:ext cx="125034" cy="134780"/>
          </a:xfrm>
          <a:prstGeom prst="rect">
            <a:avLst/>
          </a:prstGeom>
        </p:spPr>
        <p:txBody>
          <a:bodyPr wrap="none" lIns="0" tIns="0" rIns="0" bIns="0">
            <a:spAutoFit/>
          </a:bodyPr>
          <a:lstStyle/>
          <a:p>
            <a:pPr defTabSz="1218560">
              <a:defRPr/>
            </a:pPr>
            <a:r>
              <a:rPr lang="en-US" sz="876" dirty="0">
                <a:solidFill>
                  <a:srgbClr val="000000"/>
                </a:solidFill>
                <a:latin typeface="Arial" panose="020B0604020202020204" pitchFamily="34" charset="0"/>
                <a:cs typeface="Arial" panose="020B0604020202020204" pitchFamily="34" charset="0"/>
              </a:rPr>
              <a:t>45</a:t>
            </a:r>
          </a:p>
        </p:txBody>
      </p:sp>
    </p:spTree>
    <p:extLst>
      <p:ext uri="{BB962C8B-B14F-4D97-AF65-F5344CB8AC3E}">
        <p14:creationId xmlns:p14="http://schemas.microsoft.com/office/powerpoint/2010/main" val="83526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9614-F131-06CF-18AD-F1D9242380A8}"/>
              </a:ext>
            </a:extLst>
          </p:cNvPr>
          <p:cNvSpPr>
            <a:spLocks noGrp="1"/>
          </p:cNvSpPr>
          <p:nvPr>
            <p:ph type="title"/>
          </p:nvPr>
        </p:nvSpPr>
        <p:spPr>
          <a:xfrm>
            <a:off x="838200" y="365125"/>
            <a:ext cx="11097768" cy="1325563"/>
          </a:xfrm>
        </p:spPr>
        <p:txBody>
          <a:bodyPr>
            <a:normAutofit/>
          </a:bodyPr>
          <a:lstStyle/>
          <a:p>
            <a:r>
              <a:rPr lang="en-US" sz="4000" i="1" dirty="0"/>
              <a:t>MET</a:t>
            </a:r>
            <a:r>
              <a:rPr lang="en-US" sz="4000" dirty="0"/>
              <a:t> Exon 14–skipping Variants in NSCLC</a:t>
            </a:r>
          </a:p>
        </p:txBody>
      </p:sp>
      <p:sp>
        <p:nvSpPr>
          <p:cNvPr id="3" name="Content Placeholder 2">
            <a:extLst>
              <a:ext uri="{FF2B5EF4-FFF2-40B4-BE49-F238E27FC236}">
                <a16:creationId xmlns:a16="http://schemas.microsoft.com/office/drawing/2014/main" id="{0EF4F358-42B7-CFAA-2976-AE46DE8EA8A3}"/>
              </a:ext>
            </a:extLst>
          </p:cNvPr>
          <p:cNvSpPr>
            <a:spLocks noGrp="1"/>
          </p:cNvSpPr>
          <p:nvPr>
            <p:ph sz="half" idx="1"/>
          </p:nvPr>
        </p:nvSpPr>
        <p:spPr/>
        <p:txBody>
          <a:bodyPr>
            <a:normAutofit/>
          </a:bodyPr>
          <a:lstStyle/>
          <a:p>
            <a:r>
              <a:rPr lang="en-US" sz="2399" dirty="0"/>
              <a:t>Mesenchymal-epithelial transition, or MET, is a receptor tyrosine kinase</a:t>
            </a:r>
          </a:p>
          <a:p>
            <a:r>
              <a:rPr lang="en-US" sz="2399" dirty="0"/>
              <a:t>Loss of </a:t>
            </a:r>
            <a:r>
              <a:rPr lang="en-US" sz="2399" i="1" dirty="0"/>
              <a:t>MET</a:t>
            </a:r>
            <a:r>
              <a:rPr lang="en-US" sz="2399" dirty="0"/>
              <a:t>ex14 leads to dysregulation and inappropriate signaling</a:t>
            </a:r>
          </a:p>
          <a:p>
            <a:endParaRPr lang="en-US" sz="2399" dirty="0"/>
          </a:p>
        </p:txBody>
      </p:sp>
      <p:sp>
        <p:nvSpPr>
          <p:cNvPr id="5" name="Content Placeholder 4">
            <a:extLst>
              <a:ext uri="{FF2B5EF4-FFF2-40B4-BE49-F238E27FC236}">
                <a16:creationId xmlns:a16="http://schemas.microsoft.com/office/drawing/2014/main" id="{6E23836B-3784-3FF0-1726-ACAFE4EE9CE0}"/>
              </a:ext>
            </a:extLst>
          </p:cNvPr>
          <p:cNvSpPr>
            <a:spLocks noGrp="1"/>
          </p:cNvSpPr>
          <p:nvPr>
            <p:ph sz="half" idx="2"/>
          </p:nvPr>
        </p:nvSpPr>
        <p:spPr/>
        <p:txBody>
          <a:bodyPr>
            <a:normAutofit/>
          </a:bodyPr>
          <a:lstStyle/>
          <a:p>
            <a:r>
              <a:rPr lang="en-US" sz="2400" dirty="0"/>
              <a:t>The presence of </a:t>
            </a:r>
            <a:r>
              <a:rPr lang="en-US" sz="2400" i="1" dirty="0"/>
              <a:t>MET</a:t>
            </a:r>
            <a:r>
              <a:rPr lang="en-US" sz="2400" dirty="0"/>
              <a:t>ex14-skipping mutation is associated with responsiveness to oral MET TKIs</a:t>
            </a:r>
          </a:p>
          <a:p>
            <a:r>
              <a:rPr lang="en-US" sz="2400" dirty="0"/>
              <a:t>A broad range of molecular alterations lead to </a:t>
            </a:r>
            <a:r>
              <a:rPr lang="en-US" sz="2400" i="1" dirty="0"/>
              <a:t>MET</a:t>
            </a:r>
            <a:r>
              <a:rPr lang="en-US" sz="2400" dirty="0"/>
              <a:t>ex14 skipping</a:t>
            </a:r>
          </a:p>
          <a:p>
            <a:endParaRPr lang="en-US" sz="2400" dirty="0"/>
          </a:p>
        </p:txBody>
      </p:sp>
      <p:sp>
        <p:nvSpPr>
          <p:cNvPr id="6" name="Text Placeholder 5">
            <a:extLst>
              <a:ext uri="{FF2B5EF4-FFF2-40B4-BE49-F238E27FC236}">
                <a16:creationId xmlns:a16="http://schemas.microsoft.com/office/drawing/2014/main" id="{EA4AA687-EE59-2D6A-2ACF-9E45B975B66C}"/>
              </a:ext>
            </a:extLst>
          </p:cNvPr>
          <p:cNvSpPr>
            <a:spLocks noGrp="1"/>
          </p:cNvSpPr>
          <p:nvPr>
            <p:ph type="body" sz="quarter" idx="12"/>
          </p:nvPr>
        </p:nvSpPr>
        <p:spPr>
          <a:xfrm>
            <a:off x="1524000" y="6309940"/>
            <a:ext cx="8597900" cy="447675"/>
          </a:xfrm>
        </p:spPr>
        <p:txBody>
          <a:bodyPr/>
          <a:lstStyle/>
          <a:p>
            <a:pPr>
              <a:lnSpc>
                <a:spcPct val="100000"/>
              </a:lnSpc>
              <a:spcBef>
                <a:spcPts val="0"/>
              </a:spcBef>
            </a:pPr>
            <a:endParaRPr lang="en-US" sz="999" dirty="0"/>
          </a:p>
          <a:p>
            <a:pPr>
              <a:lnSpc>
                <a:spcPct val="100000"/>
              </a:lnSpc>
              <a:spcBef>
                <a:spcPts val="0"/>
              </a:spcBef>
            </a:pPr>
            <a:r>
              <a:rPr lang="en-US" sz="999" dirty="0"/>
              <a:t>TKIs, tyrosine kinase inhibitors.</a:t>
            </a:r>
          </a:p>
          <a:p>
            <a:pPr>
              <a:lnSpc>
                <a:spcPct val="100000"/>
              </a:lnSpc>
              <a:spcBef>
                <a:spcPts val="0"/>
              </a:spcBef>
            </a:pPr>
            <a:r>
              <a:rPr lang="en-US" sz="999" dirty="0"/>
              <a:t>Ettinger et al. NCCN Guidelines. NSCLC. Version 3.2022.</a:t>
            </a:r>
          </a:p>
        </p:txBody>
      </p:sp>
    </p:spTree>
    <p:extLst>
      <p:ext uri="{BB962C8B-B14F-4D97-AF65-F5344CB8AC3E}">
        <p14:creationId xmlns:p14="http://schemas.microsoft.com/office/powerpoint/2010/main" val="419347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B46B-B5C2-AE4F-A044-EAE1F0A0F935}"/>
              </a:ext>
            </a:extLst>
          </p:cNvPr>
          <p:cNvSpPr>
            <a:spLocks noGrp="1"/>
          </p:cNvSpPr>
          <p:nvPr>
            <p:ph type="title"/>
          </p:nvPr>
        </p:nvSpPr>
        <p:spPr>
          <a:xfrm>
            <a:off x="838200" y="365125"/>
            <a:ext cx="10515600" cy="734581"/>
          </a:xfrm>
        </p:spPr>
        <p:txBody>
          <a:bodyPr/>
          <a:lstStyle/>
          <a:p>
            <a:r>
              <a:rPr lang="en-US" i="1" dirty="0"/>
              <a:t>MET</a:t>
            </a:r>
            <a:r>
              <a:rPr lang="en-US" dirty="0"/>
              <a:t> Exon 14–skipping Mutation</a:t>
            </a:r>
          </a:p>
        </p:txBody>
      </p:sp>
      <p:sp>
        <p:nvSpPr>
          <p:cNvPr id="4" name="Text Placeholder 3">
            <a:extLst>
              <a:ext uri="{FF2B5EF4-FFF2-40B4-BE49-F238E27FC236}">
                <a16:creationId xmlns:a16="http://schemas.microsoft.com/office/drawing/2014/main" id="{39422A4B-275C-8DE8-4AF8-D665AEEA2129}"/>
              </a:ext>
            </a:extLst>
          </p:cNvPr>
          <p:cNvSpPr>
            <a:spLocks noGrp="1"/>
          </p:cNvSpPr>
          <p:nvPr>
            <p:ph type="body" sz="quarter" idx="12"/>
          </p:nvPr>
        </p:nvSpPr>
        <p:spPr/>
        <p:txBody>
          <a:bodyPr/>
          <a:lstStyle/>
          <a:p>
            <a:r>
              <a:rPr lang="en-US" sz="999" dirty="0" err="1"/>
              <a:t>Comoglio</a:t>
            </a:r>
            <a:r>
              <a:rPr lang="en-US" sz="999" dirty="0"/>
              <a:t> et al. </a:t>
            </a:r>
            <a:r>
              <a:rPr lang="en-US" sz="999" i="1" dirty="0"/>
              <a:t>Nat Rev Cancer</a:t>
            </a:r>
            <a:r>
              <a:rPr lang="en-US" sz="999" dirty="0"/>
              <a:t> 2018;18:341.</a:t>
            </a:r>
          </a:p>
        </p:txBody>
      </p:sp>
      <p:pic>
        <p:nvPicPr>
          <p:cNvPr id="6" name="Picture 5">
            <a:extLst>
              <a:ext uri="{FF2B5EF4-FFF2-40B4-BE49-F238E27FC236}">
                <a16:creationId xmlns:a16="http://schemas.microsoft.com/office/drawing/2014/main" id="{A9D8CC3A-3AEB-C16B-389E-5775B9BB916A}"/>
              </a:ext>
            </a:extLst>
          </p:cNvPr>
          <p:cNvPicPr>
            <a:picLocks noChangeAspect="1"/>
          </p:cNvPicPr>
          <p:nvPr/>
        </p:nvPicPr>
        <p:blipFill>
          <a:blip r:embed="rId3"/>
          <a:stretch>
            <a:fillRect/>
          </a:stretch>
        </p:blipFill>
        <p:spPr>
          <a:xfrm>
            <a:off x="4724608" y="1462279"/>
            <a:ext cx="988858" cy="3771786"/>
          </a:xfrm>
          <a:prstGeom prst="rect">
            <a:avLst/>
          </a:prstGeom>
        </p:spPr>
      </p:pic>
      <p:pic>
        <p:nvPicPr>
          <p:cNvPr id="7" name="Picture 6">
            <a:extLst>
              <a:ext uri="{FF2B5EF4-FFF2-40B4-BE49-F238E27FC236}">
                <a16:creationId xmlns:a16="http://schemas.microsoft.com/office/drawing/2014/main" id="{97E10F4B-5494-3B18-34F4-9DDA79FCC2E8}"/>
              </a:ext>
            </a:extLst>
          </p:cNvPr>
          <p:cNvPicPr>
            <a:picLocks noChangeAspect="1"/>
          </p:cNvPicPr>
          <p:nvPr/>
        </p:nvPicPr>
        <p:blipFill>
          <a:blip r:embed="rId4"/>
          <a:stretch>
            <a:fillRect/>
          </a:stretch>
        </p:blipFill>
        <p:spPr>
          <a:xfrm>
            <a:off x="6692846" y="1449772"/>
            <a:ext cx="1059490" cy="3785913"/>
          </a:xfrm>
          <a:prstGeom prst="rect">
            <a:avLst/>
          </a:prstGeom>
        </p:spPr>
      </p:pic>
      <p:pic>
        <p:nvPicPr>
          <p:cNvPr id="8" name="Picture 7">
            <a:extLst>
              <a:ext uri="{FF2B5EF4-FFF2-40B4-BE49-F238E27FC236}">
                <a16:creationId xmlns:a16="http://schemas.microsoft.com/office/drawing/2014/main" id="{D648D082-940D-D263-6E61-35C1AF6FE607}"/>
              </a:ext>
            </a:extLst>
          </p:cNvPr>
          <p:cNvPicPr>
            <a:picLocks noChangeAspect="1"/>
          </p:cNvPicPr>
          <p:nvPr/>
        </p:nvPicPr>
        <p:blipFill>
          <a:blip r:embed="rId5"/>
          <a:stretch>
            <a:fillRect/>
          </a:stretch>
        </p:blipFill>
        <p:spPr>
          <a:xfrm>
            <a:off x="8737499" y="1449772"/>
            <a:ext cx="1384401" cy="3983684"/>
          </a:xfrm>
          <a:prstGeom prst="rect">
            <a:avLst/>
          </a:prstGeom>
        </p:spPr>
      </p:pic>
      <p:pic>
        <p:nvPicPr>
          <p:cNvPr id="11" name="Picture 10">
            <a:extLst>
              <a:ext uri="{FF2B5EF4-FFF2-40B4-BE49-F238E27FC236}">
                <a16:creationId xmlns:a16="http://schemas.microsoft.com/office/drawing/2014/main" id="{FBF2D467-F685-A260-74C1-4D81E08FE193}"/>
              </a:ext>
            </a:extLst>
          </p:cNvPr>
          <p:cNvPicPr>
            <a:picLocks noChangeAspect="1"/>
          </p:cNvPicPr>
          <p:nvPr/>
        </p:nvPicPr>
        <p:blipFill>
          <a:blip r:embed="rId6"/>
          <a:stretch>
            <a:fillRect/>
          </a:stretch>
        </p:blipFill>
        <p:spPr>
          <a:xfrm>
            <a:off x="2943744" y="5348924"/>
            <a:ext cx="6201550" cy="734580"/>
          </a:xfrm>
          <a:prstGeom prst="rect">
            <a:avLst/>
          </a:prstGeom>
        </p:spPr>
      </p:pic>
      <p:pic>
        <p:nvPicPr>
          <p:cNvPr id="9" name="Picture 8">
            <a:extLst>
              <a:ext uri="{FF2B5EF4-FFF2-40B4-BE49-F238E27FC236}">
                <a16:creationId xmlns:a16="http://schemas.microsoft.com/office/drawing/2014/main" id="{187A39CF-625B-FAE1-94CA-422687A2A9AC}"/>
              </a:ext>
            </a:extLst>
          </p:cNvPr>
          <p:cNvPicPr>
            <a:picLocks noChangeAspect="1"/>
          </p:cNvPicPr>
          <p:nvPr/>
        </p:nvPicPr>
        <p:blipFill>
          <a:blip r:embed="rId7"/>
          <a:stretch>
            <a:fillRect/>
          </a:stretch>
        </p:blipFill>
        <p:spPr>
          <a:xfrm>
            <a:off x="2071211" y="1449578"/>
            <a:ext cx="2034222" cy="3983685"/>
          </a:xfrm>
          <a:prstGeom prst="rect">
            <a:avLst/>
          </a:prstGeom>
        </p:spPr>
      </p:pic>
    </p:spTree>
    <p:extLst>
      <p:ext uri="{BB962C8B-B14F-4D97-AF65-F5344CB8AC3E}">
        <p14:creationId xmlns:p14="http://schemas.microsoft.com/office/powerpoint/2010/main" val="12889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06DA4E-5BEC-9F04-D460-3D10281036AB}"/>
              </a:ext>
            </a:extLst>
          </p:cNvPr>
          <p:cNvSpPr>
            <a:spLocks noGrp="1"/>
          </p:cNvSpPr>
          <p:nvPr>
            <p:ph type="title"/>
          </p:nvPr>
        </p:nvSpPr>
        <p:spPr/>
        <p:txBody>
          <a:bodyPr/>
          <a:lstStyle/>
          <a:p>
            <a:r>
              <a:rPr lang="en-US" i="1" dirty="0"/>
              <a:t>MET</a:t>
            </a:r>
            <a:r>
              <a:rPr lang="en-US" dirty="0"/>
              <a:t> Exon 14 Skipping Alterations by Site and Regions of Interest for Sequencing</a:t>
            </a:r>
          </a:p>
        </p:txBody>
      </p:sp>
      <p:pic>
        <p:nvPicPr>
          <p:cNvPr id="2050" name="Picture 2">
            <a:extLst>
              <a:ext uri="{FF2B5EF4-FFF2-40B4-BE49-F238E27FC236}">
                <a16:creationId xmlns:a16="http://schemas.microsoft.com/office/drawing/2014/main" id="{6105A926-D075-51C9-C4BE-789E416EEB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557143" y="1887526"/>
            <a:ext cx="5077714" cy="4056868"/>
          </a:xfrm>
        </p:spPr>
      </p:pic>
      <p:sp>
        <p:nvSpPr>
          <p:cNvPr id="7" name="Text Placeholder 6">
            <a:extLst>
              <a:ext uri="{FF2B5EF4-FFF2-40B4-BE49-F238E27FC236}">
                <a16:creationId xmlns:a16="http://schemas.microsoft.com/office/drawing/2014/main" id="{2BC26293-8848-40D5-3284-8A5294D10FD0}"/>
              </a:ext>
            </a:extLst>
          </p:cNvPr>
          <p:cNvSpPr>
            <a:spLocks noGrp="1"/>
          </p:cNvSpPr>
          <p:nvPr>
            <p:ph type="body" sz="quarter" idx="12"/>
          </p:nvPr>
        </p:nvSpPr>
        <p:spPr/>
        <p:txBody>
          <a:bodyPr/>
          <a:lstStyle/>
          <a:p>
            <a:r>
              <a:rPr lang="en-US" sz="999" dirty="0"/>
              <a:t>Socinski et al. </a:t>
            </a:r>
            <a:r>
              <a:rPr lang="en-US" sz="999" i="1" dirty="0"/>
              <a:t>JCO Precision Oncol</a:t>
            </a:r>
            <a:r>
              <a:rPr lang="en-US" sz="999" dirty="0"/>
              <a:t>. 2021;5:653-663. </a:t>
            </a:r>
          </a:p>
        </p:txBody>
      </p:sp>
    </p:spTree>
    <p:extLst>
      <p:ext uri="{BB962C8B-B14F-4D97-AF65-F5344CB8AC3E}">
        <p14:creationId xmlns:p14="http://schemas.microsoft.com/office/powerpoint/2010/main" val="3242683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B46B-B5C2-AE4F-A044-EAE1F0A0F935}"/>
              </a:ext>
            </a:extLst>
          </p:cNvPr>
          <p:cNvSpPr>
            <a:spLocks noGrp="1"/>
          </p:cNvSpPr>
          <p:nvPr>
            <p:ph type="title"/>
          </p:nvPr>
        </p:nvSpPr>
        <p:spPr/>
        <p:txBody>
          <a:bodyPr/>
          <a:lstStyle/>
          <a:p>
            <a:r>
              <a:rPr lang="en-US" i="1" dirty="0"/>
              <a:t>MET</a:t>
            </a:r>
            <a:r>
              <a:rPr lang="en-US" dirty="0"/>
              <a:t> Exon 14–skipping Mutation</a:t>
            </a:r>
          </a:p>
        </p:txBody>
      </p:sp>
      <p:sp>
        <p:nvSpPr>
          <p:cNvPr id="5" name="Text Placeholder 4">
            <a:extLst>
              <a:ext uri="{FF2B5EF4-FFF2-40B4-BE49-F238E27FC236}">
                <a16:creationId xmlns:a16="http://schemas.microsoft.com/office/drawing/2014/main" id="{3772F8D6-63E7-A50C-5F13-3C5CD39FB1AB}"/>
              </a:ext>
            </a:extLst>
          </p:cNvPr>
          <p:cNvSpPr>
            <a:spLocks noGrp="1"/>
          </p:cNvSpPr>
          <p:nvPr>
            <p:ph type="body" sz="quarter" idx="12"/>
          </p:nvPr>
        </p:nvSpPr>
        <p:spPr/>
        <p:txBody>
          <a:bodyPr/>
          <a:lstStyle/>
          <a:p>
            <a:r>
              <a:rPr lang="en-US" sz="999" dirty="0"/>
              <a:t>Drilon.</a:t>
            </a:r>
            <a:r>
              <a:rPr lang="en-US" sz="999" i="1" dirty="0"/>
              <a:t> Clin Cancer Res</a:t>
            </a:r>
            <a:r>
              <a:rPr lang="en-US" sz="999" dirty="0"/>
              <a:t>. 2016;22(12):2832-2834.</a:t>
            </a:r>
          </a:p>
        </p:txBody>
      </p:sp>
      <p:sp>
        <p:nvSpPr>
          <p:cNvPr id="3" name="Rectangle 2">
            <a:extLst>
              <a:ext uri="{FF2B5EF4-FFF2-40B4-BE49-F238E27FC236}">
                <a16:creationId xmlns:a16="http://schemas.microsoft.com/office/drawing/2014/main" id="{EB8E59BC-61ED-AF0A-49B4-20D5D4C7FA8F}"/>
              </a:ext>
            </a:extLst>
          </p:cNvPr>
          <p:cNvSpPr>
            <a:spLocks noChangeArrowheads="1"/>
          </p:cNvSpPr>
          <p:nvPr/>
        </p:nvSpPr>
        <p:spPr bwMode="auto">
          <a:xfrm>
            <a:off x="3544629" y="1416646"/>
            <a:ext cx="184635" cy="3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392" tIns="45696" rIns="91392" bIns="45696" numCol="1" anchor="ctr" anchorCtr="0" compatLnSpc="1">
            <a:prstTxWarp prst="textNoShape">
              <a:avLst/>
            </a:prstTxWarp>
            <a:spAutoFit/>
          </a:bodyPr>
          <a:lstStyle/>
          <a:p>
            <a:endParaRPr lang="en-US" sz="1799"/>
          </a:p>
        </p:txBody>
      </p:sp>
      <p:pic>
        <p:nvPicPr>
          <p:cNvPr id="58369" name="Picture 1">
            <a:extLst>
              <a:ext uri="{FF2B5EF4-FFF2-40B4-BE49-F238E27FC236}">
                <a16:creationId xmlns:a16="http://schemas.microsoft.com/office/drawing/2014/main" id="{99905612-5949-BB8E-83BE-26D86B00F30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38663" y="1690688"/>
            <a:ext cx="5314674" cy="433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B8F2-2AA4-F94F-61C2-0633112DA5B0}"/>
              </a:ext>
            </a:extLst>
          </p:cNvPr>
          <p:cNvSpPr>
            <a:spLocks noGrp="1"/>
          </p:cNvSpPr>
          <p:nvPr>
            <p:ph type="title"/>
          </p:nvPr>
        </p:nvSpPr>
        <p:spPr/>
        <p:txBody>
          <a:bodyPr>
            <a:normAutofit/>
          </a:bodyPr>
          <a:lstStyle/>
          <a:p>
            <a:r>
              <a:rPr lang="en-US" sz="4000" i="1" dirty="0"/>
              <a:t>MET</a:t>
            </a:r>
            <a:r>
              <a:rPr lang="en-US" sz="4000" dirty="0"/>
              <a:t>ex14 Skipping Alterations: </a:t>
            </a:r>
            <a:br>
              <a:rPr lang="en-US" sz="4000" dirty="0"/>
            </a:br>
            <a:r>
              <a:rPr lang="en-US" sz="4000" dirty="0"/>
              <a:t>Primary Oncogenic Drivers in NSCLC</a:t>
            </a:r>
            <a:endParaRPr lang="en-US" sz="4000" baseline="30000" dirty="0"/>
          </a:p>
        </p:txBody>
      </p:sp>
      <p:sp>
        <p:nvSpPr>
          <p:cNvPr id="6" name="Content Placeholder 5">
            <a:extLst>
              <a:ext uri="{FF2B5EF4-FFF2-40B4-BE49-F238E27FC236}">
                <a16:creationId xmlns:a16="http://schemas.microsoft.com/office/drawing/2014/main" id="{B1D7E52B-CF83-62B5-AA28-45D10D31D093}"/>
              </a:ext>
            </a:extLst>
          </p:cNvPr>
          <p:cNvSpPr>
            <a:spLocks noGrp="1"/>
          </p:cNvSpPr>
          <p:nvPr>
            <p:ph sz="half" idx="1"/>
          </p:nvPr>
        </p:nvSpPr>
        <p:spPr>
          <a:xfrm>
            <a:off x="838200" y="1825625"/>
            <a:ext cx="5181600" cy="3213735"/>
          </a:xfrm>
        </p:spPr>
        <p:txBody>
          <a:bodyPr>
            <a:noAutofit/>
          </a:bodyPr>
          <a:lstStyle/>
          <a:p>
            <a:r>
              <a:rPr lang="en-US" sz="1800" i="1" dirty="0"/>
              <a:t>MET</a:t>
            </a:r>
            <a:r>
              <a:rPr lang="en-US" sz="1800" dirty="0"/>
              <a:t>ex14 skipping alterations have been associated with advanced disease and poor prognosis</a:t>
            </a:r>
            <a:endParaRPr lang="en-US" sz="1800" baseline="30000" dirty="0"/>
          </a:p>
          <a:p>
            <a:r>
              <a:rPr lang="en-US" sz="1800" dirty="0"/>
              <a:t>Patients with </a:t>
            </a:r>
            <a:r>
              <a:rPr lang="en-US" sz="1800" i="1" dirty="0"/>
              <a:t>MET</a:t>
            </a:r>
            <a:r>
              <a:rPr lang="en-US" sz="1800" dirty="0"/>
              <a:t>ex14 skipping alterations:</a:t>
            </a:r>
          </a:p>
          <a:p>
            <a:pPr lvl="1"/>
            <a:r>
              <a:rPr lang="en-US" sz="1800" dirty="0"/>
              <a:t>Tend to be considerably older vs patients with other oncogenic drivers</a:t>
            </a:r>
          </a:p>
          <a:p>
            <a:pPr lvl="2"/>
            <a:r>
              <a:rPr lang="en-US" sz="1400" dirty="0"/>
              <a:t>Average age of 54 to 65 years in </a:t>
            </a:r>
            <a:r>
              <a:rPr lang="en-US" sz="1400" i="1" dirty="0"/>
              <a:t>ALK, ROS1, EGFR, KRAS</a:t>
            </a:r>
            <a:r>
              <a:rPr lang="en-US" sz="1400" dirty="0"/>
              <a:t>, and </a:t>
            </a:r>
            <a:r>
              <a:rPr lang="en-US" sz="1400" i="1" dirty="0"/>
              <a:t>BRAF</a:t>
            </a:r>
            <a:endParaRPr lang="en-US" sz="1400" baseline="30000" dirty="0"/>
          </a:p>
          <a:p>
            <a:pPr lvl="1"/>
            <a:r>
              <a:rPr lang="en-US" sz="1800" dirty="0"/>
              <a:t>More frequently current or former smokers (60%) than never smokers (40%)</a:t>
            </a:r>
            <a:endParaRPr lang="en-US" sz="1800" baseline="30000" dirty="0"/>
          </a:p>
          <a:p>
            <a:pPr lvl="1"/>
            <a:r>
              <a:rPr lang="en-US" sz="1800" dirty="0"/>
              <a:t>Average age at diagnosis: ~74 years</a:t>
            </a:r>
            <a:endParaRPr lang="en-US" sz="1800" baseline="30000" dirty="0"/>
          </a:p>
          <a:p>
            <a:endParaRPr lang="en-US" sz="1800" baseline="30000" dirty="0"/>
          </a:p>
          <a:p>
            <a:endParaRPr lang="en-US" sz="1800" dirty="0"/>
          </a:p>
        </p:txBody>
      </p:sp>
      <p:sp>
        <p:nvSpPr>
          <p:cNvPr id="8" name="Content Placeholder 7">
            <a:extLst>
              <a:ext uri="{FF2B5EF4-FFF2-40B4-BE49-F238E27FC236}">
                <a16:creationId xmlns:a16="http://schemas.microsoft.com/office/drawing/2014/main" id="{0684D481-7FCB-5934-F0F9-1B7000265C73}"/>
              </a:ext>
            </a:extLst>
          </p:cNvPr>
          <p:cNvSpPr>
            <a:spLocks noGrp="1"/>
          </p:cNvSpPr>
          <p:nvPr>
            <p:ph sz="half" idx="2"/>
          </p:nvPr>
        </p:nvSpPr>
        <p:spPr>
          <a:xfrm>
            <a:off x="6172200" y="1825624"/>
            <a:ext cx="5181600" cy="3355975"/>
          </a:xfrm>
        </p:spPr>
        <p:txBody>
          <a:bodyPr>
            <a:normAutofit/>
          </a:bodyPr>
          <a:lstStyle/>
          <a:p>
            <a:r>
              <a:rPr lang="en-US" sz="1800" i="1" dirty="0"/>
              <a:t>MET</a:t>
            </a:r>
            <a:r>
              <a:rPr lang="en-US" sz="1800" dirty="0"/>
              <a:t>ex14 skipping is the primary oncogenic driver in</a:t>
            </a:r>
          </a:p>
          <a:p>
            <a:pPr lvl="1"/>
            <a:r>
              <a:rPr lang="en-US" sz="1800" dirty="0"/>
              <a:t>3% of adenocarcinomas</a:t>
            </a:r>
            <a:endParaRPr lang="en-US" sz="1800" baseline="30000" dirty="0"/>
          </a:p>
          <a:p>
            <a:pPr lvl="1"/>
            <a:r>
              <a:rPr lang="en-US" sz="1800" dirty="0"/>
              <a:t>2% of squamous cell carcinomas</a:t>
            </a:r>
            <a:endParaRPr lang="en-US" sz="1800" baseline="30000" dirty="0"/>
          </a:p>
          <a:p>
            <a:pPr lvl="1"/>
            <a:r>
              <a:rPr lang="en-US" sz="1800" dirty="0"/>
              <a:t>8% of </a:t>
            </a:r>
            <a:r>
              <a:rPr lang="en-US" sz="1800" dirty="0" err="1"/>
              <a:t>sarcomatoid</a:t>
            </a:r>
            <a:r>
              <a:rPr lang="en-US" sz="1800" dirty="0"/>
              <a:t> carcinomas</a:t>
            </a:r>
          </a:p>
          <a:p>
            <a:r>
              <a:rPr lang="en-US" sz="1800" i="1" dirty="0"/>
              <a:t>MET</a:t>
            </a:r>
            <a:r>
              <a:rPr lang="en-US" sz="1800" dirty="0"/>
              <a:t>ex14 alterations lead to aberrant activation of MET kinase, but remain sensitive to MET inhibition</a:t>
            </a:r>
          </a:p>
          <a:p>
            <a:pPr lvl="1"/>
            <a:r>
              <a:rPr lang="en-US" sz="1800" dirty="0"/>
              <a:t>MET inhibitors have shown clinical activity in patients with </a:t>
            </a:r>
            <a:r>
              <a:rPr lang="en-US" sz="1800" i="1" dirty="0"/>
              <a:t>MET</a:t>
            </a:r>
            <a:r>
              <a:rPr lang="en-US" sz="1800" dirty="0"/>
              <a:t>ex14 alterations</a:t>
            </a:r>
            <a:endParaRPr lang="en-US" sz="1800" baseline="30000" dirty="0"/>
          </a:p>
          <a:p>
            <a:pPr lvl="1"/>
            <a:endParaRPr lang="en-US" sz="1800" baseline="30000" dirty="0"/>
          </a:p>
        </p:txBody>
      </p:sp>
      <p:sp>
        <p:nvSpPr>
          <p:cNvPr id="13" name="Rectangle 12">
            <a:extLst>
              <a:ext uri="{FF2B5EF4-FFF2-40B4-BE49-F238E27FC236}">
                <a16:creationId xmlns:a16="http://schemas.microsoft.com/office/drawing/2014/main" id="{CD9E23E9-0FC2-4CF0-7E97-463179E35CDE}"/>
              </a:ext>
            </a:extLst>
          </p:cNvPr>
          <p:cNvSpPr/>
          <p:nvPr/>
        </p:nvSpPr>
        <p:spPr>
          <a:xfrm>
            <a:off x="554736" y="5354569"/>
            <a:ext cx="11082528" cy="57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Testing to identify patients with </a:t>
            </a:r>
            <a:r>
              <a:rPr lang="en-US" i="1" dirty="0">
                <a:latin typeface="Arial" panose="020B0604020202020204" pitchFamily="34" charset="0"/>
                <a:cs typeface="Arial" panose="020B0604020202020204" pitchFamily="34" charset="0"/>
              </a:rPr>
              <a:t>MET</a:t>
            </a:r>
            <a:r>
              <a:rPr lang="en-US" dirty="0">
                <a:latin typeface="Arial" panose="020B0604020202020204" pitchFamily="34" charset="0"/>
                <a:cs typeface="Arial" panose="020B0604020202020204" pitchFamily="34" charset="0"/>
              </a:rPr>
              <a:t>ex14 skipping alterations can help inform treatment decisions</a:t>
            </a:r>
            <a:endParaRPr lang="en-US" baseline="30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2585ED8-DD55-FF67-50A4-2A70A16C610E}"/>
              </a:ext>
            </a:extLst>
          </p:cNvPr>
          <p:cNvSpPr>
            <a:spLocks noGrp="1"/>
          </p:cNvSpPr>
          <p:nvPr>
            <p:ph type="body" sz="quarter" idx="12"/>
          </p:nvPr>
        </p:nvSpPr>
        <p:spPr>
          <a:xfrm>
            <a:off x="1411941" y="6281729"/>
            <a:ext cx="10780059" cy="576270"/>
          </a:xfrm>
        </p:spPr>
        <p:txBody>
          <a:bodyPr/>
          <a:lstStyle/>
          <a:p>
            <a:pPr>
              <a:spcBef>
                <a:spcPts val="0"/>
              </a:spcBef>
            </a:pPr>
            <a:r>
              <a:rPr lang="en-US" sz="800" dirty="0"/>
              <a:t>ALK, anaplastic lymphoma kinase gene; BRAF, proto-oncogene B-Raf; EGFR, epidermal growth factor receptor gene; KRAS, Ki-ras2 gene; MET, mesenchymal-epithelial transition; METex14, MET exon 14; NSCLC, non-small cell lung cancer; ROS1, ROS proto-oncogene. Tong JH, et al. Clin Cancer Res. 2016;22(12):3048-3056; </a:t>
            </a:r>
            <a:r>
              <a:rPr lang="en-US" sz="800" dirty="0" err="1"/>
              <a:t>Awad</a:t>
            </a:r>
            <a:r>
              <a:rPr lang="en-US" sz="800" dirty="0"/>
              <a:t> MM, et al. Lung Cancer. 2019;133:96-102; </a:t>
            </a:r>
            <a:r>
              <a:rPr lang="en-US" sz="800" dirty="0" err="1"/>
              <a:t>Salgia</a:t>
            </a:r>
            <a:r>
              <a:rPr lang="en-US" sz="800" dirty="0"/>
              <a:t> R. Mol Cancer </a:t>
            </a:r>
            <a:r>
              <a:rPr lang="en-US" sz="800" dirty="0" err="1"/>
              <a:t>Ther</a:t>
            </a:r>
            <a:r>
              <a:rPr lang="en-US" sz="800" dirty="0"/>
              <a:t>. 2017;16(4): 555-565; Frampton GM, et al. Cancer </a:t>
            </a:r>
            <a:r>
              <a:rPr lang="en-US" sz="800" dirty="0" err="1"/>
              <a:t>Discov</a:t>
            </a:r>
            <a:r>
              <a:rPr lang="en-US" sz="800" dirty="0"/>
              <a:t>. 2015;5:850-859; Schrock AB, et al. J Thorac Oncol. 2016;11:1493-1502; Wolf J, et al. Presented at ENA, 2018, Poster 403; </a:t>
            </a:r>
            <a:r>
              <a:rPr lang="en-US" altLang="en-US" sz="800" dirty="0"/>
              <a:t>Paik et al. </a:t>
            </a:r>
            <a:r>
              <a:rPr lang="en-US" altLang="en-US" sz="800" i="1" dirty="0"/>
              <a:t>Cancer </a:t>
            </a:r>
            <a:r>
              <a:rPr lang="en-US" altLang="en-US" sz="800" i="1" dirty="0" err="1"/>
              <a:t>Discov</a:t>
            </a:r>
            <a:r>
              <a:rPr lang="en-US" altLang="en-US" sz="800" dirty="0"/>
              <a:t>. 2015;5:842-849; Felip et al. </a:t>
            </a:r>
            <a:r>
              <a:rPr lang="en-US" altLang="en-US" sz="800" i="1" dirty="0"/>
              <a:t>J Thorac Oncol. </a:t>
            </a:r>
            <a:r>
              <a:rPr lang="en-US" altLang="en-US" sz="800" dirty="0"/>
              <a:t>2018;13(10):S347; Drilon et al. </a:t>
            </a:r>
            <a:r>
              <a:rPr lang="en-US" altLang="en-US" sz="800" i="1" dirty="0"/>
              <a:t>J Thorac Oncol</a:t>
            </a:r>
            <a:r>
              <a:rPr lang="en-US" altLang="en-US" sz="800" dirty="0"/>
              <a:t>. 2017;12(1):S438-S439; Wolf et al. </a:t>
            </a:r>
            <a:r>
              <a:rPr lang="en-US" altLang="en-US" sz="800" i="1" dirty="0"/>
              <a:t>Ann Oncol</a:t>
            </a:r>
            <a:r>
              <a:rPr lang="en-US" altLang="en-US" sz="800" dirty="0"/>
              <a:t>. 2018;29(suppl 8):LBA52.</a:t>
            </a:r>
          </a:p>
        </p:txBody>
      </p:sp>
    </p:spTree>
    <p:extLst>
      <p:ext uri="{BB962C8B-B14F-4D97-AF65-F5344CB8AC3E}">
        <p14:creationId xmlns:p14="http://schemas.microsoft.com/office/powerpoint/2010/main" val="121803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9DA1D1-A933-AA99-A1F4-1E107D35AB57}"/>
              </a:ext>
            </a:extLst>
          </p:cNvPr>
          <p:cNvSpPr>
            <a:spLocks noGrp="1"/>
          </p:cNvSpPr>
          <p:nvPr>
            <p:ph type="ctrTitle"/>
          </p:nvPr>
        </p:nvSpPr>
        <p:spPr>
          <a:xfrm>
            <a:off x="1182624" y="1122363"/>
            <a:ext cx="9826752" cy="2387600"/>
          </a:xfrm>
        </p:spPr>
        <p:txBody>
          <a:bodyPr>
            <a:normAutofit/>
          </a:bodyPr>
          <a:lstStyle/>
          <a:p>
            <a:r>
              <a:rPr lang="en-US" sz="4800" dirty="0"/>
              <a:t>Understanding Genomic Profiling Solutions for Identifying </a:t>
            </a:r>
            <a:r>
              <a:rPr lang="en-US" sz="4800" i="1" dirty="0"/>
              <a:t>MET</a:t>
            </a:r>
            <a:r>
              <a:rPr lang="en-US" sz="4800" dirty="0"/>
              <a:t>ex14</a:t>
            </a:r>
          </a:p>
        </p:txBody>
      </p:sp>
    </p:spTree>
    <p:extLst>
      <p:ext uri="{BB962C8B-B14F-4D97-AF65-F5344CB8AC3E}">
        <p14:creationId xmlns:p14="http://schemas.microsoft.com/office/powerpoint/2010/main" val="63406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D2E4C-45D6-6885-12B6-5A49F3A0F3D8}"/>
              </a:ext>
            </a:extLst>
          </p:cNvPr>
          <p:cNvSpPr>
            <a:spLocks noGrp="1"/>
          </p:cNvSpPr>
          <p:nvPr>
            <p:ph type="title"/>
          </p:nvPr>
        </p:nvSpPr>
        <p:spPr>
          <a:xfrm>
            <a:off x="838200" y="329955"/>
            <a:ext cx="11195304" cy="1325563"/>
          </a:xfrm>
        </p:spPr>
        <p:txBody>
          <a:bodyPr>
            <a:noAutofit/>
          </a:bodyPr>
          <a:lstStyle/>
          <a:p>
            <a:r>
              <a:rPr lang="en-US" sz="3200" dirty="0"/>
              <a:t>Overview of the Amplicon-based and Hybrid Capture–based DNA NGS Methods for Targeted Sequencing of MET</a:t>
            </a:r>
          </a:p>
        </p:txBody>
      </p:sp>
      <p:sp>
        <p:nvSpPr>
          <p:cNvPr id="5" name="Content Placeholder 4">
            <a:extLst>
              <a:ext uri="{FF2B5EF4-FFF2-40B4-BE49-F238E27FC236}">
                <a16:creationId xmlns:a16="http://schemas.microsoft.com/office/drawing/2014/main" id="{54FD2C3E-B99D-DECC-88FD-984057CFDF96}"/>
              </a:ext>
            </a:extLst>
          </p:cNvPr>
          <p:cNvSpPr>
            <a:spLocks noGrp="1"/>
          </p:cNvSpPr>
          <p:nvPr>
            <p:ph sz="half" idx="1"/>
          </p:nvPr>
        </p:nvSpPr>
        <p:spPr>
          <a:xfrm>
            <a:off x="7644384" y="1765682"/>
            <a:ext cx="3877056" cy="4351338"/>
          </a:xfrm>
        </p:spPr>
        <p:txBody>
          <a:bodyPr>
            <a:normAutofit/>
          </a:bodyPr>
          <a:lstStyle/>
          <a:p>
            <a:r>
              <a:rPr lang="en-US" sz="2000" dirty="0"/>
              <a:t>Amplicon-based NGS methods use PCR primers to amplify the regions of interest. Some alterations that lead to MET exon 14 skipping may prevent these primers from binding, leading to false-negative results</a:t>
            </a:r>
          </a:p>
          <a:p>
            <a:r>
              <a:rPr lang="en-US" sz="2000" dirty="0"/>
              <a:t>Hybrid capture–based NGS methods use longer probes to pull down regions of interest, preventing the problem of allele dropout observed in the amplicon-based method and reducing false-negative results</a:t>
            </a:r>
          </a:p>
        </p:txBody>
      </p:sp>
      <p:pic>
        <p:nvPicPr>
          <p:cNvPr id="1026" name="Picture 2">
            <a:extLst>
              <a:ext uri="{FF2B5EF4-FFF2-40B4-BE49-F238E27FC236}">
                <a16:creationId xmlns:a16="http://schemas.microsoft.com/office/drawing/2014/main" id="{BE6DE5C0-8122-766A-6646-74F12E0B376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914399" y="1826087"/>
            <a:ext cx="6440267" cy="2208180"/>
          </a:xfrm>
        </p:spPr>
      </p:pic>
      <p:sp>
        <p:nvSpPr>
          <p:cNvPr id="10" name="Text Placeholder 9">
            <a:extLst>
              <a:ext uri="{FF2B5EF4-FFF2-40B4-BE49-F238E27FC236}">
                <a16:creationId xmlns:a16="http://schemas.microsoft.com/office/drawing/2014/main" id="{8AC5C08B-9260-DEEE-B7A6-FD095A9F75CD}"/>
              </a:ext>
            </a:extLst>
          </p:cNvPr>
          <p:cNvSpPr>
            <a:spLocks noGrp="1"/>
          </p:cNvSpPr>
          <p:nvPr>
            <p:ph type="body" sz="quarter" idx="12"/>
          </p:nvPr>
        </p:nvSpPr>
        <p:spPr/>
        <p:txBody>
          <a:bodyPr/>
          <a:lstStyle/>
          <a:p>
            <a:pPr>
              <a:spcBef>
                <a:spcPts val="0"/>
              </a:spcBef>
            </a:pPr>
            <a:r>
              <a:rPr lang="en-US" sz="999" dirty="0"/>
              <a:t>NGS, next-generation sequencing; PCR, polymerase chain reaction.</a:t>
            </a:r>
          </a:p>
          <a:p>
            <a:pPr>
              <a:spcBef>
                <a:spcPts val="0"/>
              </a:spcBef>
            </a:pPr>
            <a:r>
              <a:rPr lang="en-US" sz="999" dirty="0"/>
              <a:t>Socinski et al. </a:t>
            </a:r>
            <a:r>
              <a:rPr lang="en-US" sz="999" i="1" dirty="0"/>
              <a:t>JCO Precision Oncol</a:t>
            </a:r>
            <a:r>
              <a:rPr lang="en-US" sz="999" dirty="0"/>
              <a:t>. 2021;5:653-663.  </a:t>
            </a:r>
          </a:p>
        </p:txBody>
      </p:sp>
    </p:spTree>
    <p:extLst>
      <p:ext uri="{BB962C8B-B14F-4D97-AF65-F5344CB8AC3E}">
        <p14:creationId xmlns:p14="http://schemas.microsoft.com/office/powerpoint/2010/main" val="322462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2506-5BD9-5CCA-EF3A-3563700C1EE8}"/>
              </a:ext>
            </a:extLst>
          </p:cNvPr>
          <p:cNvSpPr>
            <a:spLocks noGrp="1"/>
          </p:cNvSpPr>
          <p:nvPr>
            <p:ph type="title"/>
          </p:nvPr>
        </p:nvSpPr>
        <p:spPr/>
        <p:txBody>
          <a:bodyPr>
            <a:normAutofit/>
          </a:bodyPr>
          <a:lstStyle/>
          <a:p>
            <a:r>
              <a:rPr lang="en-US" sz="4000" dirty="0"/>
              <a:t>Testing for </a:t>
            </a:r>
            <a:r>
              <a:rPr lang="en-US" sz="4000" i="1" dirty="0"/>
              <a:t>MET</a:t>
            </a:r>
            <a:r>
              <a:rPr lang="en-US" sz="4000" dirty="0"/>
              <a:t> exon 14–skipping Mutations</a:t>
            </a:r>
          </a:p>
        </p:txBody>
      </p:sp>
      <p:sp>
        <p:nvSpPr>
          <p:cNvPr id="3" name="Content Placeholder 2">
            <a:extLst>
              <a:ext uri="{FF2B5EF4-FFF2-40B4-BE49-F238E27FC236}">
                <a16:creationId xmlns:a16="http://schemas.microsoft.com/office/drawing/2014/main" id="{B4E72274-DE8E-7732-FE6E-8B031A7A1039}"/>
              </a:ext>
            </a:extLst>
          </p:cNvPr>
          <p:cNvSpPr>
            <a:spLocks noGrp="1"/>
          </p:cNvSpPr>
          <p:nvPr>
            <p:ph idx="1"/>
          </p:nvPr>
        </p:nvSpPr>
        <p:spPr/>
        <p:txBody>
          <a:bodyPr/>
          <a:lstStyle/>
          <a:p>
            <a:r>
              <a:rPr lang="en-US" sz="2399" dirty="0"/>
              <a:t>No role for single gene testing</a:t>
            </a:r>
          </a:p>
          <a:p>
            <a:r>
              <a:rPr lang="en-US" sz="2399" dirty="0"/>
              <a:t>NGS is the optimal assay – amplicon versus hybrid capture</a:t>
            </a:r>
          </a:p>
          <a:p>
            <a:r>
              <a:rPr lang="en-US" sz="2399" dirty="0"/>
              <a:t>Hybrid capture is the preferred approach</a:t>
            </a:r>
          </a:p>
          <a:p>
            <a:r>
              <a:rPr lang="en-US" sz="2400" dirty="0"/>
              <a:t>RNA-based methods demonstrated to be superior to DNA-based amplicon-mediated methods</a:t>
            </a:r>
          </a:p>
          <a:p>
            <a:endParaRPr lang="en-US" sz="2399" dirty="0"/>
          </a:p>
        </p:txBody>
      </p:sp>
      <p:sp>
        <p:nvSpPr>
          <p:cNvPr id="6" name="Text Placeholder 5">
            <a:extLst>
              <a:ext uri="{FF2B5EF4-FFF2-40B4-BE49-F238E27FC236}">
                <a16:creationId xmlns:a16="http://schemas.microsoft.com/office/drawing/2014/main" id="{AD3B21AE-EDCE-2394-EAF4-EE3799FEBA24}"/>
              </a:ext>
            </a:extLst>
          </p:cNvPr>
          <p:cNvSpPr>
            <a:spLocks noGrp="1"/>
          </p:cNvSpPr>
          <p:nvPr>
            <p:ph type="body" sz="quarter" idx="12"/>
          </p:nvPr>
        </p:nvSpPr>
        <p:spPr/>
        <p:txBody>
          <a:bodyPr/>
          <a:lstStyle/>
          <a:p>
            <a:pPr>
              <a:spcBef>
                <a:spcPts val="0"/>
              </a:spcBef>
            </a:pPr>
            <a:r>
              <a:rPr lang="en-US" sz="999" dirty="0"/>
              <a:t>NGS, next-generation sequencing.</a:t>
            </a:r>
          </a:p>
          <a:p>
            <a:pPr>
              <a:spcBef>
                <a:spcPts val="0"/>
              </a:spcBef>
            </a:pPr>
            <a:r>
              <a:rPr lang="en-US" sz="999" dirty="0"/>
              <a:t>Socinski et al. </a:t>
            </a:r>
            <a:r>
              <a:rPr lang="en-US" sz="999" i="1" dirty="0"/>
              <a:t>JCO Precision Oncol.</a:t>
            </a:r>
            <a:r>
              <a:rPr lang="en-US" sz="999" dirty="0"/>
              <a:t> 2021;5:653-663.</a:t>
            </a:r>
          </a:p>
        </p:txBody>
      </p:sp>
    </p:spTree>
    <p:extLst>
      <p:ext uri="{BB962C8B-B14F-4D97-AF65-F5344CB8AC3E}">
        <p14:creationId xmlns:p14="http://schemas.microsoft.com/office/powerpoint/2010/main" val="184668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9614-F131-06CF-18AD-F1D9242380A8}"/>
              </a:ext>
            </a:extLst>
          </p:cNvPr>
          <p:cNvSpPr>
            <a:spLocks noGrp="1"/>
          </p:cNvSpPr>
          <p:nvPr>
            <p:ph type="title"/>
          </p:nvPr>
        </p:nvSpPr>
        <p:spPr/>
        <p:txBody>
          <a:bodyPr/>
          <a:lstStyle/>
          <a:p>
            <a:r>
              <a:rPr lang="en-US" sz="3998" dirty="0"/>
              <a:t>NCCN Guidelines</a:t>
            </a:r>
            <a:r>
              <a:rPr lang="en-US" sz="3998" baseline="30000" dirty="0"/>
              <a:t>®</a:t>
            </a:r>
            <a:r>
              <a:rPr lang="en-US" sz="3998" dirty="0"/>
              <a:t>: Testing Methodologies</a:t>
            </a:r>
            <a:endParaRPr lang="en-US" dirty="0"/>
          </a:p>
        </p:txBody>
      </p:sp>
      <p:sp>
        <p:nvSpPr>
          <p:cNvPr id="5" name="Content Placeholder 4">
            <a:extLst>
              <a:ext uri="{FF2B5EF4-FFF2-40B4-BE49-F238E27FC236}">
                <a16:creationId xmlns:a16="http://schemas.microsoft.com/office/drawing/2014/main" id="{90E52C1C-9CD4-C19B-25CF-24F9A42FD388}"/>
              </a:ext>
            </a:extLst>
          </p:cNvPr>
          <p:cNvSpPr>
            <a:spLocks noGrp="1"/>
          </p:cNvSpPr>
          <p:nvPr>
            <p:ph sz="half" idx="1"/>
          </p:nvPr>
        </p:nvSpPr>
        <p:spPr/>
        <p:txBody>
          <a:bodyPr>
            <a:normAutofit/>
          </a:bodyPr>
          <a:lstStyle/>
          <a:p>
            <a:r>
              <a:rPr lang="en-US" sz="2399" dirty="0"/>
              <a:t>Testing should be performed via a broad, panel-based approached, like NGS</a:t>
            </a:r>
          </a:p>
          <a:p>
            <a:pPr lvl="1"/>
            <a:r>
              <a:rPr lang="en-US" sz="2399" dirty="0"/>
              <a:t>Broad molecular profiling identifies all biomarkers in either a single assay or a combination of a limited number of assays</a:t>
            </a:r>
          </a:p>
          <a:p>
            <a:endParaRPr lang="en-US" sz="2399" dirty="0"/>
          </a:p>
        </p:txBody>
      </p:sp>
      <p:sp>
        <p:nvSpPr>
          <p:cNvPr id="6" name="Content Placeholder 5">
            <a:extLst>
              <a:ext uri="{FF2B5EF4-FFF2-40B4-BE49-F238E27FC236}">
                <a16:creationId xmlns:a16="http://schemas.microsoft.com/office/drawing/2014/main" id="{FAB54FCD-49CB-D7C3-8AB1-8BFF911F4190}"/>
              </a:ext>
            </a:extLst>
          </p:cNvPr>
          <p:cNvSpPr>
            <a:spLocks noGrp="1"/>
          </p:cNvSpPr>
          <p:nvPr>
            <p:ph sz="half" idx="2"/>
          </p:nvPr>
        </p:nvSpPr>
        <p:spPr/>
        <p:txBody>
          <a:bodyPr/>
          <a:lstStyle/>
          <a:p>
            <a:r>
              <a:rPr lang="en-US" sz="2399" dirty="0"/>
              <a:t>NGS-based testing is the primary method for detection of </a:t>
            </a:r>
            <a:r>
              <a:rPr lang="en-US" sz="2399" i="1" dirty="0"/>
              <a:t>MET</a:t>
            </a:r>
            <a:r>
              <a:rPr lang="en-US" sz="2399" dirty="0"/>
              <a:t>ex14 skipping events</a:t>
            </a:r>
          </a:p>
          <a:p>
            <a:pPr lvl="1"/>
            <a:r>
              <a:rPr lang="en-US" sz="2399" dirty="0"/>
              <a:t>RNA-based NGS may have improved detection</a:t>
            </a:r>
          </a:p>
          <a:p>
            <a:pPr lvl="1"/>
            <a:r>
              <a:rPr lang="en-US" sz="2399" dirty="0"/>
              <a:t>IHC is not a method for detecting </a:t>
            </a:r>
            <a:r>
              <a:rPr lang="en-US" sz="2399" i="1" dirty="0"/>
              <a:t>MET</a:t>
            </a:r>
            <a:r>
              <a:rPr lang="en-US" sz="2399" dirty="0"/>
              <a:t>ex14 skipping</a:t>
            </a:r>
          </a:p>
          <a:p>
            <a:endParaRPr lang="en-US" dirty="0"/>
          </a:p>
        </p:txBody>
      </p:sp>
      <p:sp>
        <p:nvSpPr>
          <p:cNvPr id="7" name="Text Placeholder 6">
            <a:extLst>
              <a:ext uri="{FF2B5EF4-FFF2-40B4-BE49-F238E27FC236}">
                <a16:creationId xmlns:a16="http://schemas.microsoft.com/office/drawing/2014/main" id="{3FEE47F1-5635-FC2D-DF32-BB4C593B9044}"/>
              </a:ext>
            </a:extLst>
          </p:cNvPr>
          <p:cNvSpPr>
            <a:spLocks noGrp="1"/>
          </p:cNvSpPr>
          <p:nvPr>
            <p:ph type="body" sz="quarter" idx="12"/>
          </p:nvPr>
        </p:nvSpPr>
        <p:spPr/>
        <p:txBody>
          <a:bodyPr/>
          <a:lstStyle/>
          <a:p>
            <a:r>
              <a:rPr lang="en-US" sz="999" dirty="0"/>
              <a:t>IHC, immunohistochemistry; NGS, next-generation sequencing.</a:t>
            </a:r>
          </a:p>
          <a:p>
            <a:pPr>
              <a:spcBef>
                <a:spcPct val="0"/>
              </a:spcBef>
            </a:pPr>
            <a:r>
              <a:rPr lang="en-US" altLang="en-US" sz="999" dirty="0"/>
              <a:t>Ettinger et al. NCCN Clinical Practice Guidelines in Oncology (NCCN Guidelines</a:t>
            </a:r>
            <a:r>
              <a:rPr lang="en-US" altLang="en-US" sz="999" baseline="30000" dirty="0"/>
              <a:t>®</a:t>
            </a:r>
            <a:r>
              <a:rPr lang="en-US" altLang="en-US" sz="999" dirty="0"/>
              <a:t>) Non-Small Cell Lung Cancer. Version 4.2022. </a:t>
            </a:r>
          </a:p>
        </p:txBody>
      </p:sp>
    </p:spTree>
    <p:extLst>
      <p:ext uri="{BB962C8B-B14F-4D97-AF65-F5344CB8AC3E}">
        <p14:creationId xmlns:p14="http://schemas.microsoft.com/office/powerpoint/2010/main" val="91419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0800" y="744828"/>
            <a:ext cx="9550400" cy="1676400"/>
          </a:xfrm>
        </p:spPr>
        <p:txBody>
          <a:bodyPr/>
          <a:lstStyle/>
          <a:p>
            <a:pPr>
              <a:defRPr/>
            </a:pPr>
            <a:r>
              <a:rPr lang="en-US" dirty="0"/>
              <a:t>DISCLAIMER</a:t>
            </a:r>
          </a:p>
        </p:txBody>
      </p:sp>
      <p:sp>
        <p:nvSpPr>
          <p:cNvPr id="195586" name="Subtitle 2"/>
          <p:cNvSpPr>
            <a:spLocks noGrp="1"/>
          </p:cNvSpPr>
          <p:nvPr>
            <p:ph type="subTitle" idx="1"/>
          </p:nvPr>
        </p:nvSpPr>
        <p:spPr>
          <a:xfrm>
            <a:off x="1320800" y="2421229"/>
            <a:ext cx="9550400" cy="3400022"/>
          </a:xfrm>
        </p:spPr>
        <p:txBody>
          <a:bodyPr>
            <a:normAutofit/>
          </a:bodyPr>
          <a:lstStyle/>
          <a:p>
            <a:pPr>
              <a:defRPr/>
            </a:pPr>
            <a:r>
              <a:rPr lang="en-US" sz="1799" dirty="0">
                <a:solidFill>
                  <a:schemeClr val="tx1"/>
                </a:solidFill>
                <a:latin typeface="Arial" charset="0"/>
                <a:ea typeface="ＭＳ Ｐゴシック" charset="0"/>
              </a:rPr>
              <a:t>This slide deck in its original and unaltered format is for educational purposes and is current as of October 2022. All materials contained herein reflect the views of the faculty, and not those of AXIS Medical Education, the CME provider, or the commercial supporter. Participants have an implied responsibility to use the newly acquired information to enhance patient outcomes and their own professional development. The information presented in this activity is not meant to serve as a guideline for patient management. Any procedures, medications, or other courses of diagnosis or treatment discussed or suggested in this activity should not be used by clinicians without evaluation of their patients</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 conditions and possible contraindications on dangers in use, review of any applicable manufacturer</a:t>
            </a:r>
            <a:r>
              <a:rPr lang="ja-JP" altLang="en-US" sz="1799" dirty="0">
                <a:solidFill>
                  <a:schemeClr val="tx1"/>
                </a:solidFill>
                <a:latin typeface="Arial" charset="0"/>
                <a:ea typeface="ＭＳ Ｐゴシック" charset="0"/>
              </a:rPr>
              <a:t>’</a:t>
            </a:r>
            <a:r>
              <a:rPr lang="en-US" altLang="ja-JP" sz="1799" dirty="0">
                <a:solidFill>
                  <a:schemeClr val="tx1"/>
                </a:solidFill>
                <a:latin typeface="Arial" charset="0"/>
                <a:ea typeface="ＭＳ Ｐゴシック" charset="0"/>
              </a:rPr>
              <a:t>s product information, and comparison with recommendations of other authorities.</a:t>
            </a:r>
            <a:endParaRPr lang="en-US" sz="1799"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60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72775-602F-FEEE-5B05-CEA15E4845D4}"/>
              </a:ext>
            </a:extLst>
          </p:cNvPr>
          <p:cNvSpPr>
            <a:spLocks noGrp="1"/>
          </p:cNvSpPr>
          <p:nvPr>
            <p:ph type="title"/>
          </p:nvPr>
        </p:nvSpPr>
        <p:spPr/>
        <p:txBody>
          <a:bodyPr/>
          <a:lstStyle/>
          <a:p>
            <a:pPr>
              <a:defRPr/>
            </a:pPr>
            <a:r>
              <a:rPr lang="en-US" sz="3598" dirty="0"/>
              <a:t>Major Elements of Molecular Testing Critical for Utilization and Interpretation of Molecular Results</a:t>
            </a:r>
          </a:p>
        </p:txBody>
      </p:sp>
      <p:sp>
        <p:nvSpPr>
          <p:cNvPr id="24578" name="Content Placeholder 2">
            <a:extLst>
              <a:ext uri="{FF2B5EF4-FFF2-40B4-BE49-F238E27FC236}">
                <a16:creationId xmlns:a16="http://schemas.microsoft.com/office/drawing/2014/main" id="{043E4C50-608E-7F9B-1CB4-EF2A8C207458}"/>
              </a:ext>
            </a:extLst>
          </p:cNvPr>
          <p:cNvSpPr>
            <a:spLocks noGrp="1"/>
          </p:cNvSpPr>
          <p:nvPr>
            <p:ph sz="half" idx="1"/>
          </p:nvPr>
        </p:nvSpPr>
        <p:spPr/>
        <p:txBody>
          <a:bodyPr>
            <a:normAutofit/>
          </a:bodyPr>
          <a:lstStyle/>
          <a:p>
            <a:pPr marL="514093" indent="-514093">
              <a:buFont typeface="Calibri" panose="020F0502020204030204" pitchFamily="34" charset="0"/>
              <a:buAutoNum type="arabicPeriod"/>
            </a:pPr>
            <a:r>
              <a:rPr lang="en-US" altLang="en-US" sz="2399" dirty="0">
                <a:ea typeface="ＭＳ Ｐゴシック" panose="020B0600070205080204" pitchFamily="34" charset="-128"/>
              </a:rPr>
              <a:t>Use of a laboratory that is properly accredited, with a minimum of </a:t>
            </a:r>
            <a:br>
              <a:rPr lang="en-US" altLang="en-US" sz="2399" dirty="0">
                <a:ea typeface="ＭＳ Ｐゴシック" panose="020B0600070205080204" pitchFamily="34" charset="-128"/>
              </a:rPr>
            </a:br>
            <a:r>
              <a:rPr lang="en-US" altLang="en-US" sz="2399" dirty="0">
                <a:ea typeface="ＭＳ Ｐゴシック" panose="020B0600070205080204" pitchFamily="34" charset="-128"/>
              </a:rPr>
              <a:t>CLIA accreditation</a:t>
            </a:r>
          </a:p>
          <a:p>
            <a:pPr marL="514093" indent="-514093">
              <a:buFont typeface="Calibri" panose="020F0502020204030204" pitchFamily="34" charset="0"/>
              <a:buAutoNum type="arabicPeriod"/>
            </a:pPr>
            <a:r>
              <a:rPr lang="en-US" altLang="en-US" sz="2399" dirty="0">
                <a:ea typeface="ＭＳ Ｐゴシック" panose="020B0600070205080204" pitchFamily="34" charset="-128"/>
              </a:rPr>
              <a:t>Understanding the methodologies that are utilized and the major limitations of those methodologies</a:t>
            </a:r>
          </a:p>
          <a:p>
            <a:pPr marL="514093" indent="-514093">
              <a:buFont typeface="Calibri" panose="020F0502020204030204" pitchFamily="34" charset="0"/>
              <a:buAutoNum type="arabicPeriod"/>
            </a:pPr>
            <a:r>
              <a:rPr lang="en-US" altLang="en-US" sz="2399" dirty="0">
                <a:ea typeface="ＭＳ Ｐゴシック" panose="020B0600070205080204" pitchFamily="34" charset="-128"/>
              </a:rPr>
              <a:t>Understanding the spectrum of alterations tested (and those not tested) by a specific assay</a:t>
            </a:r>
          </a:p>
        </p:txBody>
      </p:sp>
      <p:sp>
        <p:nvSpPr>
          <p:cNvPr id="3" name="Content Placeholder 2">
            <a:extLst>
              <a:ext uri="{FF2B5EF4-FFF2-40B4-BE49-F238E27FC236}">
                <a16:creationId xmlns:a16="http://schemas.microsoft.com/office/drawing/2014/main" id="{473703B7-1EC8-E734-D638-BD019410D131}"/>
              </a:ext>
            </a:extLst>
          </p:cNvPr>
          <p:cNvSpPr>
            <a:spLocks noGrp="1"/>
          </p:cNvSpPr>
          <p:nvPr>
            <p:ph sz="half" idx="2"/>
          </p:nvPr>
        </p:nvSpPr>
        <p:spPr/>
        <p:txBody>
          <a:bodyPr>
            <a:normAutofit/>
          </a:bodyPr>
          <a:lstStyle/>
          <a:p>
            <a:pPr marL="514093" indent="-514093">
              <a:buFont typeface="+mj-lt"/>
              <a:buAutoNum type="arabicPeriod" startAt="4"/>
            </a:pPr>
            <a:r>
              <a:rPr lang="en-US" altLang="en-US" sz="2400" dirty="0">
                <a:ea typeface="ＭＳ Ｐゴシック" panose="020B0600070205080204" pitchFamily="34" charset="-128"/>
              </a:rPr>
              <a:t>Knowledge of whether a tumor sample is subjected to pathologic review and tumor enrichment (</a:t>
            </a:r>
            <a:r>
              <a:rPr lang="en-US" altLang="en-US" sz="2400" dirty="0" err="1">
                <a:ea typeface="ＭＳ Ｐゴシック" panose="020B0600070205080204" pitchFamily="34" charset="-128"/>
              </a:rPr>
              <a:t>ie</a:t>
            </a:r>
            <a:r>
              <a:rPr lang="en-US" altLang="en-US" sz="2400" dirty="0">
                <a:ea typeface="ＭＳ Ｐゴシック" panose="020B0600070205080204" pitchFamily="34" charset="-128"/>
              </a:rPr>
              <a:t>, microdissection, </a:t>
            </a:r>
            <a:r>
              <a:rPr lang="en-US" altLang="en-US" sz="2400" dirty="0" err="1">
                <a:ea typeface="ＭＳ Ｐゴシック" panose="020B0600070205080204" pitchFamily="34" charset="-128"/>
              </a:rPr>
              <a:t>macrodissection</a:t>
            </a:r>
            <a:r>
              <a:rPr lang="en-US" altLang="en-US" sz="2400" dirty="0">
                <a:ea typeface="ＭＳ Ｐゴシック" panose="020B0600070205080204" pitchFamily="34" charset="-128"/>
              </a:rPr>
              <a:t>) prior to testing</a:t>
            </a:r>
          </a:p>
          <a:p>
            <a:pPr marL="514093" indent="-514093">
              <a:buFont typeface="+mj-lt"/>
              <a:buAutoNum type="arabicPeriod" startAt="4"/>
            </a:pPr>
            <a:r>
              <a:rPr lang="en-US" altLang="en-US" sz="2400" dirty="0">
                <a:ea typeface="ＭＳ Ｐゴシック" panose="020B0600070205080204" pitchFamily="34" charset="-128"/>
              </a:rPr>
              <a:t>Types of samples accepted by the testing laboratory</a:t>
            </a:r>
          </a:p>
          <a:p>
            <a:pPr marL="457200" indent="-457200">
              <a:buFont typeface="+mj-lt"/>
              <a:buAutoNum type="arabicPeriod" startAt="4"/>
            </a:pPr>
            <a:endParaRPr lang="en-US" sz="2400" dirty="0"/>
          </a:p>
        </p:txBody>
      </p:sp>
      <p:sp>
        <p:nvSpPr>
          <p:cNvPr id="4" name="Text Placeholder 3">
            <a:extLst>
              <a:ext uri="{FF2B5EF4-FFF2-40B4-BE49-F238E27FC236}">
                <a16:creationId xmlns:a16="http://schemas.microsoft.com/office/drawing/2014/main" id="{BEB3293B-8AA5-FF26-670F-C2C06C25E7C9}"/>
              </a:ext>
            </a:extLst>
          </p:cNvPr>
          <p:cNvSpPr>
            <a:spLocks noGrp="1"/>
          </p:cNvSpPr>
          <p:nvPr>
            <p:ph type="body" sz="quarter" idx="12"/>
          </p:nvPr>
        </p:nvSpPr>
        <p:spPr/>
        <p:txBody>
          <a:bodyPr/>
          <a:lstStyle/>
          <a:p>
            <a:pPr>
              <a:spcBef>
                <a:spcPct val="0"/>
              </a:spcBef>
            </a:pPr>
            <a:r>
              <a:rPr lang="en-US" altLang="en-US" sz="999" dirty="0"/>
              <a:t>CLIA, Clinical Laboratory Improvement Amendments.</a:t>
            </a:r>
          </a:p>
          <a:p>
            <a:pPr>
              <a:spcBef>
                <a:spcPct val="0"/>
              </a:spcBef>
            </a:pPr>
            <a:r>
              <a:rPr lang="en-US" altLang="en-US" sz="999" dirty="0"/>
              <a:t>Ettinger et al. NCCN Clinical Practice Guidelines in Oncology (NCCN Guidelines</a:t>
            </a:r>
            <a:r>
              <a:rPr lang="en-US" altLang="en-US" sz="999" baseline="30000" dirty="0"/>
              <a:t>®</a:t>
            </a:r>
            <a:r>
              <a:rPr lang="en-US" altLang="en-US" sz="999" dirty="0"/>
              <a:t>) Non-Small Cell Lung Cancer. Version 4.2022. </a:t>
            </a:r>
          </a:p>
        </p:txBody>
      </p:sp>
    </p:spTree>
    <p:extLst>
      <p:ext uri="{BB962C8B-B14F-4D97-AF65-F5344CB8AC3E}">
        <p14:creationId xmlns:p14="http://schemas.microsoft.com/office/powerpoint/2010/main" val="136478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9ECEB-067D-3427-7275-5A415F8E257D}"/>
              </a:ext>
            </a:extLst>
          </p:cNvPr>
          <p:cNvSpPr>
            <a:spLocks noGrp="1"/>
          </p:cNvSpPr>
          <p:nvPr>
            <p:ph type="title"/>
          </p:nvPr>
        </p:nvSpPr>
        <p:spPr>
          <a:xfrm>
            <a:off x="839788" y="365125"/>
            <a:ext cx="10913300" cy="1325563"/>
          </a:xfrm>
        </p:spPr>
        <p:txBody>
          <a:bodyPr>
            <a:normAutofit/>
          </a:bodyPr>
          <a:lstStyle/>
          <a:p>
            <a:r>
              <a:rPr lang="en-US" sz="3600" dirty="0"/>
              <a:t>Tissue versus Plasma-based Testing Considerations</a:t>
            </a:r>
          </a:p>
        </p:txBody>
      </p:sp>
      <p:sp>
        <p:nvSpPr>
          <p:cNvPr id="30722" name="Text Placeholder 4">
            <a:extLst>
              <a:ext uri="{FF2B5EF4-FFF2-40B4-BE49-F238E27FC236}">
                <a16:creationId xmlns:a16="http://schemas.microsoft.com/office/drawing/2014/main" id="{0E95D987-13EC-CD48-1A11-763BE8685970}"/>
              </a:ext>
            </a:extLst>
          </p:cNvPr>
          <p:cNvSpPr>
            <a:spLocks noGrp="1"/>
          </p:cNvSpPr>
          <p:nvPr>
            <p:ph type="body" idx="1"/>
          </p:nvPr>
        </p:nvSpPr>
        <p:spPr>
          <a:xfrm>
            <a:off x="839788" y="1435951"/>
            <a:ext cx="5157787" cy="823912"/>
          </a:xfrm>
        </p:spPr>
        <p:txBody>
          <a:bodyPr>
            <a:normAutofit/>
          </a:bodyPr>
          <a:lstStyle/>
          <a:p>
            <a:r>
              <a:rPr lang="en-US" altLang="en-US" sz="2000" dirty="0"/>
              <a:t>Formalin-fixed Paraffin-embedded Tissue Tumor Testing</a:t>
            </a:r>
          </a:p>
        </p:txBody>
      </p:sp>
      <p:sp>
        <p:nvSpPr>
          <p:cNvPr id="30723" name="Content Placeholder 3">
            <a:extLst>
              <a:ext uri="{FF2B5EF4-FFF2-40B4-BE49-F238E27FC236}">
                <a16:creationId xmlns:a16="http://schemas.microsoft.com/office/drawing/2014/main" id="{AB2B99AD-C558-9B73-142C-92CF94AF0D44}"/>
              </a:ext>
            </a:extLst>
          </p:cNvPr>
          <p:cNvSpPr>
            <a:spLocks noGrp="1"/>
          </p:cNvSpPr>
          <p:nvPr>
            <p:ph sz="half" idx="2"/>
          </p:nvPr>
        </p:nvSpPr>
        <p:spPr/>
        <p:txBody>
          <a:bodyPr>
            <a:normAutofit/>
          </a:bodyPr>
          <a:lstStyle/>
          <a:p>
            <a:r>
              <a:rPr lang="en-US" altLang="en-US" sz="1800" dirty="0"/>
              <a:t>Primary method of tumor testing</a:t>
            </a:r>
          </a:p>
          <a:p>
            <a:r>
              <a:rPr lang="en-US" altLang="en-US" sz="1800" dirty="0"/>
              <a:t>Laboratories accept other specimen types</a:t>
            </a:r>
          </a:p>
          <a:p>
            <a:pPr lvl="1"/>
            <a:r>
              <a:rPr lang="en-US" altLang="en-US" sz="1600" dirty="0"/>
              <a:t>Cytopathology preparations not processed by FFPE methods</a:t>
            </a:r>
          </a:p>
          <a:p>
            <a:r>
              <a:rPr lang="en-US" altLang="en-US" sz="1800" dirty="0"/>
              <a:t>Limitation: insufficient yield for molecular, biomarker, and histologic testing when minimally invasive techniques are used to obtain samples</a:t>
            </a:r>
          </a:p>
          <a:p>
            <a:pPr lvl="1"/>
            <a:r>
              <a:rPr lang="en-US" altLang="en-US" sz="1600" dirty="0"/>
              <a:t>Bronchoscopists and interventional radiologists should procure sufficient tissue to enable all appropriate testing</a:t>
            </a:r>
          </a:p>
        </p:txBody>
      </p:sp>
      <p:sp>
        <p:nvSpPr>
          <p:cNvPr id="30724" name="Text Placeholder 5">
            <a:extLst>
              <a:ext uri="{FF2B5EF4-FFF2-40B4-BE49-F238E27FC236}">
                <a16:creationId xmlns:a16="http://schemas.microsoft.com/office/drawing/2014/main" id="{D1FEB3D0-9DE5-4605-127E-AD617E221FC5}"/>
              </a:ext>
            </a:extLst>
          </p:cNvPr>
          <p:cNvSpPr>
            <a:spLocks noGrp="1"/>
          </p:cNvSpPr>
          <p:nvPr>
            <p:ph type="body" sz="quarter" idx="3"/>
          </p:nvPr>
        </p:nvSpPr>
        <p:spPr>
          <a:xfrm>
            <a:off x="6172200" y="1435951"/>
            <a:ext cx="5183188" cy="823912"/>
          </a:xfrm>
        </p:spPr>
        <p:txBody>
          <a:bodyPr>
            <a:normAutofit/>
          </a:bodyPr>
          <a:lstStyle/>
          <a:p>
            <a:r>
              <a:rPr lang="en-US" altLang="en-US" sz="2000" dirty="0"/>
              <a:t>Plasma Cell-free/Circulating</a:t>
            </a:r>
            <a:br>
              <a:rPr lang="en-US" altLang="en-US" sz="2000" dirty="0"/>
            </a:br>
            <a:r>
              <a:rPr lang="en-US" altLang="en-US" sz="2000" dirty="0"/>
              <a:t>Tumor DNA Testing</a:t>
            </a:r>
          </a:p>
        </p:txBody>
      </p:sp>
      <p:sp>
        <p:nvSpPr>
          <p:cNvPr id="30725" name="Content Placeholder 6">
            <a:extLst>
              <a:ext uri="{FF2B5EF4-FFF2-40B4-BE49-F238E27FC236}">
                <a16:creationId xmlns:a16="http://schemas.microsoft.com/office/drawing/2014/main" id="{DB95B9D9-20AA-3560-5EDC-3C48CDFE1B39}"/>
              </a:ext>
            </a:extLst>
          </p:cNvPr>
          <p:cNvSpPr>
            <a:spLocks noGrp="1"/>
          </p:cNvSpPr>
          <p:nvPr>
            <p:ph sz="quarter" idx="4"/>
          </p:nvPr>
        </p:nvSpPr>
        <p:spPr/>
        <p:txBody>
          <a:bodyPr>
            <a:normAutofit fontScale="92500" lnSpcReduction="10000"/>
          </a:bodyPr>
          <a:lstStyle/>
          <a:p>
            <a:r>
              <a:rPr lang="en-US" altLang="en-US" sz="1800" dirty="0"/>
              <a:t>Should not be used in lieu of a histologic tissue diagnosis</a:t>
            </a:r>
          </a:p>
          <a:p>
            <a:r>
              <a:rPr lang="en-US" altLang="en-US" sz="1800" dirty="0"/>
              <a:t>High specificity, but significantly compromised sensitivity</a:t>
            </a:r>
          </a:p>
          <a:p>
            <a:pPr lvl="1"/>
            <a:r>
              <a:rPr lang="en-US" altLang="en-US" sz="1600" dirty="0"/>
              <a:t>Up to 30% false-negative rate</a:t>
            </a:r>
          </a:p>
          <a:p>
            <a:r>
              <a:rPr lang="en-US" altLang="en-US" sz="1800" dirty="0"/>
              <a:t>Standards have not been established, no guidelines exist regarding the recommended performance characteristics</a:t>
            </a:r>
          </a:p>
          <a:p>
            <a:r>
              <a:rPr lang="en-US" altLang="en-US" sz="1800" dirty="0"/>
              <a:t>Can be considered in specific clinical circumstances</a:t>
            </a:r>
          </a:p>
          <a:p>
            <a:pPr lvl="1"/>
            <a:r>
              <a:rPr lang="en-US" altLang="en-US" sz="1600" dirty="0"/>
              <a:t>Patients medically unfit for invasive tissue sampling</a:t>
            </a:r>
          </a:p>
          <a:p>
            <a:pPr lvl="1"/>
            <a:r>
              <a:rPr lang="en-US" altLang="en-US" sz="1600" dirty="0"/>
              <a:t>Insufficient material for molecular analysis following pathologic confirmation of a NSCLC diagnosis</a:t>
            </a:r>
          </a:p>
        </p:txBody>
      </p:sp>
      <p:sp>
        <p:nvSpPr>
          <p:cNvPr id="9" name="Text Placeholder 8">
            <a:extLst>
              <a:ext uri="{FF2B5EF4-FFF2-40B4-BE49-F238E27FC236}">
                <a16:creationId xmlns:a16="http://schemas.microsoft.com/office/drawing/2014/main" id="{F1BB593B-7118-2981-8631-1DBCF205BCD7}"/>
              </a:ext>
            </a:extLst>
          </p:cNvPr>
          <p:cNvSpPr>
            <a:spLocks noGrp="1"/>
          </p:cNvSpPr>
          <p:nvPr>
            <p:ph type="body" sz="quarter" idx="12"/>
          </p:nvPr>
        </p:nvSpPr>
        <p:spPr/>
        <p:txBody>
          <a:bodyPr/>
          <a:lstStyle/>
          <a:p>
            <a:pPr>
              <a:spcBef>
                <a:spcPct val="0"/>
              </a:spcBef>
            </a:pPr>
            <a:r>
              <a:rPr lang="en-US" altLang="en-US" sz="999" dirty="0"/>
              <a:t>FFPE, formalin-fixed paraffin-embedded; NSCLC, non–small cell lung cancer.</a:t>
            </a:r>
          </a:p>
          <a:p>
            <a:pPr>
              <a:spcBef>
                <a:spcPct val="0"/>
              </a:spcBef>
            </a:pPr>
            <a:r>
              <a:rPr lang="en-US" altLang="en-US" sz="999" dirty="0"/>
              <a:t>Ettinger et al. NCCN Clinical Practice Guidelines in Oncology (NCCN Guidelines</a:t>
            </a:r>
            <a:r>
              <a:rPr lang="en-US" altLang="en-US" sz="999" baseline="30000" dirty="0"/>
              <a:t>®</a:t>
            </a:r>
            <a:r>
              <a:rPr lang="en-US" altLang="en-US" sz="999" dirty="0"/>
              <a:t>) Non-Small Cell Lung Cancer. Version 4.2022. </a:t>
            </a:r>
          </a:p>
        </p:txBody>
      </p:sp>
    </p:spTree>
    <p:extLst>
      <p:ext uri="{BB962C8B-B14F-4D97-AF65-F5344CB8AC3E}">
        <p14:creationId xmlns:p14="http://schemas.microsoft.com/office/powerpoint/2010/main" val="43765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34B3-6159-9009-B3DA-1665276E1AB5}"/>
              </a:ext>
            </a:extLst>
          </p:cNvPr>
          <p:cNvSpPr>
            <a:spLocks noGrp="1"/>
          </p:cNvSpPr>
          <p:nvPr>
            <p:ph type="title"/>
          </p:nvPr>
        </p:nvSpPr>
        <p:spPr/>
        <p:txBody>
          <a:bodyPr/>
          <a:lstStyle/>
          <a:p>
            <a:r>
              <a:rPr lang="en-US" dirty="0"/>
              <a:t>Molecular Testing Timing</a:t>
            </a:r>
          </a:p>
        </p:txBody>
      </p:sp>
      <p:sp>
        <p:nvSpPr>
          <p:cNvPr id="32770" name="Content Placeholder 2">
            <a:extLst>
              <a:ext uri="{FF2B5EF4-FFF2-40B4-BE49-F238E27FC236}">
                <a16:creationId xmlns:a16="http://schemas.microsoft.com/office/drawing/2014/main" id="{6A79CE09-17F5-7757-E1FD-6C1242FCAF3A}"/>
              </a:ext>
            </a:extLst>
          </p:cNvPr>
          <p:cNvSpPr>
            <a:spLocks noGrp="1"/>
          </p:cNvSpPr>
          <p:nvPr>
            <p:ph sz="half" idx="1"/>
          </p:nvPr>
        </p:nvSpPr>
        <p:spPr/>
        <p:txBody>
          <a:bodyPr/>
          <a:lstStyle/>
          <a:p>
            <a:r>
              <a:rPr lang="en-US" altLang="en-US" dirty="0"/>
              <a:t>Clinicians should obtain molecular testing results for actionable biomarkers before administering first-line therapy, if clinically feasible</a:t>
            </a:r>
          </a:p>
          <a:p>
            <a:endParaRPr lang="en-US" altLang="en-US" dirty="0"/>
          </a:p>
        </p:txBody>
      </p:sp>
      <p:sp>
        <p:nvSpPr>
          <p:cNvPr id="3" name="Content Placeholder 2">
            <a:extLst>
              <a:ext uri="{FF2B5EF4-FFF2-40B4-BE49-F238E27FC236}">
                <a16:creationId xmlns:a16="http://schemas.microsoft.com/office/drawing/2014/main" id="{C2ED7AE1-5B85-3C9A-FC8B-DBC8C9FB9E98}"/>
              </a:ext>
            </a:extLst>
          </p:cNvPr>
          <p:cNvSpPr>
            <a:spLocks noGrp="1"/>
          </p:cNvSpPr>
          <p:nvPr>
            <p:ph sz="half" idx="2"/>
          </p:nvPr>
        </p:nvSpPr>
        <p:spPr/>
        <p:txBody>
          <a:bodyPr/>
          <a:lstStyle/>
          <a:p>
            <a:r>
              <a:rPr lang="en-US" altLang="en-US" dirty="0"/>
              <a:t>Benchmark turnaround time target:</a:t>
            </a:r>
          </a:p>
          <a:p>
            <a:pPr lvl="1"/>
            <a:r>
              <a:rPr lang="en-US" altLang="en-US" dirty="0"/>
              <a:t>10 working days for results to be available to the treating oncologist</a:t>
            </a:r>
          </a:p>
          <a:p>
            <a:pPr lvl="1"/>
            <a:r>
              <a:rPr lang="en-US" altLang="en-US" dirty="0"/>
              <a:t>≤3 days for specimens to arrive at a commercial testing laboratory if testing is not performed in-house</a:t>
            </a:r>
          </a:p>
          <a:p>
            <a:endParaRPr lang="en-US" dirty="0"/>
          </a:p>
        </p:txBody>
      </p:sp>
      <p:sp>
        <p:nvSpPr>
          <p:cNvPr id="4" name="Text Placeholder 3">
            <a:extLst>
              <a:ext uri="{FF2B5EF4-FFF2-40B4-BE49-F238E27FC236}">
                <a16:creationId xmlns:a16="http://schemas.microsoft.com/office/drawing/2014/main" id="{9FE195B2-634E-27C7-B50B-7E4111BAF2E9}"/>
              </a:ext>
            </a:extLst>
          </p:cNvPr>
          <p:cNvSpPr>
            <a:spLocks noGrp="1"/>
          </p:cNvSpPr>
          <p:nvPr>
            <p:ph type="body" sz="quarter" idx="12"/>
          </p:nvPr>
        </p:nvSpPr>
        <p:spPr>
          <a:xfrm>
            <a:off x="1524000" y="6410325"/>
            <a:ext cx="8597900" cy="447675"/>
          </a:xfrm>
        </p:spPr>
        <p:txBody>
          <a:bodyPr/>
          <a:lstStyle/>
          <a:p>
            <a:pPr>
              <a:lnSpc>
                <a:spcPct val="100000"/>
              </a:lnSpc>
              <a:spcBef>
                <a:spcPts val="0"/>
              </a:spcBef>
            </a:pPr>
            <a:r>
              <a:rPr lang="en-US" altLang="en-US" dirty="0"/>
              <a:t> </a:t>
            </a:r>
          </a:p>
          <a:p>
            <a:pPr>
              <a:lnSpc>
                <a:spcPct val="100000"/>
              </a:lnSpc>
              <a:spcBef>
                <a:spcPts val="0"/>
              </a:spcBef>
            </a:pPr>
            <a:r>
              <a:rPr lang="en-US" altLang="en-US" dirty="0"/>
              <a:t>Lindeman et al. </a:t>
            </a:r>
            <a:r>
              <a:rPr lang="en-US" altLang="en-US" i="1" dirty="0"/>
              <a:t>J Mol </a:t>
            </a:r>
            <a:r>
              <a:rPr lang="en-US" altLang="en-US" i="1" dirty="0" err="1"/>
              <a:t>Diagn</a:t>
            </a:r>
            <a:r>
              <a:rPr lang="en-US" altLang="en-US" dirty="0"/>
              <a:t>. 2018;20(2):129-159.</a:t>
            </a:r>
          </a:p>
          <a:p>
            <a:pPr>
              <a:lnSpc>
                <a:spcPct val="100000"/>
              </a:lnSpc>
              <a:spcBef>
                <a:spcPts val="0"/>
              </a:spcBef>
            </a:pPr>
            <a:r>
              <a:rPr lang="en-US" altLang="en-US" dirty="0"/>
              <a:t>Ettinger et al. NCCN Clinical Practice Guidelines in Oncology (NCCN Guidelines</a:t>
            </a:r>
            <a:r>
              <a:rPr lang="en-US" altLang="en-US" baseline="30000" dirty="0"/>
              <a:t>®</a:t>
            </a:r>
            <a:r>
              <a:rPr lang="en-US" altLang="en-US" dirty="0"/>
              <a:t>) Non-Small Cell Lung Cancer. Version 4.2022. </a:t>
            </a:r>
          </a:p>
        </p:txBody>
      </p:sp>
    </p:spTree>
    <p:extLst>
      <p:ext uri="{BB962C8B-B14F-4D97-AF65-F5344CB8AC3E}">
        <p14:creationId xmlns:p14="http://schemas.microsoft.com/office/powerpoint/2010/main" val="271008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AD84-64E7-CC06-48FD-3E19EAE8240C}"/>
              </a:ext>
            </a:extLst>
          </p:cNvPr>
          <p:cNvSpPr>
            <a:spLocks noGrp="1"/>
          </p:cNvSpPr>
          <p:nvPr>
            <p:ph type="title"/>
          </p:nvPr>
        </p:nvSpPr>
        <p:spPr>
          <a:xfrm>
            <a:off x="838200" y="365126"/>
            <a:ext cx="10515600" cy="988186"/>
          </a:xfrm>
        </p:spPr>
        <p:txBody>
          <a:bodyPr>
            <a:normAutofit/>
          </a:bodyPr>
          <a:lstStyle/>
          <a:p>
            <a:r>
              <a:rPr lang="en-US" sz="3400" dirty="0"/>
              <a:t>2018 CAP/IASLC/AMP Molecular Testing Guideline</a:t>
            </a:r>
          </a:p>
        </p:txBody>
      </p:sp>
      <p:sp>
        <p:nvSpPr>
          <p:cNvPr id="4" name="Text Placeholder 3">
            <a:extLst>
              <a:ext uri="{FF2B5EF4-FFF2-40B4-BE49-F238E27FC236}">
                <a16:creationId xmlns:a16="http://schemas.microsoft.com/office/drawing/2014/main" id="{35016FA8-F8AB-2AFF-DF72-AE5F018AAD7C}"/>
              </a:ext>
            </a:extLst>
          </p:cNvPr>
          <p:cNvSpPr>
            <a:spLocks noGrp="1"/>
          </p:cNvSpPr>
          <p:nvPr>
            <p:ph type="body" sz="quarter" idx="12"/>
          </p:nvPr>
        </p:nvSpPr>
        <p:spPr>
          <a:xfrm>
            <a:off x="1524000" y="6410325"/>
            <a:ext cx="9829800" cy="447675"/>
          </a:xfrm>
        </p:spPr>
        <p:txBody>
          <a:bodyPr/>
          <a:lstStyle/>
          <a:p>
            <a:pPr>
              <a:spcBef>
                <a:spcPts val="0"/>
              </a:spcBef>
            </a:pPr>
            <a:r>
              <a:rPr lang="en-US" altLang="en-US" dirty="0"/>
              <a:t>AMP, Association for Molecular Pathology; CAP, College of American Pathologists; CISH, chromogenic in situ hybridization; FISH, fluorescence in situ hybridization; IASLC, International Association for the Study of Lung Cancer; IHC, immunohistochemistry; TKI, tyrosine kinase inhibitor. </a:t>
            </a:r>
          </a:p>
          <a:p>
            <a:pPr>
              <a:spcBef>
                <a:spcPts val="0"/>
              </a:spcBef>
            </a:pPr>
            <a:r>
              <a:rPr lang="en-US" altLang="en-US" dirty="0"/>
              <a:t>Lindeman et al. </a:t>
            </a:r>
            <a:r>
              <a:rPr lang="en-US" altLang="en-US" i="1" dirty="0"/>
              <a:t>J Mol </a:t>
            </a:r>
            <a:r>
              <a:rPr lang="en-US" altLang="en-US" i="1" dirty="0" err="1"/>
              <a:t>Diagn</a:t>
            </a:r>
            <a:r>
              <a:rPr lang="en-US" altLang="en-US" dirty="0"/>
              <a:t>. 2018;20(2):129-159.</a:t>
            </a:r>
          </a:p>
        </p:txBody>
      </p:sp>
      <p:graphicFrame>
        <p:nvGraphicFramePr>
          <p:cNvPr id="5" name="Table 4">
            <a:extLst>
              <a:ext uri="{FF2B5EF4-FFF2-40B4-BE49-F238E27FC236}">
                <a16:creationId xmlns:a16="http://schemas.microsoft.com/office/drawing/2014/main" id="{C04C4028-D121-C4C4-EA9B-D2D8ED797823}"/>
              </a:ext>
            </a:extLst>
          </p:cNvPr>
          <p:cNvGraphicFramePr>
            <a:graphicFrameLocks noGrp="1"/>
          </p:cNvGraphicFramePr>
          <p:nvPr>
            <p:extLst>
              <p:ext uri="{D42A27DB-BD31-4B8C-83A1-F6EECF244321}">
                <p14:modId xmlns:p14="http://schemas.microsoft.com/office/powerpoint/2010/main" val="1835042677"/>
              </p:ext>
            </p:extLst>
          </p:nvPr>
        </p:nvGraphicFramePr>
        <p:xfrm>
          <a:off x="184078" y="1353312"/>
          <a:ext cx="11823843" cy="3565715"/>
        </p:xfrm>
        <a:graphic>
          <a:graphicData uri="http://schemas.openxmlformats.org/drawingml/2006/table">
            <a:tbl>
              <a:tblPr firstRow="1" bandRow="1">
                <a:tableStyleId>{5C22544A-7EE6-4342-B048-85BDC9FD1C3A}</a:tableStyleId>
              </a:tblPr>
              <a:tblGrid>
                <a:gridCol w="11823843">
                  <a:extLst>
                    <a:ext uri="{9D8B030D-6E8A-4147-A177-3AD203B41FA5}">
                      <a16:colId xmlns:a16="http://schemas.microsoft.com/office/drawing/2014/main" val="20000"/>
                    </a:ext>
                  </a:extLst>
                </a:gridCol>
              </a:tblGrid>
              <a:tr h="3680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Arial" panose="020B0604020202020204" pitchFamily="34" charset="0"/>
                          <a:ea typeface="+mn-ea"/>
                          <a:cs typeface="Arial" panose="020B0604020202020204" pitchFamily="34" charset="0"/>
                        </a:rPr>
                        <a:t>Reaffirmed and Updated 2013 Recommendations</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7972">
                <a:tc>
                  <a:txBody>
                    <a:bodyPr/>
                    <a:lstStyle/>
                    <a:p>
                      <a:r>
                        <a:rPr lang="en-US" sz="1400" b="0" kern="1200" dirty="0">
                          <a:solidFill>
                            <a:schemeClr val="dk1"/>
                          </a:solidFill>
                          <a:effectLst/>
                          <a:latin typeface="Arial" panose="020B0604020202020204" pitchFamily="34" charset="0"/>
                          <a:ea typeface="+mn-ea"/>
                          <a:cs typeface="Arial" panose="020B0604020202020204" pitchFamily="34" charset="0"/>
                        </a:rPr>
                        <a:t>Physicians should use molecular testing for appropriate genetic targets on either primary or metastatic lung lesions to guide initial therapy selection</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373">
                <a:tc>
                  <a:txBody>
                    <a:bodyPr/>
                    <a:lstStyle/>
                    <a:p>
                      <a:r>
                        <a:rPr lang="en-US" sz="1400" b="0" kern="1200" dirty="0">
                          <a:solidFill>
                            <a:schemeClr val="dk1"/>
                          </a:solidFill>
                          <a:effectLst/>
                          <a:latin typeface="Arial" panose="020B0604020202020204" pitchFamily="34" charset="0"/>
                          <a:ea typeface="+mn-ea"/>
                          <a:cs typeface="Arial" panose="020B0604020202020204" pitchFamily="34" charset="0"/>
                        </a:rPr>
                        <a:t>Pathologists and laboratories should not use </a:t>
                      </a:r>
                      <a:r>
                        <a:rPr lang="en-US" sz="1400" b="0" i="1" kern="1200" dirty="0">
                          <a:solidFill>
                            <a:schemeClr val="dk1"/>
                          </a:solidFill>
                          <a:effectLst/>
                          <a:latin typeface="Arial" panose="020B0604020202020204" pitchFamily="34" charset="0"/>
                          <a:ea typeface="+mn-ea"/>
                          <a:cs typeface="Arial" panose="020B0604020202020204" pitchFamily="34" charset="0"/>
                        </a:rPr>
                        <a:t>EGFR</a:t>
                      </a:r>
                      <a:r>
                        <a:rPr lang="en-US" sz="1400" b="0" kern="1200" dirty="0">
                          <a:solidFill>
                            <a:schemeClr val="dk1"/>
                          </a:solidFill>
                          <a:effectLst/>
                          <a:latin typeface="Arial" panose="020B0604020202020204" pitchFamily="34" charset="0"/>
                          <a:ea typeface="+mn-ea"/>
                          <a:cs typeface="Arial" panose="020B0604020202020204" pitchFamily="34" charset="0"/>
                        </a:rPr>
                        <a:t> copy number analysis (ie, FISH or CISH) to select patients for EGFR-targeted TKI therapy</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8049">
                <a:tc>
                  <a:txBody>
                    <a:bodyPr/>
                    <a:lstStyle/>
                    <a:p>
                      <a:r>
                        <a:rPr lang="en-US" sz="1400" b="0" kern="1200" dirty="0">
                          <a:solidFill>
                            <a:schemeClr val="dk1"/>
                          </a:solidFill>
                          <a:effectLst/>
                          <a:latin typeface="Arial" panose="020B0604020202020204" pitchFamily="34" charset="0"/>
                          <a:ea typeface="+mn-ea"/>
                          <a:cs typeface="Arial" panose="020B0604020202020204" pitchFamily="34" charset="0"/>
                        </a:rPr>
                        <a:t>Molecular testing of tumors at diagnosis from patients presenting with early-stage disease is encouraged, but the decision to do so should be made locally by each laboratory, in collaboration with its multidisciplinary oncology team</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1236">
                <a:tc>
                  <a:txBody>
                    <a:bodyPr/>
                    <a:lstStyle/>
                    <a:p>
                      <a:r>
                        <a:rPr lang="en-US" sz="1400" b="0" kern="1200" dirty="0">
                          <a:solidFill>
                            <a:schemeClr val="dk1"/>
                          </a:solidFill>
                          <a:effectLst/>
                          <a:latin typeface="Arial" panose="020B0604020202020204" pitchFamily="34" charset="0"/>
                          <a:ea typeface="+mn-ea"/>
                          <a:cs typeface="Arial" panose="020B0604020202020204" pitchFamily="34" charset="0"/>
                        </a:rPr>
                        <a:t>Physicians must use </a:t>
                      </a:r>
                      <a:r>
                        <a:rPr lang="en-US" sz="1400" b="0" i="1" kern="1200" dirty="0">
                          <a:solidFill>
                            <a:schemeClr val="dk1"/>
                          </a:solidFill>
                          <a:effectLst/>
                          <a:latin typeface="Arial" panose="020B0604020202020204" pitchFamily="34" charset="0"/>
                          <a:ea typeface="+mn-ea"/>
                          <a:cs typeface="Arial" panose="020B0604020202020204" pitchFamily="34" charset="0"/>
                        </a:rPr>
                        <a:t>EGFR</a:t>
                      </a:r>
                      <a:r>
                        <a:rPr lang="en-US" sz="1400" b="0" kern="1200" dirty="0">
                          <a:solidFill>
                            <a:schemeClr val="dk1"/>
                          </a:solidFill>
                          <a:effectLst/>
                          <a:latin typeface="Arial" panose="020B0604020202020204" pitchFamily="34" charset="0"/>
                          <a:ea typeface="+mn-ea"/>
                          <a:cs typeface="Arial" panose="020B0604020202020204" pitchFamily="34" charset="0"/>
                        </a:rPr>
                        <a:t> and </a:t>
                      </a:r>
                      <a:r>
                        <a:rPr lang="en-US" sz="1400" b="0" i="1" kern="1200" dirty="0">
                          <a:solidFill>
                            <a:schemeClr val="dk1"/>
                          </a:solidFill>
                          <a:effectLst/>
                          <a:latin typeface="Arial" panose="020B0604020202020204" pitchFamily="34" charset="0"/>
                          <a:ea typeface="+mn-ea"/>
                          <a:cs typeface="Arial" panose="020B0604020202020204" pitchFamily="34" charset="0"/>
                        </a:rPr>
                        <a:t>ALK</a:t>
                      </a:r>
                      <a:r>
                        <a:rPr lang="en-US" sz="1400" b="0" kern="1200" dirty="0">
                          <a:solidFill>
                            <a:schemeClr val="dk1"/>
                          </a:solidFill>
                          <a:effectLst/>
                          <a:latin typeface="Arial" panose="020B0604020202020204" pitchFamily="34" charset="0"/>
                          <a:ea typeface="+mn-ea"/>
                          <a:cs typeface="Arial" panose="020B0604020202020204" pitchFamily="34" charset="0"/>
                        </a:rPr>
                        <a:t> molecular testing for lung adenocarcinoma patients at the time of diagnosis for patients presenting with advanced stage disease or at progression in patients who originally presented with lower stage disease but were not previously tested</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9952">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Pathologists may use either cell blocks or other cytologic preparations as suitable specimens for lung cancer biomarker molecular testing</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38049">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Laboratories should use, or have available at an external reference laboratory, clinical lung cancer biomarker molecular testing assays that are able to detect molecular alterations in specimens with as little as 20% cancer cells</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4540">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Laboratories should not use total EGFR expression by IHC testing to select patients for EGFR-targeted TKI therapy</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44540">
                <a:tc>
                  <a:txBody>
                    <a:bodyPr/>
                    <a:lstStyle/>
                    <a:p>
                      <a:r>
                        <a:rPr lang="en-US" sz="1400" kern="1200" dirty="0">
                          <a:solidFill>
                            <a:schemeClr val="dk1"/>
                          </a:solidFill>
                          <a:effectLst/>
                          <a:latin typeface="Arial" panose="020B0604020202020204" pitchFamily="34" charset="0"/>
                          <a:ea typeface="+mn-ea"/>
                          <a:cs typeface="Arial" panose="020B0604020202020204" pitchFamily="34" charset="0"/>
                        </a:rPr>
                        <a:t>Laboratories should not use </a:t>
                      </a:r>
                      <a:r>
                        <a:rPr lang="en-US" sz="1400" i="1" kern="1200" dirty="0">
                          <a:solidFill>
                            <a:schemeClr val="dk1"/>
                          </a:solidFill>
                          <a:effectLst/>
                          <a:latin typeface="Arial" panose="020B0604020202020204" pitchFamily="34" charset="0"/>
                          <a:ea typeface="+mn-ea"/>
                          <a:cs typeface="Arial" panose="020B0604020202020204" pitchFamily="34" charset="0"/>
                        </a:rPr>
                        <a:t>EGFR </a:t>
                      </a:r>
                      <a:r>
                        <a:rPr lang="en-US" sz="1400" kern="1200" dirty="0">
                          <a:solidFill>
                            <a:schemeClr val="dk1"/>
                          </a:solidFill>
                          <a:effectLst/>
                          <a:latin typeface="Arial" panose="020B0604020202020204" pitchFamily="34" charset="0"/>
                          <a:ea typeface="+mn-ea"/>
                          <a:cs typeface="Arial" panose="020B0604020202020204" pitchFamily="34" charset="0"/>
                        </a:rPr>
                        <a:t>mutation-specific IHC testing to select patients for EGFR-targeted TKI therapy</a:t>
                      </a:r>
                    </a:p>
                  </a:txBody>
                  <a:tcPr marL="91392" marR="91392"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6369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8A6F-3125-D5EE-FD1D-63492E806473}"/>
              </a:ext>
            </a:extLst>
          </p:cNvPr>
          <p:cNvSpPr>
            <a:spLocks noGrp="1"/>
          </p:cNvSpPr>
          <p:nvPr>
            <p:ph type="title"/>
          </p:nvPr>
        </p:nvSpPr>
        <p:spPr>
          <a:xfrm>
            <a:off x="416828" y="30928"/>
            <a:ext cx="11580100" cy="908954"/>
          </a:xfrm>
        </p:spPr>
        <p:txBody>
          <a:bodyPr>
            <a:normAutofit/>
          </a:bodyPr>
          <a:lstStyle/>
          <a:p>
            <a:r>
              <a:rPr lang="en-US" sz="3400" dirty="0"/>
              <a:t>2018 CAP/IASLC/AMP Molecular Testing Guideline (cont.)</a:t>
            </a:r>
          </a:p>
        </p:txBody>
      </p:sp>
      <p:sp>
        <p:nvSpPr>
          <p:cNvPr id="8" name="Text Placeholder 7">
            <a:extLst>
              <a:ext uri="{FF2B5EF4-FFF2-40B4-BE49-F238E27FC236}">
                <a16:creationId xmlns:a16="http://schemas.microsoft.com/office/drawing/2014/main" id="{1DC13216-40B1-9BEA-E2FF-7A77C984B873}"/>
              </a:ext>
            </a:extLst>
          </p:cNvPr>
          <p:cNvSpPr>
            <a:spLocks noGrp="1"/>
          </p:cNvSpPr>
          <p:nvPr>
            <p:ph type="body" sz="quarter" idx="12"/>
          </p:nvPr>
        </p:nvSpPr>
        <p:spPr>
          <a:xfrm>
            <a:off x="1523999" y="6410325"/>
            <a:ext cx="10668001" cy="447675"/>
          </a:xfrm>
        </p:spPr>
        <p:txBody>
          <a:bodyPr/>
          <a:lstStyle/>
          <a:p>
            <a:pPr>
              <a:spcBef>
                <a:spcPct val="0"/>
              </a:spcBef>
            </a:pPr>
            <a:r>
              <a:rPr lang="en-US" altLang="en-US" sz="999" dirty="0"/>
              <a:t>AMP, Association for Molecular Pathology; CAP, College of American Pathologists; FISH, fluorescence in situ hybridization; IASLC, International Association for the Study of Lung Cancer; </a:t>
            </a:r>
            <a:br>
              <a:rPr lang="en-US" altLang="en-US" sz="999" dirty="0"/>
            </a:br>
            <a:r>
              <a:rPr lang="en-US" altLang="en-US" sz="999" dirty="0"/>
              <a:t>IHC, immunohistochemistry; TKI, tyrosine kinase inhibitor. </a:t>
            </a:r>
          </a:p>
          <a:p>
            <a:pPr>
              <a:spcBef>
                <a:spcPct val="0"/>
              </a:spcBef>
            </a:pPr>
            <a:r>
              <a:rPr lang="en-US" altLang="en-US" sz="999" dirty="0"/>
              <a:t>Lindeman et al. </a:t>
            </a:r>
            <a:r>
              <a:rPr lang="en-US" altLang="en-US" sz="999" i="1" dirty="0"/>
              <a:t>J Mol </a:t>
            </a:r>
            <a:r>
              <a:rPr lang="en-US" altLang="en-US" sz="999" i="1" dirty="0" err="1"/>
              <a:t>Diagn</a:t>
            </a:r>
            <a:r>
              <a:rPr lang="en-US" altLang="en-US" sz="999" dirty="0"/>
              <a:t>. 2018;20(2):129-159.</a:t>
            </a:r>
          </a:p>
        </p:txBody>
      </p:sp>
      <p:graphicFrame>
        <p:nvGraphicFramePr>
          <p:cNvPr id="5" name="Table 4">
            <a:extLst>
              <a:ext uri="{FF2B5EF4-FFF2-40B4-BE49-F238E27FC236}">
                <a16:creationId xmlns:a16="http://schemas.microsoft.com/office/drawing/2014/main" id="{9E075556-0730-37B9-98BF-3649C13E0841}"/>
              </a:ext>
            </a:extLst>
          </p:cNvPr>
          <p:cNvGraphicFramePr>
            <a:graphicFrameLocks noGrp="1"/>
          </p:cNvGraphicFramePr>
          <p:nvPr>
            <p:extLst>
              <p:ext uri="{D42A27DB-BD31-4B8C-83A1-F6EECF244321}">
                <p14:modId xmlns:p14="http://schemas.microsoft.com/office/powerpoint/2010/main" val="901510073"/>
              </p:ext>
            </p:extLst>
          </p:nvPr>
        </p:nvGraphicFramePr>
        <p:xfrm>
          <a:off x="305950" y="939881"/>
          <a:ext cx="11580099" cy="5199596"/>
        </p:xfrm>
        <a:graphic>
          <a:graphicData uri="http://schemas.openxmlformats.org/drawingml/2006/table">
            <a:tbl>
              <a:tblPr firstRow="1" firstCol="1" bandRow="1">
                <a:tableStyleId>{5C22544A-7EE6-4342-B048-85BDC9FD1C3A}</a:tableStyleId>
              </a:tblPr>
              <a:tblGrid>
                <a:gridCol w="2445385">
                  <a:extLst>
                    <a:ext uri="{9D8B030D-6E8A-4147-A177-3AD203B41FA5}">
                      <a16:colId xmlns:a16="http://schemas.microsoft.com/office/drawing/2014/main" val="20000"/>
                    </a:ext>
                  </a:extLst>
                </a:gridCol>
                <a:gridCol w="9134714">
                  <a:extLst>
                    <a:ext uri="{9D8B030D-6E8A-4147-A177-3AD203B41FA5}">
                      <a16:colId xmlns:a16="http://schemas.microsoft.com/office/drawing/2014/main" val="20001"/>
                    </a:ext>
                  </a:extLst>
                </a:gridCol>
              </a:tblGrid>
              <a:tr h="33843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Summary of 2018 Guideline Statements</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a:p>
                  </a:txBody>
                  <a:tcPr/>
                </a:tc>
                <a:extLst>
                  <a:ext uri="{0D108BD9-81ED-4DB2-BD59-A6C34878D82A}">
                    <a16:rowId xmlns:a16="http://schemas.microsoft.com/office/drawing/2014/main" val="10000"/>
                  </a:ext>
                </a:extLst>
              </a:tr>
              <a:tr h="234319">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effectLst/>
                          <a:latin typeface="Arial" panose="020B0604020202020204" pitchFamily="34" charset="0"/>
                          <a:ea typeface="+mn-ea"/>
                          <a:cs typeface="Arial" panose="020B0604020202020204" pitchFamily="34" charset="0"/>
                        </a:rPr>
                        <a:t>What methods should be used to perform molecular testing?</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anose="020B0604020202020204" pitchFamily="34" charset="0"/>
                          <a:ea typeface="+mn-ea"/>
                          <a:cs typeface="Arial" panose="020B0604020202020204" pitchFamily="34" charset="0"/>
                        </a:rPr>
                        <a:t>IHC is an equivalent alternative to FISH for </a:t>
                      </a:r>
                      <a:r>
                        <a:rPr lang="en-US" sz="1100" i="1" kern="1200" dirty="0">
                          <a:solidFill>
                            <a:schemeClr val="dk1"/>
                          </a:solidFill>
                          <a:effectLst/>
                          <a:latin typeface="Arial" panose="020B0604020202020204" pitchFamily="34" charset="0"/>
                          <a:ea typeface="+mn-ea"/>
                          <a:cs typeface="Arial" panose="020B0604020202020204" pitchFamily="34" charset="0"/>
                        </a:rPr>
                        <a:t>ALK</a:t>
                      </a:r>
                      <a:r>
                        <a:rPr lang="en-US" sz="1100" kern="1200" dirty="0">
                          <a:solidFill>
                            <a:schemeClr val="dk1"/>
                          </a:solidFill>
                          <a:effectLst/>
                          <a:latin typeface="Arial" panose="020B0604020202020204" pitchFamily="34" charset="0"/>
                          <a:ea typeface="+mn-ea"/>
                          <a:cs typeface="Arial" panose="020B0604020202020204" pitchFamily="34" charset="0"/>
                        </a:rPr>
                        <a:t> testing</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0532">
                <a:tc vMerge="1">
                  <a:txBody>
                    <a:bodyPr/>
                    <a:lstStyle/>
                    <a:p>
                      <a:endParaRPr lang="en-US"/>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Multiplexed genetic sequencing panels are preferred over multiple single-gene tests to identify other treatment options beyond </a:t>
                      </a:r>
                      <a:r>
                        <a:rPr lang="en-US" sz="1100" i="1" kern="1200" dirty="0">
                          <a:solidFill>
                            <a:schemeClr val="dk1"/>
                          </a:solidFill>
                          <a:effectLst/>
                          <a:latin typeface="Arial" panose="020B0604020202020204" pitchFamily="34" charset="0"/>
                          <a:ea typeface="+mn-ea"/>
                          <a:cs typeface="Arial" panose="020B0604020202020204" pitchFamily="34" charset="0"/>
                        </a:rPr>
                        <a:t>EGFR</a:t>
                      </a:r>
                      <a:r>
                        <a:rPr lang="en-US" sz="1100" kern="1200" dirty="0">
                          <a:solidFill>
                            <a:schemeClr val="dk1"/>
                          </a:solidFill>
                          <a:effectLst/>
                          <a:latin typeface="Arial" panose="020B0604020202020204" pitchFamily="34" charset="0"/>
                          <a:ea typeface="+mn-ea"/>
                          <a:cs typeface="Arial" panose="020B0604020202020204" pitchFamily="34" charset="0"/>
                        </a:rPr>
                        <a:t>, </a:t>
                      </a:r>
                      <a:r>
                        <a:rPr lang="en-US" sz="1100" i="1" kern="1200" dirty="0">
                          <a:solidFill>
                            <a:schemeClr val="dk1"/>
                          </a:solidFill>
                          <a:effectLst/>
                          <a:latin typeface="Arial" panose="020B0604020202020204" pitchFamily="34" charset="0"/>
                          <a:ea typeface="+mn-ea"/>
                          <a:cs typeface="Arial" panose="020B0604020202020204" pitchFamily="34" charset="0"/>
                        </a:rPr>
                        <a:t>ALK</a:t>
                      </a:r>
                      <a:r>
                        <a:rPr lang="en-US" sz="1100" kern="1200" dirty="0">
                          <a:solidFill>
                            <a:schemeClr val="dk1"/>
                          </a:solidFill>
                          <a:effectLst/>
                          <a:latin typeface="Arial" panose="020B0604020202020204" pitchFamily="34" charset="0"/>
                          <a:ea typeface="+mn-ea"/>
                          <a:cs typeface="Arial" panose="020B0604020202020204" pitchFamily="34" charset="0"/>
                        </a:rPr>
                        <a:t>, and </a:t>
                      </a:r>
                      <a:r>
                        <a:rPr lang="en-US" sz="1100" i="1" kern="1200" dirty="0">
                          <a:solidFill>
                            <a:schemeClr val="dk1"/>
                          </a:solidFill>
                          <a:effectLst/>
                          <a:latin typeface="Arial" panose="020B0604020202020204" pitchFamily="34" charset="0"/>
                          <a:ea typeface="+mn-ea"/>
                          <a:cs typeface="Arial" panose="020B0604020202020204" pitchFamily="34" charset="0"/>
                        </a:rPr>
                        <a:t>ROS1</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0532">
                <a:tc vMerge="1">
                  <a:txBody>
                    <a:bodyPr/>
                    <a:lstStyle/>
                    <a:p>
                      <a:endParaRPr lang="en-US"/>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Laboratories should ensure test results that are unexpected, discordant, equivocal, or otherwise of low confidence are confirmed or resolved using an alternative method or sample</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2886">
                <a:tc>
                  <a:txBody>
                    <a:bodyPr/>
                    <a:lstStyle/>
                    <a:p>
                      <a:r>
                        <a:rPr lang="en-US" sz="1100" kern="1200" dirty="0">
                          <a:solidFill>
                            <a:schemeClr val="bg1"/>
                          </a:solidFill>
                          <a:effectLst/>
                          <a:latin typeface="Arial" panose="020B0604020202020204" pitchFamily="34" charset="0"/>
                          <a:ea typeface="+mn-ea"/>
                          <a:cs typeface="Arial" panose="020B0604020202020204" pitchFamily="34" charset="0"/>
                        </a:rPr>
                        <a:t>Is molecular testing appropriate for lung cancers that do not have an adenocarcinoma</a:t>
                      </a:r>
                    </a:p>
                    <a:p>
                      <a:r>
                        <a:rPr lang="en-US" sz="1100" kern="1200" dirty="0">
                          <a:solidFill>
                            <a:schemeClr val="bg1"/>
                          </a:solidFill>
                          <a:effectLst/>
                          <a:latin typeface="Arial" panose="020B0604020202020204" pitchFamily="34" charset="0"/>
                          <a:ea typeface="+mn-ea"/>
                          <a:cs typeface="Arial" panose="020B0604020202020204" pitchFamily="34" charset="0"/>
                        </a:rPr>
                        <a:t>component?</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Physicians may use molecular biomarker testing in tumors with </a:t>
                      </a:r>
                      <a:r>
                        <a:rPr lang="en-US" sz="1100" kern="1200" dirty="0" err="1">
                          <a:solidFill>
                            <a:schemeClr val="dk1"/>
                          </a:solidFill>
                          <a:effectLst/>
                          <a:latin typeface="Arial" panose="020B0604020202020204" pitchFamily="34" charset="0"/>
                          <a:ea typeface="+mn-ea"/>
                          <a:cs typeface="Arial" panose="020B0604020202020204" pitchFamily="34" charset="0"/>
                        </a:rPr>
                        <a:t>histologies</a:t>
                      </a:r>
                      <a:r>
                        <a:rPr lang="en-US" sz="1100" kern="1200" dirty="0">
                          <a:solidFill>
                            <a:schemeClr val="dk1"/>
                          </a:solidFill>
                          <a:effectLst/>
                          <a:latin typeface="Arial" panose="020B0604020202020204" pitchFamily="34" charset="0"/>
                          <a:ea typeface="+mn-ea"/>
                          <a:cs typeface="Arial" panose="020B0604020202020204" pitchFamily="34" charset="0"/>
                        </a:rPr>
                        <a:t> other than adenocarcinoma when clinical features indicate a higher probability of an oncogenic driver</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90532">
                <a:tc rowSpan="3">
                  <a:txBody>
                    <a:bodyPr/>
                    <a:lstStyle/>
                    <a:p>
                      <a:r>
                        <a:rPr lang="en-US" sz="1100" kern="1200" dirty="0">
                          <a:solidFill>
                            <a:schemeClr val="bg1"/>
                          </a:solidFill>
                          <a:effectLst/>
                          <a:latin typeface="Arial" panose="020B0604020202020204" pitchFamily="34" charset="0"/>
                          <a:ea typeface="+mn-ea"/>
                          <a:cs typeface="Arial" panose="020B0604020202020204" pitchFamily="34" charset="0"/>
                        </a:rPr>
                        <a:t>What testing is indicated for patients with targetable mutations who have relapsed on targeted therapy?</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In lung adenocarcinoma patients who harbor sensitizing </a:t>
                      </a:r>
                      <a:r>
                        <a:rPr lang="en-US" sz="1100" i="1" kern="1200" dirty="0">
                          <a:solidFill>
                            <a:schemeClr val="dk1"/>
                          </a:solidFill>
                          <a:effectLst/>
                          <a:latin typeface="Arial" panose="020B0604020202020204" pitchFamily="34" charset="0"/>
                          <a:ea typeface="+mn-ea"/>
                          <a:cs typeface="Arial" panose="020B0604020202020204" pitchFamily="34" charset="0"/>
                        </a:rPr>
                        <a:t>EGFR</a:t>
                      </a:r>
                      <a:r>
                        <a:rPr lang="en-US" sz="1100" kern="1200" dirty="0">
                          <a:solidFill>
                            <a:schemeClr val="dk1"/>
                          </a:solidFill>
                          <a:effectLst/>
                          <a:latin typeface="Arial" panose="020B0604020202020204" pitchFamily="34" charset="0"/>
                          <a:ea typeface="+mn-ea"/>
                          <a:cs typeface="Arial" panose="020B0604020202020204" pitchFamily="34" charset="0"/>
                        </a:rPr>
                        <a:t> mutations and have progressed after treatment with an EGFR-targeted TKI, physicians must use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T790M mutational testing when selecting patients for third-generation EGFR-targeted therapy</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0532">
                <a:tc vMerge="1">
                  <a:txBody>
                    <a:bodyPr/>
                    <a:lstStyle/>
                    <a:p>
                      <a:endParaRPr lang="en-US"/>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Laboratories testing for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T790M mutation in patients with secondary clinical resistance to EGFR targeted kinase inhibitors should deploy assays capable of detecting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T790M mutations in as little as 5% of viable cells</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90532">
                <a:tc vMerge="1">
                  <a:txBody>
                    <a:bodyPr/>
                    <a:lstStyle/>
                    <a:p>
                      <a:endParaRPr lang="en-US"/>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Currently insufficient evidence to support a recommendation for or against routine testing for </a:t>
                      </a:r>
                      <a:r>
                        <a:rPr lang="en-US" sz="1100" i="1" kern="1200" dirty="0">
                          <a:solidFill>
                            <a:schemeClr val="dk1"/>
                          </a:solidFill>
                          <a:effectLst/>
                          <a:latin typeface="Arial" panose="020B0604020202020204" pitchFamily="34" charset="0"/>
                          <a:ea typeface="+mn-ea"/>
                          <a:cs typeface="Arial" panose="020B0604020202020204" pitchFamily="34" charset="0"/>
                        </a:rPr>
                        <a:t>ALK</a:t>
                      </a:r>
                      <a:r>
                        <a:rPr lang="en-US" sz="1100" kern="1200" dirty="0">
                          <a:solidFill>
                            <a:schemeClr val="dk1"/>
                          </a:solidFill>
                          <a:effectLst/>
                          <a:latin typeface="Arial" panose="020B0604020202020204" pitchFamily="34" charset="0"/>
                          <a:ea typeface="+mn-ea"/>
                          <a:cs typeface="Arial" panose="020B0604020202020204" pitchFamily="34" charset="0"/>
                        </a:rPr>
                        <a:t> mutational status for lung adenocarcinoma patients with sensitizing </a:t>
                      </a:r>
                      <a:r>
                        <a:rPr lang="en-US" sz="1100" i="1" kern="1200" dirty="0">
                          <a:solidFill>
                            <a:schemeClr val="dk1"/>
                          </a:solidFill>
                          <a:effectLst/>
                          <a:latin typeface="Arial" panose="020B0604020202020204" pitchFamily="34" charset="0"/>
                          <a:ea typeface="+mn-ea"/>
                          <a:cs typeface="Arial" panose="020B0604020202020204" pitchFamily="34" charset="0"/>
                        </a:rPr>
                        <a:t>ALK</a:t>
                      </a:r>
                      <a:r>
                        <a:rPr lang="en-US" sz="1100" kern="1200" dirty="0">
                          <a:solidFill>
                            <a:schemeClr val="dk1"/>
                          </a:solidFill>
                          <a:effectLst/>
                          <a:latin typeface="Arial" panose="020B0604020202020204" pitchFamily="34" charset="0"/>
                          <a:ea typeface="+mn-ea"/>
                          <a:cs typeface="Arial" panose="020B0604020202020204" pitchFamily="34" charset="0"/>
                        </a:rPr>
                        <a:t> mutations who have progressed after treatment with an ALK-targeted TKI</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0532">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1"/>
                          </a:solidFill>
                          <a:effectLst/>
                          <a:latin typeface="Arial" panose="020B0604020202020204" pitchFamily="34" charset="0"/>
                          <a:ea typeface="+mn-ea"/>
                          <a:cs typeface="Arial" panose="020B0604020202020204" pitchFamily="34" charset="0"/>
                        </a:rPr>
                        <a:t>What is the role of testing for circulating cell-free DNA for lung cancer patients?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bg1"/>
                        </a:solidFill>
                        <a:effectLst/>
                        <a:latin typeface="Arial" panose="020B0604020202020204" pitchFamily="34" charset="0"/>
                        <a:ea typeface="+mn-ea"/>
                        <a:cs typeface="Arial" panose="020B0604020202020204" pitchFamily="34" charset="0"/>
                      </a:endParaRP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Currently insufficient evidence to support the use of circulating cell-free plasma DNA molecular methods for the diagnosis of primary lung adenocarcinoma</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9053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In some clinical settings in which tissue is limited and/or insufficient for molecular testing, physicians may use a cell-free plasma DNA assay to identify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mutations</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90532">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Physicians may use cell-free plasma DNA methods to identify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T790M mutations in lung adenocarcinoma patients with progression or secondary clinical resistance to EGFR-targeted TKIs; testing of the tumor sample is recommended if the plasma result is negative</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1606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r>
                        <a:rPr lang="en-US" sz="1100" kern="1200" dirty="0">
                          <a:solidFill>
                            <a:schemeClr val="dk1"/>
                          </a:solidFill>
                          <a:effectLst/>
                          <a:latin typeface="Arial" panose="020B0604020202020204" pitchFamily="34" charset="0"/>
                          <a:ea typeface="+mn-ea"/>
                          <a:cs typeface="Arial" panose="020B0604020202020204" pitchFamily="34" charset="0"/>
                        </a:rPr>
                        <a:t>Currently insufficient evidence to support the use of circulating tumor cell molecular analysis for the diagnosis of primary lung adenocarcinoma, the identification of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or other mutations, or the identification of </a:t>
                      </a:r>
                      <a:r>
                        <a:rPr lang="en-US" sz="1100" i="1" kern="1200" dirty="0">
                          <a:solidFill>
                            <a:schemeClr val="dk1"/>
                          </a:solidFill>
                          <a:effectLst/>
                          <a:latin typeface="Arial" panose="020B0604020202020204" pitchFamily="34" charset="0"/>
                          <a:ea typeface="+mn-ea"/>
                          <a:cs typeface="Arial" panose="020B0604020202020204" pitchFamily="34" charset="0"/>
                        </a:rPr>
                        <a:t>EGFR </a:t>
                      </a:r>
                      <a:r>
                        <a:rPr lang="en-US" sz="1100" kern="1200" dirty="0">
                          <a:solidFill>
                            <a:schemeClr val="dk1"/>
                          </a:solidFill>
                          <a:effectLst/>
                          <a:latin typeface="Arial" panose="020B0604020202020204" pitchFamily="34" charset="0"/>
                          <a:ea typeface="+mn-ea"/>
                          <a:cs typeface="Arial" panose="020B0604020202020204" pitchFamily="34" charset="0"/>
                        </a:rPr>
                        <a:t>T790M mutations at the time of EGFR TKI resistance</a:t>
                      </a:r>
                    </a:p>
                  </a:txBody>
                  <a:tcPr marL="91392" marR="91392"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62533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90580-112A-0893-60BE-E22B286F0ED8}"/>
              </a:ext>
            </a:extLst>
          </p:cNvPr>
          <p:cNvSpPr>
            <a:spLocks noGrp="1"/>
          </p:cNvSpPr>
          <p:nvPr>
            <p:ph type="ctrTitle"/>
          </p:nvPr>
        </p:nvSpPr>
        <p:spPr/>
        <p:txBody>
          <a:bodyPr/>
          <a:lstStyle/>
          <a:p>
            <a:r>
              <a:rPr lang="en-US" dirty="0"/>
              <a:t>Current Targeted Therapies for </a:t>
            </a:r>
            <a:r>
              <a:rPr lang="en-US" i="1" dirty="0"/>
              <a:t>MET</a:t>
            </a:r>
            <a:r>
              <a:rPr lang="en-US" dirty="0"/>
              <a:t>ex14 </a:t>
            </a:r>
          </a:p>
        </p:txBody>
      </p:sp>
    </p:spTree>
    <p:extLst>
      <p:ext uri="{BB962C8B-B14F-4D97-AF65-F5344CB8AC3E}">
        <p14:creationId xmlns:p14="http://schemas.microsoft.com/office/powerpoint/2010/main" val="206604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45530"/>
            <a:ext cx="10515600" cy="1325563"/>
          </a:xfrm>
        </p:spPr>
        <p:txBody>
          <a:bodyPr>
            <a:noAutofit/>
          </a:bodyPr>
          <a:lstStyle/>
          <a:p>
            <a:r>
              <a:rPr lang="en-US" sz="3600" dirty="0"/>
              <a:t>Mechanisms of Action, Selectivity, and Potency of Key MET Inhibitor Competitors in NSCLC</a:t>
            </a:r>
          </a:p>
        </p:txBody>
      </p:sp>
      <p:sp>
        <p:nvSpPr>
          <p:cNvPr id="28" name="Text Placeholder 27">
            <a:extLst>
              <a:ext uri="{FF2B5EF4-FFF2-40B4-BE49-F238E27FC236}">
                <a16:creationId xmlns:a16="http://schemas.microsoft.com/office/drawing/2014/main" id="{6CC276D2-D666-6875-F8DE-A68FC559BD23}"/>
              </a:ext>
            </a:extLst>
          </p:cNvPr>
          <p:cNvSpPr>
            <a:spLocks noGrp="1"/>
          </p:cNvSpPr>
          <p:nvPr>
            <p:ph type="body" sz="quarter" idx="12"/>
          </p:nvPr>
        </p:nvSpPr>
        <p:spPr/>
        <p:txBody>
          <a:bodyPr/>
          <a:lstStyle/>
          <a:p>
            <a:pPr>
              <a:lnSpc>
                <a:spcPct val="100000"/>
              </a:lnSpc>
              <a:spcBef>
                <a:spcPts val="0"/>
              </a:spcBef>
            </a:pPr>
            <a:r>
              <a:rPr lang="en-US" sz="999" spc="-5" dirty="0"/>
              <a:t>TKI, tyrosine kinase inhibitor.</a:t>
            </a:r>
          </a:p>
          <a:p>
            <a:pPr>
              <a:lnSpc>
                <a:spcPct val="100000"/>
              </a:lnSpc>
              <a:spcBef>
                <a:spcPts val="0"/>
              </a:spcBef>
            </a:pPr>
            <a:r>
              <a:rPr lang="en-US" sz="999" spc="-5" dirty="0"/>
              <a:t>Pai</a:t>
            </a:r>
            <a:r>
              <a:rPr lang="en-US" sz="999" dirty="0"/>
              <a:t>k</a:t>
            </a:r>
            <a:r>
              <a:rPr lang="en-US" sz="999" spc="11" dirty="0"/>
              <a:t> </a:t>
            </a:r>
            <a:r>
              <a:rPr lang="en-US" sz="999" dirty="0"/>
              <a:t>et </a:t>
            </a:r>
            <a:r>
              <a:rPr lang="en-US" sz="999" spc="-5" dirty="0"/>
              <a:t>al. </a:t>
            </a:r>
            <a:r>
              <a:rPr lang="en-US" sz="999" i="1" dirty="0"/>
              <a:t>J Clin Oncol</a:t>
            </a:r>
            <a:r>
              <a:rPr lang="en-US" sz="999" dirty="0"/>
              <a:t>. 2019;37(15):9005.</a:t>
            </a:r>
          </a:p>
        </p:txBody>
      </p:sp>
      <p:sp>
        <p:nvSpPr>
          <p:cNvPr id="4" name="object 4"/>
          <p:cNvSpPr/>
          <p:nvPr/>
        </p:nvSpPr>
        <p:spPr>
          <a:xfrm>
            <a:off x="4921519" y="3849187"/>
            <a:ext cx="1728840" cy="2376202"/>
          </a:xfrm>
          <a:prstGeom prst="rect">
            <a:avLst/>
          </a:prstGeom>
          <a:blipFill>
            <a:blip r:embed="rId3" cstate="print"/>
            <a:stretch>
              <a:fillRect/>
            </a:stretch>
          </a:blipFill>
        </p:spPr>
        <p:txBody>
          <a:bodyPr wrap="square" lIns="0" tIns="0" rIns="0" bIns="0" rtlCol="0"/>
          <a:lstStyle/>
          <a:p>
            <a:endParaRPr sz="1350"/>
          </a:p>
        </p:txBody>
      </p:sp>
      <p:sp>
        <p:nvSpPr>
          <p:cNvPr id="5" name="object 5"/>
          <p:cNvSpPr/>
          <p:nvPr/>
        </p:nvSpPr>
        <p:spPr>
          <a:xfrm>
            <a:off x="2823301" y="3850711"/>
            <a:ext cx="1727316" cy="2374679"/>
          </a:xfrm>
          <a:prstGeom prst="rect">
            <a:avLst/>
          </a:prstGeom>
          <a:blipFill>
            <a:blip r:embed="rId3" cstate="print"/>
            <a:stretch>
              <a:fillRect/>
            </a:stretch>
          </a:blipFill>
        </p:spPr>
        <p:txBody>
          <a:bodyPr wrap="square" lIns="0" tIns="0" rIns="0" bIns="0" rtlCol="0"/>
          <a:lstStyle/>
          <a:p>
            <a:endParaRPr sz="1350"/>
          </a:p>
        </p:txBody>
      </p:sp>
      <p:sp>
        <p:nvSpPr>
          <p:cNvPr id="6" name="object 6"/>
          <p:cNvSpPr/>
          <p:nvPr/>
        </p:nvSpPr>
        <p:spPr>
          <a:xfrm>
            <a:off x="3468381" y="3966436"/>
            <a:ext cx="441095" cy="137089"/>
          </a:xfrm>
          <a:custGeom>
            <a:avLst/>
            <a:gdLst/>
            <a:ahLst/>
            <a:cxnLst/>
            <a:rect l="l" t="t" r="r" b="b"/>
            <a:pathLst>
              <a:path w="441325" h="137160">
                <a:moveTo>
                  <a:pt x="75056" y="52450"/>
                </a:moveTo>
                <a:lnTo>
                  <a:pt x="0" y="114173"/>
                </a:lnTo>
                <a:lnTo>
                  <a:pt x="94361" y="137160"/>
                </a:lnTo>
                <a:lnTo>
                  <a:pt x="88659" y="112140"/>
                </a:lnTo>
                <a:lnTo>
                  <a:pt x="73787" y="112140"/>
                </a:lnTo>
                <a:lnTo>
                  <a:pt x="67310" y="83946"/>
                </a:lnTo>
                <a:lnTo>
                  <a:pt x="81496" y="80707"/>
                </a:lnTo>
                <a:lnTo>
                  <a:pt x="75056" y="52450"/>
                </a:lnTo>
                <a:close/>
              </a:path>
              <a:path w="441325" h="137160">
                <a:moveTo>
                  <a:pt x="81496" y="80707"/>
                </a:moveTo>
                <a:lnTo>
                  <a:pt x="67310" y="83946"/>
                </a:lnTo>
                <a:lnTo>
                  <a:pt x="73787" y="112140"/>
                </a:lnTo>
                <a:lnTo>
                  <a:pt x="87923" y="108912"/>
                </a:lnTo>
                <a:lnTo>
                  <a:pt x="81496" y="80707"/>
                </a:lnTo>
                <a:close/>
              </a:path>
              <a:path w="441325" h="137160">
                <a:moveTo>
                  <a:pt x="87923" y="108912"/>
                </a:moveTo>
                <a:lnTo>
                  <a:pt x="73787" y="112140"/>
                </a:lnTo>
                <a:lnTo>
                  <a:pt x="88659" y="112140"/>
                </a:lnTo>
                <a:lnTo>
                  <a:pt x="87923" y="108912"/>
                </a:lnTo>
                <a:close/>
              </a:path>
              <a:path w="441325" h="137160">
                <a:moveTo>
                  <a:pt x="434975" y="0"/>
                </a:moveTo>
                <a:lnTo>
                  <a:pt x="81496" y="80707"/>
                </a:lnTo>
                <a:lnTo>
                  <a:pt x="87923" y="108912"/>
                </a:lnTo>
                <a:lnTo>
                  <a:pt x="441325" y="28193"/>
                </a:lnTo>
                <a:lnTo>
                  <a:pt x="434975" y="0"/>
                </a:lnTo>
                <a:close/>
              </a:path>
            </a:pathLst>
          </a:custGeom>
          <a:solidFill>
            <a:srgbClr val="C00000"/>
          </a:solidFill>
        </p:spPr>
        <p:txBody>
          <a:bodyPr wrap="square" lIns="0" tIns="0" rIns="0" bIns="0" rtlCol="0"/>
          <a:lstStyle/>
          <a:p>
            <a:endParaRPr sz="1350"/>
          </a:p>
        </p:txBody>
      </p:sp>
      <p:sp>
        <p:nvSpPr>
          <p:cNvPr id="7" name="object 7"/>
          <p:cNvSpPr txBox="1"/>
          <p:nvPr/>
        </p:nvSpPr>
        <p:spPr>
          <a:xfrm>
            <a:off x="3966087" y="3884351"/>
            <a:ext cx="378263" cy="184570"/>
          </a:xfrm>
          <a:prstGeom prst="rect">
            <a:avLst/>
          </a:prstGeom>
        </p:spPr>
        <p:txBody>
          <a:bodyPr vert="horz" wrap="square" lIns="0" tIns="0" rIns="0" bIns="0" rtlCol="0">
            <a:spAutoFit/>
          </a:bodyPr>
          <a:lstStyle/>
          <a:p>
            <a:pPr marL="12694"/>
            <a:r>
              <a:rPr sz="1199" b="1" dirty="0">
                <a:solidFill>
                  <a:srgbClr val="C00000"/>
                </a:solidFill>
                <a:latin typeface="Verdana"/>
                <a:cs typeface="Verdana"/>
              </a:rPr>
              <a:t>M</a:t>
            </a:r>
            <a:r>
              <a:rPr sz="1199" b="1" spc="-5" dirty="0">
                <a:solidFill>
                  <a:srgbClr val="C00000"/>
                </a:solidFill>
                <a:latin typeface="Verdana"/>
                <a:cs typeface="Verdana"/>
              </a:rPr>
              <a:t>E</a:t>
            </a:r>
            <a:r>
              <a:rPr sz="1199" b="1" dirty="0">
                <a:solidFill>
                  <a:srgbClr val="C00000"/>
                </a:solidFill>
                <a:latin typeface="Verdana"/>
                <a:cs typeface="Verdana"/>
              </a:rPr>
              <a:t>T</a:t>
            </a:r>
            <a:endParaRPr sz="1199">
              <a:latin typeface="Verdana"/>
              <a:cs typeface="Verdana"/>
            </a:endParaRPr>
          </a:p>
        </p:txBody>
      </p:sp>
      <p:sp>
        <p:nvSpPr>
          <p:cNvPr id="8" name="object 8"/>
          <p:cNvSpPr/>
          <p:nvPr/>
        </p:nvSpPr>
        <p:spPr>
          <a:xfrm>
            <a:off x="5548318" y="3966436"/>
            <a:ext cx="439826" cy="137089"/>
          </a:xfrm>
          <a:custGeom>
            <a:avLst/>
            <a:gdLst/>
            <a:ahLst/>
            <a:cxnLst/>
            <a:rect l="l" t="t" r="r" b="b"/>
            <a:pathLst>
              <a:path w="440054" h="137160">
                <a:moveTo>
                  <a:pt x="74929" y="52324"/>
                </a:moveTo>
                <a:lnTo>
                  <a:pt x="0" y="114045"/>
                </a:lnTo>
                <a:lnTo>
                  <a:pt x="94361" y="137032"/>
                </a:lnTo>
                <a:lnTo>
                  <a:pt x="88622" y="112013"/>
                </a:lnTo>
                <a:lnTo>
                  <a:pt x="73787" y="112013"/>
                </a:lnTo>
                <a:lnTo>
                  <a:pt x="67310" y="83819"/>
                </a:lnTo>
                <a:lnTo>
                  <a:pt x="81413" y="80590"/>
                </a:lnTo>
                <a:lnTo>
                  <a:pt x="74929" y="52324"/>
                </a:lnTo>
                <a:close/>
              </a:path>
              <a:path w="440054" h="137160">
                <a:moveTo>
                  <a:pt x="81413" y="80590"/>
                </a:moveTo>
                <a:lnTo>
                  <a:pt x="67310" y="83819"/>
                </a:lnTo>
                <a:lnTo>
                  <a:pt x="73787" y="112013"/>
                </a:lnTo>
                <a:lnTo>
                  <a:pt x="87881" y="108786"/>
                </a:lnTo>
                <a:lnTo>
                  <a:pt x="81413" y="80590"/>
                </a:lnTo>
                <a:close/>
              </a:path>
              <a:path w="440054" h="137160">
                <a:moveTo>
                  <a:pt x="87881" y="108786"/>
                </a:moveTo>
                <a:lnTo>
                  <a:pt x="73787" y="112013"/>
                </a:lnTo>
                <a:lnTo>
                  <a:pt x="88622" y="112013"/>
                </a:lnTo>
                <a:lnTo>
                  <a:pt x="87881" y="108786"/>
                </a:lnTo>
                <a:close/>
              </a:path>
              <a:path w="440054" h="137160">
                <a:moveTo>
                  <a:pt x="433324" y="0"/>
                </a:moveTo>
                <a:lnTo>
                  <a:pt x="81413" y="80590"/>
                </a:lnTo>
                <a:lnTo>
                  <a:pt x="87881" y="108786"/>
                </a:lnTo>
                <a:lnTo>
                  <a:pt x="439800" y="28193"/>
                </a:lnTo>
                <a:lnTo>
                  <a:pt x="433324" y="0"/>
                </a:lnTo>
                <a:close/>
              </a:path>
            </a:pathLst>
          </a:custGeom>
          <a:solidFill>
            <a:srgbClr val="C00000"/>
          </a:solidFill>
        </p:spPr>
        <p:txBody>
          <a:bodyPr wrap="square" lIns="0" tIns="0" rIns="0" bIns="0" rtlCol="0"/>
          <a:lstStyle/>
          <a:p>
            <a:endParaRPr sz="1350"/>
          </a:p>
        </p:txBody>
      </p:sp>
      <p:sp>
        <p:nvSpPr>
          <p:cNvPr id="9" name="object 9"/>
          <p:cNvSpPr txBox="1"/>
          <p:nvPr/>
        </p:nvSpPr>
        <p:spPr>
          <a:xfrm>
            <a:off x="6043868" y="3884351"/>
            <a:ext cx="378263" cy="184570"/>
          </a:xfrm>
          <a:prstGeom prst="rect">
            <a:avLst/>
          </a:prstGeom>
        </p:spPr>
        <p:txBody>
          <a:bodyPr vert="horz" wrap="square" lIns="0" tIns="0" rIns="0" bIns="0" rtlCol="0">
            <a:spAutoFit/>
          </a:bodyPr>
          <a:lstStyle/>
          <a:p>
            <a:pPr marL="12694"/>
            <a:r>
              <a:rPr sz="1199" b="1" dirty="0">
                <a:solidFill>
                  <a:srgbClr val="C00000"/>
                </a:solidFill>
                <a:latin typeface="Verdana"/>
                <a:cs typeface="Verdana"/>
              </a:rPr>
              <a:t>M</a:t>
            </a:r>
            <a:r>
              <a:rPr sz="1199" b="1" spc="-5" dirty="0">
                <a:solidFill>
                  <a:srgbClr val="C00000"/>
                </a:solidFill>
                <a:latin typeface="Verdana"/>
                <a:cs typeface="Verdana"/>
              </a:rPr>
              <a:t>E</a:t>
            </a:r>
            <a:r>
              <a:rPr sz="1199" b="1" dirty="0">
                <a:solidFill>
                  <a:srgbClr val="C00000"/>
                </a:solidFill>
                <a:latin typeface="Verdana"/>
                <a:cs typeface="Verdana"/>
              </a:rPr>
              <a:t>T</a:t>
            </a:r>
            <a:endParaRPr sz="1199">
              <a:latin typeface="Verdana"/>
              <a:cs typeface="Verdana"/>
            </a:endParaRPr>
          </a:p>
        </p:txBody>
      </p:sp>
      <p:sp>
        <p:nvSpPr>
          <p:cNvPr id="10" name="object 10"/>
          <p:cNvSpPr/>
          <p:nvPr/>
        </p:nvSpPr>
        <p:spPr>
          <a:xfrm>
            <a:off x="3283327" y="4026987"/>
            <a:ext cx="163110" cy="161841"/>
          </a:xfrm>
          <a:custGeom>
            <a:avLst/>
            <a:gdLst/>
            <a:ahLst/>
            <a:cxnLst/>
            <a:rect l="l" t="t" r="r" b="b"/>
            <a:pathLst>
              <a:path w="163194" h="161925">
                <a:moveTo>
                  <a:pt x="80964" y="0"/>
                </a:moveTo>
                <a:lnTo>
                  <a:pt x="40044" y="11205"/>
                </a:lnTo>
                <a:lnTo>
                  <a:pt x="11015" y="40164"/>
                </a:lnTo>
                <a:lnTo>
                  <a:pt x="72" y="79769"/>
                </a:lnTo>
                <a:lnTo>
                  <a:pt x="0" y="82453"/>
                </a:lnTo>
                <a:lnTo>
                  <a:pt x="1570" y="96701"/>
                </a:lnTo>
                <a:lnTo>
                  <a:pt x="19836" y="133458"/>
                </a:lnTo>
                <a:lnTo>
                  <a:pt x="54036" y="156602"/>
                </a:lnTo>
                <a:lnTo>
                  <a:pt x="82895" y="161530"/>
                </a:lnTo>
                <a:lnTo>
                  <a:pt x="97350" y="160020"/>
                </a:lnTo>
                <a:lnTo>
                  <a:pt x="134611" y="141987"/>
                </a:lnTo>
                <a:lnTo>
                  <a:pt x="158053" y="108196"/>
                </a:lnTo>
                <a:lnTo>
                  <a:pt x="163044" y="79769"/>
                </a:lnTo>
                <a:lnTo>
                  <a:pt x="161578" y="65414"/>
                </a:lnTo>
                <a:lnTo>
                  <a:pt x="143505" y="28349"/>
                </a:lnTo>
                <a:lnTo>
                  <a:pt x="109527" y="4982"/>
                </a:lnTo>
                <a:lnTo>
                  <a:pt x="80964" y="0"/>
                </a:lnTo>
                <a:close/>
              </a:path>
            </a:pathLst>
          </a:custGeom>
          <a:solidFill>
            <a:srgbClr val="FF0000"/>
          </a:solidFill>
          <a:ln>
            <a:solidFill>
              <a:schemeClr val="tx1"/>
            </a:solidFill>
          </a:ln>
        </p:spPr>
        <p:txBody>
          <a:bodyPr wrap="square" lIns="0" tIns="0" rIns="0" bIns="0" rtlCol="0"/>
          <a:lstStyle/>
          <a:p>
            <a:endParaRPr sz="1350"/>
          </a:p>
        </p:txBody>
      </p:sp>
      <p:sp>
        <p:nvSpPr>
          <p:cNvPr id="12" name="object 12"/>
          <p:cNvSpPr/>
          <p:nvPr/>
        </p:nvSpPr>
        <p:spPr>
          <a:xfrm>
            <a:off x="5383131" y="4026993"/>
            <a:ext cx="165014" cy="161841"/>
          </a:xfrm>
          <a:custGeom>
            <a:avLst/>
            <a:gdLst/>
            <a:ahLst/>
            <a:cxnLst/>
            <a:rect l="l" t="t" r="r" b="b"/>
            <a:pathLst>
              <a:path w="165100" h="161925">
                <a:moveTo>
                  <a:pt x="81021" y="0"/>
                </a:moveTo>
                <a:lnTo>
                  <a:pt x="40032" y="11398"/>
                </a:lnTo>
                <a:lnTo>
                  <a:pt x="10964" y="40326"/>
                </a:lnTo>
                <a:lnTo>
                  <a:pt x="114" y="78614"/>
                </a:lnTo>
                <a:lnTo>
                  <a:pt x="0" y="84362"/>
                </a:lnTo>
                <a:lnTo>
                  <a:pt x="1875" y="98310"/>
                </a:lnTo>
                <a:lnTo>
                  <a:pt x="20798" y="134197"/>
                </a:lnTo>
                <a:lnTo>
                  <a:pt x="55646" y="156716"/>
                </a:lnTo>
                <a:lnTo>
                  <a:pt x="85176" y="161484"/>
                </a:lnTo>
                <a:lnTo>
                  <a:pt x="99510" y="159743"/>
                </a:lnTo>
                <a:lnTo>
                  <a:pt x="136402" y="141344"/>
                </a:lnTo>
                <a:lnTo>
                  <a:pt x="159566" y="107329"/>
                </a:lnTo>
                <a:lnTo>
                  <a:pt x="164483" y="78614"/>
                </a:lnTo>
                <a:lnTo>
                  <a:pt x="162826" y="64438"/>
                </a:lnTo>
                <a:lnTo>
                  <a:pt x="144314" y="27892"/>
                </a:lnTo>
                <a:lnTo>
                  <a:pt x="109934" y="4895"/>
                </a:lnTo>
                <a:lnTo>
                  <a:pt x="81021" y="0"/>
                </a:lnTo>
                <a:close/>
              </a:path>
            </a:pathLst>
          </a:custGeom>
          <a:solidFill>
            <a:srgbClr val="FF0000"/>
          </a:solidFill>
          <a:ln>
            <a:solidFill>
              <a:schemeClr val="tx1"/>
            </a:solidFill>
          </a:ln>
        </p:spPr>
        <p:txBody>
          <a:bodyPr wrap="square" lIns="0" tIns="0" rIns="0" bIns="0" rtlCol="0"/>
          <a:lstStyle/>
          <a:p>
            <a:endParaRPr sz="1350"/>
          </a:p>
        </p:txBody>
      </p:sp>
      <p:sp>
        <p:nvSpPr>
          <p:cNvPr id="14" name="object 14"/>
          <p:cNvSpPr/>
          <p:nvPr/>
        </p:nvSpPr>
        <p:spPr>
          <a:xfrm>
            <a:off x="7322325" y="3844618"/>
            <a:ext cx="1725793" cy="2380772"/>
          </a:xfrm>
          <a:prstGeom prst="rect">
            <a:avLst/>
          </a:prstGeom>
          <a:blipFill>
            <a:blip r:embed="rId4" cstate="print"/>
            <a:stretch>
              <a:fillRect/>
            </a:stretch>
          </a:blipFill>
        </p:spPr>
        <p:txBody>
          <a:bodyPr wrap="square" lIns="0" tIns="0" rIns="0" bIns="0" rtlCol="0"/>
          <a:lstStyle/>
          <a:p>
            <a:endParaRPr sz="1350"/>
          </a:p>
        </p:txBody>
      </p:sp>
      <p:sp>
        <p:nvSpPr>
          <p:cNvPr id="15" name="object 15"/>
          <p:cNvSpPr txBox="1"/>
          <p:nvPr/>
        </p:nvSpPr>
        <p:spPr>
          <a:xfrm>
            <a:off x="725083" y="4270353"/>
            <a:ext cx="2098218" cy="1079783"/>
          </a:xfrm>
          <a:prstGeom prst="rect">
            <a:avLst/>
          </a:prstGeom>
        </p:spPr>
        <p:txBody>
          <a:bodyPr vert="horz" wrap="square" lIns="0" tIns="0" rIns="0" bIns="0" rtlCol="0">
            <a:spAutoFit/>
          </a:bodyPr>
          <a:lstStyle/>
          <a:p>
            <a:pPr marL="12694"/>
            <a:r>
              <a:rPr sz="1400" spc="-5" dirty="0">
                <a:latin typeface="Arial" panose="020B0604020202020204" pitchFamily="34" charset="0"/>
                <a:cs typeface="Arial" panose="020B0604020202020204" pitchFamily="34" charset="0"/>
              </a:rPr>
              <a:t>%</a:t>
            </a:r>
            <a:r>
              <a:rPr sz="1400" spc="5" dirty="0">
                <a:latin typeface="Arial" panose="020B0604020202020204" pitchFamily="34" charset="0"/>
                <a:cs typeface="Arial" panose="020B0604020202020204" pitchFamily="34" charset="0"/>
              </a:rPr>
              <a:t> </a:t>
            </a:r>
            <a:r>
              <a:rPr sz="1400" spc="-11" dirty="0">
                <a:latin typeface="Arial" panose="020B0604020202020204" pitchFamily="34" charset="0"/>
                <a:cs typeface="Arial" panose="020B0604020202020204" pitchFamily="34" charset="0"/>
              </a:rPr>
              <a:t>inhibit</a:t>
            </a:r>
            <a:r>
              <a:rPr sz="1400" spc="-15" dirty="0">
                <a:latin typeface="Arial" panose="020B0604020202020204" pitchFamily="34" charset="0"/>
                <a:cs typeface="Arial" panose="020B0604020202020204" pitchFamily="34" charset="0"/>
              </a:rPr>
              <a:t>io</a:t>
            </a:r>
            <a:r>
              <a:rPr sz="1400" spc="-5" dirty="0">
                <a:latin typeface="Arial" panose="020B0604020202020204" pitchFamily="34" charset="0"/>
                <a:cs typeface="Arial" panose="020B0604020202020204" pitchFamily="34" charset="0"/>
              </a:rPr>
              <a:t>n</a:t>
            </a:r>
            <a:r>
              <a:rPr sz="1400" spc="45"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at 1</a:t>
            </a:r>
            <a:r>
              <a:rPr sz="1400" spc="5" dirty="0">
                <a:latin typeface="Arial" panose="020B0604020202020204" pitchFamily="34" charset="0"/>
                <a:cs typeface="Arial" panose="020B0604020202020204" pitchFamily="34" charset="0"/>
              </a:rPr>
              <a:t> </a:t>
            </a:r>
            <a:r>
              <a:rPr sz="1400" spc="-11" dirty="0">
                <a:latin typeface="Arial" panose="020B0604020202020204" pitchFamily="34" charset="0"/>
                <a:cs typeface="Arial" panose="020B0604020202020204" pitchFamily="34" charset="0"/>
              </a:rPr>
              <a:t>µM</a:t>
            </a:r>
            <a:endParaRPr sz="1400" dirty="0">
              <a:latin typeface="Arial" panose="020B0604020202020204" pitchFamily="34" charset="0"/>
              <a:cs typeface="Arial" panose="020B0604020202020204" pitchFamily="34" charset="0"/>
            </a:endParaRPr>
          </a:p>
          <a:p>
            <a:pPr marL="531215">
              <a:spcBef>
                <a:spcPts val="1144"/>
              </a:spcBef>
            </a:pPr>
            <a:r>
              <a:rPr sz="1400" spc="-5" dirty="0">
                <a:latin typeface="Arial" panose="020B0604020202020204" pitchFamily="34" charset="0"/>
                <a:cs typeface="Arial" panose="020B0604020202020204" pitchFamily="34" charset="0"/>
              </a:rPr>
              <a:t>≥</a:t>
            </a:r>
            <a:r>
              <a:rPr sz="1400" spc="5"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9</a:t>
            </a:r>
            <a:r>
              <a:rPr sz="1400" dirty="0">
                <a:latin typeface="Arial" panose="020B0604020202020204" pitchFamily="34" charset="0"/>
                <a:cs typeface="Arial" panose="020B0604020202020204" pitchFamily="34" charset="0"/>
              </a:rPr>
              <a:t>9</a:t>
            </a:r>
            <a:r>
              <a:rPr sz="1400" spc="-5" dirty="0">
                <a:latin typeface="Arial" panose="020B0604020202020204" pitchFamily="34" charset="0"/>
                <a:cs typeface="Arial" panose="020B0604020202020204" pitchFamily="34" charset="0"/>
              </a:rPr>
              <a:t>%</a:t>
            </a:r>
            <a:endParaRPr sz="1400" dirty="0">
              <a:latin typeface="Arial" panose="020B0604020202020204" pitchFamily="34" charset="0"/>
              <a:cs typeface="Arial" panose="020B0604020202020204" pitchFamily="34" charset="0"/>
            </a:endParaRPr>
          </a:p>
          <a:p>
            <a:pPr marL="531215">
              <a:spcBef>
                <a:spcPts val="300"/>
              </a:spcBef>
            </a:pPr>
            <a:r>
              <a:rPr sz="1400" spc="-5" dirty="0">
                <a:latin typeface="Arial" panose="020B0604020202020204" pitchFamily="34" charset="0"/>
                <a:cs typeface="Arial" panose="020B0604020202020204" pitchFamily="34" charset="0"/>
              </a:rPr>
              <a:t>&gt;</a:t>
            </a:r>
            <a:r>
              <a:rPr sz="1400" spc="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90%</a:t>
            </a:r>
          </a:p>
          <a:p>
            <a:pPr marL="531215">
              <a:spcBef>
                <a:spcPts val="300"/>
              </a:spcBef>
            </a:pPr>
            <a:r>
              <a:rPr sz="1400" spc="-5" dirty="0">
                <a:latin typeface="Arial" panose="020B0604020202020204" pitchFamily="34" charset="0"/>
                <a:cs typeface="Arial" panose="020B0604020202020204" pitchFamily="34" charset="0"/>
              </a:rPr>
              <a:t>&gt;</a:t>
            </a:r>
            <a:r>
              <a:rPr sz="1400" spc="5" dirty="0">
                <a:latin typeface="Arial" panose="020B0604020202020204" pitchFamily="34" charset="0"/>
                <a:cs typeface="Arial" panose="020B0604020202020204" pitchFamily="34" charset="0"/>
              </a:rPr>
              <a:t> </a:t>
            </a:r>
            <a:r>
              <a:rPr sz="1400" dirty="0">
                <a:latin typeface="Arial" panose="020B0604020202020204" pitchFamily="34" charset="0"/>
                <a:cs typeface="Arial" panose="020B0604020202020204" pitchFamily="34" charset="0"/>
              </a:rPr>
              <a:t>75%</a:t>
            </a:r>
          </a:p>
        </p:txBody>
      </p:sp>
      <p:sp>
        <p:nvSpPr>
          <p:cNvPr id="16" name="object 16"/>
          <p:cNvSpPr/>
          <p:nvPr/>
        </p:nvSpPr>
        <p:spPr>
          <a:xfrm>
            <a:off x="1941083" y="4925764"/>
            <a:ext cx="111067" cy="111067"/>
          </a:xfrm>
          <a:custGeom>
            <a:avLst/>
            <a:gdLst/>
            <a:ahLst/>
            <a:cxnLst/>
            <a:rect l="l" t="t" r="r" b="b"/>
            <a:pathLst>
              <a:path w="111125" h="111125">
                <a:moveTo>
                  <a:pt x="52752" y="0"/>
                </a:moveTo>
                <a:lnTo>
                  <a:pt x="15352" y="17173"/>
                </a:lnTo>
                <a:lnTo>
                  <a:pt x="0" y="55553"/>
                </a:lnTo>
                <a:lnTo>
                  <a:pt x="640" y="63990"/>
                </a:lnTo>
                <a:lnTo>
                  <a:pt x="20346" y="97536"/>
                </a:lnTo>
                <a:lnTo>
                  <a:pt x="62614" y="110742"/>
                </a:lnTo>
                <a:lnTo>
                  <a:pt x="75739" y="107370"/>
                </a:lnTo>
                <a:lnTo>
                  <a:pt x="104659" y="79993"/>
                </a:lnTo>
                <a:lnTo>
                  <a:pt x="111015" y="50390"/>
                </a:lnTo>
                <a:lnTo>
                  <a:pt x="107994" y="36823"/>
                </a:lnTo>
                <a:lnTo>
                  <a:pt x="81368" y="6742"/>
                </a:lnTo>
                <a:lnTo>
                  <a:pt x="52752" y="0"/>
                </a:lnTo>
                <a:close/>
              </a:path>
            </a:pathLst>
          </a:custGeom>
          <a:solidFill>
            <a:srgbClr val="FF0000"/>
          </a:solidFill>
        </p:spPr>
        <p:txBody>
          <a:bodyPr wrap="square" lIns="0" tIns="0" rIns="0" bIns="0" rtlCol="0"/>
          <a:lstStyle/>
          <a:p>
            <a:endParaRPr sz="1350"/>
          </a:p>
        </p:txBody>
      </p:sp>
      <p:sp>
        <p:nvSpPr>
          <p:cNvPr id="17" name="object 17"/>
          <p:cNvSpPr/>
          <p:nvPr/>
        </p:nvSpPr>
        <p:spPr>
          <a:xfrm>
            <a:off x="1941083" y="4923937"/>
            <a:ext cx="111067" cy="111067"/>
          </a:xfrm>
          <a:custGeom>
            <a:avLst/>
            <a:gdLst/>
            <a:ahLst/>
            <a:cxnLst/>
            <a:rect l="l" t="t" r="r" b="b"/>
            <a:pathLst>
              <a:path w="111125" h="111125">
                <a:moveTo>
                  <a:pt x="0" y="55553"/>
                </a:moveTo>
                <a:lnTo>
                  <a:pt x="15352" y="17173"/>
                </a:lnTo>
                <a:lnTo>
                  <a:pt x="52752" y="0"/>
                </a:lnTo>
                <a:lnTo>
                  <a:pt x="67895" y="1742"/>
                </a:lnTo>
                <a:lnTo>
                  <a:pt x="101795" y="24728"/>
                </a:lnTo>
                <a:lnTo>
                  <a:pt x="111015" y="50390"/>
                </a:lnTo>
                <a:lnTo>
                  <a:pt x="109410" y="66124"/>
                </a:lnTo>
                <a:lnTo>
                  <a:pt x="87402" y="100919"/>
                </a:lnTo>
                <a:lnTo>
                  <a:pt x="62614" y="110742"/>
                </a:lnTo>
                <a:lnTo>
                  <a:pt x="46434" y="109272"/>
                </a:lnTo>
                <a:lnTo>
                  <a:pt x="10937" y="88076"/>
                </a:lnTo>
                <a:lnTo>
                  <a:pt x="0" y="55553"/>
                </a:lnTo>
                <a:close/>
              </a:path>
            </a:pathLst>
          </a:custGeom>
          <a:ln w="12192">
            <a:solidFill>
              <a:srgbClr val="000000"/>
            </a:solidFill>
          </a:ln>
        </p:spPr>
        <p:txBody>
          <a:bodyPr wrap="square" lIns="0" tIns="0" rIns="0" bIns="0" rtlCol="0"/>
          <a:lstStyle/>
          <a:p>
            <a:endParaRPr sz="1350"/>
          </a:p>
        </p:txBody>
      </p:sp>
      <p:sp>
        <p:nvSpPr>
          <p:cNvPr id="18" name="object 18"/>
          <p:cNvSpPr/>
          <p:nvPr/>
        </p:nvSpPr>
        <p:spPr>
          <a:xfrm>
            <a:off x="1963932" y="5241139"/>
            <a:ext cx="66640" cy="66640"/>
          </a:xfrm>
          <a:custGeom>
            <a:avLst/>
            <a:gdLst/>
            <a:ahLst/>
            <a:cxnLst/>
            <a:rect l="l" t="t" r="r" b="b"/>
            <a:pathLst>
              <a:path w="66675" h="66675">
                <a:moveTo>
                  <a:pt x="22644" y="0"/>
                </a:moveTo>
                <a:lnTo>
                  <a:pt x="10913" y="7125"/>
                </a:lnTo>
                <a:lnTo>
                  <a:pt x="2940" y="18378"/>
                </a:lnTo>
                <a:lnTo>
                  <a:pt x="0" y="32444"/>
                </a:lnTo>
                <a:lnTo>
                  <a:pt x="2307" y="44898"/>
                </a:lnTo>
                <a:lnTo>
                  <a:pt x="9643" y="56229"/>
                </a:lnTo>
                <a:lnTo>
                  <a:pt x="21111" y="63880"/>
                </a:lnTo>
                <a:lnTo>
                  <a:pt x="35788" y="66657"/>
                </a:lnTo>
                <a:lnTo>
                  <a:pt x="48037" y="63224"/>
                </a:lnTo>
                <a:lnTo>
                  <a:pt x="57898" y="55030"/>
                </a:lnTo>
                <a:lnTo>
                  <a:pt x="64378" y="42535"/>
                </a:lnTo>
                <a:lnTo>
                  <a:pt x="66485" y="26199"/>
                </a:lnTo>
                <a:lnTo>
                  <a:pt x="62044" y="15157"/>
                </a:lnTo>
                <a:lnTo>
                  <a:pt x="53233" y="6514"/>
                </a:lnTo>
                <a:lnTo>
                  <a:pt x="40087" y="1163"/>
                </a:lnTo>
                <a:lnTo>
                  <a:pt x="22644" y="0"/>
                </a:lnTo>
                <a:close/>
              </a:path>
            </a:pathLst>
          </a:custGeom>
          <a:solidFill>
            <a:srgbClr val="FF0000"/>
          </a:solidFill>
        </p:spPr>
        <p:txBody>
          <a:bodyPr wrap="square" lIns="0" tIns="0" rIns="0" bIns="0" rtlCol="0"/>
          <a:lstStyle/>
          <a:p>
            <a:endParaRPr sz="1350"/>
          </a:p>
        </p:txBody>
      </p:sp>
      <p:sp>
        <p:nvSpPr>
          <p:cNvPr id="19" name="object 19"/>
          <p:cNvSpPr/>
          <p:nvPr/>
        </p:nvSpPr>
        <p:spPr>
          <a:xfrm>
            <a:off x="1963932" y="5241139"/>
            <a:ext cx="66640" cy="66640"/>
          </a:xfrm>
          <a:custGeom>
            <a:avLst/>
            <a:gdLst/>
            <a:ahLst/>
            <a:cxnLst/>
            <a:rect l="l" t="t" r="r" b="b"/>
            <a:pathLst>
              <a:path w="66675" h="66675">
                <a:moveTo>
                  <a:pt x="0" y="32444"/>
                </a:moveTo>
                <a:lnTo>
                  <a:pt x="2940" y="18378"/>
                </a:lnTo>
                <a:lnTo>
                  <a:pt x="10913" y="7125"/>
                </a:lnTo>
                <a:lnTo>
                  <a:pt x="22644" y="0"/>
                </a:lnTo>
                <a:lnTo>
                  <a:pt x="40087" y="1163"/>
                </a:lnTo>
                <a:lnTo>
                  <a:pt x="53233" y="6514"/>
                </a:lnTo>
                <a:lnTo>
                  <a:pt x="62044" y="15157"/>
                </a:lnTo>
                <a:lnTo>
                  <a:pt x="66485" y="26199"/>
                </a:lnTo>
                <a:lnTo>
                  <a:pt x="64378" y="42535"/>
                </a:lnTo>
                <a:lnTo>
                  <a:pt x="57898" y="55030"/>
                </a:lnTo>
                <a:lnTo>
                  <a:pt x="48037" y="63224"/>
                </a:lnTo>
                <a:lnTo>
                  <a:pt x="35788" y="66657"/>
                </a:lnTo>
                <a:lnTo>
                  <a:pt x="21111" y="63880"/>
                </a:lnTo>
                <a:lnTo>
                  <a:pt x="9643" y="56229"/>
                </a:lnTo>
                <a:lnTo>
                  <a:pt x="2307" y="44898"/>
                </a:lnTo>
                <a:lnTo>
                  <a:pt x="0" y="32444"/>
                </a:lnTo>
                <a:close/>
              </a:path>
            </a:pathLst>
          </a:custGeom>
          <a:ln w="12191">
            <a:solidFill>
              <a:srgbClr val="000000"/>
            </a:solidFill>
          </a:ln>
        </p:spPr>
        <p:txBody>
          <a:bodyPr wrap="square" lIns="0" tIns="0" rIns="0" bIns="0" rtlCol="0"/>
          <a:lstStyle/>
          <a:p>
            <a:endParaRPr sz="1350"/>
          </a:p>
        </p:txBody>
      </p:sp>
      <p:sp>
        <p:nvSpPr>
          <p:cNvPr id="20" name="object 20"/>
          <p:cNvSpPr/>
          <p:nvPr/>
        </p:nvSpPr>
        <p:spPr>
          <a:xfrm>
            <a:off x="1915205" y="4636055"/>
            <a:ext cx="163110" cy="161841"/>
          </a:xfrm>
          <a:custGeom>
            <a:avLst/>
            <a:gdLst/>
            <a:ahLst/>
            <a:cxnLst/>
            <a:rect l="l" t="t" r="r" b="b"/>
            <a:pathLst>
              <a:path w="163194" h="161925">
                <a:moveTo>
                  <a:pt x="80964" y="0"/>
                </a:moveTo>
                <a:lnTo>
                  <a:pt x="40044" y="11205"/>
                </a:lnTo>
                <a:lnTo>
                  <a:pt x="11015" y="40164"/>
                </a:lnTo>
                <a:lnTo>
                  <a:pt x="72" y="79769"/>
                </a:lnTo>
                <a:lnTo>
                  <a:pt x="0" y="82453"/>
                </a:lnTo>
                <a:lnTo>
                  <a:pt x="1570" y="96701"/>
                </a:lnTo>
                <a:lnTo>
                  <a:pt x="19836" y="133458"/>
                </a:lnTo>
                <a:lnTo>
                  <a:pt x="54036" y="156602"/>
                </a:lnTo>
                <a:lnTo>
                  <a:pt x="82895" y="161530"/>
                </a:lnTo>
                <a:lnTo>
                  <a:pt x="97350" y="160020"/>
                </a:lnTo>
                <a:lnTo>
                  <a:pt x="134611" y="141987"/>
                </a:lnTo>
                <a:lnTo>
                  <a:pt x="158053" y="108196"/>
                </a:lnTo>
                <a:lnTo>
                  <a:pt x="163044" y="79769"/>
                </a:lnTo>
                <a:lnTo>
                  <a:pt x="161578" y="65414"/>
                </a:lnTo>
                <a:lnTo>
                  <a:pt x="143505" y="28349"/>
                </a:lnTo>
                <a:lnTo>
                  <a:pt x="109527" y="4982"/>
                </a:lnTo>
                <a:lnTo>
                  <a:pt x="80964" y="0"/>
                </a:lnTo>
                <a:close/>
              </a:path>
            </a:pathLst>
          </a:custGeom>
          <a:solidFill>
            <a:srgbClr val="FF0000"/>
          </a:solidFill>
        </p:spPr>
        <p:txBody>
          <a:bodyPr wrap="square" lIns="0" tIns="0" rIns="0" bIns="0" rtlCol="0"/>
          <a:lstStyle/>
          <a:p>
            <a:endParaRPr sz="1350"/>
          </a:p>
        </p:txBody>
      </p:sp>
      <p:sp>
        <p:nvSpPr>
          <p:cNvPr id="21" name="object 21"/>
          <p:cNvSpPr/>
          <p:nvPr/>
        </p:nvSpPr>
        <p:spPr>
          <a:xfrm>
            <a:off x="1915188" y="4636055"/>
            <a:ext cx="163110" cy="161841"/>
          </a:xfrm>
          <a:custGeom>
            <a:avLst/>
            <a:gdLst/>
            <a:ahLst/>
            <a:cxnLst/>
            <a:rect l="l" t="t" r="r" b="b"/>
            <a:pathLst>
              <a:path w="163194" h="161925">
                <a:moveTo>
                  <a:pt x="0" y="80770"/>
                </a:moveTo>
                <a:lnTo>
                  <a:pt x="11033" y="40164"/>
                </a:lnTo>
                <a:lnTo>
                  <a:pt x="40062" y="11205"/>
                </a:lnTo>
                <a:lnTo>
                  <a:pt x="80981" y="0"/>
                </a:lnTo>
                <a:lnTo>
                  <a:pt x="95708" y="1282"/>
                </a:lnTo>
                <a:lnTo>
                  <a:pt x="133671" y="18739"/>
                </a:lnTo>
                <a:lnTo>
                  <a:pt x="157704" y="51910"/>
                </a:lnTo>
                <a:lnTo>
                  <a:pt x="163061" y="79769"/>
                </a:lnTo>
                <a:lnTo>
                  <a:pt x="161778" y="94430"/>
                </a:lnTo>
                <a:lnTo>
                  <a:pt x="144274" y="132189"/>
                </a:lnTo>
                <a:lnTo>
                  <a:pt x="110953" y="156116"/>
                </a:lnTo>
                <a:lnTo>
                  <a:pt x="82913" y="161530"/>
                </a:lnTo>
                <a:lnTo>
                  <a:pt x="68017" y="160263"/>
                </a:lnTo>
                <a:lnTo>
                  <a:pt x="29762" y="142979"/>
                </a:lnTo>
                <a:lnTo>
                  <a:pt x="5557" y="110099"/>
                </a:lnTo>
                <a:lnTo>
                  <a:pt x="0" y="80770"/>
                </a:lnTo>
                <a:close/>
              </a:path>
            </a:pathLst>
          </a:custGeom>
          <a:ln w="12192">
            <a:solidFill>
              <a:srgbClr val="000000"/>
            </a:solidFill>
          </a:ln>
        </p:spPr>
        <p:txBody>
          <a:bodyPr wrap="square" lIns="0" tIns="0" rIns="0" bIns="0" rtlCol="0"/>
          <a:lstStyle/>
          <a:p>
            <a:endParaRPr sz="1350"/>
          </a:p>
        </p:txBody>
      </p:sp>
      <p:graphicFrame>
        <p:nvGraphicFramePr>
          <p:cNvPr id="3" name="object 3"/>
          <p:cNvGraphicFramePr>
            <a:graphicFrameLocks noGrp="1"/>
          </p:cNvGraphicFramePr>
          <p:nvPr>
            <p:extLst>
              <p:ext uri="{D42A27DB-BD31-4B8C-83A1-F6EECF244321}">
                <p14:modId xmlns:p14="http://schemas.microsoft.com/office/powerpoint/2010/main" val="1760376055"/>
              </p:ext>
            </p:extLst>
          </p:nvPr>
        </p:nvGraphicFramePr>
        <p:xfrm>
          <a:off x="838200" y="1485076"/>
          <a:ext cx="10829544" cy="2264832"/>
        </p:xfrm>
        <a:graphic>
          <a:graphicData uri="http://schemas.openxmlformats.org/drawingml/2006/table">
            <a:tbl>
              <a:tblPr firstRow="1" bandRow="1">
                <a:tableStyleId>{2D5ABB26-0587-4C30-8999-92F81FD0307C}</a:tableStyleId>
              </a:tblPr>
              <a:tblGrid>
                <a:gridCol w="1862627">
                  <a:extLst>
                    <a:ext uri="{9D8B030D-6E8A-4147-A177-3AD203B41FA5}">
                      <a16:colId xmlns:a16="http://schemas.microsoft.com/office/drawing/2014/main" val="20000"/>
                    </a:ext>
                  </a:extLst>
                </a:gridCol>
                <a:gridCol w="1968709">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572512">
                  <a:extLst>
                    <a:ext uri="{9D8B030D-6E8A-4147-A177-3AD203B41FA5}">
                      <a16:colId xmlns:a16="http://schemas.microsoft.com/office/drawing/2014/main" val="20003"/>
                    </a:ext>
                  </a:extLst>
                </a:gridCol>
                <a:gridCol w="2231136">
                  <a:extLst>
                    <a:ext uri="{9D8B030D-6E8A-4147-A177-3AD203B41FA5}">
                      <a16:colId xmlns:a16="http://schemas.microsoft.com/office/drawing/2014/main" val="20004"/>
                    </a:ext>
                  </a:extLst>
                </a:gridCol>
              </a:tblGrid>
              <a:tr h="422836">
                <a:tc>
                  <a:txBody>
                    <a:bodyPr/>
                    <a:lstStyle/>
                    <a:p>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E69AE"/>
                    </a:solidFill>
                  </a:tcPr>
                </a:tc>
                <a:tc>
                  <a:txBody>
                    <a:bodyPr/>
                    <a:lstStyle/>
                    <a:p>
                      <a:pPr marL="692785">
                        <a:lnSpc>
                          <a:spcPct val="100000"/>
                        </a:lnSpc>
                      </a:pPr>
                      <a:r>
                        <a:rPr sz="1200" b="1" dirty="0">
                          <a:solidFill>
                            <a:srgbClr val="FFFFFF"/>
                          </a:solidFill>
                          <a:latin typeface="Arial" panose="020B0604020202020204" pitchFamily="34" charset="0"/>
                          <a:cs typeface="Arial" panose="020B0604020202020204" pitchFamily="34" charset="0"/>
                        </a:rPr>
                        <a:t>Tepot</a:t>
                      </a:r>
                      <a:r>
                        <a:rPr sz="1200" b="1" spc="-10" dirty="0">
                          <a:solidFill>
                            <a:srgbClr val="FFFFFF"/>
                          </a:solidFill>
                          <a:latin typeface="Arial" panose="020B0604020202020204" pitchFamily="34" charset="0"/>
                          <a:cs typeface="Arial" panose="020B0604020202020204" pitchFamily="34" charset="0"/>
                        </a:rPr>
                        <a:t>i</a:t>
                      </a:r>
                      <a:r>
                        <a:rPr sz="1200" b="1" spc="-5" dirty="0">
                          <a:solidFill>
                            <a:srgbClr val="FFFFFF"/>
                          </a:solidFill>
                          <a:latin typeface="Arial" panose="020B0604020202020204" pitchFamily="34" charset="0"/>
                          <a:cs typeface="Arial" panose="020B0604020202020204" pitchFamily="34" charset="0"/>
                        </a:rPr>
                        <a:t>nib</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E69AE"/>
                    </a:solidFill>
                  </a:tcPr>
                </a:tc>
                <a:tc>
                  <a:txBody>
                    <a:bodyPr/>
                    <a:lstStyle/>
                    <a:p>
                      <a:pPr marL="531495" marR="523875" indent="241935" algn="l">
                        <a:lnSpc>
                          <a:spcPct val="100000"/>
                        </a:lnSpc>
                      </a:pPr>
                      <a:r>
                        <a:rPr lang="en-US" sz="1200" b="1" dirty="0" err="1">
                          <a:solidFill>
                            <a:schemeClr val="bg1"/>
                          </a:solidFill>
                          <a:latin typeface="Arial" panose="020B0604020202020204" pitchFamily="34" charset="0"/>
                          <a:cs typeface="Arial" panose="020B0604020202020204" pitchFamily="34" charset="0"/>
                        </a:rPr>
                        <a:t>Capmatinib</a:t>
                      </a:r>
                      <a:endParaRPr sz="1200" b="1" dirty="0">
                        <a:solidFill>
                          <a:schemeClr val="bg1"/>
                        </a:solidFill>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E69AE"/>
                    </a:solidFill>
                  </a:tcPr>
                </a:tc>
                <a:tc>
                  <a:txBody>
                    <a:bodyPr/>
                    <a:lstStyle/>
                    <a:p>
                      <a:pPr marL="683260">
                        <a:lnSpc>
                          <a:spcPct val="100000"/>
                        </a:lnSpc>
                      </a:pPr>
                      <a:r>
                        <a:rPr sz="1200" b="1" dirty="0">
                          <a:solidFill>
                            <a:srgbClr val="FFFFFF"/>
                          </a:solidFill>
                          <a:latin typeface="Arial" panose="020B0604020202020204" pitchFamily="34" charset="0"/>
                          <a:cs typeface="Arial" panose="020B0604020202020204" pitchFamily="34" charset="0"/>
                        </a:rPr>
                        <a:t>Cr</a:t>
                      </a:r>
                      <a:r>
                        <a:rPr sz="1200" b="1" spc="-15" dirty="0">
                          <a:solidFill>
                            <a:srgbClr val="FFFFFF"/>
                          </a:solidFill>
                          <a:latin typeface="Arial" panose="020B0604020202020204" pitchFamily="34" charset="0"/>
                          <a:cs typeface="Arial" panose="020B0604020202020204" pitchFamily="34" charset="0"/>
                        </a:rPr>
                        <a:t>i</a:t>
                      </a:r>
                      <a:r>
                        <a:rPr sz="1200" b="1" spc="-5" dirty="0">
                          <a:solidFill>
                            <a:srgbClr val="FFFFFF"/>
                          </a:solidFill>
                          <a:latin typeface="Arial" panose="020B0604020202020204" pitchFamily="34" charset="0"/>
                          <a:cs typeface="Arial" panose="020B0604020202020204" pitchFamily="34" charset="0"/>
                        </a:rPr>
                        <a:t>z</a:t>
                      </a:r>
                      <a:r>
                        <a:rPr sz="1200" b="1" dirty="0">
                          <a:solidFill>
                            <a:srgbClr val="FFFFFF"/>
                          </a:solidFill>
                          <a:latin typeface="Arial" panose="020B0604020202020204" pitchFamily="34" charset="0"/>
                          <a:cs typeface="Arial" panose="020B0604020202020204" pitchFamily="34" charset="0"/>
                        </a:rPr>
                        <a:t>ot</a:t>
                      </a:r>
                      <a:r>
                        <a:rPr sz="1200" b="1" spc="-10" dirty="0">
                          <a:solidFill>
                            <a:srgbClr val="FFFFFF"/>
                          </a:solidFill>
                          <a:latin typeface="Arial" panose="020B0604020202020204" pitchFamily="34" charset="0"/>
                          <a:cs typeface="Arial" panose="020B0604020202020204" pitchFamily="34" charset="0"/>
                        </a:rPr>
                        <a:t>i</a:t>
                      </a:r>
                      <a:r>
                        <a:rPr sz="1200" b="1" spc="-5" dirty="0">
                          <a:solidFill>
                            <a:srgbClr val="FFFFFF"/>
                          </a:solidFill>
                          <a:latin typeface="Arial" panose="020B0604020202020204" pitchFamily="34" charset="0"/>
                          <a:cs typeface="Arial" panose="020B0604020202020204" pitchFamily="34" charset="0"/>
                        </a:rPr>
                        <a:t>nib</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E69AE"/>
                    </a:solidFill>
                  </a:tcPr>
                </a:tc>
                <a:tc>
                  <a:txBody>
                    <a:bodyPr/>
                    <a:lstStyle/>
                    <a:p>
                      <a:pPr marL="626745">
                        <a:lnSpc>
                          <a:spcPct val="100000"/>
                        </a:lnSpc>
                      </a:pPr>
                      <a:r>
                        <a:rPr sz="1200" b="1" spc="-10" dirty="0">
                          <a:solidFill>
                            <a:srgbClr val="FFFFFF"/>
                          </a:solidFill>
                          <a:latin typeface="Arial" panose="020B0604020202020204" pitchFamily="34" charset="0"/>
                          <a:cs typeface="Arial" panose="020B0604020202020204" pitchFamily="34" charset="0"/>
                        </a:rPr>
                        <a:t>S</a:t>
                      </a:r>
                      <a:r>
                        <a:rPr sz="1200" b="1" dirty="0">
                          <a:solidFill>
                            <a:srgbClr val="FFFFFF"/>
                          </a:solidFill>
                          <a:latin typeface="Arial" panose="020B0604020202020204" pitchFamily="34" charset="0"/>
                          <a:cs typeface="Arial" panose="020B0604020202020204" pitchFamily="34" charset="0"/>
                        </a:rPr>
                        <a:t>av</a:t>
                      </a:r>
                      <a:r>
                        <a:rPr sz="1200" b="1" spc="-10" dirty="0">
                          <a:solidFill>
                            <a:srgbClr val="FFFFFF"/>
                          </a:solidFill>
                          <a:latin typeface="Arial" panose="020B0604020202020204" pitchFamily="34" charset="0"/>
                          <a:cs typeface="Arial" panose="020B0604020202020204" pitchFamily="34" charset="0"/>
                        </a:rPr>
                        <a:t>oli</a:t>
                      </a:r>
                      <a:r>
                        <a:rPr sz="1200" b="1" dirty="0">
                          <a:solidFill>
                            <a:srgbClr val="FFFFFF"/>
                          </a:solidFill>
                          <a:latin typeface="Arial" panose="020B0604020202020204" pitchFamily="34" charset="0"/>
                          <a:cs typeface="Arial" panose="020B0604020202020204" pitchFamily="34" charset="0"/>
                        </a:rPr>
                        <a:t>tin</a:t>
                      </a:r>
                      <a:r>
                        <a:rPr sz="1200" b="1" spc="5" dirty="0">
                          <a:solidFill>
                            <a:srgbClr val="FFFFFF"/>
                          </a:solidFill>
                          <a:latin typeface="Arial" panose="020B0604020202020204" pitchFamily="34" charset="0"/>
                          <a:cs typeface="Arial" panose="020B0604020202020204" pitchFamily="34" charset="0"/>
                        </a:rPr>
                        <a:t>i</a:t>
                      </a:r>
                      <a:r>
                        <a:rPr sz="1200" b="1" dirty="0">
                          <a:solidFill>
                            <a:srgbClr val="FFFFFF"/>
                          </a:solidFill>
                          <a:latin typeface="Arial" panose="020B0604020202020204" pitchFamily="34" charset="0"/>
                          <a:cs typeface="Arial" panose="020B0604020202020204" pitchFamily="34" charset="0"/>
                        </a:rPr>
                        <a:t>b</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E69AE"/>
                    </a:solidFill>
                  </a:tcPr>
                </a:tc>
                <a:extLst>
                  <a:ext uri="{0D108BD9-81ED-4DB2-BD59-A6C34878D82A}">
                    <a16:rowId xmlns:a16="http://schemas.microsoft.com/office/drawing/2014/main" val="10000"/>
                  </a:ext>
                </a:extLst>
              </a:tr>
              <a:tr h="734275">
                <a:tc>
                  <a:txBody>
                    <a:bodyPr/>
                    <a:lstStyle/>
                    <a:p>
                      <a:pPr marL="115570" algn="ctr">
                        <a:lnSpc>
                          <a:spcPct val="100000"/>
                        </a:lnSpc>
                      </a:pPr>
                      <a:r>
                        <a:rPr sz="1200" dirty="0">
                          <a:latin typeface="Arial" panose="020B0604020202020204" pitchFamily="34" charset="0"/>
                          <a:cs typeface="Arial" panose="020B0604020202020204" pitchFamily="34" charset="0"/>
                        </a:rPr>
                        <a:t>Mode</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of</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ac</a:t>
                      </a:r>
                      <a:r>
                        <a:rPr sz="1200" spc="-5" dirty="0">
                          <a:latin typeface="Arial" panose="020B0604020202020204" pitchFamily="34" charset="0"/>
                          <a:cs typeface="Arial" panose="020B0604020202020204" pitchFamily="34" charset="0"/>
                        </a:rPr>
                        <a:t>t</a:t>
                      </a:r>
                      <a:r>
                        <a:rPr sz="1200" spc="5"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on</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090" marR="191770">
                        <a:lnSpc>
                          <a:spcPct val="100000"/>
                        </a:lnSpc>
                      </a:pPr>
                      <a:r>
                        <a:rPr sz="1050" spc="-5" dirty="0">
                          <a:latin typeface="Arial" panose="020B0604020202020204" pitchFamily="34" charset="0"/>
                          <a:cs typeface="Arial" panose="020B0604020202020204" pitchFamily="34" charset="0"/>
                        </a:rPr>
                        <a:t>H</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ghl</a:t>
                      </a:r>
                      <a:r>
                        <a:rPr sz="1050" dirty="0">
                          <a:latin typeface="Arial" panose="020B0604020202020204" pitchFamily="34" charset="0"/>
                          <a:cs typeface="Arial" panose="020B0604020202020204" pitchFamily="34" charset="0"/>
                        </a:rPr>
                        <a:t>y</a:t>
                      </a:r>
                      <a:r>
                        <a:rPr sz="1050" spc="1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ME</a:t>
                      </a:r>
                      <a:r>
                        <a:rPr sz="1050" dirty="0">
                          <a:latin typeface="Arial" panose="020B0604020202020204" pitchFamily="34" charset="0"/>
                          <a:cs typeface="Arial" panose="020B0604020202020204" pitchFamily="34" charset="0"/>
                        </a:rPr>
                        <a:t>T</a:t>
                      </a:r>
                      <a:r>
                        <a:rPr sz="1050" spc="10"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selec</a:t>
                      </a:r>
                      <a:r>
                        <a:rPr sz="1050" spc="-10"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i</a:t>
                      </a:r>
                      <a:r>
                        <a:rPr sz="1050" spc="-20" dirty="0">
                          <a:latin typeface="Arial" panose="020B0604020202020204" pitchFamily="34" charset="0"/>
                          <a:cs typeface="Arial" panose="020B0604020202020204" pitchFamily="34" charset="0"/>
                        </a:rPr>
                        <a:t>v</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 </a:t>
                      </a:r>
                      <a:r>
                        <a:rPr sz="1050" spc="-10" dirty="0">
                          <a:latin typeface="Arial" panose="020B0604020202020204" pitchFamily="34" charset="0"/>
                          <a:cs typeface="Arial" panose="020B0604020202020204" pitchFamily="34" charset="0"/>
                        </a:rPr>
                        <a:t>p</a:t>
                      </a:r>
                      <a:r>
                        <a:rPr sz="1050"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t T</a:t>
                      </a:r>
                      <a:r>
                        <a:rPr sz="1050" spc="-5" dirty="0">
                          <a:latin typeface="Arial" panose="020B0604020202020204" pitchFamily="34" charset="0"/>
                          <a:cs typeface="Arial" panose="020B0604020202020204" pitchFamily="34" charset="0"/>
                        </a:rPr>
                        <a:t>K</a:t>
                      </a:r>
                      <a:r>
                        <a:rPr sz="105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 th</a:t>
                      </a:r>
                      <a:r>
                        <a:rPr sz="1050" dirty="0">
                          <a:latin typeface="Arial" panose="020B0604020202020204" pitchFamily="34" charset="0"/>
                          <a:cs typeface="Arial" panose="020B0604020202020204" pitchFamily="34" charset="0"/>
                        </a:rPr>
                        <a:t>at</a:t>
                      </a:r>
                      <a:r>
                        <a:rPr sz="1050" spc="2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s</a:t>
                      </a:r>
                      <a:r>
                        <a:rPr sz="1050" spc="3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MET ph</a:t>
                      </a:r>
                      <a:r>
                        <a:rPr sz="1050" dirty="0">
                          <a:latin typeface="Arial" panose="020B0604020202020204" pitchFamily="34" charset="0"/>
                          <a:cs typeface="Arial" panose="020B0604020202020204" pitchFamily="34" charset="0"/>
                        </a:rPr>
                        <a:t>os</a:t>
                      </a:r>
                      <a:r>
                        <a:rPr sz="1050" spc="-5" dirty="0">
                          <a:latin typeface="Arial" panose="020B0604020202020204" pitchFamily="34" charset="0"/>
                          <a:cs typeface="Arial" panose="020B0604020202020204" pitchFamily="34" charset="0"/>
                        </a:rPr>
                        <a:t>ph</a:t>
                      </a:r>
                      <a:r>
                        <a:rPr sz="1050" dirty="0">
                          <a:latin typeface="Arial" panose="020B0604020202020204" pitchFamily="34" charset="0"/>
                          <a:cs typeface="Arial" panose="020B0604020202020204" pitchFamily="34" charset="0"/>
                        </a:rPr>
                        <a:t>oryla</a:t>
                      </a:r>
                      <a:r>
                        <a:rPr sz="1050" spc="-15" dirty="0">
                          <a:latin typeface="Arial" panose="020B0604020202020204" pitchFamily="34" charset="0"/>
                          <a:cs typeface="Arial" panose="020B0604020202020204" pitchFamily="34" charset="0"/>
                        </a:rPr>
                        <a:t>t</a:t>
                      </a:r>
                      <a:r>
                        <a:rPr sz="1050" spc="-10" dirty="0">
                          <a:latin typeface="Arial" panose="020B0604020202020204" pitchFamily="34" charset="0"/>
                          <a:cs typeface="Arial" panose="020B0604020202020204" pitchFamily="34" charset="0"/>
                        </a:rPr>
                        <a:t>io</a:t>
                      </a:r>
                      <a:r>
                        <a:rPr sz="1050" dirty="0">
                          <a:latin typeface="Arial" panose="020B0604020202020204" pitchFamily="34" charset="0"/>
                          <a:cs typeface="Arial" panose="020B0604020202020204" pitchFamily="34" charset="0"/>
                        </a:rPr>
                        <a:t>n</a:t>
                      </a:r>
                      <a:r>
                        <a:rPr sz="1050" spc="3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 </a:t>
                      </a:r>
                      <a:r>
                        <a:rPr sz="1050" spc="-5" dirty="0">
                          <a:latin typeface="Arial" panose="020B0604020202020204" pitchFamily="34" charset="0"/>
                          <a:cs typeface="Arial" panose="020B0604020202020204" pitchFamily="34" charset="0"/>
                        </a:rPr>
                        <a:t>d</a:t>
                      </a:r>
                      <a:r>
                        <a:rPr sz="1050"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wns</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r</a:t>
                      </a:r>
                      <a:r>
                        <a:rPr sz="1050" spc="5" dirty="0">
                          <a:latin typeface="Arial" panose="020B0604020202020204" pitchFamily="34" charset="0"/>
                          <a:cs typeface="Arial" panose="020B0604020202020204" pitchFamily="34" charset="0"/>
                        </a:rPr>
                        <a:t>e</a:t>
                      </a:r>
                      <a:r>
                        <a:rPr sz="1050" dirty="0">
                          <a:latin typeface="Arial" panose="020B0604020202020204" pitchFamily="34" charset="0"/>
                          <a:cs typeface="Arial" panose="020B0604020202020204" pitchFamily="34" charset="0"/>
                        </a:rPr>
                        <a:t>am s</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gn</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l</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g</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marR="224790">
                        <a:lnSpc>
                          <a:spcPct val="100000"/>
                        </a:lnSpc>
                      </a:pPr>
                      <a:r>
                        <a:rPr lang="en-US" sz="1050" spc="-5" dirty="0">
                          <a:latin typeface="Arial" panose="020B0604020202020204" pitchFamily="34" charset="0"/>
                          <a:cs typeface="Arial" panose="020B0604020202020204" pitchFamily="34" charset="0"/>
                        </a:rPr>
                        <a:t>H</a:t>
                      </a:r>
                      <a:r>
                        <a:rPr lang="en-US" sz="1050" spc="-10" dirty="0">
                          <a:latin typeface="Arial" panose="020B0604020202020204" pitchFamily="34" charset="0"/>
                          <a:cs typeface="Arial" panose="020B0604020202020204" pitchFamily="34" charset="0"/>
                        </a:rPr>
                        <a:t>i</a:t>
                      </a:r>
                      <a:r>
                        <a:rPr lang="en-US" sz="1050" spc="-5" dirty="0">
                          <a:latin typeface="Arial" panose="020B0604020202020204" pitchFamily="34" charset="0"/>
                          <a:cs typeface="Arial" panose="020B0604020202020204" pitchFamily="34" charset="0"/>
                        </a:rPr>
                        <a:t>ghl</a:t>
                      </a:r>
                      <a:r>
                        <a:rPr lang="en-US" sz="1050" dirty="0">
                          <a:latin typeface="Arial" panose="020B0604020202020204" pitchFamily="34" charset="0"/>
                          <a:cs typeface="Arial" panose="020B0604020202020204" pitchFamily="34" charset="0"/>
                        </a:rPr>
                        <a:t>y</a:t>
                      </a:r>
                      <a:r>
                        <a:rPr lang="en-US" sz="1050" spc="15" dirty="0">
                          <a:latin typeface="Arial" panose="020B0604020202020204" pitchFamily="34" charset="0"/>
                          <a:cs typeface="Arial" panose="020B0604020202020204" pitchFamily="34" charset="0"/>
                        </a:rPr>
                        <a:t> </a:t>
                      </a:r>
                      <a:r>
                        <a:rPr lang="en-US" sz="1050" spc="-5" dirty="0">
                          <a:latin typeface="Arial" panose="020B0604020202020204" pitchFamily="34" charset="0"/>
                          <a:cs typeface="Arial" panose="020B0604020202020204" pitchFamily="34" charset="0"/>
                        </a:rPr>
                        <a:t>ME</a:t>
                      </a:r>
                      <a:r>
                        <a:rPr lang="en-US" sz="1050" dirty="0">
                          <a:latin typeface="Arial" panose="020B0604020202020204" pitchFamily="34" charset="0"/>
                          <a:cs typeface="Arial" panose="020B0604020202020204" pitchFamily="34" charset="0"/>
                        </a:rPr>
                        <a:t>T</a:t>
                      </a:r>
                      <a:r>
                        <a:rPr lang="en-US" sz="1050" spc="1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selec</a:t>
                      </a:r>
                      <a:r>
                        <a:rPr lang="en-US" sz="1050" spc="-10" dirty="0">
                          <a:latin typeface="Arial" panose="020B0604020202020204" pitchFamily="34" charset="0"/>
                          <a:cs typeface="Arial" panose="020B0604020202020204" pitchFamily="34" charset="0"/>
                        </a:rPr>
                        <a:t>t</a:t>
                      </a:r>
                      <a:r>
                        <a:rPr lang="en-US" sz="1050" spc="-5" dirty="0">
                          <a:latin typeface="Arial" panose="020B0604020202020204" pitchFamily="34" charset="0"/>
                          <a:cs typeface="Arial" panose="020B0604020202020204" pitchFamily="34" charset="0"/>
                        </a:rPr>
                        <a:t>i</a:t>
                      </a:r>
                      <a:r>
                        <a:rPr lang="en-US" sz="1050" spc="-20" dirty="0">
                          <a:latin typeface="Arial" panose="020B0604020202020204" pitchFamily="34" charset="0"/>
                          <a:cs typeface="Arial" panose="020B0604020202020204" pitchFamily="34" charset="0"/>
                        </a:rPr>
                        <a:t>v</a:t>
                      </a:r>
                      <a:r>
                        <a:rPr lang="en-US" sz="1050" dirty="0">
                          <a:latin typeface="Arial" panose="020B0604020202020204" pitchFamily="34" charset="0"/>
                          <a:cs typeface="Arial" panose="020B0604020202020204" pitchFamily="34" charset="0"/>
                        </a:rPr>
                        <a:t>e,</a:t>
                      </a:r>
                      <a:r>
                        <a:rPr lang="en-US" sz="1050" spc="-5" dirty="0">
                          <a:latin typeface="Arial" panose="020B0604020202020204" pitchFamily="34" charset="0"/>
                          <a:cs typeface="Arial" panose="020B0604020202020204" pitchFamily="34" charset="0"/>
                        </a:rPr>
                        <a:t> </a:t>
                      </a:r>
                      <a:r>
                        <a:rPr lang="en-US" sz="1050" spc="-10" dirty="0">
                          <a:latin typeface="Arial" panose="020B0604020202020204" pitchFamily="34" charset="0"/>
                          <a:cs typeface="Arial" panose="020B0604020202020204" pitchFamily="34" charset="0"/>
                        </a:rPr>
                        <a:t>p</a:t>
                      </a:r>
                      <a:r>
                        <a:rPr lang="en-US" sz="1050" dirty="0">
                          <a:latin typeface="Arial" panose="020B0604020202020204" pitchFamily="34" charset="0"/>
                          <a:cs typeface="Arial" panose="020B0604020202020204" pitchFamily="34" charset="0"/>
                        </a:rPr>
                        <a:t>o</a:t>
                      </a:r>
                      <a:r>
                        <a:rPr lang="en-US" sz="1050" spc="-5" dirty="0">
                          <a:latin typeface="Arial" panose="020B0604020202020204" pitchFamily="34" charset="0"/>
                          <a:cs typeface="Arial" panose="020B0604020202020204" pitchFamily="34" charset="0"/>
                        </a:rPr>
                        <a:t>t</a:t>
                      </a:r>
                      <a:r>
                        <a:rPr lang="en-US" sz="1050" dirty="0">
                          <a:latin typeface="Arial" panose="020B0604020202020204" pitchFamily="34" charset="0"/>
                          <a:cs typeface="Arial" panose="020B0604020202020204" pitchFamily="34" charset="0"/>
                        </a:rPr>
                        <a:t>e</a:t>
                      </a:r>
                      <a:r>
                        <a:rPr lang="en-US" sz="1050" spc="-5" dirty="0">
                          <a:latin typeface="Arial" panose="020B0604020202020204" pitchFamily="34" charset="0"/>
                          <a:cs typeface="Arial" panose="020B0604020202020204" pitchFamily="34" charset="0"/>
                        </a:rPr>
                        <a:t>n</a:t>
                      </a:r>
                      <a:r>
                        <a:rPr lang="en-US" sz="1050" dirty="0">
                          <a:latin typeface="Arial" panose="020B0604020202020204" pitchFamily="34" charset="0"/>
                          <a:cs typeface="Arial" panose="020B0604020202020204" pitchFamily="34" charset="0"/>
                        </a:rPr>
                        <a:t>t T</a:t>
                      </a:r>
                      <a:r>
                        <a:rPr lang="en-US" sz="1050" spc="-5" dirty="0">
                          <a:latin typeface="Arial" panose="020B0604020202020204" pitchFamily="34" charset="0"/>
                          <a:cs typeface="Arial" panose="020B0604020202020204" pitchFamily="34" charset="0"/>
                        </a:rPr>
                        <a:t>K</a:t>
                      </a:r>
                      <a:r>
                        <a:rPr lang="en-US" sz="1050" dirty="0">
                          <a:latin typeface="Arial" panose="020B0604020202020204" pitchFamily="34" charset="0"/>
                          <a:cs typeface="Arial" panose="020B0604020202020204" pitchFamily="34" charset="0"/>
                        </a:rPr>
                        <a:t>I</a:t>
                      </a:r>
                      <a:r>
                        <a:rPr lang="en-US" sz="1050" spc="-5" dirty="0">
                          <a:latin typeface="Arial" panose="020B0604020202020204" pitchFamily="34" charset="0"/>
                          <a:cs typeface="Arial" panose="020B0604020202020204" pitchFamily="34" charset="0"/>
                        </a:rPr>
                        <a:t> th</a:t>
                      </a:r>
                      <a:r>
                        <a:rPr lang="en-US" sz="1050" dirty="0">
                          <a:latin typeface="Arial" panose="020B0604020202020204" pitchFamily="34" charset="0"/>
                          <a:cs typeface="Arial" panose="020B0604020202020204" pitchFamily="34" charset="0"/>
                        </a:rPr>
                        <a:t>at i</a:t>
                      </a:r>
                      <a:r>
                        <a:rPr sz="1050" spc="-5" dirty="0">
                          <a:latin typeface="Arial" panose="020B0604020202020204" pitchFamily="34" charset="0"/>
                          <a:cs typeface="Arial" panose="020B0604020202020204" pitchFamily="34" charset="0"/>
                        </a:rPr>
                        <a:t>nhi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s</a:t>
                      </a:r>
                      <a:r>
                        <a:rPr sz="1050" spc="1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ME</a:t>
                      </a:r>
                      <a:r>
                        <a:rPr sz="1050" spc="-85"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-d</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p</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nd</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t</a:t>
                      </a:r>
                      <a:r>
                        <a:rPr sz="1050" spc="2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P</a:t>
                      </a:r>
                      <a:r>
                        <a:rPr sz="1050" spc="-5" dirty="0">
                          <a:latin typeface="Arial" panose="020B0604020202020204" pitchFamily="34" charset="0"/>
                          <a:cs typeface="Arial" panose="020B0604020202020204" pitchFamily="34" charset="0"/>
                        </a:rPr>
                        <a:t>I</a:t>
                      </a:r>
                      <a:r>
                        <a:rPr sz="1050" dirty="0">
                          <a:latin typeface="Arial" panose="020B0604020202020204" pitchFamily="34" charset="0"/>
                          <a:cs typeface="Arial" panose="020B0604020202020204" pitchFamily="34" charset="0"/>
                        </a:rPr>
                        <a:t>3K 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a:t>
                      </a:r>
                      <a:r>
                        <a:rPr sz="1050" spc="1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R</a:t>
                      </a:r>
                      <a:r>
                        <a:rPr sz="1050" spc="-5" dirty="0">
                          <a:latin typeface="Arial" panose="020B0604020202020204" pitchFamily="34" charset="0"/>
                          <a:cs typeface="Arial" panose="020B0604020202020204" pitchFamily="34" charset="0"/>
                        </a:rPr>
                        <a:t>A</a:t>
                      </a:r>
                      <a:r>
                        <a:rPr sz="1050" dirty="0">
                          <a:latin typeface="Arial" panose="020B0604020202020204" pitchFamily="34" charset="0"/>
                          <a:cs typeface="Arial" panose="020B0604020202020204" pitchFamily="34" charset="0"/>
                        </a:rPr>
                        <a:t>S s</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gn</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l</a:t>
                      </a:r>
                      <a:r>
                        <a:rPr sz="1050" spc="-5" dirty="0">
                          <a:latin typeface="Arial" panose="020B0604020202020204" pitchFamily="34" charset="0"/>
                          <a:cs typeface="Arial" panose="020B0604020202020204" pitchFamily="34" charset="0"/>
                        </a:rPr>
                        <a:t>l</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g</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marR="189230">
                        <a:lnSpc>
                          <a:spcPct val="100000"/>
                        </a:lnSpc>
                      </a:pPr>
                      <a:r>
                        <a:rPr sz="1050" spc="-30" dirty="0">
                          <a:latin typeface="Arial" panose="020B0604020202020204" pitchFamily="34" charset="0"/>
                          <a:cs typeface="Arial" panose="020B0604020202020204" pitchFamily="34" charset="0"/>
                        </a:rPr>
                        <a:t>P</a:t>
                      </a:r>
                      <a:r>
                        <a:rPr sz="1050"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ME</a:t>
                      </a:r>
                      <a:r>
                        <a:rPr sz="1050" dirty="0">
                          <a:latin typeface="Arial" panose="020B0604020202020204" pitchFamily="34" charset="0"/>
                          <a:cs typeface="Arial" panose="020B0604020202020204" pitchFamily="34" charset="0"/>
                        </a:rPr>
                        <a:t>T</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or</a:t>
                      </a:r>
                      <a:r>
                        <a:rPr sz="1050" spc="2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th</a:t>
                      </a:r>
                      <a:r>
                        <a:rPr sz="1050" dirty="0">
                          <a:latin typeface="Arial" panose="020B0604020202020204" pitchFamily="34" charset="0"/>
                          <a:cs typeface="Arial" panose="020B0604020202020204" pitchFamily="34" charset="0"/>
                        </a:rPr>
                        <a:t>at</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is </a:t>
                      </a:r>
                      <a:r>
                        <a:rPr sz="1050" dirty="0">
                          <a:latin typeface="Arial" panose="020B0604020202020204" pitchFamily="34" charset="0"/>
                          <a:cs typeface="Arial" panose="020B0604020202020204" pitchFamily="34" charset="0"/>
                        </a:rPr>
                        <a:t>ac</a:t>
                      </a:r>
                      <a:r>
                        <a:rPr sz="1050" spc="-10"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i</a:t>
                      </a:r>
                      <a:r>
                        <a:rPr sz="1050" spc="-20" dirty="0">
                          <a:latin typeface="Arial" panose="020B0604020202020204" pitchFamily="34" charset="0"/>
                          <a:cs typeface="Arial" panose="020B0604020202020204" pitchFamily="34" charset="0"/>
                        </a:rPr>
                        <a:t>v</a:t>
                      </a:r>
                      <a:r>
                        <a:rPr sz="1050" dirty="0">
                          <a:latin typeface="Arial" panose="020B0604020202020204" pitchFamily="34" charset="0"/>
                          <a:cs typeface="Arial" panose="020B0604020202020204" pitchFamily="34" charset="0"/>
                        </a:rPr>
                        <a:t>e</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a:t>
                      </a:r>
                      <a:r>
                        <a:rPr sz="105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tum</a:t>
                      </a:r>
                      <a:r>
                        <a:rPr sz="1050" dirty="0">
                          <a:latin typeface="Arial" panose="020B0604020202020204" pitchFamily="34" charset="0"/>
                          <a:cs typeface="Arial" panose="020B0604020202020204" pitchFamily="34" charset="0"/>
                        </a:rPr>
                        <a:t>ors</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h</a:t>
                      </a:r>
                      <a:r>
                        <a:rPr sz="1050" dirty="0">
                          <a:latin typeface="Arial" panose="020B0604020202020204" pitchFamily="34" charset="0"/>
                          <a:cs typeface="Arial" panose="020B0604020202020204" pitchFamily="34" charset="0"/>
                        </a:rPr>
                        <a:t>arbori</a:t>
                      </a:r>
                      <a:r>
                        <a:rPr sz="1050" spc="-10"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g </a:t>
                      </a:r>
                      <a:r>
                        <a:rPr sz="1050" i="1" spc="-5" dirty="0">
                          <a:latin typeface="Arial" panose="020B0604020202020204" pitchFamily="34" charset="0"/>
                          <a:cs typeface="Arial" panose="020B0604020202020204" pitchFamily="34" charset="0"/>
                        </a:rPr>
                        <a:t>MET</a:t>
                      </a:r>
                      <a:r>
                        <a:rPr sz="1050" i="0" spc="5" dirty="0">
                          <a:latin typeface="Arial" panose="020B0604020202020204" pitchFamily="34" charset="0"/>
                          <a:cs typeface="Arial" panose="020B0604020202020204" pitchFamily="34" charset="0"/>
                        </a:rPr>
                        <a:t>e</a:t>
                      </a:r>
                      <a:r>
                        <a:rPr sz="1050" i="0" dirty="0">
                          <a:latin typeface="Arial" panose="020B0604020202020204" pitchFamily="34" charset="0"/>
                          <a:cs typeface="Arial" panose="020B0604020202020204" pitchFamily="34" charset="0"/>
                        </a:rPr>
                        <a:t>x14</a:t>
                      </a:r>
                      <a:r>
                        <a:rPr sz="1050" i="1" spc="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l</a:t>
                      </a:r>
                      <a:r>
                        <a:rPr sz="1050" spc="-5"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e</a:t>
                      </a:r>
                      <a:r>
                        <a:rPr sz="1050" spc="-25" dirty="0">
                          <a:latin typeface="Arial" panose="020B0604020202020204" pitchFamily="34" charset="0"/>
                          <a:cs typeface="Arial" panose="020B0604020202020204" pitchFamily="34" charset="0"/>
                        </a:rPr>
                        <a:t>r</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ion</a:t>
                      </a:r>
                      <a:r>
                        <a:rPr sz="1050" dirty="0">
                          <a:latin typeface="Arial" panose="020B0604020202020204" pitchFamily="34" charset="0"/>
                          <a:cs typeface="Arial" panose="020B0604020202020204" pitchFamily="34" charset="0"/>
                        </a:rPr>
                        <a:t>s</a:t>
                      </a:r>
                      <a:r>
                        <a:rPr sz="1050" spc="20"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 </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s</a:t>
                      </a:r>
                      <a:r>
                        <a:rPr sz="1050" spc="30"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cell</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p</a:t>
                      </a:r>
                      <a:r>
                        <a:rPr sz="1050" dirty="0">
                          <a:latin typeface="Arial" panose="020B0604020202020204" pitchFamily="34" charset="0"/>
                          <a:cs typeface="Arial" panose="020B0604020202020204" pitchFamily="34" charset="0"/>
                        </a:rPr>
                        <a:t>r</a:t>
                      </a:r>
                      <a:r>
                        <a:rPr sz="1050" spc="5"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l</a:t>
                      </a:r>
                      <a:r>
                        <a:rPr sz="1050" spc="-10" dirty="0">
                          <a:latin typeface="Arial" panose="020B0604020202020204" pitchFamily="34" charset="0"/>
                          <a:cs typeface="Arial" panose="020B0604020202020204" pitchFamily="34" charset="0"/>
                        </a:rPr>
                        <a:t>i</a:t>
                      </a:r>
                      <a:r>
                        <a:rPr sz="1050" dirty="0">
                          <a:latin typeface="Arial" panose="020B0604020202020204" pitchFamily="34" charset="0"/>
                          <a:cs typeface="Arial" panose="020B0604020202020204" pitchFamily="34" charset="0"/>
                        </a:rPr>
                        <a:t>fe</a:t>
                      </a:r>
                      <a:r>
                        <a:rPr sz="1050" spc="-20" dirty="0">
                          <a:latin typeface="Arial" panose="020B0604020202020204" pitchFamily="34" charset="0"/>
                          <a:cs typeface="Arial" panose="020B0604020202020204" pitchFamily="34" charset="0"/>
                        </a:rPr>
                        <a:t>r</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tio</a:t>
                      </a:r>
                      <a:r>
                        <a:rPr sz="1050" dirty="0">
                          <a:latin typeface="Arial" panose="020B0604020202020204" pitchFamily="34" charset="0"/>
                          <a:cs typeface="Arial" panose="020B0604020202020204" pitchFamily="34" charset="0"/>
                        </a:rPr>
                        <a:t>n</a:t>
                      </a:r>
                      <a:r>
                        <a:rPr sz="1050" spc="1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 </a:t>
                      </a:r>
                      <a:r>
                        <a:rPr sz="1050" spc="-5" dirty="0">
                          <a:latin typeface="Arial" panose="020B0604020202020204" pitchFamily="34" charset="0"/>
                          <a:cs typeface="Arial" panose="020B0604020202020204" pitchFamily="34" charset="0"/>
                        </a:rPr>
                        <a:t>d</a:t>
                      </a:r>
                      <a:r>
                        <a:rPr sz="1050"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wns</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r</a:t>
                      </a:r>
                      <a:r>
                        <a:rPr sz="1050" spc="5" dirty="0">
                          <a:latin typeface="Arial" panose="020B0604020202020204" pitchFamily="34" charset="0"/>
                          <a:cs typeface="Arial" panose="020B0604020202020204" pitchFamily="34" charset="0"/>
                        </a:rPr>
                        <a:t>e</a:t>
                      </a:r>
                      <a:r>
                        <a:rPr sz="1050" dirty="0">
                          <a:latin typeface="Arial" panose="020B0604020202020204" pitchFamily="34" charset="0"/>
                          <a:cs typeface="Arial" panose="020B0604020202020204" pitchFamily="34" charset="0"/>
                        </a:rPr>
                        <a:t>am s</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gn</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l</a:t>
                      </a:r>
                      <a:r>
                        <a:rPr sz="1050" spc="-5" dirty="0">
                          <a:latin typeface="Arial" panose="020B0604020202020204" pitchFamily="34" charset="0"/>
                          <a:cs typeface="Arial" panose="020B0604020202020204" pitchFamily="34" charset="0"/>
                        </a:rPr>
                        <a:t>l</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g</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5725" marR="111760">
                        <a:lnSpc>
                          <a:spcPct val="100000"/>
                        </a:lnSpc>
                      </a:pPr>
                      <a:r>
                        <a:rPr sz="1050" spc="-5" dirty="0">
                          <a:latin typeface="Arial" panose="020B0604020202020204" pitchFamily="34" charset="0"/>
                          <a:cs typeface="Arial" panose="020B0604020202020204" pitchFamily="34" charset="0"/>
                        </a:rPr>
                        <a:t>H</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ghl</a:t>
                      </a:r>
                      <a:r>
                        <a:rPr sz="1050" dirty="0">
                          <a:latin typeface="Arial" panose="020B0604020202020204" pitchFamily="34" charset="0"/>
                          <a:cs typeface="Arial" panose="020B0604020202020204" pitchFamily="34" charset="0"/>
                        </a:rPr>
                        <a:t>y</a:t>
                      </a:r>
                      <a:r>
                        <a:rPr sz="1050" spc="1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selec</a:t>
                      </a:r>
                      <a:r>
                        <a:rPr sz="1050" spc="-10" dirty="0">
                          <a:latin typeface="Arial" panose="020B0604020202020204" pitchFamily="34" charset="0"/>
                          <a:cs typeface="Arial" panose="020B0604020202020204" pitchFamily="34" charset="0"/>
                        </a:rPr>
                        <a:t>t</a:t>
                      </a:r>
                      <a:r>
                        <a:rPr sz="1050" spc="-5" dirty="0">
                          <a:latin typeface="Arial" panose="020B0604020202020204" pitchFamily="34" charset="0"/>
                          <a:cs typeface="Arial" panose="020B0604020202020204" pitchFamily="34" charset="0"/>
                        </a:rPr>
                        <a:t>i</a:t>
                      </a:r>
                      <a:r>
                        <a:rPr sz="1050" spc="-20" dirty="0">
                          <a:latin typeface="Arial" panose="020B0604020202020204" pitchFamily="34" charset="0"/>
                          <a:cs typeface="Arial" panose="020B0604020202020204" pitchFamily="34" charset="0"/>
                        </a:rPr>
                        <a:t>v</a:t>
                      </a:r>
                      <a:r>
                        <a:rPr sz="1050" dirty="0">
                          <a:latin typeface="Arial" panose="020B0604020202020204" pitchFamily="34" charset="0"/>
                          <a:cs typeface="Arial" panose="020B0604020202020204" pitchFamily="34" charset="0"/>
                        </a:rPr>
                        <a:t>e </a:t>
                      </a:r>
                      <a:r>
                        <a:rPr sz="1050" spc="-5" dirty="0">
                          <a:latin typeface="Arial" panose="020B0604020202020204" pitchFamily="34" charset="0"/>
                          <a:cs typeface="Arial" panose="020B0604020202020204" pitchFamily="34" charset="0"/>
                        </a:rPr>
                        <a:t>ME</a:t>
                      </a:r>
                      <a:r>
                        <a:rPr sz="1050" dirty="0">
                          <a:latin typeface="Arial" panose="020B0604020202020204" pitchFamily="34" charset="0"/>
                          <a:cs typeface="Arial" panose="020B0604020202020204" pitchFamily="34" charset="0"/>
                        </a:rPr>
                        <a:t>T</a:t>
                      </a:r>
                      <a:r>
                        <a:rPr sz="1050" spc="10"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or </a:t>
                      </a:r>
                      <a:r>
                        <a:rPr sz="1050" spc="-5" dirty="0">
                          <a:latin typeface="Arial" panose="020B0604020202020204" pitchFamily="34" charset="0"/>
                          <a:cs typeface="Arial" panose="020B0604020202020204" pitchFamily="34" charset="0"/>
                        </a:rPr>
                        <a:t>th</a:t>
                      </a:r>
                      <a:r>
                        <a:rPr sz="1050" dirty="0">
                          <a:latin typeface="Arial" panose="020B0604020202020204" pitchFamily="34" charset="0"/>
                          <a:cs typeface="Arial" panose="020B0604020202020204" pitchFamily="34" charset="0"/>
                        </a:rPr>
                        <a:t>at</a:t>
                      </a:r>
                      <a:r>
                        <a:rPr sz="1050" spc="2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spc="-5" dirty="0">
                          <a:latin typeface="Arial" panose="020B0604020202020204" pitchFamily="34" charset="0"/>
                          <a:cs typeface="Arial" panose="020B0604020202020204" pitchFamily="34" charset="0"/>
                        </a:rPr>
                        <a:t>hi</a:t>
                      </a:r>
                      <a:r>
                        <a:rPr sz="1050" spc="-10" dirty="0">
                          <a:latin typeface="Arial" panose="020B0604020202020204" pitchFamily="34" charset="0"/>
                          <a:cs typeface="Arial" panose="020B0604020202020204" pitchFamily="34" charset="0"/>
                        </a:rPr>
                        <a:t>b</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t</a:t>
                      </a:r>
                      <a:r>
                        <a:rPr sz="1050" dirty="0">
                          <a:latin typeface="Arial" panose="020B0604020202020204" pitchFamily="34" charset="0"/>
                          <a:cs typeface="Arial" panose="020B0604020202020204" pitchFamily="34" charset="0"/>
                        </a:rPr>
                        <a:t>s</a:t>
                      </a:r>
                      <a:r>
                        <a:rPr sz="1050" spc="20"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P</a:t>
                      </a:r>
                      <a:r>
                        <a:rPr sz="1050" spc="-5" dirty="0">
                          <a:latin typeface="Arial" panose="020B0604020202020204" pitchFamily="34" charset="0"/>
                          <a:cs typeface="Arial" panose="020B0604020202020204" pitchFamily="34" charset="0"/>
                        </a:rPr>
                        <a:t>I</a:t>
                      </a:r>
                      <a:r>
                        <a:rPr sz="1050" dirty="0">
                          <a:latin typeface="Arial" panose="020B0604020202020204" pitchFamily="34" charset="0"/>
                          <a:cs typeface="Arial" panose="020B0604020202020204" pitchFamily="34" charset="0"/>
                        </a:rPr>
                        <a:t>3</a:t>
                      </a:r>
                      <a:r>
                        <a:rPr sz="1050" spc="-5" dirty="0">
                          <a:latin typeface="Arial" panose="020B0604020202020204" pitchFamily="34" charset="0"/>
                          <a:cs typeface="Arial" panose="020B0604020202020204" pitchFamily="34" charset="0"/>
                        </a:rPr>
                        <a:t>K/AK</a:t>
                      </a:r>
                      <a:r>
                        <a:rPr sz="1050" dirty="0">
                          <a:latin typeface="Arial" panose="020B0604020202020204" pitchFamily="34" charset="0"/>
                          <a:cs typeface="Arial" panose="020B0604020202020204" pitchFamily="34" charset="0"/>
                        </a:rPr>
                        <a:t>T</a:t>
                      </a:r>
                      <a:r>
                        <a:rPr sz="1050" spc="3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 </a:t>
                      </a:r>
                      <a:r>
                        <a:rPr sz="1050" spc="-5" dirty="0">
                          <a:latin typeface="Arial" panose="020B0604020202020204" pitchFamily="34" charset="0"/>
                          <a:cs typeface="Arial" panose="020B0604020202020204" pitchFamily="34" charset="0"/>
                        </a:rPr>
                        <a:t>MA</a:t>
                      </a:r>
                      <a:r>
                        <a:rPr sz="1050" dirty="0">
                          <a:latin typeface="Arial" panose="020B0604020202020204" pitchFamily="34" charset="0"/>
                          <a:cs typeface="Arial" panose="020B0604020202020204" pitchFamily="34" charset="0"/>
                        </a:rPr>
                        <a:t>PK</a:t>
                      </a:r>
                      <a:r>
                        <a:rPr sz="1050" spc="2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s</a:t>
                      </a:r>
                      <a:r>
                        <a:rPr sz="1050" spc="-10" dirty="0">
                          <a:latin typeface="Arial" panose="020B0604020202020204" pitchFamily="34" charset="0"/>
                          <a:cs typeface="Arial" panose="020B0604020202020204" pitchFamily="34" charset="0"/>
                        </a:rPr>
                        <a:t>i</a:t>
                      </a:r>
                      <a:r>
                        <a:rPr sz="1050" spc="-5" dirty="0">
                          <a:latin typeface="Arial" panose="020B0604020202020204" pitchFamily="34" charset="0"/>
                          <a:cs typeface="Arial" panose="020B0604020202020204" pitchFamily="34" charset="0"/>
                        </a:rPr>
                        <a:t>gn</a:t>
                      </a:r>
                      <a:r>
                        <a:rPr sz="1050" dirty="0">
                          <a:latin typeface="Arial" panose="020B0604020202020204" pitchFamily="34" charset="0"/>
                          <a:cs typeface="Arial" panose="020B0604020202020204" pitchFamily="34" charset="0"/>
                        </a:rPr>
                        <a:t>a</a:t>
                      </a:r>
                      <a:r>
                        <a:rPr sz="1050" spc="-10" dirty="0">
                          <a:latin typeface="Arial" panose="020B0604020202020204" pitchFamily="34" charset="0"/>
                          <a:cs typeface="Arial" panose="020B0604020202020204" pitchFamily="34" charset="0"/>
                        </a:rPr>
                        <a:t>l</a:t>
                      </a:r>
                      <a:r>
                        <a:rPr sz="1050" spc="-5" dirty="0">
                          <a:latin typeface="Arial" panose="020B0604020202020204" pitchFamily="34" charset="0"/>
                          <a:cs typeface="Arial" panose="020B0604020202020204" pitchFamily="34" charset="0"/>
                        </a:rPr>
                        <a:t>i</a:t>
                      </a:r>
                      <a:r>
                        <a:rPr sz="1050" spc="-10"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g</a:t>
                      </a:r>
                      <a:r>
                        <a:rPr sz="1050" spc="2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a</a:t>
                      </a:r>
                      <a:r>
                        <a:rPr sz="1050" spc="-5" dirty="0">
                          <a:latin typeface="Arial" panose="020B0604020202020204" pitchFamily="34" charset="0"/>
                          <a:cs typeface="Arial" panose="020B0604020202020204" pitchFamily="34" charset="0"/>
                        </a:rPr>
                        <a:t>n</a:t>
                      </a:r>
                      <a:r>
                        <a:rPr sz="1050" dirty="0">
                          <a:latin typeface="Arial" panose="020B0604020202020204" pitchFamily="34" charset="0"/>
                          <a:cs typeface="Arial" panose="020B0604020202020204" pitchFamily="34" charset="0"/>
                        </a:rPr>
                        <a:t>d </a:t>
                      </a:r>
                      <a:r>
                        <a:rPr sz="1050" spc="-5" dirty="0">
                          <a:latin typeface="Arial" panose="020B0604020202020204" pitchFamily="34" charset="0"/>
                          <a:cs typeface="Arial" panose="020B0604020202020204" pitchFamily="34" charset="0"/>
                        </a:rPr>
                        <a:t>d</a:t>
                      </a:r>
                      <a:r>
                        <a:rPr sz="1050" dirty="0">
                          <a:latin typeface="Arial" panose="020B0604020202020204" pitchFamily="34" charset="0"/>
                          <a:cs typeface="Arial" panose="020B0604020202020204" pitchFamily="34" charset="0"/>
                        </a:rPr>
                        <a:t>o</a:t>
                      </a:r>
                      <a:r>
                        <a:rPr sz="1050" spc="-5" dirty="0">
                          <a:latin typeface="Arial" panose="020B0604020202020204" pitchFamily="34" charset="0"/>
                          <a:cs typeface="Arial" panose="020B0604020202020204" pitchFamily="34" charset="0"/>
                        </a:rPr>
                        <a:t>wnr</a:t>
                      </a:r>
                      <a:r>
                        <a:rPr sz="1050" spc="5" dirty="0">
                          <a:latin typeface="Arial" panose="020B0604020202020204" pitchFamily="34" charset="0"/>
                          <a:cs typeface="Arial" panose="020B0604020202020204" pitchFamily="34" charset="0"/>
                        </a:rPr>
                        <a:t>e</a:t>
                      </a:r>
                      <a:r>
                        <a:rPr sz="1050" spc="-5" dirty="0">
                          <a:latin typeface="Arial" panose="020B0604020202020204" pitchFamily="34" charset="0"/>
                          <a:cs typeface="Arial" panose="020B0604020202020204" pitchFamily="34" charset="0"/>
                        </a:rPr>
                        <a:t>gulat</a:t>
                      </a:r>
                      <a:r>
                        <a:rPr sz="1050" dirty="0">
                          <a:latin typeface="Arial" panose="020B0604020202020204" pitchFamily="34" charset="0"/>
                          <a:cs typeface="Arial" panose="020B0604020202020204" pitchFamily="34" charset="0"/>
                        </a:rPr>
                        <a:t>es</a:t>
                      </a:r>
                      <a:r>
                        <a:rPr sz="1050" spc="1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M</a:t>
                      </a:r>
                      <a:r>
                        <a:rPr sz="1050" dirty="0">
                          <a:latin typeface="Arial" panose="020B0604020202020204" pitchFamily="34" charset="0"/>
                          <a:cs typeface="Arial" panose="020B0604020202020204" pitchFamily="34" charset="0"/>
                        </a:rPr>
                        <a:t>YC ex</a:t>
                      </a:r>
                      <a:r>
                        <a:rPr sz="1050" spc="-10" dirty="0">
                          <a:latin typeface="Arial" panose="020B0604020202020204" pitchFamily="34" charset="0"/>
                          <a:cs typeface="Arial" panose="020B0604020202020204" pitchFamily="34" charset="0"/>
                        </a:rPr>
                        <a:t>p</a:t>
                      </a:r>
                      <a:r>
                        <a:rPr sz="1050" dirty="0">
                          <a:latin typeface="Arial" panose="020B0604020202020204" pitchFamily="34" charset="0"/>
                          <a:cs typeface="Arial" panose="020B0604020202020204" pitchFamily="34" charset="0"/>
                        </a:rPr>
                        <a:t>r</a:t>
                      </a:r>
                      <a:r>
                        <a:rPr sz="1050" spc="5" dirty="0">
                          <a:latin typeface="Arial" panose="020B0604020202020204" pitchFamily="34" charset="0"/>
                          <a:cs typeface="Arial" panose="020B0604020202020204" pitchFamily="34" charset="0"/>
                        </a:rPr>
                        <a:t>e</a:t>
                      </a:r>
                      <a:r>
                        <a:rPr sz="1050" dirty="0">
                          <a:latin typeface="Arial" panose="020B0604020202020204" pitchFamily="34" charset="0"/>
                          <a:cs typeface="Arial" panose="020B0604020202020204" pitchFamily="34" charset="0"/>
                        </a:rPr>
                        <a:t>ss</a:t>
                      </a:r>
                      <a:r>
                        <a:rPr sz="1050" spc="-10" dirty="0">
                          <a:latin typeface="Arial" panose="020B0604020202020204" pitchFamily="34" charset="0"/>
                          <a:cs typeface="Arial" panose="020B0604020202020204" pitchFamily="34" charset="0"/>
                        </a:rPr>
                        <a:t>i</a:t>
                      </a:r>
                      <a:r>
                        <a:rPr sz="1050" dirty="0">
                          <a:latin typeface="Arial" panose="020B0604020202020204" pitchFamily="34" charset="0"/>
                          <a:cs typeface="Arial" panose="020B0604020202020204" pitchFamily="34" charset="0"/>
                        </a:rPr>
                        <a:t>on</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1"/>
                  </a:ext>
                </a:extLst>
              </a:tr>
              <a:tr h="521815">
                <a:tc>
                  <a:txBody>
                    <a:bodyPr/>
                    <a:lstStyle/>
                    <a:p>
                      <a:pPr marL="306070" algn="ctr">
                        <a:lnSpc>
                          <a:spcPct val="100000"/>
                        </a:lnSpc>
                      </a:pPr>
                      <a:r>
                        <a:rPr sz="1200" dirty="0">
                          <a:latin typeface="Arial" panose="020B0604020202020204" pitchFamily="34" charset="0"/>
                          <a:cs typeface="Arial" panose="020B0604020202020204" pitchFamily="34" charset="0"/>
                        </a:rPr>
                        <a:t>Se</a:t>
                      </a:r>
                      <a:r>
                        <a:rPr sz="1200" spc="5"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ect</a:t>
                      </a:r>
                      <a:r>
                        <a:rPr sz="1200" spc="5" dirty="0">
                          <a:latin typeface="Arial" panose="020B0604020202020204" pitchFamily="34" charset="0"/>
                          <a:cs typeface="Arial" panose="020B0604020202020204" pitchFamily="34" charset="0"/>
                        </a:rPr>
                        <a:t>i</a:t>
                      </a:r>
                      <a:r>
                        <a:rPr sz="1200" spc="-5" dirty="0">
                          <a:latin typeface="Arial" panose="020B0604020202020204" pitchFamily="34" charset="0"/>
                          <a:cs typeface="Arial" panose="020B0604020202020204" pitchFamily="34" charset="0"/>
                        </a:rPr>
                        <a:t>v</a:t>
                      </a:r>
                      <a:r>
                        <a:rPr sz="1200" spc="5" dirty="0">
                          <a:latin typeface="Arial" panose="020B0604020202020204" pitchFamily="34" charset="0"/>
                          <a:cs typeface="Arial" panose="020B0604020202020204" pitchFamily="34" charset="0"/>
                        </a:rPr>
                        <a:t>i</a:t>
                      </a:r>
                      <a:r>
                        <a:rPr sz="1200" spc="-15"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y</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090" marR="216535" algn="just">
                        <a:lnSpc>
                          <a:spcPct val="100000"/>
                        </a:lnSpc>
                      </a:pPr>
                      <a:r>
                        <a:rPr sz="1050" b="1" spc="-5" dirty="0">
                          <a:latin typeface="Arial" panose="020B0604020202020204" pitchFamily="34" charset="0"/>
                          <a:cs typeface="Arial" panose="020B0604020202020204" pitchFamily="34" charset="0"/>
                        </a:rPr>
                        <a:t>1000</a:t>
                      </a:r>
                      <a:r>
                        <a:rPr sz="1050" b="1" dirty="0">
                          <a:latin typeface="Arial" panose="020B0604020202020204" pitchFamily="34" charset="0"/>
                          <a:cs typeface="Arial" panose="020B0604020202020204" pitchFamily="34" charset="0"/>
                        </a:rPr>
                        <a:t>-</a:t>
                      </a:r>
                      <a:r>
                        <a:rPr sz="1050" b="1" spc="-5" dirty="0">
                          <a:latin typeface="Arial" panose="020B0604020202020204" pitchFamily="34" charset="0"/>
                          <a:cs typeface="Arial" panose="020B0604020202020204" pitchFamily="34" charset="0"/>
                        </a:rPr>
                        <a:t>fol</a:t>
                      </a:r>
                      <a:r>
                        <a:rPr sz="1050" b="1" dirty="0">
                          <a:latin typeface="Arial" panose="020B0604020202020204" pitchFamily="34" charset="0"/>
                          <a:cs typeface="Arial" panose="020B0604020202020204" pitchFamily="34" charset="0"/>
                        </a:rPr>
                        <a:t>d</a:t>
                      </a:r>
                      <a:r>
                        <a:rPr lang="en-US" sz="1050" b="1" dirty="0">
                          <a:latin typeface="Arial" panose="020B0604020202020204" pitchFamily="34" charset="0"/>
                          <a:cs typeface="Arial" panose="020B0604020202020204" pitchFamily="34" charset="0"/>
                        </a:rPr>
                        <a:t> </a:t>
                      </a:r>
                    </a:p>
                    <a:p>
                      <a:pPr marL="85090" marR="216535" algn="just">
                        <a:lnSpc>
                          <a:spcPct val="100000"/>
                        </a:lnSpc>
                      </a:pPr>
                      <a:r>
                        <a:rPr sz="1050" b="1" spc="-5" dirty="0">
                          <a:latin typeface="Arial" panose="020B0604020202020204" pitchFamily="34" charset="0"/>
                          <a:cs typeface="Arial" panose="020B0604020202020204" pitchFamily="34" charset="0"/>
                        </a:rPr>
                        <a:t>mo</a:t>
                      </a:r>
                      <a:r>
                        <a:rPr sz="1050" b="1" spc="5" dirty="0">
                          <a:latin typeface="Arial" panose="020B0604020202020204" pitchFamily="34" charset="0"/>
                          <a:cs typeface="Arial" panose="020B0604020202020204" pitchFamily="34" charset="0"/>
                        </a:rPr>
                        <a:t>r</a:t>
                      </a:r>
                      <a:r>
                        <a:rPr sz="1050" b="1" dirty="0">
                          <a:latin typeface="Arial" panose="020B0604020202020204" pitchFamily="34" charset="0"/>
                          <a:cs typeface="Arial" panose="020B0604020202020204" pitchFamily="34" charset="0"/>
                        </a:rPr>
                        <a:t>e </a:t>
                      </a:r>
                      <a:r>
                        <a:rPr sz="1050" b="1" spc="-5" dirty="0">
                          <a:latin typeface="Arial" panose="020B0604020202020204" pitchFamily="34" charset="0"/>
                          <a:cs typeface="Arial" panose="020B0604020202020204" pitchFamily="34" charset="0"/>
                        </a:rPr>
                        <a:t>s</a:t>
                      </a:r>
                      <a:r>
                        <a:rPr sz="1050" b="1" spc="-10" dirty="0">
                          <a:latin typeface="Arial" panose="020B0604020202020204" pitchFamily="34" charset="0"/>
                          <a:cs typeface="Arial" panose="020B0604020202020204" pitchFamily="34" charset="0"/>
                        </a:rPr>
                        <a:t>e</a:t>
                      </a:r>
                      <a:r>
                        <a:rPr sz="1050" b="1" dirty="0">
                          <a:latin typeface="Arial" panose="020B0604020202020204" pitchFamily="34" charset="0"/>
                          <a:cs typeface="Arial" panose="020B0604020202020204" pitchFamily="34" charset="0"/>
                        </a:rPr>
                        <a:t>l</a:t>
                      </a:r>
                      <a:r>
                        <a:rPr sz="1050" b="1" spc="-10" dirty="0">
                          <a:latin typeface="Arial" panose="020B0604020202020204" pitchFamily="34" charset="0"/>
                          <a:cs typeface="Arial" panose="020B0604020202020204" pitchFamily="34" charset="0"/>
                        </a:rPr>
                        <a:t>e</a:t>
                      </a:r>
                      <a:r>
                        <a:rPr sz="1050" b="1" spc="-5" dirty="0">
                          <a:latin typeface="Arial" panose="020B0604020202020204" pitchFamily="34" charset="0"/>
                          <a:cs typeface="Arial" panose="020B0604020202020204" pitchFamily="34" charset="0"/>
                        </a:rPr>
                        <a:t>c</a:t>
                      </a:r>
                      <a:r>
                        <a:rPr sz="1050" b="1" spc="5" dirty="0">
                          <a:latin typeface="Arial" panose="020B0604020202020204" pitchFamily="34" charset="0"/>
                          <a:cs typeface="Arial" panose="020B0604020202020204" pitchFamily="34" charset="0"/>
                        </a:rPr>
                        <a:t>t</a:t>
                      </a:r>
                      <a:r>
                        <a:rPr sz="1050" b="1" dirty="0">
                          <a:latin typeface="Arial" panose="020B0604020202020204" pitchFamily="34" charset="0"/>
                          <a:cs typeface="Arial" panose="020B0604020202020204" pitchFamily="34" charset="0"/>
                        </a:rPr>
                        <a:t>ive </a:t>
                      </a:r>
                      <a:r>
                        <a:rPr sz="1050" dirty="0">
                          <a:latin typeface="Arial" panose="020B0604020202020204" pitchFamily="34" charset="0"/>
                          <a:cs typeface="Arial" panose="020B0604020202020204" pitchFamily="34" charset="0"/>
                        </a:rPr>
                        <a:t>for</a:t>
                      </a:r>
                      <a:r>
                        <a:rPr sz="1050" spc="-5" dirty="0">
                          <a:latin typeface="Arial" panose="020B0604020202020204" pitchFamily="34" charset="0"/>
                          <a:cs typeface="Arial" panose="020B0604020202020204" pitchFamily="34" charset="0"/>
                        </a:rPr>
                        <a:t> </a:t>
                      </a:r>
                      <a:r>
                        <a:rPr sz="1050" spc="-10" dirty="0">
                          <a:latin typeface="Arial" panose="020B0604020202020204" pitchFamily="34" charset="0"/>
                          <a:cs typeface="Arial" panose="020B0604020202020204" pitchFamily="34" charset="0"/>
                        </a:rPr>
                        <a:t>M</a:t>
                      </a:r>
                      <a:r>
                        <a:rPr sz="1050" spc="-5" dirty="0">
                          <a:latin typeface="Arial" panose="020B0604020202020204" pitchFamily="34" charset="0"/>
                          <a:cs typeface="Arial" panose="020B0604020202020204" pitchFamily="34" charset="0"/>
                        </a:rPr>
                        <a:t>E</a:t>
                      </a:r>
                      <a:r>
                        <a:rPr sz="1050" dirty="0">
                          <a:latin typeface="Arial" panose="020B0604020202020204" pitchFamily="34" charset="0"/>
                          <a:cs typeface="Arial" panose="020B0604020202020204" pitchFamily="34" charset="0"/>
                        </a:rPr>
                        <a:t>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050" b="1" spc="-5" dirty="0">
                          <a:latin typeface="Arial" panose="020B0604020202020204" pitchFamily="34" charset="0"/>
                          <a:cs typeface="Arial" panose="020B0604020202020204" pitchFamily="34" charset="0"/>
                        </a:rPr>
                        <a:t>10,000-fol</a:t>
                      </a:r>
                      <a:r>
                        <a:rPr sz="1050" b="1" dirty="0">
                          <a:latin typeface="Arial" panose="020B0604020202020204" pitchFamily="34" charset="0"/>
                          <a:cs typeface="Arial" panose="020B0604020202020204" pitchFamily="34" charset="0"/>
                        </a:rPr>
                        <a:t>d</a:t>
                      </a:r>
                      <a:r>
                        <a:rPr sz="1050" b="1" spc="5" dirty="0">
                          <a:latin typeface="Arial" panose="020B0604020202020204" pitchFamily="34" charset="0"/>
                          <a:cs typeface="Arial" panose="020B0604020202020204" pitchFamily="34" charset="0"/>
                        </a:rPr>
                        <a:t> </a:t>
                      </a:r>
                      <a:endParaRPr lang="en-US" sz="1050" b="1" spc="5" dirty="0">
                        <a:latin typeface="Arial" panose="020B0604020202020204" pitchFamily="34" charset="0"/>
                        <a:cs typeface="Arial" panose="020B0604020202020204" pitchFamily="34" charset="0"/>
                      </a:endParaRPr>
                    </a:p>
                    <a:p>
                      <a:pPr marL="85725">
                        <a:lnSpc>
                          <a:spcPct val="100000"/>
                        </a:lnSpc>
                      </a:pPr>
                      <a:r>
                        <a:rPr sz="1050" b="1" spc="-5" dirty="0">
                          <a:latin typeface="Arial" panose="020B0604020202020204" pitchFamily="34" charset="0"/>
                          <a:cs typeface="Arial" panose="020B0604020202020204" pitchFamily="34" charset="0"/>
                        </a:rPr>
                        <a:t>mo</a:t>
                      </a:r>
                      <a:r>
                        <a:rPr sz="1050" b="1" dirty="0">
                          <a:latin typeface="Arial" panose="020B0604020202020204" pitchFamily="34" charset="0"/>
                          <a:cs typeface="Arial" panose="020B0604020202020204" pitchFamily="34" charset="0"/>
                        </a:rPr>
                        <a:t>re </a:t>
                      </a:r>
                      <a:r>
                        <a:rPr sz="1050" b="1" spc="-10" dirty="0">
                          <a:latin typeface="Arial" panose="020B0604020202020204" pitchFamily="34" charset="0"/>
                          <a:cs typeface="Arial" panose="020B0604020202020204" pitchFamily="34" charset="0"/>
                        </a:rPr>
                        <a:t>se</a:t>
                      </a:r>
                      <a:r>
                        <a:rPr sz="1050" b="1" dirty="0">
                          <a:latin typeface="Arial" panose="020B0604020202020204" pitchFamily="34" charset="0"/>
                          <a:cs typeface="Arial" panose="020B0604020202020204" pitchFamily="34" charset="0"/>
                        </a:rPr>
                        <a:t>l</a:t>
                      </a:r>
                      <a:r>
                        <a:rPr sz="1050" b="1" spc="-10" dirty="0">
                          <a:latin typeface="Arial" panose="020B0604020202020204" pitchFamily="34" charset="0"/>
                          <a:cs typeface="Arial" panose="020B0604020202020204" pitchFamily="34" charset="0"/>
                        </a:rPr>
                        <a:t>e</a:t>
                      </a:r>
                      <a:r>
                        <a:rPr sz="1050" b="1" spc="-5" dirty="0">
                          <a:latin typeface="Arial" panose="020B0604020202020204" pitchFamily="34" charset="0"/>
                          <a:cs typeface="Arial" panose="020B0604020202020204" pitchFamily="34" charset="0"/>
                        </a:rPr>
                        <a:t>c</a:t>
                      </a:r>
                      <a:r>
                        <a:rPr sz="1050" b="1" dirty="0">
                          <a:latin typeface="Arial" panose="020B0604020202020204" pitchFamily="34" charset="0"/>
                          <a:cs typeface="Arial" panose="020B0604020202020204" pitchFamily="34" charset="0"/>
                        </a:rPr>
                        <a:t>ti</a:t>
                      </a:r>
                      <a:r>
                        <a:rPr sz="1050" b="1" spc="-5" dirty="0">
                          <a:latin typeface="Arial" panose="020B0604020202020204" pitchFamily="34" charset="0"/>
                          <a:cs typeface="Arial" panose="020B0604020202020204" pitchFamily="34" charset="0"/>
                        </a:rPr>
                        <a:t>v</a:t>
                      </a:r>
                      <a:r>
                        <a:rPr sz="1050" b="1" dirty="0">
                          <a:latin typeface="Arial" panose="020B0604020202020204" pitchFamily="34" charset="0"/>
                          <a:cs typeface="Arial" panose="020B0604020202020204" pitchFamily="34" charset="0"/>
                        </a:rPr>
                        <a:t>e</a:t>
                      </a:r>
                      <a:r>
                        <a:rPr lang="en-US" sz="1050" b="1"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for </a:t>
                      </a:r>
                      <a:r>
                        <a:rPr sz="1050" spc="-10" dirty="0">
                          <a:latin typeface="Arial" panose="020B0604020202020204" pitchFamily="34" charset="0"/>
                          <a:cs typeface="Arial" panose="020B0604020202020204" pitchFamily="34" charset="0"/>
                        </a:rPr>
                        <a:t>M</a:t>
                      </a:r>
                      <a:r>
                        <a:rPr sz="1050" spc="-5" dirty="0">
                          <a:latin typeface="Arial" panose="020B0604020202020204" pitchFamily="34" charset="0"/>
                          <a:cs typeface="Arial" panose="020B0604020202020204" pitchFamily="34" charset="0"/>
                        </a:rPr>
                        <a:t>ET</a:t>
                      </a:r>
                      <a:endParaRPr sz="105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marR="313690" algn="just">
                        <a:lnSpc>
                          <a:spcPct val="100000"/>
                        </a:lnSpc>
                      </a:pPr>
                      <a:r>
                        <a:rPr sz="1050" b="1" spc="-5" dirty="0">
                          <a:latin typeface="Arial" panose="020B0604020202020204" pitchFamily="34" charset="0"/>
                          <a:cs typeface="Arial" panose="020B0604020202020204" pitchFamily="34" charset="0"/>
                        </a:rPr>
                        <a:t>100</a:t>
                      </a:r>
                      <a:r>
                        <a:rPr sz="1050" b="1" dirty="0">
                          <a:latin typeface="Arial" panose="020B0604020202020204" pitchFamily="34" charset="0"/>
                          <a:cs typeface="Arial" panose="020B0604020202020204" pitchFamily="34" charset="0"/>
                        </a:rPr>
                        <a:t>-</a:t>
                      </a:r>
                      <a:r>
                        <a:rPr sz="1050" b="1" spc="-5" dirty="0">
                          <a:latin typeface="Arial" panose="020B0604020202020204" pitchFamily="34" charset="0"/>
                          <a:cs typeface="Arial" panose="020B0604020202020204" pitchFamily="34" charset="0"/>
                        </a:rPr>
                        <a:t>fol</a:t>
                      </a:r>
                      <a:r>
                        <a:rPr sz="1050" b="1" dirty="0">
                          <a:latin typeface="Arial" panose="020B0604020202020204" pitchFamily="34" charset="0"/>
                          <a:cs typeface="Arial" panose="020B0604020202020204" pitchFamily="34" charset="0"/>
                        </a:rPr>
                        <a:t>d</a:t>
                      </a:r>
                      <a:r>
                        <a:rPr sz="1050" b="1" spc="-5" dirty="0">
                          <a:latin typeface="Arial" panose="020B0604020202020204" pitchFamily="34" charset="0"/>
                          <a:cs typeface="Arial" panose="020B0604020202020204" pitchFamily="34" charset="0"/>
                        </a:rPr>
                        <a:t> </a:t>
                      </a:r>
                      <a:endParaRPr lang="en-US" sz="1050" b="1" spc="-5" dirty="0">
                        <a:latin typeface="Arial" panose="020B0604020202020204" pitchFamily="34" charset="0"/>
                        <a:cs typeface="Arial" panose="020B0604020202020204" pitchFamily="34" charset="0"/>
                      </a:endParaRPr>
                    </a:p>
                    <a:p>
                      <a:pPr marL="85725" marR="313690" algn="just">
                        <a:lnSpc>
                          <a:spcPct val="100000"/>
                        </a:lnSpc>
                      </a:pPr>
                      <a:r>
                        <a:rPr sz="1050" b="1" spc="-5" dirty="0">
                          <a:latin typeface="Arial" panose="020B0604020202020204" pitchFamily="34" charset="0"/>
                          <a:cs typeface="Arial" panose="020B0604020202020204" pitchFamily="34" charset="0"/>
                        </a:rPr>
                        <a:t>m</a:t>
                      </a:r>
                      <a:r>
                        <a:rPr sz="1050" b="1" spc="5" dirty="0">
                          <a:latin typeface="Arial" panose="020B0604020202020204" pitchFamily="34" charset="0"/>
                          <a:cs typeface="Arial" panose="020B0604020202020204" pitchFamily="34" charset="0"/>
                        </a:rPr>
                        <a:t>o</a:t>
                      </a:r>
                      <a:r>
                        <a:rPr sz="1050" b="1" spc="-5" dirty="0">
                          <a:latin typeface="Arial" panose="020B0604020202020204" pitchFamily="34" charset="0"/>
                          <a:cs typeface="Arial" panose="020B0604020202020204" pitchFamily="34" charset="0"/>
                        </a:rPr>
                        <a:t>r</a:t>
                      </a:r>
                      <a:r>
                        <a:rPr sz="1050" b="1" dirty="0">
                          <a:latin typeface="Arial" panose="020B0604020202020204" pitchFamily="34" charset="0"/>
                          <a:cs typeface="Arial" panose="020B0604020202020204" pitchFamily="34" charset="0"/>
                        </a:rPr>
                        <a:t>e</a:t>
                      </a:r>
                      <a:r>
                        <a:rPr sz="1050" b="1" spc="5" dirty="0">
                          <a:latin typeface="Arial" panose="020B0604020202020204" pitchFamily="34" charset="0"/>
                          <a:cs typeface="Arial" panose="020B0604020202020204" pitchFamily="34" charset="0"/>
                        </a:rPr>
                        <a:t> </a:t>
                      </a:r>
                      <a:r>
                        <a:rPr sz="1050" b="1" spc="-5" dirty="0">
                          <a:latin typeface="Arial" panose="020B0604020202020204" pitchFamily="34" charset="0"/>
                          <a:cs typeface="Arial" panose="020B0604020202020204" pitchFamily="34" charset="0"/>
                        </a:rPr>
                        <a:t>s</a:t>
                      </a:r>
                      <a:r>
                        <a:rPr sz="1050" b="1" spc="-10" dirty="0">
                          <a:latin typeface="Arial" panose="020B0604020202020204" pitchFamily="34" charset="0"/>
                          <a:cs typeface="Arial" panose="020B0604020202020204" pitchFamily="34" charset="0"/>
                        </a:rPr>
                        <a:t>e</a:t>
                      </a:r>
                      <a:r>
                        <a:rPr sz="1050" b="1" dirty="0">
                          <a:latin typeface="Arial" panose="020B0604020202020204" pitchFamily="34" charset="0"/>
                          <a:cs typeface="Arial" panose="020B0604020202020204" pitchFamily="34" charset="0"/>
                        </a:rPr>
                        <a:t>l</a:t>
                      </a:r>
                      <a:r>
                        <a:rPr sz="1050" b="1" spc="-10" dirty="0">
                          <a:latin typeface="Arial" panose="020B0604020202020204" pitchFamily="34" charset="0"/>
                          <a:cs typeface="Arial" panose="020B0604020202020204" pitchFamily="34" charset="0"/>
                        </a:rPr>
                        <a:t>e</a:t>
                      </a:r>
                      <a:r>
                        <a:rPr sz="1050" b="1" spc="-5" dirty="0">
                          <a:latin typeface="Arial" panose="020B0604020202020204" pitchFamily="34" charset="0"/>
                          <a:cs typeface="Arial" panose="020B0604020202020204" pitchFamily="34" charset="0"/>
                        </a:rPr>
                        <a:t>c</a:t>
                      </a:r>
                      <a:r>
                        <a:rPr sz="1050" b="1" spc="5" dirty="0">
                          <a:latin typeface="Arial" panose="020B0604020202020204" pitchFamily="34" charset="0"/>
                          <a:cs typeface="Arial" panose="020B0604020202020204" pitchFamily="34" charset="0"/>
                        </a:rPr>
                        <a:t>t</a:t>
                      </a:r>
                      <a:r>
                        <a:rPr sz="1050" b="1" dirty="0">
                          <a:latin typeface="Arial" panose="020B0604020202020204" pitchFamily="34" charset="0"/>
                          <a:cs typeface="Arial" panose="020B0604020202020204" pitchFamily="34" charset="0"/>
                        </a:rPr>
                        <a:t>ive </a:t>
                      </a:r>
                      <a:r>
                        <a:rPr sz="1050" dirty="0">
                          <a:latin typeface="Arial" panose="020B0604020202020204" pitchFamily="34" charset="0"/>
                          <a:cs typeface="Arial" panose="020B0604020202020204" pitchFamily="34" charset="0"/>
                        </a:rPr>
                        <a:t>for</a:t>
                      </a:r>
                      <a:r>
                        <a:rPr sz="1050" spc="-5" dirty="0">
                          <a:latin typeface="Arial" panose="020B0604020202020204" pitchFamily="34" charset="0"/>
                          <a:cs typeface="Arial" panose="020B0604020202020204" pitchFamily="34" charset="0"/>
                        </a:rPr>
                        <a:t> </a:t>
                      </a:r>
                      <a:r>
                        <a:rPr sz="1050" spc="-10" dirty="0">
                          <a:latin typeface="Arial" panose="020B0604020202020204" pitchFamily="34" charset="0"/>
                          <a:cs typeface="Arial" panose="020B0604020202020204" pitchFamily="34" charset="0"/>
                        </a:rPr>
                        <a:t>M</a:t>
                      </a:r>
                      <a:r>
                        <a:rPr sz="1050" spc="-5" dirty="0">
                          <a:latin typeface="Arial" panose="020B0604020202020204" pitchFamily="34" charset="0"/>
                          <a:cs typeface="Arial" panose="020B0604020202020204" pitchFamily="34" charset="0"/>
                        </a:rPr>
                        <a:t>E</a:t>
                      </a:r>
                      <a:r>
                        <a:rPr sz="1050" dirty="0">
                          <a:latin typeface="Arial" panose="020B0604020202020204" pitchFamily="34" charset="0"/>
                          <a:cs typeface="Arial" panose="020B0604020202020204" pitchFamily="34" charset="0"/>
                        </a:rPr>
                        <a:t>T</a:t>
                      </a:r>
                      <a:r>
                        <a:rPr sz="1050" spc="10" dirty="0">
                          <a:latin typeface="Arial" panose="020B0604020202020204" pitchFamily="34" charset="0"/>
                          <a:cs typeface="Arial" panose="020B0604020202020204" pitchFamily="34" charset="0"/>
                        </a:rPr>
                        <a:t> </a:t>
                      </a:r>
                      <a:endParaRPr sz="105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5725">
                        <a:lnSpc>
                          <a:spcPct val="100000"/>
                        </a:lnSpc>
                      </a:pPr>
                      <a:r>
                        <a:rPr sz="1050" b="1" spc="-5" dirty="0">
                          <a:latin typeface="Arial" panose="020B0604020202020204" pitchFamily="34" charset="0"/>
                          <a:cs typeface="Arial" panose="020B0604020202020204" pitchFamily="34" charset="0"/>
                        </a:rPr>
                        <a:t>1000-fol</a:t>
                      </a:r>
                      <a:r>
                        <a:rPr sz="1050" b="1" dirty="0">
                          <a:latin typeface="Arial" panose="020B0604020202020204" pitchFamily="34" charset="0"/>
                          <a:cs typeface="Arial" panose="020B0604020202020204" pitchFamily="34" charset="0"/>
                        </a:rPr>
                        <a:t>d</a:t>
                      </a:r>
                      <a:r>
                        <a:rPr sz="1050" b="1" spc="-5" dirty="0">
                          <a:latin typeface="Arial" panose="020B0604020202020204" pitchFamily="34" charset="0"/>
                          <a:cs typeface="Arial" panose="020B0604020202020204" pitchFamily="34" charset="0"/>
                        </a:rPr>
                        <a:t> </a:t>
                      </a:r>
                      <a:endParaRPr lang="en-US" sz="1050" b="1" spc="-5" dirty="0">
                        <a:latin typeface="Arial" panose="020B0604020202020204" pitchFamily="34" charset="0"/>
                        <a:cs typeface="Arial" panose="020B0604020202020204" pitchFamily="34" charset="0"/>
                      </a:endParaRPr>
                    </a:p>
                    <a:p>
                      <a:pPr marL="85725">
                        <a:lnSpc>
                          <a:spcPct val="100000"/>
                        </a:lnSpc>
                      </a:pPr>
                      <a:r>
                        <a:rPr sz="1050" b="1" spc="-5" dirty="0">
                          <a:latin typeface="Arial" panose="020B0604020202020204" pitchFamily="34" charset="0"/>
                          <a:cs typeface="Arial" panose="020B0604020202020204" pitchFamily="34" charset="0"/>
                        </a:rPr>
                        <a:t>mo</a:t>
                      </a:r>
                      <a:r>
                        <a:rPr sz="1050" b="1" dirty="0">
                          <a:latin typeface="Arial" panose="020B0604020202020204" pitchFamily="34" charset="0"/>
                          <a:cs typeface="Arial" panose="020B0604020202020204" pitchFamily="34" charset="0"/>
                        </a:rPr>
                        <a:t>re </a:t>
                      </a:r>
                      <a:r>
                        <a:rPr sz="1050" b="1" spc="-10" dirty="0">
                          <a:latin typeface="Arial" panose="020B0604020202020204" pitchFamily="34" charset="0"/>
                          <a:cs typeface="Arial" panose="020B0604020202020204" pitchFamily="34" charset="0"/>
                        </a:rPr>
                        <a:t>se</a:t>
                      </a:r>
                      <a:r>
                        <a:rPr sz="1050" b="1" dirty="0">
                          <a:latin typeface="Arial" panose="020B0604020202020204" pitchFamily="34" charset="0"/>
                          <a:cs typeface="Arial" panose="020B0604020202020204" pitchFamily="34" charset="0"/>
                        </a:rPr>
                        <a:t>l</a:t>
                      </a:r>
                      <a:r>
                        <a:rPr sz="1050" b="1" spc="-10" dirty="0">
                          <a:latin typeface="Arial" panose="020B0604020202020204" pitchFamily="34" charset="0"/>
                          <a:cs typeface="Arial" panose="020B0604020202020204" pitchFamily="34" charset="0"/>
                        </a:rPr>
                        <a:t>e</a:t>
                      </a:r>
                      <a:r>
                        <a:rPr sz="1050" b="1" spc="-5" dirty="0">
                          <a:latin typeface="Arial" panose="020B0604020202020204" pitchFamily="34" charset="0"/>
                          <a:cs typeface="Arial" panose="020B0604020202020204" pitchFamily="34" charset="0"/>
                        </a:rPr>
                        <a:t>c</a:t>
                      </a:r>
                      <a:r>
                        <a:rPr sz="1050" b="1" dirty="0">
                          <a:latin typeface="Arial" panose="020B0604020202020204" pitchFamily="34" charset="0"/>
                          <a:cs typeface="Arial" panose="020B0604020202020204" pitchFamily="34" charset="0"/>
                        </a:rPr>
                        <a:t>ti</a:t>
                      </a:r>
                      <a:r>
                        <a:rPr sz="1050" b="1" spc="-5" dirty="0">
                          <a:latin typeface="Arial" panose="020B0604020202020204" pitchFamily="34" charset="0"/>
                          <a:cs typeface="Arial" panose="020B0604020202020204" pitchFamily="34" charset="0"/>
                        </a:rPr>
                        <a:t>v</a:t>
                      </a:r>
                      <a:r>
                        <a:rPr sz="1050" b="1" dirty="0">
                          <a:latin typeface="Arial" panose="020B0604020202020204" pitchFamily="34" charset="0"/>
                          <a:cs typeface="Arial" panose="020B0604020202020204" pitchFamily="34" charset="0"/>
                        </a:rPr>
                        <a:t>e</a:t>
                      </a:r>
                      <a:r>
                        <a:rPr lang="en-US" sz="1050" b="1"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for </a:t>
                      </a:r>
                      <a:r>
                        <a:rPr sz="1050" spc="-10" dirty="0">
                          <a:latin typeface="Arial" panose="020B0604020202020204" pitchFamily="34" charset="0"/>
                          <a:cs typeface="Arial" panose="020B0604020202020204" pitchFamily="34" charset="0"/>
                        </a:rPr>
                        <a:t>M</a:t>
                      </a:r>
                      <a:r>
                        <a:rPr sz="1050" spc="-5" dirty="0">
                          <a:latin typeface="Arial" panose="020B0604020202020204" pitchFamily="34" charset="0"/>
                          <a:cs typeface="Arial" panose="020B0604020202020204" pitchFamily="34" charset="0"/>
                        </a:rPr>
                        <a:t>ET</a:t>
                      </a:r>
                      <a:endParaRPr sz="105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85906">
                <a:tc>
                  <a:txBody>
                    <a:bodyPr/>
                    <a:lstStyle/>
                    <a:p>
                      <a:pPr marL="130810" marR="123825" lvl="0" indent="289560" algn="ctr">
                        <a:lnSpc>
                          <a:spcPct val="100000"/>
                        </a:lnSpc>
                      </a:pPr>
                      <a:r>
                        <a:rPr sz="1200" spc="-35" dirty="0">
                          <a:latin typeface="Arial" panose="020B0604020202020204" pitchFamily="34" charset="0"/>
                          <a:cs typeface="Arial" panose="020B0604020202020204" pitchFamily="34" charset="0"/>
                        </a:rPr>
                        <a:t>P</a:t>
                      </a:r>
                      <a:r>
                        <a:rPr sz="1200" dirty="0">
                          <a:latin typeface="Arial" panose="020B0604020202020204" pitchFamily="34" charset="0"/>
                          <a:cs typeface="Arial" panose="020B0604020202020204" pitchFamily="34" charset="0"/>
                        </a:rPr>
                        <a:t>otency</a:t>
                      </a:r>
                      <a:endParaRPr lang="en-US" sz="1200" dirty="0">
                        <a:latin typeface="Arial" panose="020B0604020202020204" pitchFamily="34" charset="0"/>
                        <a:cs typeface="Arial" panose="020B0604020202020204" pitchFamily="34" charset="0"/>
                      </a:endParaRPr>
                    </a:p>
                    <a:p>
                      <a:pPr marL="130810" marR="123825" lvl="0" indent="289560" algn="ctr">
                        <a:lnSpc>
                          <a:spcPct val="100000"/>
                        </a:lnSpc>
                      </a:pPr>
                      <a:r>
                        <a:rPr sz="1200" spc="-5" dirty="0">
                          <a:latin typeface="Arial" panose="020B0604020202020204" pitchFamily="34" charset="0"/>
                          <a:cs typeface="Arial" panose="020B0604020202020204" pitchFamily="34" charset="0"/>
                        </a:rPr>
                        <a:t>En</a:t>
                      </a:r>
                      <a:r>
                        <a:rPr sz="1200" spc="-10" dirty="0">
                          <a:latin typeface="Arial" panose="020B0604020202020204" pitchFamily="34" charset="0"/>
                          <a:cs typeface="Arial" panose="020B0604020202020204" pitchFamily="34" charset="0"/>
                        </a:rPr>
                        <a:t>z</a:t>
                      </a:r>
                      <a:r>
                        <a:rPr sz="1200" dirty="0">
                          <a:latin typeface="Arial" panose="020B0604020202020204" pitchFamily="34" charset="0"/>
                          <a:cs typeface="Arial" panose="020B0604020202020204" pitchFamily="34" charset="0"/>
                        </a:rPr>
                        <a:t>yme</a:t>
                      </a:r>
                      <a:endParaRPr lang="en-US" sz="1200" dirty="0">
                        <a:latin typeface="Arial" panose="020B0604020202020204" pitchFamily="34" charset="0"/>
                        <a:cs typeface="Arial" panose="020B0604020202020204" pitchFamily="34" charset="0"/>
                      </a:endParaRPr>
                    </a:p>
                    <a:p>
                      <a:pPr marL="130810" marR="123825" lvl="0" indent="289560" algn="ctr">
                        <a:lnSpc>
                          <a:spcPct val="100000"/>
                        </a:lnSpc>
                      </a:pPr>
                      <a:r>
                        <a:rPr sz="1200" dirty="0">
                          <a:latin typeface="Arial" panose="020B0604020202020204" pitchFamily="34" charset="0"/>
                          <a:cs typeface="Arial" panose="020B0604020202020204" pitchFamily="34" charset="0"/>
                        </a:rPr>
                        <a:t>IC</a:t>
                      </a:r>
                      <a:r>
                        <a:rPr sz="1100" spc="7" baseline="-24691" dirty="0">
                          <a:latin typeface="Arial" panose="020B0604020202020204" pitchFamily="34" charset="0"/>
                          <a:cs typeface="Arial" panose="020B0604020202020204" pitchFamily="34" charset="0"/>
                        </a:rPr>
                        <a:t>50</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48360">
                        <a:lnSpc>
                          <a:spcPct val="100000"/>
                        </a:lnSpc>
                      </a:pPr>
                      <a:r>
                        <a:rPr sz="1200" b="1" dirty="0">
                          <a:latin typeface="Arial" panose="020B0604020202020204" pitchFamily="34" charset="0"/>
                          <a:cs typeface="Arial" panose="020B0604020202020204" pitchFamily="34" charset="0"/>
                        </a:rPr>
                        <a:t>1</a:t>
                      </a:r>
                      <a:r>
                        <a:rPr sz="1200" b="1" spc="-10" dirty="0">
                          <a:latin typeface="Arial" panose="020B0604020202020204" pitchFamily="34" charset="0"/>
                          <a:cs typeface="Arial" panose="020B0604020202020204" pitchFamily="34" charset="0"/>
                        </a:rPr>
                        <a:t>.</a:t>
                      </a:r>
                      <a:r>
                        <a:rPr sz="1200" b="1" dirty="0">
                          <a:latin typeface="Arial" panose="020B0604020202020204" pitchFamily="34" charset="0"/>
                          <a:cs typeface="Arial" panose="020B0604020202020204" pitchFamily="34" charset="0"/>
                        </a:rPr>
                        <a:t>7 </a:t>
                      </a:r>
                      <a:r>
                        <a:rPr sz="1200" b="1" spc="-10" dirty="0">
                          <a:latin typeface="Arial" panose="020B0604020202020204" pitchFamily="34" charset="0"/>
                          <a:cs typeface="Arial" panose="020B0604020202020204" pitchFamily="34" charset="0"/>
                        </a:rPr>
                        <a:t>n</a:t>
                      </a:r>
                      <a:r>
                        <a:rPr sz="1200" b="1" dirty="0">
                          <a:latin typeface="Arial" panose="020B0604020202020204" pitchFamily="34" charset="0"/>
                          <a:cs typeface="Arial" panose="020B0604020202020204" pitchFamily="34" charset="0"/>
                        </a:rPr>
                        <a:t>M</a:t>
                      </a:r>
                      <a:r>
                        <a:rPr sz="1100" b="1" baseline="21604" dirty="0">
                          <a:latin typeface="Arial" panose="020B0604020202020204" pitchFamily="34" charset="0"/>
                          <a:cs typeface="Arial" panose="020B0604020202020204" pitchFamily="34" charset="0"/>
                        </a:rPr>
                        <a:t>1</a:t>
                      </a:r>
                      <a:endParaRPr sz="1100" baseline="21604"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936625">
                        <a:lnSpc>
                          <a:spcPct val="100000"/>
                        </a:lnSpc>
                      </a:pPr>
                      <a:r>
                        <a:rPr sz="1200" b="1" spc="-5" dirty="0">
                          <a:latin typeface="Arial" panose="020B0604020202020204" pitchFamily="34" charset="0"/>
                          <a:cs typeface="Arial" panose="020B0604020202020204" pitchFamily="34" charset="0"/>
                        </a:rPr>
                        <a:t>0.</a:t>
                      </a:r>
                      <a:r>
                        <a:rPr sz="1200" b="1" dirty="0">
                          <a:latin typeface="Arial" panose="020B0604020202020204" pitchFamily="34" charset="0"/>
                          <a:cs typeface="Arial" panose="020B0604020202020204" pitchFamily="34" charset="0"/>
                        </a:rPr>
                        <a:t>6</a:t>
                      </a:r>
                      <a:r>
                        <a:rPr sz="1200" b="1" spc="-5" dirty="0">
                          <a:latin typeface="Arial" panose="020B0604020202020204" pitchFamily="34" charset="0"/>
                          <a:cs typeface="Arial" panose="020B0604020202020204" pitchFamily="34" charset="0"/>
                        </a:rPr>
                        <a:t> nM</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algn="ctr">
                        <a:lnSpc>
                          <a:spcPct val="100000"/>
                        </a:lnSpc>
                      </a:pPr>
                      <a:r>
                        <a:rPr sz="1200" b="1" dirty="0">
                          <a:latin typeface="Arial" panose="020B0604020202020204" pitchFamily="34" charset="0"/>
                          <a:cs typeface="Arial" panose="020B0604020202020204" pitchFamily="34" charset="0"/>
                        </a:rPr>
                        <a:t>8</a:t>
                      </a:r>
                      <a:r>
                        <a:rPr sz="1200" b="1" spc="-5" dirty="0">
                          <a:latin typeface="Arial" panose="020B0604020202020204" pitchFamily="34" charset="0"/>
                          <a:cs typeface="Arial" panose="020B0604020202020204" pitchFamily="34" charset="0"/>
                        </a:rPr>
                        <a:t> nM</a:t>
                      </a:r>
                      <a:endParaRPr sz="1200" dirty="0">
                        <a:latin typeface="Arial" panose="020B0604020202020204" pitchFamily="34" charset="0"/>
                        <a:cs typeface="Arial" panose="020B0604020202020204" pitchFamily="34" charset="0"/>
                      </a:endParaRPr>
                    </a:p>
                    <a:p>
                      <a:pPr marL="643255" marR="635000" algn="ctr">
                        <a:lnSpc>
                          <a:spcPct val="100000"/>
                        </a:lnSpc>
                        <a:spcBef>
                          <a:spcPts val="5"/>
                        </a:spcBef>
                      </a:pPr>
                      <a:r>
                        <a:rPr sz="1050" spc="-5" dirty="0">
                          <a:latin typeface="Arial" panose="020B0604020202020204" pitchFamily="34" charset="0"/>
                          <a:cs typeface="Arial" panose="020B0604020202020204" pitchFamily="34" charset="0"/>
                        </a:rPr>
                        <a:t>(</a:t>
                      </a:r>
                      <a:r>
                        <a:rPr sz="1050" dirty="0">
                          <a:latin typeface="Arial" panose="020B0604020202020204" pitchFamily="34" charset="0"/>
                          <a:cs typeface="Arial" panose="020B0604020202020204" pitchFamily="34" charset="0"/>
                        </a:rPr>
                        <a:t>vs</a:t>
                      </a:r>
                      <a:r>
                        <a:rPr sz="1050" spc="1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A</a:t>
                      </a:r>
                      <a:r>
                        <a:rPr sz="1050" dirty="0">
                          <a:latin typeface="Arial" panose="020B0604020202020204" pitchFamily="34" charset="0"/>
                          <a:cs typeface="Arial" panose="020B0604020202020204" pitchFamily="34" charset="0"/>
                        </a:rPr>
                        <a:t>LK</a:t>
                      </a:r>
                      <a:r>
                        <a:rPr sz="1050" spc="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24</a:t>
                      </a:r>
                      <a:r>
                        <a:rPr sz="1050" spc="-10" dirty="0">
                          <a:latin typeface="Arial" panose="020B0604020202020204" pitchFamily="34" charset="0"/>
                          <a:cs typeface="Arial" panose="020B0604020202020204" pitchFamily="34" charset="0"/>
                        </a:rPr>
                        <a:t> </a:t>
                      </a:r>
                      <a:r>
                        <a:rPr sz="1050" spc="-5" dirty="0" err="1">
                          <a:latin typeface="Arial" panose="020B0604020202020204" pitchFamily="34" charset="0"/>
                          <a:cs typeface="Arial" panose="020B0604020202020204" pitchFamily="34" charset="0"/>
                        </a:rPr>
                        <a:t>nM</a:t>
                      </a:r>
                      <a:r>
                        <a:rPr sz="1050" dirty="0">
                          <a:latin typeface="Arial" panose="020B0604020202020204" pitchFamily="34" charset="0"/>
                          <a:cs typeface="Arial" panose="020B0604020202020204" pitchFamily="34" charset="0"/>
                        </a:rPr>
                        <a:t>,</a:t>
                      </a:r>
                      <a:br>
                        <a:rPr lang="en-US"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ROS</a:t>
                      </a:r>
                      <a:r>
                        <a:rPr lang="en-US" sz="1050" spc="5" dirty="0">
                          <a:latin typeface="Arial" panose="020B0604020202020204" pitchFamily="34" charset="0"/>
                          <a:cs typeface="Arial" panose="020B0604020202020204" pitchFamily="34" charset="0"/>
                        </a:rPr>
                        <a:t> </a:t>
                      </a:r>
                      <a:r>
                        <a:rPr sz="1050" dirty="0">
                          <a:latin typeface="Arial" panose="020B0604020202020204" pitchFamily="34" charset="0"/>
                          <a:cs typeface="Arial" panose="020B0604020202020204" pitchFamily="34" charset="0"/>
                        </a:rPr>
                        <a:t>2</a:t>
                      </a:r>
                      <a:r>
                        <a:rPr sz="1050" spc="-5" dirty="0">
                          <a:latin typeface="Arial" panose="020B0604020202020204" pitchFamily="34" charset="0"/>
                          <a:cs typeface="Arial" panose="020B0604020202020204" pitchFamily="34" charset="0"/>
                        </a:rPr>
                        <a:t>.</a:t>
                      </a:r>
                      <a:r>
                        <a:rPr sz="1050" dirty="0">
                          <a:latin typeface="Arial" panose="020B0604020202020204" pitchFamily="34" charset="0"/>
                          <a:cs typeface="Arial" panose="020B0604020202020204" pitchFamily="34" charset="0"/>
                        </a:rPr>
                        <a:t>1</a:t>
                      </a:r>
                      <a:r>
                        <a:rPr sz="1050" spc="5" dirty="0">
                          <a:latin typeface="Arial" panose="020B0604020202020204" pitchFamily="34" charset="0"/>
                          <a:cs typeface="Arial" panose="020B0604020202020204" pitchFamily="34" charset="0"/>
                        </a:rPr>
                        <a:t> </a:t>
                      </a:r>
                      <a:r>
                        <a:rPr sz="1050" spc="-5" dirty="0">
                          <a:latin typeface="Arial" panose="020B0604020202020204" pitchFamily="34" charset="0"/>
                          <a:cs typeface="Arial" panose="020B0604020202020204" pitchFamily="34" charset="0"/>
                        </a:rPr>
                        <a:t>nM</a:t>
                      </a:r>
                      <a:r>
                        <a:rPr sz="1050" dirty="0">
                          <a:latin typeface="Arial" panose="020B0604020202020204" pitchFamily="34" charset="0"/>
                          <a:cs typeface="Arial" panose="020B0604020202020204" pitchFamily="34" charset="0"/>
                        </a:rPr>
                        <a: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892175">
                        <a:lnSpc>
                          <a:spcPct val="100000"/>
                        </a:lnSpc>
                      </a:pPr>
                      <a:r>
                        <a:rPr sz="1200" b="1" spc="-5" dirty="0">
                          <a:latin typeface="Arial" panose="020B0604020202020204" pitchFamily="34" charset="0"/>
                          <a:cs typeface="Arial" panose="020B0604020202020204" pitchFamily="34" charset="0"/>
                        </a:rPr>
                        <a:t>2.</a:t>
                      </a:r>
                      <a:r>
                        <a:rPr sz="1200" b="1" dirty="0">
                          <a:latin typeface="Arial" panose="020B0604020202020204" pitchFamily="34" charset="0"/>
                          <a:cs typeface="Arial" panose="020B0604020202020204" pitchFamily="34" charset="0"/>
                        </a:rPr>
                        <a:t>1</a:t>
                      </a:r>
                      <a:r>
                        <a:rPr sz="1200" b="1" spc="-5" dirty="0">
                          <a:latin typeface="Arial" panose="020B0604020202020204" pitchFamily="34" charset="0"/>
                          <a:cs typeface="Arial" panose="020B0604020202020204" pitchFamily="34" charset="0"/>
                        </a:rPr>
                        <a:t> nM</a:t>
                      </a:r>
                      <a:endParaRPr sz="1200" dirty="0">
                        <a:latin typeface="Arial" panose="020B0604020202020204" pitchFamily="34" charset="0"/>
                        <a:cs typeface="Arial" panose="020B0604020202020204"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064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79614-F131-06CF-18AD-F1D9242380A8}"/>
              </a:ext>
            </a:extLst>
          </p:cNvPr>
          <p:cNvSpPr>
            <a:spLocks noGrp="1"/>
          </p:cNvSpPr>
          <p:nvPr>
            <p:ph type="title"/>
          </p:nvPr>
        </p:nvSpPr>
        <p:spPr/>
        <p:txBody>
          <a:bodyPr>
            <a:normAutofit/>
          </a:bodyPr>
          <a:lstStyle/>
          <a:p>
            <a:r>
              <a:rPr lang="en-US" sz="4000" dirty="0"/>
              <a:t>NCCN Guideline</a:t>
            </a:r>
            <a:r>
              <a:rPr lang="en-US" sz="4000" baseline="30000" dirty="0"/>
              <a:t>®</a:t>
            </a:r>
            <a:r>
              <a:rPr lang="en-US" sz="4000" dirty="0"/>
              <a:t> Recommendations: </a:t>
            </a:r>
            <a:br>
              <a:rPr lang="en-US" sz="4000" dirty="0"/>
            </a:br>
            <a:r>
              <a:rPr lang="en-US" sz="4000" i="1" dirty="0"/>
              <a:t>MET</a:t>
            </a:r>
            <a:r>
              <a:rPr lang="en-US" sz="4000" dirty="0"/>
              <a:t>ex14 Skipping Mutation</a:t>
            </a:r>
          </a:p>
        </p:txBody>
      </p:sp>
      <p:graphicFrame>
        <p:nvGraphicFramePr>
          <p:cNvPr id="8" name="Table 8">
            <a:extLst>
              <a:ext uri="{FF2B5EF4-FFF2-40B4-BE49-F238E27FC236}">
                <a16:creationId xmlns:a16="http://schemas.microsoft.com/office/drawing/2014/main" id="{EC919BCF-D62F-4619-4837-DA17BAB4EA42}"/>
              </a:ext>
            </a:extLst>
          </p:cNvPr>
          <p:cNvGraphicFramePr>
            <a:graphicFrameLocks noGrp="1"/>
          </p:cNvGraphicFramePr>
          <p:nvPr>
            <p:ph idx="1"/>
            <p:extLst>
              <p:ext uri="{D42A27DB-BD31-4B8C-83A1-F6EECF244321}">
                <p14:modId xmlns:p14="http://schemas.microsoft.com/office/powerpoint/2010/main" val="2530616172"/>
              </p:ext>
            </p:extLst>
          </p:nvPr>
        </p:nvGraphicFramePr>
        <p:xfrm>
          <a:off x="838200" y="2244892"/>
          <a:ext cx="10515600" cy="1827848"/>
        </p:xfrm>
        <a:graphic>
          <a:graphicData uri="http://schemas.openxmlformats.org/drawingml/2006/table">
            <a:tbl>
              <a:tblPr firstRow="1" firstCol="1" bandRow="1">
                <a:tableStyleId>{5C22544A-7EE6-4342-B048-85BDC9FD1C3A}</a:tableStyleId>
              </a:tblPr>
              <a:tblGrid>
                <a:gridCol w="4111752">
                  <a:extLst>
                    <a:ext uri="{9D8B030D-6E8A-4147-A177-3AD203B41FA5}">
                      <a16:colId xmlns:a16="http://schemas.microsoft.com/office/drawing/2014/main" val="4134895886"/>
                    </a:ext>
                  </a:extLst>
                </a:gridCol>
                <a:gridCol w="6403848">
                  <a:extLst>
                    <a:ext uri="{9D8B030D-6E8A-4147-A177-3AD203B41FA5}">
                      <a16:colId xmlns:a16="http://schemas.microsoft.com/office/drawing/2014/main" val="4068414781"/>
                    </a:ext>
                  </a:extLst>
                </a:gridCol>
              </a:tblGrid>
              <a:tr h="456962">
                <a:tc>
                  <a:txBody>
                    <a:bodyPr/>
                    <a:lstStyle/>
                    <a:p>
                      <a:endParaRPr lang="en-US" sz="20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Arial" panose="020B0604020202020204" pitchFamily="34" charset="0"/>
                          <a:cs typeface="Arial" panose="020B0604020202020204" pitchFamily="34" charset="0"/>
                        </a:rPr>
                        <a:t>First-Line Therapy</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926515"/>
                  </a:ext>
                </a:extLst>
              </a:tr>
              <a:tr h="456962">
                <a:tc rowSpan="2">
                  <a:txBody>
                    <a:bodyPr/>
                    <a:lstStyle/>
                    <a:p>
                      <a:r>
                        <a:rPr lang="en-US" sz="2000" dirty="0">
                          <a:latin typeface="Arial" panose="020B0604020202020204" pitchFamily="34" charset="0"/>
                          <a:cs typeface="Arial" panose="020B0604020202020204" pitchFamily="34" charset="0"/>
                        </a:rPr>
                        <a:t>Preferred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Capmatinib</a:t>
                      </a:r>
                      <a:endParaRPr lang="en-US" sz="20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744713"/>
                  </a:ext>
                </a:extLst>
              </a:tr>
              <a:tr h="456962">
                <a:tc vMerge="1">
                  <a:txBody>
                    <a:bodyPr/>
                    <a:lstStyle/>
                    <a:p>
                      <a:endParaRPr lang="en-US" sz="2400" dirty="0"/>
                    </a:p>
                  </a:txBody>
                  <a:tcPr/>
                </a:tc>
                <a:tc>
                  <a:txBody>
                    <a:bodyPr/>
                    <a:lstStyle/>
                    <a:p>
                      <a:pPr algn="ctr"/>
                      <a:r>
                        <a:rPr lang="en-US" sz="2000" dirty="0" err="1">
                          <a:latin typeface="Arial" panose="020B0604020202020204" pitchFamily="34" charset="0"/>
                          <a:cs typeface="Arial" panose="020B0604020202020204" pitchFamily="34" charset="0"/>
                        </a:rPr>
                        <a:t>Tepotinib</a:t>
                      </a:r>
                      <a:endParaRPr lang="en-US" sz="20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2710180"/>
                  </a:ext>
                </a:extLst>
              </a:tr>
              <a:tr h="456962">
                <a:tc>
                  <a:txBody>
                    <a:bodyPr/>
                    <a:lstStyle/>
                    <a:p>
                      <a:r>
                        <a:rPr lang="en-US" sz="2000" dirty="0">
                          <a:latin typeface="Arial" panose="020B0604020202020204" pitchFamily="34" charset="0"/>
                          <a:cs typeface="Arial" panose="020B0604020202020204" pitchFamily="34" charset="0"/>
                        </a:rPr>
                        <a:t>Useful in Certain Circumstances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Arial" panose="020B0604020202020204" pitchFamily="34" charset="0"/>
                          <a:cs typeface="Arial" panose="020B0604020202020204" pitchFamily="34" charset="0"/>
                        </a:rPr>
                        <a:t>Crizotinib</a:t>
                      </a:r>
                      <a:r>
                        <a:rPr lang="en-US" sz="20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8115924"/>
                  </a:ext>
                </a:extLst>
              </a:tr>
            </a:tbl>
          </a:graphicData>
        </a:graphic>
      </p:graphicFrame>
      <p:sp>
        <p:nvSpPr>
          <p:cNvPr id="5" name="Text Placeholder 4">
            <a:extLst>
              <a:ext uri="{FF2B5EF4-FFF2-40B4-BE49-F238E27FC236}">
                <a16:creationId xmlns:a16="http://schemas.microsoft.com/office/drawing/2014/main" id="{2A82E4A0-9618-8594-A74F-3DAC036D0A09}"/>
              </a:ext>
            </a:extLst>
          </p:cNvPr>
          <p:cNvSpPr>
            <a:spLocks noGrp="1"/>
          </p:cNvSpPr>
          <p:nvPr>
            <p:ph type="body" sz="quarter" idx="12"/>
          </p:nvPr>
        </p:nvSpPr>
        <p:spPr>
          <a:xfrm>
            <a:off x="1524000" y="6358737"/>
            <a:ext cx="8597900" cy="447675"/>
          </a:xfrm>
        </p:spPr>
        <p:txBody>
          <a:bodyPr/>
          <a:lstStyle/>
          <a:p>
            <a:pPr>
              <a:spcBef>
                <a:spcPts val="0"/>
              </a:spcBef>
            </a:pPr>
            <a:r>
              <a:rPr lang="en-US" sz="999" dirty="0"/>
              <a:t>*Not specifically FDA-approved for </a:t>
            </a:r>
            <a:r>
              <a:rPr lang="en-US" sz="999" i="1" dirty="0"/>
              <a:t>MET</a:t>
            </a:r>
            <a:r>
              <a:rPr lang="en-US" sz="999" dirty="0"/>
              <a:t> exon 14 skipping–mutation–positive NSCLC.</a:t>
            </a:r>
          </a:p>
          <a:p>
            <a:pPr>
              <a:spcBef>
                <a:spcPts val="0"/>
              </a:spcBef>
            </a:pPr>
            <a:r>
              <a:rPr lang="en-US" sz="999" dirty="0"/>
              <a:t>NCCN, National Comprehensive Cancer Network.</a:t>
            </a:r>
            <a:br>
              <a:rPr lang="en-US" sz="999" dirty="0"/>
            </a:br>
            <a:r>
              <a:rPr lang="en-US" sz="999" dirty="0"/>
              <a:t>Ettinger et al. NCCN Guidelines</a:t>
            </a:r>
            <a:r>
              <a:rPr lang="en-US" sz="999" baseline="30000" dirty="0"/>
              <a:t>®</a:t>
            </a:r>
            <a:r>
              <a:rPr lang="en-US" sz="999" dirty="0"/>
              <a:t>. NSCLC. Version 4.2022.</a:t>
            </a:r>
          </a:p>
        </p:txBody>
      </p:sp>
    </p:spTree>
    <p:extLst>
      <p:ext uri="{BB962C8B-B14F-4D97-AF65-F5344CB8AC3E}">
        <p14:creationId xmlns:p14="http://schemas.microsoft.com/office/powerpoint/2010/main" val="1356468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838199" y="365126"/>
            <a:ext cx="10902695" cy="1087596"/>
          </a:xfrm>
        </p:spPr>
        <p:txBody>
          <a:bodyPr>
            <a:noAutofit/>
          </a:bodyPr>
          <a:lstStyle/>
          <a:p>
            <a:r>
              <a:rPr lang="en-US" sz="3600" dirty="0"/>
              <a:t>Crizotinib Targets </a:t>
            </a:r>
            <a:r>
              <a:rPr lang="en-US" sz="3600" i="1" dirty="0"/>
              <a:t>MET</a:t>
            </a:r>
            <a:r>
              <a:rPr lang="en-US" sz="3600" dirty="0"/>
              <a:t> exon 14–Driven NSCLC</a:t>
            </a:r>
          </a:p>
        </p:txBody>
      </p:sp>
      <p:sp>
        <p:nvSpPr>
          <p:cNvPr id="3" name="Text Placeholder 2">
            <a:extLst>
              <a:ext uri="{FF2B5EF4-FFF2-40B4-BE49-F238E27FC236}">
                <a16:creationId xmlns:a16="http://schemas.microsoft.com/office/drawing/2014/main" id="{C762CB5E-6C3B-C26C-31BC-45CAAF478346}"/>
              </a:ext>
            </a:extLst>
          </p:cNvPr>
          <p:cNvSpPr>
            <a:spLocks noGrp="1"/>
          </p:cNvSpPr>
          <p:nvPr>
            <p:ph type="body" sz="quarter" idx="12"/>
          </p:nvPr>
        </p:nvSpPr>
        <p:spPr/>
        <p:txBody>
          <a:bodyPr/>
          <a:lstStyle/>
          <a:p>
            <a:r>
              <a:rPr lang="it-IT" sz="999" dirty="0" err="1">
                <a:latin typeface="Arial" panose="020B0604020202020204"/>
              </a:rPr>
              <a:t>mDOR</a:t>
            </a:r>
            <a:r>
              <a:rPr lang="it-IT" sz="999" dirty="0">
                <a:latin typeface="Arial" panose="020B0604020202020204"/>
              </a:rPr>
              <a:t>, </a:t>
            </a:r>
            <a:r>
              <a:rPr lang="it-IT" sz="999" dirty="0" err="1">
                <a:latin typeface="Arial" panose="020B0604020202020204"/>
              </a:rPr>
              <a:t>median</a:t>
            </a:r>
            <a:r>
              <a:rPr lang="it-IT" sz="999" dirty="0">
                <a:latin typeface="Arial" panose="020B0604020202020204"/>
              </a:rPr>
              <a:t> duration of </a:t>
            </a:r>
            <a:r>
              <a:rPr lang="it-IT" sz="999" dirty="0" err="1">
                <a:latin typeface="Arial" panose="020B0604020202020204"/>
              </a:rPr>
              <a:t>response</a:t>
            </a:r>
            <a:r>
              <a:rPr lang="it-IT" sz="999" dirty="0">
                <a:latin typeface="Arial" panose="020B0604020202020204"/>
              </a:rPr>
              <a:t>; </a:t>
            </a:r>
            <a:r>
              <a:rPr lang="it-IT" sz="999" dirty="0" err="1">
                <a:latin typeface="Arial" panose="020B0604020202020204"/>
              </a:rPr>
              <a:t>mPFS</a:t>
            </a:r>
            <a:r>
              <a:rPr lang="it-IT" sz="999" dirty="0">
                <a:latin typeface="Arial" panose="020B0604020202020204"/>
              </a:rPr>
              <a:t>, </a:t>
            </a:r>
            <a:r>
              <a:rPr lang="it-IT" sz="999" dirty="0" err="1">
                <a:latin typeface="Arial" panose="020B0604020202020204"/>
              </a:rPr>
              <a:t>median</a:t>
            </a:r>
            <a:r>
              <a:rPr lang="it-IT" sz="999" dirty="0">
                <a:latin typeface="Arial" panose="020B0604020202020204"/>
              </a:rPr>
              <a:t> </a:t>
            </a:r>
            <a:r>
              <a:rPr lang="it-IT" sz="999" dirty="0" err="1">
                <a:latin typeface="Arial" panose="020B0604020202020204"/>
              </a:rPr>
              <a:t>progression</a:t>
            </a:r>
            <a:r>
              <a:rPr lang="it-IT" sz="999" dirty="0">
                <a:latin typeface="Arial" panose="020B0604020202020204"/>
              </a:rPr>
              <a:t>-free survival; ORR, overall </a:t>
            </a:r>
            <a:r>
              <a:rPr lang="it-IT" sz="999" dirty="0" err="1">
                <a:latin typeface="Arial" panose="020B0604020202020204"/>
              </a:rPr>
              <a:t>response</a:t>
            </a:r>
            <a:r>
              <a:rPr lang="it-IT" sz="999" dirty="0">
                <a:latin typeface="Arial" panose="020B0604020202020204"/>
              </a:rPr>
              <a:t> rate; UIF, </a:t>
            </a:r>
            <a:r>
              <a:rPr lang="it-IT" sz="999" dirty="0" err="1">
                <a:latin typeface="Arial" panose="020B0604020202020204"/>
              </a:rPr>
              <a:t>uninformative</a:t>
            </a:r>
            <a:r>
              <a:rPr lang="it-IT" sz="999" dirty="0">
                <a:latin typeface="Arial" panose="020B0604020202020204"/>
              </a:rPr>
              <a:t>.</a:t>
            </a:r>
            <a:br>
              <a:rPr lang="it-IT" sz="999" dirty="0">
                <a:latin typeface="Arial" panose="020B0604020202020204"/>
              </a:rPr>
            </a:br>
            <a:r>
              <a:rPr lang="it-IT" sz="999" dirty="0" err="1">
                <a:latin typeface="Arial" panose="020B0604020202020204"/>
              </a:rPr>
              <a:t>Drilon</a:t>
            </a:r>
            <a:r>
              <a:rPr lang="it-IT" sz="999" dirty="0">
                <a:latin typeface="Arial" panose="020B0604020202020204"/>
              </a:rPr>
              <a:t> </a:t>
            </a:r>
            <a:r>
              <a:rPr lang="en-US" sz="999" dirty="0">
                <a:latin typeface="Arial" panose="020B0604020202020204"/>
              </a:rPr>
              <a:t>et al. </a:t>
            </a:r>
            <a:r>
              <a:rPr lang="en-US" sz="999" i="1" dirty="0">
                <a:latin typeface="Arial" panose="020B0604020202020204"/>
              </a:rPr>
              <a:t>J Thorac Oncol</a:t>
            </a:r>
            <a:r>
              <a:rPr lang="en-US" sz="999" dirty="0">
                <a:latin typeface="Arial" panose="020B0604020202020204"/>
              </a:rPr>
              <a:t>. 2018;12(1):S438-S439.</a:t>
            </a:r>
            <a:endParaRPr lang="en-US" sz="999" dirty="0"/>
          </a:p>
        </p:txBody>
      </p:sp>
      <p:sp>
        <p:nvSpPr>
          <p:cNvPr id="13" name="TextBox 12"/>
          <p:cNvSpPr txBox="1"/>
          <p:nvPr/>
        </p:nvSpPr>
        <p:spPr>
          <a:xfrm>
            <a:off x="1568940" y="4316725"/>
            <a:ext cx="840885" cy="3692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695" tIns="45695" rIns="45695" bIns="45695" numCol="1" spcCol="38100" rtlCol="0" anchor="t">
            <a:spAutoFit/>
          </a:bodyPr>
          <a:lstStyle/>
          <a:p>
            <a:pPr defTabSz="913920"/>
            <a:r>
              <a:rPr lang="en-US" sz="1100" dirty="0">
                <a:solidFill>
                  <a:srgbClr val="000000"/>
                </a:solidFill>
                <a:latin typeface="Arial" panose="020B0604020202020204" pitchFamily="34" charset="0"/>
                <a:cs typeface="Arial" panose="020B0604020202020204" pitchFamily="34" charset="0"/>
                <a:sym typeface="Helvetica"/>
              </a:rPr>
              <a:t>    </a:t>
            </a:r>
            <a:r>
              <a:rPr lang="en-US" sz="700" b="1" i="1" dirty="0">
                <a:solidFill>
                  <a:srgbClr val="000000"/>
                </a:solidFill>
                <a:latin typeface="Arial" panose="020B0604020202020204" pitchFamily="34" charset="0"/>
                <a:cs typeface="Arial" panose="020B0604020202020204" pitchFamily="34" charset="0"/>
                <a:sym typeface="Helvetica"/>
              </a:rPr>
              <a:t>MET </a:t>
            </a:r>
            <a:r>
              <a:rPr lang="en-US" sz="700" b="1" dirty="0">
                <a:solidFill>
                  <a:srgbClr val="000000"/>
                </a:solidFill>
                <a:latin typeface="Arial" panose="020B0604020202020204" pitchFamily="34" charset="0"/>
                <a:cs typeface="Arial" panose="020B0604020202020204" pitchFamily="34" charset="0"/>
                <a:sym typeface="Helvetica"/>
              </a:rPr>
              <a:t>exon 14</a:t>
            </a:r>
          </a:p>
          <a:p>
            <a:pPr defTabSz="913920"/>
            <a:r>
              <a:rPr lang="en-US" sz="700" b="1" dirty="0">
                <a:latin typeface="Arial" panose="020B0604020202020204" pitchFamily="34" charset="0"/>
                <a:cs typeface="Arial" panose="020B0604020202020204" pitchFamily="34" charset="0"/>
              </a:rPr>
              <a:t>Alteration Region</a:t>
            </a:r>
            <a:endParaRPr lang="en-US" sz="700" b="1" dirty="0">
              <a:solidFill>
                <a:srgbClr val="000000"/>
              </a:solidFill>
              <a:latin typeface="Arial" panose="020B0604020202020204" pitchFamily="34" charset="0"/>
              <a:cs typeface="Arial" panose="020B0604020202020204" pitchFamily="34" charset="0"/>
              <a:sym typeface="Helvetica"/>
            </a:endParaRPr>
          </a:p>
        </p:txBody>
      </p:sp>
      <p:sp>
        <p:nvSpPr>
          <p:cNvPr id="14" name="TextBox 13"/>
          <p:cNvSpPr txBox="1"/>
          <p:nvPr/>
        </p:nvSpPr>
        <p:spPr>
          <a:xfrm>
            <a:off x="1568940" y="4612708"/>
            <a:ext cx="797604" cy="3692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695" tIns="45695" rIns="45695" bIns="45695" numCol="1" spcCol="38100" rtlCol="0" anchor="t">
            <a:spAutoFit/>
          </a:bodyPr>
          <a:lstStyle/>
          <a:p>
            <a:pPr defTabSz="913920"/>
            <a:r>
              <a:rPr lang="en-US" sz="1100" dirty="0">
                <a:solidFill>
                  <a:srgbClr val="000000"/>
                </a:solidFill>
                <a:latin typeface="Arial" panose="020B0604020202020204" pitchFamily="34" charset="0"/>
                <a:cs typeface="Arial" panose="020B0604020202020204" pitchFamily="34" charset="0"/>
                <a:sym typeface="Helvetica"/>
              </a:rPr>
              <a:t>    </a:t>
            </a:r>
            <a:r>
              <a:rPr lang="en-US" sz="700" b="1" i="1" dirty="0">
                <a:solidFill>
                  <a:srgbClr val="000000"/>
                </a:solidFill>
                <a:latin typeface="Arial" panose="020B0604020202020204" pitchFamily="34" charset="0"/>
                <a:cs typeface="Arial" panose="020B0604020202020204" pitchFamily="34" charset="0"/>
                <a:sym typeface="Helvetica"/>
              </a:rPr>
              <a:t>MET </a:t>
            </a:r>
            <a:r>
              <a:rPr lang="en-US" sz="700" b="1" dirty="0">
                <a:solidFill>
                  <a:srgbClr val="000000"/>
                </a:solidFill>
                <a:latin typeface="Arial" panose="020B0604020202020204" pitchFamily="34" charset="0"/>
                <a:cs typeface="Arial" panose="020B0604020202020204" pitchFamily="34" charset="0"/>
                <a:sym typeface="Helvetica"/>
              </a:rPr>
              <a:t>exon 14</a:t>
            </a:r>
          </a:p>
          <a:p>
            <a:pPr defTabSz="913920"/>
            <a:r>
              <a:rPr lang="en-US" sz="700" b="1" dirty="0">
                <a:latin typeface="Arial" panose="020B0604020202020204" pitchFamily="34" charset="0"/>
                <a:cs typeface="Arial" panose="020B0604020202020204" pitchFamily="34" charset="0"/>
              </a:rPr>
              <a:t>  Alteration Type</a:t>
            </a:r>
            <a:endParaRPr lang="en-US" sz="700" b="1" dirty="0">
              <a:solidFill>
                <a:srgbClr val="000000"/>
              </a:solidFill>
              <a:latin typeface="Arial" panose="020B0604020202020204" pitchFamily="34" charset="0"/>
              <a:cs typeface="Arial" panose="020B0604020202020204" pitchFamily="34" charset="0"/>
              <a:sym typeface="Helvetica"/>
            </a:endParaRPr>
          </a:p>
        </p:txBody>
      </p:sp>
      <p:sp>
        <p:nvSpPr>
          <p:cNvPr id="15" name="TextBox 14"/>
          <p:cNvSpPr txBox="1"/>
          <p:nvPr/>
        </p:nvSpPr>
        <p:spPr>
          <a:xfrm>
            <a:off x="1530015" y="4911580"/>
            <a:ext cx="844091" cy="261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695" tIns="45695" rIns="45695" bIns="45695" numCol="1" spcCol="38100" rtlCol="0" anchor="t">
            <a:spAutoFit/>
          </a:bodyPr>
          <a:lstStyle/>
          <a:p>
            <a:pPr defTabSz="913920"/>
            <a:r>
              <a:rPr lang="en-US" sz="1100" b="1" dirty="0">
                <a:solidFill>
                  <a:srgbClr val="000000"/>
                </a:solidFill>
                <a:latin typeface="Arial" panose="020B0604020202020204" pitchFamily="34" charset="0"/>
                <a:cs typeface="Arial" panose="020B0604020202020204" pitchFamily="34" charset="0"/>
                <a:sym typeface="Helvetica"/>
              </a:rPr>
              <a:t> </a:t>
            </a:r>
            <a:r>
              <a:rPr lang="en-US" sz="700" b="1" i="1" dirty="0">
                <a:solidFill>
                  <a:srgbClr val="000000"/>
                </a:solidFill>
                <a:latin typeface="Arial" panose="020B0604020202020204" pitchFamily="34" charset="0"/>
                <a:cs typeface="Arial" panose="020B0604020202020204" pitchFamily="34" charset="0"/>
                <a:sym typeface="Helvetica"/>
              </a:rPr>
              <a:t>MET </a:t>
            </a:r>
            <a:r>
              <a:rPr lang="en-US" sz="700" b="1" dirty="0">
                <a:latin typeface="Arial" panose="020B0604020202020204" pitchFamily="34" charset="0"/>
                <a:cs typeface="Arial" panose="020B0604020202020204" pitchFamily="34" charset="0"/>
              </a:rPr>
              <a:t>Amp Status</a:t>
            </a:r>
            <a:endParaRPr lang="en-US" sz="700" b="1" dirty="0">
              <a:solidFill>
                <a:srgbClr val="000000"/>
              </a:solidFill>
              <a:latin typeface="Arial" panose="020B0604020202020204" pitchFamily="34" charset="0"/>
              <a:cs typeface="Arial" panose="020B0604020202020204" pitchFamily="34" charset="0"/>
              <a:sym typeface="Helvetica"/>
            </a:endParaRPr>
          </a:p>
        </p:txBody>
      </p:sp>
      <p:sp>
        <p:nvSpPr>
          <p:cNvPr id="16" name="TextBox 15"/>
          <p:cNvSpPr txBox="1"/>
          <p:nvPr/>
        </p:nvSpPr>
        <p:spPr>
          <a:xfrm rot="16200000">
            <a:off x="-719574" y="3074583"/>
            <a:ext cx="3969369" cy="4616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695" tIns="45695" rIns="45695" bIns="45695" numCol="1" spcCol="38100" rtlCol="0" anchor="b">
            <a:spAutoFit/>
          </a:bodyPr>
          <a:lstStyle/>
          <a:p>
            <a:pPr defTabSz="913920"/>
            <a:r>
              <a:rPr lang="en-US" sz="1200" dirty="0">
                <a:solidFill>
                  <a:srgbClr val="000000"/>
                </a:solidFill>
                <a:latin typeface="Arial" panose="020B0604020202020204" pitchFamily="34" charset="0"/>
                <a:cs typeface="Arial" panose="020B0604020202020204" pitchFamily="34" charset="0"/>
                <a:sym typeface="Helvetica"/>
              </a:rPr>
              <a:t>          Best Change From Baseline in Target Lesions (%) </a:t>
            </a:r>
          </a:p>
          <a:p>
            <a:pPr defTabSz="913920"/>
            <a:r>
              <a:rPr lang="en-US" sz="1200" dirty="0">
                <a:solidFill>
                  <a:srgbClr val="000000"/>
                </a:solidFill>
                <a:latin typeface="Arial" panose="020B0604020202020204" pitchFamily="34" charset="0"/>
                <a:cs typeface="Arial" panose="020B0604020202020204" pitchFamily="34" charset="0"/>
                <a:sym typeface="Helvetica"/>
              </a:rPr>
              <a:t>              (by </a:t>
            </a:r>
            <a:r>
              <a:rPr lang="en-US" sz="1200" dirty="0">
                <a:latin typeface="Arial" panose="020B0604020202020204" pitchFamily="34" charset="0"/>
                <a:cs typeface="Arial" panose="020B0604020202020204" pitchFamily="34" charset="0"/>
              </a:rPr>
              <a:t>Derived</a:t>
            </a:r>
            <a:r>
              <a:rPr lang="en-US" sz="1200" dirty="0">
                <a:solidFill>
                  <a:srgbClr val="000000"/>
                </a:solidFill>
                <a:latin typeface="Arial" panose="020B0604020202020204" pitchFamily="34" charset="0"/>
                <a:cs typeface="Arial" panose="020B0604020202020204" pitchFamily="34" charset="0"/>
                <a:sym typeface="Helvetica"/>
              </a:rPr>
              <a:t> Investigator Assessment; N=52)</a:t>
            </a:r>
          </a:p>
        </p:txBody>
      </p:sp>
      <p:graphicFrame>
        <p:nvGraphicFramePr>
          <p:cNvPr id="18" name="Table 17"/>
          <p:cNvGraphicFramePr>
            <a:graphicFrameLocks noGrp="1"/>
          </p:cNvGraphicFramePr>
          <p:nvPr>
            <p:extLst>
              <p:ext uri="{D42A27DB-BD31-4B8C-83A1-F6EECF244321}">
                <p14:modId xmlns:p14="http://schemas.microsoft.com/office/powerpoint/2010/main" val="2403843222"/>
              </p:ext>
            </p:extLst>
          </p:nvPr>
        </p:nvGraphicFramePr>
        <p:xfrm>
          <a:off x="8963360" y="3569110"/>
          <a:ext cx="2612860" cy="2289871"/>
        </p:xfrm>
        <a:graphic>
          <a:graphicData uri="http://schemas.openxmlformats.org/drawingml/2006/table">
            <a:tbl>
              <a:tblPr firstRow="1" bandRow="1">
                <a:tableStyleId>{5940675A-B579-460E-94D1-54222C63F5DA}</a:tableStyleId>
              </a:tblPr>
              <a:tblGrid>
                <a:gridCol w="270383">
                  <a:extLst>
                    <a:ext uri="{9D8B030D-6E8A-4147-A177-3AD203B41FA5}">
                      <a16:colId xmlns:a16="http://schemas.microsoft.com/office/drawing/2014/main" val="20000"/>
                    </a:ext>
                  </a:extLst>
                </a:gridCol>
                <a:gridCol w="780827">
                  <a:extLst>
                    <a:ext uri="{9D8B030D-6E8A-4147-A177-3AD203B41FA5}">
                      <a16:colId xmlns:a16="http://schemas.microsoft.com/office/drawing/2014/main" val="20001"/>
                    </a:ext>
                  </a:extLst>
                </a:gridCol>
                <a:gridCol w="850330">
                  <a:extLst>
                    <a:ext uri="{9D8B030D-6E8A-4147-A177-3AD203B41FA5}">
                      <a16:colId xmlns:a16="http://schemas.microsoft.com/office/drawing/2014/main" val="20002"/>
                    </a:ext>
                  </a:extLst>
                </a:gridCol>
                <a:gridCol w="711320">
                  <a:extLst>
                    <a:ext uri="{9D8B030D-6E8A-4147-A177-3AD203B41FA5}">
                      <a16:colId xmlns:a16="http://schemas.microsoft.com/office/drawing/2014/main" val="20003"/>
                    </a:ext>
                  </a:extLst>
                </a:gridCol>
              </a:tblGrid>
              <a:tr h="343066">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a:r>
                        <a:rPr lang="en-US" sz="1100" b="1" dirty="0">
                          <a:latin typeface="Arial" panose="020B0604020202020204" pitchFamily="34" charset="0"/>
                          <a:cs typeface="Arial" panose="020B0604020202020204" pitchFamily="34" charset="0"/>
                        </a:rPr>
                        <a:t>Biomarker</a:t>
                      </a:r>
                      <a:r>
                        <a:rPr lang="en-US" sz="1100" b="1" baseline="0" dirty="0">
                          <a:latin typeface="Arial" panose="020B0604020202020204" pitchFamily="34" charset="0"/>
                          <a:cs typeface="Arial" panose="020B0604020202020204" pitchFamily="34" charset="0"/>
                        </a:rPr>
                        <a:t> Data Key</a:t>
                      </a:r>
                      <a:r>
                        <a:rPr lang="en-US" sz="1100" baseline="30000" dirty="0">
                          <a:latin typeface="Arial" panose="020B0604020202020204" pitchFamily="34" charset="0"/>
                          <a:cs typeface="Arial" panose="020B0604020202020204" pitchFamily="34" charset="0"/>
                        </a:rPr>
                        <a:t>§</a:t>
                      </a:r>
                      <a:endParaRPr lang="en-US" sz="1100" b="1" baseline="30000" dirty="0">
                        <a:latin typeface="Arial" panose="020B0604020202020204" pitchFamily="34" charset="0"/>
                        <a:cs typeface="Arial" panose="020B0604020202020204" pitchFamily="34" charset="0"/>
                      </a:endParaRPr>
                    </a:p>
                  </a:txBody>
                  <a:tcPr marL="81740" marR="81740" marT="40870" marB="40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pPr algn="ctr"/>
                      <a:endParaRPr lang="en-US" b="1" dirty="0"/>
                    </a:p>
                  </a:txBody>
                  <a:tcPr/>
                </a:tc>
                <a:tc hMerge="1">
                  <a:txBody>
                    <a:bodyPr/>
                    <a:lstStyle/>
                    <a:p>
                      <a:pPr algn="ctr"/>
                      <a:endParaRPr lang="en-US" b="1" dirty="0"/>
                    </a:p>
                  </a:txBody>
                  <a:tcPr/>
                </a:tc>
                <a:extLst>
                  <a:ext uri="{0D108BD9-81ED-4DB2-BD59-A6C34878D82A}">
                    <a16:rowId xmlns:a16="http://schemas.microsoft.com/office/drawing/2014/main" val="10000"/>
                  </a:ext>
                </a:extLst>
              </a:tr>
              <a:tr h="520077">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900" b="1" i="1" dirty="0">
                          <a:latin typeface="Arial" panose="020B0604020202020204" pitchFamily="34" charset="0"/>
                          <a:cs typeface="Arial" panose="020B0604020202020204" pitchFamily="34" charset="0"/>
                        </a:rPr>
                        <a:t>MET</a:t>
                      </a:r>
                      <a:r>
                        <a:rPr lang="en-US" sz="900" b="1" dirty="0">
                          <a:latin typeface="Arial" panose="020B0604020202020204" pitchFamily="34" charset="0"/>
                          <a:cs typeface="Arial" panose="020B0604020202020204" pitchFamily="34" charset="0"/>
                        </a:rPr>
                        <a:t> exon 14 alteration</a:t>
                      </a:r>
                      <a:r>
                        <a:rPr lang="en-US" sz="900" b="1" baseline="0" dirty="0">
                          <a:latin typeface="Arial" panose="020B0604020202020204" pitchFamily="34" charset="0"/>
                          <a:cs typeface="Arial" panose="020B0604020202020204" pitchFamily="34" charset="0"/>
                        </a:rPr>
                        <a:t> region</a:t>
                      </a:r>
                      <a:endParaRPr lang="en-US" sz="900" b="1" dirty="0">
                        <a:latin typeface="Arial" panose="020B0604020202020204" pitchFamily="34" charset="0"/>
                        <a:cs typeface="Arial" panose="020B0604020202020204" pitchFamily="34" charset="0"/>
                      </a:endParaRPr>
                    </a:p>
                  </a:txBody>
                  <a:tcPr marL="16339" marR="16339" marT="35369" marB="35369" anchor="b"/>
                </a:tc>
                <a:tc>
                  <a:txBody>
                    <a:bodyPr/>
                    <a:lstStyle/>
                    <a:p>
                      <a:pPr algn="ctr"/>
                      <a:r>
                        <a:rPr lang="en-US" sz="900" b="1" i="1" dirty="0">
                          <a:latin typeface="Arial" panose="020B0604020202020204" pitchFamily="34" charset="0"/>
                          <a:cs typeface="Arial" panose="020B0604020202020204" pitchFamily="34" charset="0"/>
                        </a:rPr>
                        <a:t>MET</a:t>
                      </a:r>
                      <a:r>
                        <a:rPr lang="en-US" sz="900" b="1" dirty="0">
                          <a:latin typeface="Arial" panose="020B0604020202020204" pitchFamily="34" charset="0"/>
                          <a:cs typeface="Arial" panose="020B0604020202020204" pitchFamily="34" charset="0"/>
                        </a:rPr>
                        <a:t> exon 14 alteration type</a:t>
                      </a:r>
                    </a:p>
                  </a:txBody>
                  <a:tcPr marL="16339" marR="16339" marT="35369" marB="35369" anchor="b"/>
                </a:tc>
                <a:tc>
                  <a:txBody>
                    <a:bodyPr/>
                    <a:lstStyle/>
                    <a:p>
                      <a:pPr algn="ctr"/>
                      <a:r>
                        <a:rPr lang="en-US" sz="900" b="1" i="1" dirty="0">
                          <a:latin typeface="Arial" panose="020B0604020202020204" pitchFamily="34" charset="0"/>
                          <a:cs typeface="Arial" panose="020B0604020202020204" pitchFamily="34" charset="0"/>
                        </a:rPr>
                        <a:t>MET</a:t>
                      </a:r>
                      <a:r>
                        <a:rPr lang="en-US" sz="900" b="1" dirty="0">
                          <a:latin typeface="Arial" panose="020B0604020202020204" pitchFamily="34" charset="0"/>
                          <a:cs typeface="Arial" panose="020B0604020202020204" pitchFamily="34" charset="0"/>
                        </a:rPr>
                        <a:t> amp status</a:t>
                      </a:r>
                    </a:p>
                  </a:txBody>
                  <a:tcPr marL="16339" marR="16339" marT="35369" marB="35369" anchor="b"/>
                </a:tc>
                <a:extLst>
                  <a:ext uri="{0D108BD9-81ED-4DB2-BD59-A6C34878D82A}">
                    <a16:rowId xmlns:a16="http://schemas.microsoft.com/office/drawing/2014/main" val="10001"/>
                  </a:ext>
                </a:extLst>
              </a:tr>
              <a:tr h="370298">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solidFill>
                      <a:srgbClr val="951D09"/>
                    </a:solidFill>
                  </a:tcPr>
                </a:tc>
                <a:tc>
                  <a:txBody>
                    <a:bodyPr/>
                    <a:lstStyle/>
                    <a:p>
                      <a:pPr algn="ctr"/>
                      <a:r>
                        <a:rPr lang="en-US" sz="900" dirty="0">
                          <a:latin typeface="Arial" panose="020B0604020202020204" pitchFamily="34" charset="0"/>
                          <a:cs typeface="Arial" panose="020B0604020202020204" pitchFamily="34" charset="0"/>
                        </a:rPr>
                        <a:t>Splice donor</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Base substitution</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Detected</a:t>
                      </a:r>
                    </a:p>
                  </a:txBody>
                  <a:tcPr marL="16339" marR="16339" marT="35369" marB="35369" anchor="ctr"/>
                </a:tc>
                <a:extLst>
                  <a:ext uri="{0D108BD9-81ED-4DB2-BD59-A6C34878D82A}">
                    <a16:rowId xmlns:a16="http://schemas.microsoft.com/office/drawing/2014/main" val="10002"/>
                  </a:ext>
                </a:extLst>
              </a:tr>
              <a:tr h="370298">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solidFill>
                      <a:srgbClr val="FFCC99"/>
                    </a:solidFill>
                  </a:tcPr>
                </a:tc>
                <a:tc>
                  <a:txBody>
                    <a:bodyPr/>
                    <a:lstStyle/>
                    <a:p>
                      <a:pPr algn="ctr"/>
                      <a:r>
                        <a:rPr lang="en-US" sz="900" dirty="0">
                          <a:latin typeface="Arial" panose="020B0604020202020204" pitchFamily="34" charset="0"/>
                          <a:cs typeface="Arial" panose="020B0604020202020204" pitchFamily="34" charset="0"/>
                        </a:rPr>
                        <a:t>Splice acceptor</a:t>
                      </a:r>
                      <a:r>
                        <a:rPr lang="en-US" sz="900" baseline="30000" dirty="0">
                          <a:latin typeface="Arial" panose="020B0604020202020204" pitchFamily="34" charset="0"/>
                          <a:cs typeface="Arial" panose="020B0604020202020204" pitchFamily="34" charset="0"/>
                        </a:rPr>
                        <a:t>†</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Large</a:t>
                      </a:r>
                      <a:r>
                        <a:rPr lang="en-US" sz="900" baseline="0" dirty="0">
                          <a:latin typeface="Arial" panose="020B0604020202020204" pitchFamily="34" charset="0"/>
                          <a:cs typeface="Arial" panose="020B0604020202020204" pitchFamily="34" charset="0"/>
                        </a:rPr>
                        <a:t> indel </a:t>
                      </a:r>
                    </a:p>
                    <a:p>
                      <a:pPr algn="ctr"/>
                      <a:r>
                        <a:rPr lang="en-US" sz="900" baseline="0" dirty="0">
                          <a:latin typeface="Arial" panose="020B0604020202020204" pitchFamily="34" charset="0"/>
                          <a:cs typeface="Arial" panose="020B0604020202020204" pitchFamily="34" charset="0"/>
                        </a:rPr>
                        <a:t>(&gt;35 bp)</a:t>
                      </a:r>
                      <a:endParaRPr lang="en-US" sz="900" dirty="0">
                        <a:latin typeface="Arial" panose="020B0604020202020204" pitchFamily="34" charset="0"/>
                        <a:cs typeface="Arial" panose="020B0604020202020204" pitchFamily="34" charset="0"/>
                      </a:endParaRP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UIF</a:t>
                      </a:r>
                    </a:p>
                  </a:txBody>
                  <a:tcPr marL="16339" marR="16339" marT="35369" marB="35369" anchor="ctr"/>
                </a:tc>
                <a:extLst>
                  <a:ext uri="{0D108BD9-81ED-4DB2-BD59-A6C34878D82A}">
                    <a16:rowId xmlns:a16="http://schemas.microsoft.com/office/drawing/2014/main" val="10003"/>
                  </a:ext>
                </a:extLst>
              </a:tr>
              <a:tr h="343066">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solidFill>
                      <a:srgbClr val="005A9E"/>
                    </a:solidFill>
                  </a:tcPr>
                </a:tc>
                <a:tc>
                  <a:txBody>
                    <a:bodyPr/>
                    <a:lstStyle/>
                    <a:p>
                      <a:pPr algn="ctr"/>
                      <a:r>
                        <a:rPr lang="en-US" sz="900" dirty="0">
                          <a:latin typeface="Arial" panose="020B0604020202020204" pitchFamily="34" charset="0"/>
                          <a:cs typeface="Arial" panose="020B0604020202020204" pitchFamily="34" charset="0"/>
                        </a:rPr>
                        <a:t>Canonical</a:t>
                      </a:r>
                      <a:r>
                        <a:rPr lang="en-US" sz="900" baseline="30000" dirty="0">
                          <a:latin typeface="Arial" panose="020B0604020202020204" pitchFamily="34" charset="0"/>
                          <a:cs typeface="Arial" panose="020B0604020202020204" pitchFamily="34" charset="0"/>
                        </a:rPr>
                        <a:t>‡</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Indel</a:t>
                      </a:r>
                    </a:p>
                  </a:txBody>
                  <a:tcPr marL="16339" marR="16339" marT="35369" marB="3536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a:t>
                      </a:r>
                    </a:p>
                  </a:txBody>
                  <a:tcPr marL="16339" marR="16339" marT="35369" marB="35369" anchor="ctr"/>
                </a:tc>
                <a:extLst>
                  <a:ext uri="{0D108BD9-81ED-4DB2-BD59-A6C34878D82A}">
                    <a16:rowId xmlns:a16="http://schemas.microsoft.com/office/drawing/2014/main" val="10004"/>
                  </a:ext>
                </a:extLst>
              </a:tr>
              <a:tr h="343066">
                <a:tc>
                  <a:txBody>
                    <a:bodyPr/>
                    <a:lstStyle/>
                    <a:p>
                      <a:pPr algn="ctr"/>
                      <a:endParaRPr lang="en-US" sz="1400" dirty="0">
                        <a:latin typeface="Arial" panose="020B0604020202020204" pitchFamily="34" charset="0"/>
                        <a:cs typeface="Arial" panose="020B0604020202020204" pitchFamily="34" charset="0"/>
                      </a:endParaRPr>
                    </a:p>
                  </a:txBody>
                  <a:tcPr marL="70741" marR="70741" marT="35369" marB="35369">
                    <a:solidFill>
                      <a:schemeClr val="bg1">
                        <a:lumMod val="75000"/>
                      </a:schemeClr>
                    </a:solidFill>
                  </a:tcPr>
                </a:tc>
                <a:tc>
                  <a:txBody>
                    <a:bodyPr/>
                    <a:lstStyle/>
                    <a:p>
                      <a:pPr algn="ctr"/>
                      <a:r>
                        <a:rPr lang="en-US" sz="900" dirty="0">
                          <a:latin typeface="Arial" panose="020B0604020202020204" pitchFamily="34" charset="0"/>
                          <a:cs typeface="Arial" panose="020B0604020202020204" pitchFamily="34" charset="0"/>
                        </a:rPr>
                        <a:t>Not detected</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a:t>
                      </a:r>
                    </a:p>
                  </a:txBody>
                  <a:tcPr marL="16339" marR="16339" marT="35369" marB="35369" anchor="ctr"/>
                </a:tc>
                <a:tc>
                  <a:txBody>
                    <a:bodyPr/>
                    <a:lstStyle/>
                    <a:p>
                      <a:pPr algn="ctr"/>
                      <a:r>
                        <a:rPr lang="en-US" sz="900" dirty="0">
                          <a:latin typeface="Arial" panose="020B0604020202020204" pitchFamily="34" charset="0"/>
                          <a:cs typeface="Arial" panose="020B0604020202020204" pitchFamily="34" charset="0"/>
                        </a:rPr>
                        <a:t>Not</a:t>
                      </a:r>
                      <a:r>
                        <a:rPr lang="en-US" sz="900" baseline="0" dirty="0">
                          <a:latin typeface="Arial" panose="020B0604020202020204" pitchFamily="34" charset="0"/>
                          <a:cs typeface="Arial" panose="020B0604020202020204" pitchFamily="34" charset="0"/>
                        </a:rPr>
                        <a:t> detected</a:t>
                      </a:r>
                      <a:endParaRPr lang="en-US" sz="900" dirty="0">
                        <a:latin typeface="Arial" panose="020B0604020202020204" pitchFamily="34" charset="0"/>
                        <a:cs typeface="Arial" panose="020B0604020202020204" pitchFamily="34" charset="0"/>
                      </a:endParaRPr>
                    </a:p>
                  </a:txBody>
                  <a:tcPr marL="16339" marR="16339" marT="35369" marB="35369" anchor="ctr"/>
                </a:tc>
                <a:extLst>
                  <a:ext uri="{0D108BD9-81ED-4DB2-BD59-A6C34878D82A}">
                    <a16:rowId xmlns:a16="http://schemas.microsoft.com/office/drawing/2014/main" val="10005"/>
                  </a:ext>
                </a:extLst>
              </a:tr>
            </a:tbl>
          </a:graphicData>
        </a:graphic>
      </p:graphicFrame>
      <p:cxnSp>
        <p:nvCxnSpPr>
          <p:cNvPr id="19" name="Straight Connector 18">
            <a:extLst>
              <a:ext uri="{FF2B5EF4-FFF2-40B4-BE49-F238E27FC236}">
                <a16:creationId xmlns:a16="http://schemas.microsoft.com/office/drawing/2014/main" id="{7822409D-EB4B-F34F-BA36-5E6D47E52AF9}"/>
              </a:ext>
            </a:extLst>
          </p:cNvPr>
          <p:cNvCxnSpPr/>
          <p:nvPr/>
        </p:nvCxnSpPr>
        <p:spPr>
          <a:xfrm>
            <a:off x="2429481" y="1436392"/>
            <a:ext cx="0" cy="2844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818AA7-EAAC-694A-93A4-11CCA4397128}"/>
              </a:ext>
            </a:extLst>
          </p:cNvPr>
          <p:cNvCxnSpPr>
            <a:cxnSpLocks/>
          </p:cNvCxnSpPr>
          <p:nvPr/>
        </p:nvCxnSpPr>
        <p:spPr>
          <a:xfrm flipH="1">
            <a:off x="2379249" y="4274523"/>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81C033-6A39-2A4C-A9E2-BDAA82284A62}"/>
              </a:ext>
            </a:extLst>
          </p:cNvPr>
          <p:cNvCxnSpPr>
            <a:cxnSpLocks/>
          </p:cNvCxnSpPr>
          <p:nvPr/>
        </p:nvCxnSpPr>
        <p:spPr>
          <a:xfrm flipH="1">
            <a:off x="2379249" y="3991720"/>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C19D168-F202-9C45-A4A6-0F31ED6604F1}"/>
              </a:ext>
            </a:extLst>
          </p:cNvPr>
          <p:cNvCxnSpPr>
            <a:cxnSpLocks/>
          </p:cNvCxnSpPr>
          <p:nvPr/>
        </p:nvCxnSpPr>
        <p:spPr>
          <a:xfrm flipH="1">
            <a:off x="2379249" y="3708920"/>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AE09E0-60D1-8F40-BA6E-6755D9DEBC42}"/>
              </a:ext>
            </a:extLst>
          </p:cNvPr>
          <p:cNvCxnSpPr>
            <a:cxnSpLocks/>
          </p:cNvCxnSpPr>
          <p:nvPr/>
        </p:nvCxnSpPr>
        <p:spPr>
          <a:xfrm flipH="1">
            <a:off x="2379249" y="3426121"/>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0ED5A8-CB6D-5F44-BD06-2A1BC7725253}"/>
              </a:ext>
            </a:extLst>
          </p:cNvPr>
          <p:cNvCxnSpPr>
            <a:cxnSpLocks/>
          </p:cNvCxnSpPr>
          <p:nvPr/>
        </p:nvCxnSpPr>
        <p:spPr>
          <a:xfrm flipH="1">
            <a:off x="2379249" y="3143320"/>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D82BF9-4A49-024E-89E1-EA9AE1719B21}"/>
              </a:ext>
            </a:extLst>
          </p:cNvPr>
          <p:cNvCxnSpPr>
            <a:cxnSpLocks/>
          </p:cNvCxnSpPr>
          <p:nvPr/>
        </p:nvCxnSpPr>
        <p:spPr>
          <a:xfrm flipH="1">
            <a:off x="2379249" y="2860519"/>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982376-0425-874C-A5EA-18E155FDD5FE}"/>
              </a:ext>
            </a:extLst>
          </p:cNvPr>
          <p:cNvCxnSpPr>
            <a:cxnSpLocks/>
          </p:cNvCxnSpPr>
          <p:nvPr/>
        </p:nvCxnSpPr>
        <p:spPr>
          <a:xfrm flipH="1">
            <a:off x="2379249" y="2577719"/>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BB64B0B-0338-584E-852F-916CCBA931FF}"/>
              </a:ext>
            </a:extLst>
          </p:cNvPr>
          <p:cNvCxnSpPr>
            <a:cxnSpLocks/>
          </p:cNvCxnSpPr>
          <p:nvPr/>
        </p:nvCxnSpPr>
        <p:spPr>
          <a:xfrm flipH="1">
            <a:off x="2379249" y="2294918"/>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9185F94-F6E2-F84B-A1B6-C9A238326489}"/>
              </a:ext>
            </a:extLst>
          </p:cNvPr>
          <p:cNvCxnSpPr>
            <a:cxnSpLocks/>
          </p:cNvCxnSpPr>
          <p:nvPr/>
        </p:nvCxnSpPr>
        <p:spPr>
          <a:xfrm flipH="1">
            <a:off x="2379249" y="2012117"/>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1051DD-1EFF-9F40-9B5F-9AB039BED2E4}"/>
              </a:ext>
            </a:extLst>
          </p:cNvPr>
          <p:cNvCxnSpPr>
            <a:cxnSpLocks/>
          </p:cNvCxnSpPr>
          <p:nvPr/>
        </p:nvCxnSpPr>
        <p:spPr>
          <a:xfrm flipH="1">
            <a:off x="2379249" y="1729317"/>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236896-4DD9-034D-A19F-C4592C1E025C}"/>
              </a:ext>
            </a:extLst>
          </p:cNvPr>
          <p:cNvCxnSpPr>
            <a:cxnSpLocks/>
          </p:cNvCxnSpPr>
          <p:nvPr/>
        </p:nvCxnSpPr>
        <p:spPr>
          <a:xfrm flipH="1">
            <a:off x="2379249" y="1446516"/>
            <a:ext cx="456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71063E1-CF81-AE42-AECD-CBC1DD0328B1}"/>
              </a:ext>
            </a:extLst>
          </p:cNvPr>
          <p:cNvSpPr txBox="1"/>
          <p:nvPr/>
        </p:nvSpPr>
        <p:spPr>
          <a:xfrm>
            <a:off x="2016729" y="4163092"/>
            <a:ext cx="354144"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-100</a:t>
            </a:r>
          </a:p>
        </p:txBody>
      </p:sp>
      <p:sp>
        <p:nvSpPr>
          <p:cNvPr id="42" name="TextBox 41">
            <a:extLst>
              <a:ext uri="{FF2B5EF4-FFF2-40B4-BE49-F238E27FC236}">
                <a16:creationId xmlns:a16="http://schemas.microsoft.com/office/drawing/2014/main" id="{11EF923A-97BF-5F4B-B5A0-A46871C0FD38}"/>
              </a:ext>
            </a:extLst>
          </p:cNvPr>
          <p:cNvSpPr txBox="1"/>
          <p:nvPr/>
        </p:nvSpPr>
        <p:spPr>
          <a:xfrm>
            <a:off x="2104849" y="3880875"/>
            <a:ext cx="26602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-80</a:t>
            </a:r>
          </a:p>
        </p:txBody>
      </p:sp>
      <p:sp>
        <p:nvSpPr>
          <p:cNvPr id="43" name="TextBox 42">
            <a:extLst>
              <a:ext uri="{FF2B5EF4-FFF2-40B4-BE49-F238E27FC236}">
                <a16:creationId xmlns:a16="http://schemas.microsoft.com/office/drawing/2014/main" id="{26F9FEDC-5E1C-0B48-AD28-BEDF62D0DCF2}"/>
              </a:ext>
            </a:extLst>
          </p:cNvPr>
          <p:cNvSpPr txBox="1"/>
          <p:nvPr/>
        </p:nvSpPr>
        <p:spPr>
          <a:xfrm>
            <a:off x="2104849" y="3598655"/>
            <a:ext cx="26602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-60</a:t>
            </a:r>
          </a:p>
        </p:txBody>
      </p:sp>
      <p:sp>
        <p:nvSpPr>
          <p:cNvPr id="44" name="TextBox 43">
            <a:extLst>
              <a:ext uri="{FF2B5EF4-FFF2-40B4-BE49-F238E27FC236}">
                <a16:creationId xmlns:a16="http://schemas.microsoft.com/office/drawing/2014/main" id="{78ADDC9C-AB36-D040-8C9A-449C97889796}"/>
              </a:ext>
            </a:extLst>
          </p:cNvPr>
          <p:cNvSpPr txBox="1"/>
          <p:nvPr/>
        </p:nvSpPr>
        <p:spPr>
          <a:xfrm>
            <a:off x="2104849" y="3316437"/>
            <a:ext cx="26602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-40</a:t>
            </a:r>
          </a:p>
        </p:txBody>
      </p:sp>
      <p:sp>
        <p:nvSpPr>
          <p:cNvPr id="45" name="TextBox 44">
            <a:extLst>
              <a:ext uri="{FF2B5EF4-FFF2-40B4-BE49-F238E27FC236}">
                <a16:creationId xmlns:a16="http://schemas.microsoft.com/office/drawing/2014/main" id="{813D5D92-3DF3-324F-BA66-42C4F17660B3}"/>
              </a:ext>
            </a:extLst>
          </p:cNvPr>
          <p:cNvSpPr txBox="1"/>
          <p:nvPr/>
        </p:nvSpPr>
        <p:spPr>
          <a:xfrm>
            <a:off x="2104849" y="3034217"/>
            <a:ext cx="26602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-20</a:t>
            </a:r>
          </a:p>
        </p:txBody>
      </p:sp>
      <p:sp>
        <p:nvSpPr>
          <p:cNvPr id="46" name="TextBox 45">
            <a:extLst>
              <a:ext uri="{FF2B5EF4-FFF2-40B4-BE49-F238E27FC236}">
                <a16:creationId xmlns:a16="http://schemas.microsoft.com/office/drawing/2014/main" id="{0D60F0B5-CCC7-2E4A-B969-EDB8EFA9CA7B}"/>
              </a:ext>
            </a:extLst>
          </p:cNvPr>
          <p:cNvSpPr txBox="1"/>
          <p:nvPr/>
        </p:nvSpPr>
        <p:spPr>
          <a:xfrm>
            <a:off x="2245840" y="2751999"/>
            <a:ext cx="12503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0</a:t>
            </a:r>
          </a:p>
        </p:txBody>
      </p:sp>
      <p:sp>
        <p:nvSpPr>
          <p:cNvPr id="47" name="TextBox 46">
            <a:extLst>
              <a:ext uri="{FF2B5EF4-FFF2-40B4-BE49-F238E27FC236}">
                <a16:creationId xmlns:a16="http://schemas.microsoft.com/office/drawing/2014/main" id="{4CB27490-A342-1148-A518-0BE5CCE4DF00}"/>
              </a:ext>
            </a:extLst>
          </p:cNvPr>
          <p:cNvSpPr txBox="1"/>
          <p:nvPr/>
        </p:nvSpPr>
        <p:spPr>
          <a:xfrm>
            <a:off x="2157719" y="2469779"/>
            <a:ext cx="21315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20</a:t>
            </a:r>
          </a:p>
        </p:txBody>
      </p:sp>
      <p:sp>
        <p:nvSpPr>
          <p:cNvPr id="48" name="TextBox 47">
            <a:extLst>
              <a:ext uri="{FF2B5EF4-FFF2-40B4-BE49-F238E27FC236}">
                <a16:creationId xmlns:a16="http://schemas.microsoft.com/office/drawing/2014/main" id="{7BFF3501-9F47-2B40-B041-DF93D2DE5808}"/>
              </a:ext>
            </a:extLst>
          </p:cNvPr>
          <p:cNvSpPr txBox="1"/>
          <p:nvPr/>
        </p:nvSpPr>
        <p:spPr>
          <a:xfrm>
            <a:off x="2157719" y="2187561"/>
            <a:ext cx="21315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40</a:t>
            </a:r>
          </a:p>
        </p:txBody>
      </p:sp>
      <p:sp>
        <p:nvSpPr>
          <p:cNvPr id="49" name="TextBox 48">
            <a:extLst>
              <a:ext uri="{FF2B5EF4-FFF2-40B4-BE49-F238E27FC236}">
                <a16:creationId xmlns:a16="http://schemas.microsoft.com/office/drawing/2014/main" id="{9183342B-9E35-D041-8A43-4DB628386C7A}"/>
              </a:ext>
            </a:extLst>
          </p:cNvPr>
          <p:cNvSpPr txBox="1"/>
          <p:nvPr/>
        </p:nvSpPr>
        <p:spPr>
          <a:xfrm>
            <a:off x="2157719" y="1905341"/>
            <a:ext cx="21315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60</a:t>
            </a:r>
          </a:p>
        </p:txBody>
      </p:sp>
      <p:sp>
        <p:nvSpPr>
          <p:cNvPr id="50" name="TextBox 49">
            <a:extLst>
              <a:ext uri="{FF2B5EF4-FFF2-40B4-BE49-F238E27FC236}">
                <a16:creationId xmlns:a16="http://schemas.microsoft.com/office/drawing/2014/main" id="{5B374DA0-C8E4-1B49-8726-EB2A0E8D3517}"/>
              </a:ext>
            </a:extLst>
          </p:cNvPr>
          <p:cNvSpPr txBox="1"/>
          <p:nvPr/>
        </p:nvSpPr>
        <p:spPr>
          <a:xfrm>
            <a:off x="2157719" y="1623123"/>
            <a:ext cx="213153" cy="244684"/>
          </a:xfrm>
          <a:prstGeom prst="rect">
            <a:avLst/>
          </a:prstGeom>
          <a:noFill/>
        </p:spPr>
        <p:txBody>
          <a:bodyPr wrap="none" lIns="18278" tIns="18278" rIns="18278" bIns="18278" rtlCol="0">
            <a:spAutoFit/>
          </a:bodyPr>
          <a:lstStyle/>
          <a:p>
            <a:pPr algn="r"/>
            <a:r>
              <a:rPr lang="en-US" sz="1350" dirty="0">
                <a:latin typeface="Calibri" panose="020F0502020204030204" pitchFamily="34" charset="0"/>
                <a:cs typeface="Calibri" panose="020F0502020204030204" pitchFamily="34" charset="0"/>
              </a:rPr>
              <a:t>80</a:t>
            </a:r>
          </a:p>
        </p:txBody>
      </p:sp>
      <p:sp>
        <p:nvSpPr>
          <p:cNvPr id="51" name="TextBox 50">
            <a:extLst>
              <a:ext uri="{FF2B5EF4-FFF2-40B4-BE49-F238E27FC236}">
                <a16:creationId xmlns:a16="http://schemas.microsoft.com/office/drawing/2014/main" id="{164110B0-F9EF-974C-BD48-7CE9402F81CF}"/>
              </a:ext>
            </a:extLst>
          </p:cNvPr>
          <p:cNvSpPr txBox="1"/>
          <p:nvPr/>
        </p:nvSpPr>
        <p:spPr>
          <a:xfrm>
            <a:off x="2079081" y="1340903"/>
            <a:ext cx="291791" cy="221579"/>
          </a:xfrm>
          <a:prstGeom prst="rect">
            <a:avLst/>
          </a:prstGeom>
          <a:noFill/>
        </p:spPr>
        <p:txBody>
          <a:bodyPr wrap="none" lIns="18278" tIns="18278" rIns="18278" bIns="18278" rtlCol="0">
            <a:spAutoFit/>
          </a:bodyPr>
          <a:lstStyle/>
          <a:p>
            <a:pPr algn="r"/>
            <a:r>
              <a:rPr lang="en-US" sz="1200" dirty="0">
                <a:latin typeface="Arial" panose="020B0604020202020204" pitchFamily="34" charset="0"/>
                <a:cs typeface="Arial" panose="020B0604020202020204" pitchFamily="34" charset="0"/>
              </a:rPr>
              <a:t>100</a:t>
            </a:r>
          </a:p>
        </p:txBody>
      </p:sp>
      <p:grpSp>
        <p:nvGrpSpPr>
          <p:cNvPr id="52" name="Group 51">
            <a:extLst>
              <a:ext uri="{FF2B5EF4-FFF2-40B4-BE49-F238E27FC236}">
                <a16:creationId xmlns:a16="http://schemas.microsoft.com/office/drawing/2014/main" id="{9946CD33-3CC4-3342-B4BB-767E89DFC7EA}"/>
              </a:ext>
            </a:extLst>
          </p:cNvPr>
          <p:cNvGrpSpPr/>
          <p:nvPr/>
        </p:nvGrpSpPr>
        <p:grpSpPr>
          <a:xfrm>
            <a:off x="7197481" y="1491357"/>
            <a:ext cx="1433866" cy="850532"/>
            <a:chOff x="2593916" y="1095517"/>
            <a:chExt cx="1434613" cy="850976"/>
          </a:xfrm>
        </p:grpSpPr>
        <p:sp>
          <p:nvSpPr>
            <p:cNvPr id="53" name="TextBox 52">
              <a:extLst>
                <a:ext uri="{FF2B5EF4-FFF2-40B4-BE49-F238E27FC236}">
                  <a16:creationId xmlns:a16="http://schemas.microsoft.com/office/drawing/2014/main" id="{49A1D163-0FB8-9D49-A10A-53AB3C4182B5}"/>
                </a:ext>
              </a:extLst>
            </p:cNvPr>
            <p:cNvSpPr txBox="1"/>
            <p:nvPr/>
          </p:nvSpPr>
          <p:spPr>
            <a:xfrm>
              <a:off x="2719752" y="1740195"/>
              <a:ext cx="1308777" cy="206298"/>
            </a:xfrm>
            <a:prstGeom prst="rect">
              <a:avLst/>
            </a:prstGeom>
            <a:noFill/>
          </p:spPr>
          <p:txBody>
            <a:bodyPr wrap="none" lIns="18278" tIns="18278" rIns="18278" bIns="18278" rtlCol="0">
              <a:spAutoFit/>
            </a:bodyPr>
            <a:lstStyle/>
            <a:p>
              <a:r>
                <a:rPr lang="en-US" sz="1100" dirty="0">
                  <a:latin typeface="Arial" panose="020B0604020202020204" pitchFamily="34" charset="0"/>
                  <a:cs typeface="Arial" panose="020B0604020202020204" pitchFamily="34" charset="0"/>
                </a:rPr>
                <a:t>Progressive disease</a:t>
              </a:r>
            </a:p>
          </p:txBody>
        </p:sp>
        <p:sp>
          <p:nvSpPr>
            <p:cNvPr id="54" name="TextBox 53">
              <a:extLst>
                <a:ext uri="{FF2B5EF4-FFF2-40B4-BE49-F238E27FC236}">
                  <a16:creationId xmlns:a16="http://schemas.microsoft.com/office/drawing/2014/main" id="{1794883D-D8DF-7841-B000-554A633970CE}"/>
                </a:ext>
              </a:extLst>
            </p:cNvPr>
            <p:cNvSpPr txBox="1"/>
            <p:nvPr/>
          </p:nvSpPr>
          <p:spPr>
            <a:xfrm>
              <a:off x="2719752" y="1525303"/>
              <a:ext cx="963951" cy="206298"/>
            </a:xfrm>
            <a:prstGeom prst="rect">
              <a:avLst/>
            </a:prstGeom>
            <a:noFill/>
          </p:spPr>
          <p:txBody>
            <a:bodyPr wrap="none" lIns="18278" tIns="18278" rIns="18278" bIns="18278" rtlCol="0">
              <a:spAutoFit/>
            </a:bodyPr>
            <a:lstStyle/>
            <a:p>
              <a:r>
                <a:rPr lang="en-US" sz="1100" dirty="0">
                  <a:latin typeface="Arial" panose="020B0604020202020204" pitchFamily="34" charset="0"/>
                  <a:cs typeface="Arial" panose="020B0604020202020204" pitchFamily="34" charset="0"/>
                </a:rPr>
                <a:t>Stable disease</a:t>
              </a:r>
            </a:p>
          </p:txBody>
        </p:sp>
        <p:sp>
          <p:nvSpPr>
            <p:cNvPr id="55" name="TextBox 54">
              <a:extLst>
                <a:ext uri="{FF2B5EF4-FFF2-40B4-BE49-F238E27FC236}">
                  <a16:creationId xmlns:a16="http://schemas.microsoft.com/office/drawing/2014/main" id="{8F8A226F-B944-5246-8834-971FA3890D2B}"/>
                </a:ext>
              </a:extLst>
            </p:cNvPr>
            <p:cNvSpPr txBox="1"/>
            <p:nvPr/>
          </p:nvSpPr>
          <p:spPr>
            <a:xfrm>
              <a:off x="2719752" y="1310411"/>
              <a:ext cx="1056973" cy="206298"/>
            </a:xfrm>
            <a:prstGeom prst="rect">
              <a:avLst/>
            </a:prstGeom>
            <a:noFill/>
          </p:spPr>
          <p:txBody>
            <a:bodyPr wrap="none" lIns="18278" tIns="18278" rIns="18278" bIns="18278" rtlCol="0">
              <a:spAutoFit/>
            </a:bodyPr>
            <a:lstStyle/>
            <a:p>
              <a:r>
                <a:rPr lang="en-US" sz="1100" dirty="0">
                  <a:latin typeface="Arial" panose="020B0604020202020204" pitchFamily="34" charset="0"/>
                  <a:cs typeface="Arial" panose="020B0604020202020204" pitchFamily="34" charset="0"/>
                </a:rPr>
                <a:t>Partial response</a:t>
              </a:r>
            </a:p>
          </p:txBody>
        </p:sp>
        <p:sp>
          <p:nvSpPr>
            <p:cNvPr id="56" name="TextBox 55">
              <a:extLst>
                <a:ext uri="{FF2B5EF4-FFF2-40B4-BE49-F238E27FC236}">
                  <a16:creationId xmlns:a16="http://schemas.microsoft.com/office/drawing/2014/main" id="{F99FD5CC-9120-5F4C-8362-3FDECD219DB5}"/>
                </a:ext>
              </a:extLst>
            </p:cNvPr>
            <p:cNvSpPr txBox="1"/>
            <p:nvPr/>
          </p:nvSpPr>
          <p:spPr>
            <a:xfrm>
              <a:off x="2719752" y="1095517"/>
              <a:ext cx="1260661" cy="206298"/>
            </a:xfrm>
            <a:prstGeom prst="rect">
              <a:avLst/>
            </a:prstGeom>
            <a:noFill/>
          </p:spPr>
          <p:txBody>
            <a:bodyPr wrap="none" lIns="18278" tIns="18278" rIns="18278" bIns="18278" rtlCol="0">
              <a:spAutoFit/>
            </a:bodyPr>
            <a:lstStyle/>
            <a:p>
              <a:r>
                <a:rPr lang="en-US" sz="1100" dirty="0">
                  <a:latin typeface="Arial" panose="020B0604020202020204" pitchFamily="34" charset="0"/>
                  <a:cs typeface="Arial" panose="020B0604020202020204" pitchFamily="34" charset="0"/>
                </a:rPr>
                <a:t>Complete response</a:t>
              </a:r>
            </a:p>
          </p:txBody>
        </p:sp>
        <p:sp>
          <p:nvSpPr>
            <p:cNvPr id="57" name="Rectangle 56">
              <a:extLst>
                <a:ext uri="{FF2B5EF4-FFF2-40B4-BE49-F238E27FC236}">
                  <a16:creationId xmlns:a16="http://schemas.microsoft.com/office/drawing/2014/main" id="{D82A12E2-DE5F-BB4A-9286-86F173EB6A0A}"/>
                </a:ext>
              </a:extLst>
            </p:cNvPr>
            <p:cNvSpPr/>
            <p:nvPr/>
          </p:nvSpPr>
          <p:spPr>
            <a:xfrm>
              <a:off x="2593916" y="1812829"/>
              <a:ext cx="82296" cy="82296"/>
            </a:xfrm>
            <a:prstGeom prst="rect">
              <a:avLst/>
            </a:prstGeom>
            <a:solidFill>
              <a:srgbClr val="FED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CA0A6C6-9563-E942-AE4D-66B39D0AD3DB}"/>
                </a:ext>
              </a:extLst>
            </p:cNvPr>
            <p:cNvSpPr/>
            <p:nvPr/>
          </p:nvSpPr>
          <p:spPr>
            <a:xfrm>
              <a:off x="2593916" y="1166241"/>
              <a:ext cx="82296" cy="82296"/>
            </a:xfrm>
            <a:prstGeom prst="rect">
              <a:avLst/>
            </a:prstGeom>
            <a:solidFill>
              <a:srgbClr val="C5D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68AD7C29-C1ED-174B-8933-D23DB2C568EA}"/>
                </a:ext>
              </a:extLst>
            </p:cNvPr>
            <p:cNvSpPr/>
            <p:nvPr/>
          </p:nvSpPr>
          <p:spPr>
            <a:xfrm>
              <a:off x="2593916" y="1381770"/>
              <a:ext cx="82296" cy="822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200" dirty="0">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E71A9A3F-D48C-2042-A742-347AAEC34539}"/>
                </a:ext>
              </a:extLst>
            </p:cNvPr>
            <p:cNvSpPr/>
            <p:nvPr/>
          </p:nvSpPr>
          <p:spPr>
            <a:xfrm>
              <a:off x="2593916" y="1597299"/>
              <a:ext cx="82296" cy="82296"/>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200" dirty="0">
                <a:latin typeface="Arial" panose="020B0604020202020204" pitchFamily="34" charset="0"/>
                <a:cs typeface="Arial" panose="020B0604020202020204" pitchFamily="34" charset="0"/>
              </a:endParaRPr>
            </a:p>
          </p:txBody>
        </p:sp>
      </p:grpSp>
      <p:grpSp>
        <p:nvGrpSpPr>
          <p:cNvPr id="61" name="Group 60">
            <a:extLst>
              <a:ext uri="{FF2B5EF4-FFF2-40B4-BE49-F238E27FC236}">
                <a16:creationId xmlns:a16="http://schemas.microsoft.com/office/drawing/2014/main" id="{94CE689C-16DA-3D45-8FAF-4ADEF46D3EA0}"/>
              </a:ext>
            </a:extLst>
          </p:cNvPr>
          <p:cNvGrpSpPr/>
          <p:nvPr/>
        </p:nvGrpSpPr>
        <p:grpSpPr>
          <a:xfrm>
            <a:off x="2426858" y="2075111"/>
            <a:ext cx="6171679" cy="3033848"/>
            <a:chOff x="941892" y="1679575"/>
            <a:chExt cx="4601304" cy="3035428"/>
          </a:xfrm>
        </p:grpSpPr>
        <p:sp>
          <p:nvSpPr>
            <p:cNvPr id="62" name="Rectangle 61">
              <a:extLst>
                <a:ext uri="{FF2B5EF4-FFF2-40B4-BE49-F238E27FC236}">
                  <a16:creationId xmlns:a16="http://schemas.microsoft.com/office/drawing/2014/main" id="{288D0BBD-E3CD-BB4D-8CD0-1CB802F647DB}"/>
                </a:ext>
              </a:extLst>
            </p:cNvPr>
            <p:cNvSpPr/>
            <p:nvPr/>
          </p:nvSpPr>
          <p:spPr>
            <a:xfrm>
              <a:off x="999669" y="1679575"/>
              <a:ext cx="70305" cy="786816"/>
            </a:xfrm>
            <a:prstGeom prst="rect">
              <a:avLst/>
            </a:prstGeom>
            <a:solidFill>
              <a:srgbClr val="FED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3" name="Rectangle 62">
              <a:extLst>
                <a:ext uri="{FF2B5EF4-FFF2-40B4-BE49-F238E27FC236}">
                  <a16:creationId xmlns:a16="http://schemas.microsoft.com/office/drawing/2014/main" id="{F5B9E48C-10B4-1A49-9055-1761EF3104CF}"/>
                </a:ext>
              </a:extLst>
            </p:cNvPr>
            <p:cNvSpPr/>
            <p:nvPr/>
          </p:nvSpPr>
          <p:spPr>
            <a:xfrm>
              <a:off x="1086310" y="2130425"/>
              <a:ext cx="75739" cy="335966"/>
            </a:xfrm>
            <a:prstGeom prst="rect">
              <a:avLst/>
            </a:prstGeom>
            <a:solidFill>
              <a:srgbClr val="FED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Rectangle 63">
              <a:extLst>
                <a:ext uri="{FF2B5EF4-FFF2-40B4-BE49-F238E27FC236}">
                  <a16:creationId xmlns:a16="http://schemas.microsoft.com/office/drawing/2014/main" id="{FF5C1C1B-C89D-4744-8772-AE9E3CD2F6B1}"/>
                </a:ext>
              </a:extLst>
            </p:cNvPr>
            <p:cNvSpPr/>
            <p:nvPr/>
          </p:nvSpPr>
          <p:spPr>
            <a:xfrm>
              <a:off x="1349409" y="2467888"/>
              <a:ext cx="69815" cy="49887"/>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Rectangle 64">
              <a:extLst>
                <a:ext uri="{FF2B5EF4-FFF2-40B4-BE49-F238E27FC236}">
                  <a16:creationId xmlns:a16="http://schemas.microsoft.com/office/drawing/2014/main" id="{C85FA917-85D5-0F47-828D-5EC02729E1F6}"/>
                </a:ext>
              </a:extLst>
            </p:cNvPr>
            <p:cNvSpPr/>
            <p:nvPr/>
          </p:nvSpPr>
          <p:spPr>
            <a:xfrm>
              <a:off x="1436050" y="2467887"/>
              <a:ext cx="68899" cy="56237"/>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Rectangle 65">
              <a:extLst>
                <a:ext uri="{FF2B5EF4-FFF2-40B4-BE49-F238E27FC236}">
                  <a16:creationId xmlns:a16="http://schemas.microsoft.com/office/drawing/2014/main" id="{ABAA6283-F691-5C4D-A33A-A40F9BE55BCA}"/>
                </a:ext>
              </a:extLst>
            </p:cNvPr>
            <p:cNvSpPr/>
            <p:nvPr/>
          </p:nvSpPr>
          <p:spPr>
            <a:xfrm>
              <a:off x="1522692" y="2467888"/>
              <a:ext cx="71158" cy="78462"/>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Rectangle 66">
              <a:extLst>
                <a:ext uri="{FF2B5EF4-FFF2-40B4-BE49-F238E27FC236}">
                  <a16:creationId xmlns:a16="http://schemas.microsoft.com/office/drawing/2014/main" id="{51F30095-3CEF-3941-B6B4-8A6BD3216FBE}"/>
                </a:ext>
              </a:extLst>
            </p:cNvPr>
            <p:cNvSpPr/>
            <p:nvPr/>
          </p:nvSpPr>
          <p:spPr>
            <a:xfrm>
              <a:off x="1609333" y="2467888"/>
              <a:ext cx="70241" cy="129262"/>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8" name="Rectangle 67">
              <a:extLst>
                <a:ext uri="{FF2B5EF4-FFF2-40B4-BE49-F238E27FC236}">
                  <a16:creationId xmlns:a16="http://schemas.microsoft.com/office/drawing/2014/main" id="{84928EF7-6586-3146-A13D-15B58593988D}"/>
                </a:ext>
              </a:extLst>
            </p:cNvPr>
            <p:cNvSpPr/>
            <p:nvPr/>
          </p:nvSpPr>
          <p:spPr>
            <a:xfrm>
              <a:off x="1695974" y="2467887"/>
              <a:ext cx="69325" cy="170537"/>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Rectangle 68">
              <a:extLst>
                <a:ext uri="{FF2B5EF4-FFF2-40B4-BE49-F238E27FC236}">
                  <a16:creationId xmlns:a16="http://schemas.microsoft.com/office/drawing/2014/main" id="{52AD9D6B-779D-9B45-AF7E-E1A3660A46FC}"/>
                </a:ext>
              </a:extLst>
            </p:cNvPr>
            <p:cNvSpPr/>
            <p:nvPr/>
          </p:nvSpPr>
          <p:spPr>
            <a:xfrm>
              <a:off x="1782616" y="2467888"/>
              <a:ext cx="71584" cy="234037"/>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0" name="Rectangle 69">
              <a:extLst>
                <a:ext uri="{FF2B5EF4-FFF2-40B4-BE49-F238E27FC236}">
                  <a16:creationId xmlns:a16="http://schemas.microsoft.com/office/drawing/2014/main" id="{A262A46A-AD42-5D41-A8FA-AEB6B5BB8BDE}"/>
                </a:ext>
              </a:extLst>
            </p:cNvPr>
            <p:cNvSpPr/>
            <p:nvPr/>
          </p:nvSpPr>
          <p:spPr>
            <a:xfrm>
              <a:off x="1869257" y="2467888"/>
              <a:ext cx="70668" cy="268962"/>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Rectangle 70">
              <a:extLst>
                <a:ext uri="{FF2B5EF4-FFF2-40B4-BE49-F238E27FC236}">
                  <a16:creationId xmlns:a16="http://schemas.microsoft.com/office/drawing/2014/main" id="{E2310938-A5E6-234E-8E2C-941D63FD0DE6}"/>
                </a:ext>
              </a:extLst>
            </p:cNvPr>
            <p:cNvSpPr/>
            <p:nvPr/>
          </p:nvSpPr>
          <p:spPr>
            <a:xfrm>
              <a:off x="1955897" y="2467888"/>
              <a:ext cx="72927" cy="288012"/>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Rectangle 71">
              <a:extLst>
                <a:ext uri="{FF2B5EF4-FFF2-40B4-BE49-F238E27FC236}">
                  <a16:creationId xmlns:a16="http://schemas.microsoft.com/office/drawing/2014/main" id="{558E57AB-E2C1-D240-80C8-1B9D9EFED222}"/>
                </a:ext>
              </a:extLst>
            </p:cNvPr>
            <p:cNvSpPr/>
            <p:nvPr/>
          </p:nvSpPr>
          <p:spPr>
            <a:xfrm>
              <a:off x="2042540" y="2467887"/>
              <a:ext cx="72010" cy="310238"/>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Rectangle 72">
              <a:extLst>
                <a:ext uri="{FF2B5EF4-FFF2-40B4-BE49-F238E27FC236}">
                  <a16:creationId xmlns:a16="http://schemas.microsoft.com/office/drawing/2014/main" id="{9CC302CD-F760-BD4D-9CA8-E72E132166EA}"/>
                </a:ext>
              </a:extLst>
            </p:cNvPr>
            <p:cNvSpPr/>
            <p:nvPr/>
          </p:nvSpPr>
          <p:spPr>
            <a:xfrm>
              <a:off x="2129181" y="2467887"/>
              <a:ext cx="71094" cy="341988"/>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4" name="Rectangle 73">
              <a:extLst>
                <a:ext uri="{FF2B5EF4-FFF2-40B4-BE49-F238E27FC236}">
                  <a16:creationId xmlns:a16="http://schemas.microsoft.com/office/drawing/2014/main" id="{58E32123-1376-4D44-9B93-78597FAE82DC}"/>
                </a:ext>
              </a:extLst>
            </p:cNvPr>
            <p:cNvSpPr/>
            <p:nvPr/>
          </p:nvSpPr>
          <p:spPr>
            <a:xfrm>
              <a:off x="2215822" y="2467887"/>
              <a:ext cx="68284" cy="357509"/>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5" name="Rectangle 74">
              <a:extLst>
                <a:ext uri="{FF2B5EF4-FFF2-40B4-BE49-F238E27FC236}">
                  <a16:creationId xmlns:a16="http://schemas.microsoft.com/office/drawing/2014/main" id="{0034A4BA-FB65-1A4A-B189-9071EF134764}"/>
                </a:ext>
              </a:extLst>
            </p:cNvPr>
            <p:cNvSpPr/>
            <p:nvPr/>
          </p:nvSpPr>
          <p:spPr>
            <a:xfrm>
              <a:off x="2302463" y="2467887"/>
              <a:ext cx="68284" cy="373215"/>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6" name="Rectangle 75">
              <a:extLst>
                <a:ext uri="{FF2B5EF4-FFF2-40B4-BE49-F238E27FC236}">
                  <a16:creationId xmlns:a16="http://schemas.microsoft.com/office/drawing/2014/main" id="{D32E4970-2F75-9949-9315-D74A028856CA}"/>
                </a:ext>
              </a:extLst>
            </p:cNvPr>
            <p:cNvSpPr/>
            <p:nvPr/>
          </p:nvSpPr>
          <p:spPr>
            <a:xfrm>
              <a:off x="2389104" y="2467887"/>
              <a:ext cx="68284" cy="373215"/>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7" name="Rectangle 76">
              <a:extLst>
                <a:ext uri="{FF2B5EF4-FFF2-40B4-BE49-F238E27FC236}">
                  <a16:creationId xmlns:a16="http://schemas.microsoft.com/office/drawing/2014/main" id="{2A2E1D87-77C0-444C-9EA7-552C317F9788}"/>
                </a:ext>
              </a:extLst>
            </p:cNvPr>
            <p:cNvSpPr/>
            <p:nvPr/>
          </p:nvSpPr>
          <p:spPr>
            <a:xfrm>
              <a:off x="2475746" y="2467887"/>
              <a:ext cx="68284" cy="373215"/>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8" name="Rectangle 77">
              <a:extLst>
                <a:ext uri="{FF2B5EF4-FFF2-40B4-BE49-F238E27FC236}">
                  <a16:creationId xmlns:a16="http://schemas.microsoft.com/office/drawing/2014/main" id="{BFE8BB46-6C38-C945-85F1-374A2F9D07AF}"/>
                </a:ext>
              </a:extLst>
            </p:cNvPr>
            <p:cNvSpPr/>
            <p:nvPr/>
          </p:nvSpPr>
          <p:spPr>
            <a:xfrm>
              <a:off x="2562387" y="2467886"/>
              <a:ext cx="68284" cy="420332"/>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9" name="Rectangle 78">
              <a:extLst>
                <a:ext uri="{FF2B5EF4-FFF2-40B4-BE49-F238E27FC236}">
                  <a16:creationId xmlns:a16="http://schemas.microsoft.com/office/drawing/2014/main" id="{1A7FDB70-4D20-E04D-9FE8-D0E604688EA7}"/>
                </a:ext>
              </a:extLst>
            </p:cNvPr>
            <p:cNvSpPr/>
            <p:nvPr/>
          </p:nvSpPr>
          <p:spPr>
            <a:xfrm>
              <a:off x="2649028" y="2467886"/>
              <a:ext cx="68284" cy="420332"/>
            </a:xfrm>
            <a:prstGeom prst="rect">
              <a:avLst/>
            </a:prstGeom>
            <a:solidFill>
              <a:srgbClr val="FED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0" name="Rectangle 79">
              <a:extLst>
                <a:ext uri="{FF2B5EF4-FFF2-40B4-BE49-F238E27FC236}">
                  <a16:creationId xmlns:a16="http://schemas.microsoft.com/office/drawing/2014/main" id="{936B7C04-1398-BB4F-ADE3-B237D45092DE}"/>
                </a:ext>
              </a:extLst>
            </p:cNvPr>
            <p:cNvSpPr/>
            <p:nvPr/>
          </p:nvSpPr>
          <p:spPr>
            <a:xfrm>
              <a:off x="2735668" y="2467885"/>
              <a:ext cx="71031" cy="4562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Rectangle 80">
              <a:extLst>
                <a:ext uri="{FF2B5EF4-FFF2-40B4-BE49-F238E27FC236}">
                  <a16:creationId xmlns:a16="http://schemas.microsoft.com/office/drawing/2014/main" id="{65761444-2C36-B54D-B71F-CC85FEC862AC}"/>
                </a:ext>
              </a:extLst>
            </p:cNvPr>
            <p:cNvSpPr/>
            <p:nvPr/>
          </p:nvSpPr>
          <p:spPr>
            <a:xfrm>
              <a:off x="2822310" y="2467886"/>
              <a:ext cx="68284" cy="464309"/>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Rectangle 81">
              <a:extLst>
                <a:ext uri="{FF2B5EF4-FFF2-40B4-BE49-F238E27FC236}">
                  <a16:creationId xmlns:a16="http://schemas.microsoft.com/office/drawing/2014/main" id="{0AAF812F-36F2-D343-8187-87999DD707F7}"/>
                </a:ext>
              </a:extLst>
            </p:cNvPr>
            <p:cNvSpPr/>
            <p:nvPr/>
          </p:nvSpPr>
          <p:spPr>
            <a:xfrm>
              <a:off x="2908952" y="2467886"/>
              <a:ext cx="68284" cy="464309"/>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Rectangle 82">
              <a:extLst>
                <a:ext uri="{FF2B5EF4-FFF2-40B4-BE49-F238E27FC236}">
                  <a16:creationId xmlns:a16="http://schemas.microsoft.com/office/drawing/2014/main" id="{2013A563-9F24-F647-A913-03FF79164D08}"/>
                </a:ext>
              </a:extLst>
            </p:cNvPr>
            <p:cNvSpPr/>
            <p:nvPr/>
          </p:nvSpPr>
          <p:spPr>
            <a:xfrm>
              <a:off x="2995593" y="2467886"/>
              <a:ext cx="68284" cy="464309"/>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Rectangle 83">
              <a:extLst>
                <a:ext uri="{FF2B5EF4-FFF2-40B4-BE49-F238E27FC236}">
                  <a16:creationId xmlns:a16="http://schemas.microsoft.com/office/drawing/2014/main" id="{5691C0A7-8C86-4546-A0F3-C0DFDBA9AC19}"/>
                </a:ext>
              </a:extLst>
            </p:cNvPr>
            <p:cNvSpPr/>
            <p:nvPr/>
          </p:nvSpPr>
          <p:spPr>
            <a:xfrm>
              <a:off x="3082234" y="2467885"/>
              <a:ext cx="68284" cy="574249"/>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Rectangle 84">
              <a:extLst>
                <a:ext uri="{FF2B5EF4-FFF2-40B4-BE49-F238E27FC236}">
                  <a16:creationId xmlns:a16="http://schemas.microsoft.com/office/drawing/2014/main" id="{B3E8813F-F490-3147-9D29-3E15ED8E037C}"/>
                </a:ext>
              </a:extLst>
            </p:cNvPr>
            <p:cNvSpPr/>
            <p:nvPr/>
          </p:nvSpPr>
          <p:spPr>
            <a:xfrm>
              <a:off x="3168874" y="2467885"/>
              <a:ext cx="69625" cy="589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Rectangle 85">
              <a:extLst>
                <a:ext uri="{FF2B5EF4-FFF2-40B4-BE49-F238E27FC236}">
                  <a16:creationId xmlns:a16="http://schemas.microsoft.com/office/drawing/2014/main" id="{E082A5DD-E6BF-6C4B-BCA3-4D5E33356B53}"/>
                </a:ext>
              </a:extLst>
            </p:cNvPr>
            <p:cNvSpPr/>
            <p:nvPr/>
          </p:nvSpPr>
          <p:spPr>
            <a:xfrm>
              <a:off x="3255515" y="2467885"/>
              <a:ext cx="68709" cy="589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Rectangle 86">
              <a:extLst>
                <a:ext uri="{FF2B5EF4-FFF2-40B4-BE49-F238E27FC236}">
                  <a16:creationId xmlns:a16="http://schemas.microsoft.com/office/drawing/2014/main" id="{8B224F3C-1576-B144-AAB4-DAFC977DDFD7}"/>
                </a:ext>
              </a:extLst>
            </p:cNvPr>
            <p:cNvSpPr/>
            <p:nvPr/>
          </p:nvSpPr>
          <p:spPr>
            <a:xfrm>
              <a:off x="3342156" y="2467885"/>
              <a:ext cx="74143" cy="640440"/>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8" name="Rectangle 87">
              <a:extLst>
                <a:ext uri="{FF2B5EF4-FFF2-40B4-BE49-F238E27FC236}">
                  <a16:creationId xmlns:a16="http://schemas.microsoft.com/office/drawing/2014/main" id="{DC0995F3-4048-7E4B-82BA-396FE02ADD2D}"/>
                </a:ext>
              </a:extLst>
            </p:cNvPr>
            <p:cNvSpPr/>
            <p:nvPr/>
          </p:nvSpPr>
          <p:spPr>
            <a:xfrm>
              <a:off x="3428799" y="2467885"/>
              <a:ext cx="68284" cy="640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9" name="Rectangle 88">
              <a:extLst>
                <a:ext uri="{FF2B5EF4-FFF2-40B4-BE49-F238E27FC236}">
                  <a16:creationId xmlns:a16="http://schemas.microsoft.com/office/drawing/2014/main" id="{6AADCA61-7999-404F-AF1E-77468B8196F3}"/>
                </a:ext>
              </a:extLst>
            </p:cNvPr>
            <p:cNvSpPr/>
            <p:nvPr/>
          </p:nvSpPr>
          <p:spPr>
            <a:xfrm>
              <a:off x="3515440" y="2467885"/>
              <a:ext cx="68284" cy="652778"/>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0" name="Rectangle 89">
              <a:extLst>
                <a:ext uri="{FF2B5EF4-FFF2-40B4-BE49-F238E27FC236}">
                  <a16:creationId xmlns:a16="http://schemas.microsoft.com/office/drawing/2014/main" id="{44C9F74F-63BC-2E46-B367-C7CDF2730F19}"/>
                </a:ext>
              </a:extLst>
            </p:cNvPr>
            <p:cNvSpPr/>
            <p:nvPr/>
          </p:nvSpPr>
          <p:spPr>
            <a:xfrm>
              <a:off x="3602081" y="2467885"/>
              <a:ext cx="68284" cy="6622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1" name="Rectangle 90">
              <a:extLst>
                <a:ext uri="{FF2B5EF4-FFF2-40B4-BE49-F238E27FC236}">
                  <a16:creationId xmlns:a16="http://schemas.microsoft.com/office/drawing/2014/main" id="{5A253CA1-32EC-684C-8312-33158E85E9B9}"/>
                </a:ext>
              </a:extLst>
            </p:cNvPr>
            <p:cNvSpPr/>
            <p:nvPr/>
          </p:nvSpPr>
          <p:spPr>
            <a:xfrm>
              <a:off x="3688722" y="2467885"/>
              <a:ext cx="68284" cy="6622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ectangle 91">
              <a:extLst>
                <a:ext uri="{FF2B5EF4-FFF2-40B4-BE49-F238E27FC236}">
                  <a16:creationId xmlns:a16="http://schemas.microsoft.com/office/drawing/2014/main" id="{758141EC-9FF7-E647-839F-49AC2A1D4988}"/>
                </a:ext>
              </a:extLst>
            </p:cNvPr>
            <p:cNvSpPr/>
            <p:nvPr/>
          </p:nvSpPr>
          <p:spPr>
            <a:xfrm>
              <a:off x="3775363" y="2467885"/>
              <a:ext cx="68284" cy="6873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Rectangle 92">
              <a:extLst>
                <a:ext uri="{FF2B5EF4-FFF2-40B4-BE49-F238E27FC236}">
                  <a16:creationId xmlns:a16="http://schemas.microsoft.com/office/drawing/2014/main" id="{45299C97-F1D8-8547-8900-D9EFF4DFF560}"/>
                </a:ext>
              </a:extLst>
            </p:cNvPr>
            <p:cNvSpPr/>
            <p:nvPr/>
          </p:nvSpPr>
          <p:spPr>
            <a:xfrm>
              <a:off x="3862005" y="2467885"/>
              <a:ext cx="68284" cy="7187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Rectangle 93">
              <a:extLst>
                <a:ext uri="{FF2B5EF4-FFF2-40B4-BE49-F238E27FC236}">
                  <a16:creationId xmlns:a16="http://schemas.microsoft.com/office/drawing/2014/main" id="{D1B9867A-0FC4-F042-ACC7-BF04D99EEE15}"/>
                </a:ext>
              </a:extLst>
            </p:cNvPr>
            <p:cNvSpPr/>
            <p:nvPr/>
          </p:nvSpPr>
          <p:spPr>
            <a:xfrm>
              <a:off x="3948646" y="2467886"/>
              <a:ext cx="68284" cy="759576"/>
            </a:xfrm>
            <a:prstGeom prst="rect">
              <a:avLst/>
            </a:prstGeom>
            <a:solidFill>
              <a:srgbClr val="FED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5" name="Rectangle 94">
              <a:extLst>
                <a:ext uri="{FF2B5EF4-FFF2-40B4-BE49-F238E27FC236}">
                  <a16:creationId xmlns:a16="http://schemas.microsoft.com/office/drawing/2014/main" id="{8473A582-DB4E-5942-808E-CB0787B97F7F}"/>
                </a:ext>
              </a:extLst>
            </p:cNvPr>
            <p:cNvSpPr/>
            <p:nvPr/>
          </p:nvSpPr>
          <p:spPr>
            <a:xfrm>
              <a:off x="4035287" y="2467885"/>
              <a:ext cx="69988" cy="8118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6" name="Rectangle 95">
              <a:extLst>
                <a:ext uri="{FF2B5EF4-FFF2-40B4-BE49-F238E27FC236}">
                  <a16:creationId xmlns:a16="http://schemas.microsoft.com/office/drawing/2014/main" id="{EB438B0C-C603-784E-81FE-8A1191368924}"/>
                </a:ext>
              </a:extLst>
            </p:cNvPr>
            <p:cNvSpPr/>
            <p:nvPr/>
          </p:nvSpPr>
          <p:spPr>
            <a:xfrm>
              <a:off x="4121927" y="2467886"/>
              <a:ext cx="72247" cy="843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7" name="Rectangle 96">
              <a:extLst>
                <a:ext uri="{FF2B5EF4-FFF2-40B4-BE49-F238E27FC236}">
                  <a16:creationId xmlns:a16="http://schemas.microsoft.com/office/drawing/2014/main" id="{31D54D7F-9152-9847-88BD-B7B71EFE7E4C}"/>
                </a:ext>
              </a:extLst>
            </p:cNvPr>
            <p:cNvSpPr/>
            <p:nvPr/>
          </p:nvSpPr>
          <p:spPr>
            <a:xfrm>
              <a:off x="4208568" y="2467885"/>
              <a:ext cx="71331" cy="856340"/>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8" name="Rectangle 97">
              <a:extLst>
                <a:ext uri="{FF2B5EF4-FFF2-40B4-BE49-F238E27FC236}">
                  <a16:creationId xmlns:a16="http://schemas.microsoft.com/office/drawing/2014/main" id="{77AD3EDF-DC39-1449-AD8A-1796CB09CAA1}"/>
                </a:ext>
              </a:extLst>
            </p:cNvPr>
            <p:cNvSpPr/>
            <p:nvPr/>
          </p:nvSpPr>
          <p:spPr>
            <a:xfrm>
              <a:off x="4295210" y="2467885"/>
              <a:ext cx="73589" cy="8626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9" name="Rectangle 98">
              <a:extLst>
                <a:ext uri="{FF2B5EF4-FFF2-40B4-BE49-F238E27FC236}">
                  <a16:creationId xmlns:a16="http://schemas.microsoft.com/office/drawing/2014/main" id="{4B17C0B7-0AEC-1747-9D49-4947C240DEE0}"/>
                </a:ext>
              </a:extLst>
            </p:cNvPr>
            <p:cNvSpPr/>
            <p:nvPr/>
          </p:nvSpPr>
          <p:spPr>
            <a:xfrm>
              <a:off x="4381851" y="2467885"/>
              <a:ext cx="72673" cy="8626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0" name="Rectangle 99">
              <a:extLst>
                <a:ext uri="{FF2B5EF4-FFF2-40B4-BE49-F238E27FC236}">
                  <a16:creationId xmlns:a16="http://schemas.microsoft.com/office/drawing/2014/main" id="{CED79639-F08A-594A-82CC-4DF2974E803F}"/>
                </a:ext>
              </a:extLst>
            </p:cNvPr>
            <p:cNvSpPr/>
            <p:nvPr/>
          </p:nvSpPr>
          <p:spPr>
            <a:xfrm>
              <a:off x="4468493" y="2467884"/>
              <a:ext cx="68284" cy="8852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1" name="Rectangle 100">
              <a:extLst>
                <a:ext uri="{FF2B5EF4-FFF2-40B4-BE49-F238E27FC236}">
                  <a16:creationId xmlns:a16="http://schemas.microsoft.com/office/drawing/2014/main" id="{24627540-607A-6D45-9932-460386AB6202}"/>
                </a:ext>
              </a:extLst>
            </p:cNvPr>
            <p:cNvSpPr/>
            <p:nvPr/>
          </p:nvSpPr>
          <p:spPr>
            <a:xfrm>
              <a:off x="4555133" y="2467884"/>
              <a:ext cx="70841" cy="9452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2" name="Rectangle 101">
              <a:extLst>
                <a:ext uri="{FF2B5EF4-FFF2-40B4-BE49-F238E27FC236}">
                  <a16:creationId xmlns:a16="http://schemas.microsoft.com/office/drawing/2014/main" id="{D0972BA8-2EC2-854C-8295-C5F73ECF5563}"/>
                </a:ext>
              </a:extLst>
            </p:cNvPr>
            <p:cNvSpPr/>
            <p:nvPr/>
          </p:nvSpPr>
          <p:spPr>
            <a:xfrm>
              <a:off x="4641774" y="2467885"/>
              <a:ext cx="69925" cy="948415"/>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Rectangle 102">
              <a:extLst>
                <a:ext uri="{FF2B5EF4-FFF2-40B4-BE49-F238E27FC236}">
                  <a16:creationId xmlns:a16="http://schemas.microsoft.com/office/drawing/2014/main" id="{5F4EB1D2-E3FD-CA46-AFDE-5ED75CB8A95D}"/>
                </a:ext>
              </a:extLst>
            </p:cNvPr>
            <p:cNvSpPr/>
            <p:nvPr/>
          </p:nvSpPr>
          <p:spPr>
            <a:xfrm>
              <a:off x="4728417" y="2467884"/>
              <a:ext cx="69008" cy="9452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4" name="Rectangle 103">
              <a:extLst>
                <a:ext uri="{FF2B5EF4-FFF2-40B4-BE49-F238E27FC236}">
                  <a16:creationId xmlns:a16="http://schemas.microsoft.com/office/drawing/2014/main" id="{729AE49E-B1FD-5D41-8562-A60CE95F8C2E}"/>
                </a:ext>
              </a:extLst>
            </p:cNvPr>
            <p:cNvSpPr/>
            <p:nvPr/>
          </p:nvSpPr>
          <p:spPr>
            <a:xfrm>
              <a:off x="4815057" y="2467884"/>
              <a:ext cx="71267" cy="1050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5" name="Rectangle 104">
              <a:extLst>
                <a:ext uri="{FF2B5EF4-FFF2-40B4-BE49-F238E27FC236}">
                  <a16:creationId xmlns:a16="http://schemas.microsoft.com/office/drawing/2014/main" id="{62784AB0-5F7F-1E43-AC1D-3527ABFE66B3}"/>
                </a:ext>
              </a:extLst>
            </p:cNvPr>
            <p:cNvSpPr/>
            <p:nvPr/>
          </p:nvSpPr>
          <p:spPr>
            <a:xfrm>
              <a:off x="4901698" y="2467885"/>
              <a:ext cx="70351" cy="1091290"/>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Rectangle 105">
              <a:extLst>
                <a:ext uri="{FF2B5EF4-FFF2-40B4-BE49-F238E27FC236}">
                  <a16:creationId xmlns:a16="http://schemas.microsoft.com/office/drawing/2014/main" id="{CE897628-FA28-2F48-969B-BA3D5575D180}"/>
                </a:ext>
              </a:extLst>
            </p:cNvPr>
            <p:cNvSpPr/>
            <p:nvPr/>
          </p:nvSpPr>
          <p:spPr>
            <a:xfrm>
              <a:off x="4988340" y="2467885"/>
              <a:ext cx="72610" cy="1142090"/>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Rectangle 106">
              <a:extLst>
                <a:ext uri="{FF2B5EF4-FFF2-40B4-BE49-F238E27FC236}">
                  <a16:creationId xmlns:a16="http://schemas.microsoft.com/office/drawing/2014/main" id="{1066BBEC-CEBD-5B4C-93A5-CB4ECE080564}"/>
                </a:ext>
              </a:extLst>
            </p:cNvPr>
            <p:cNvSpPr/>
            <p:nvPr/>
          </p:nvSpPr>
          <p:spPr>
            <a:xfrm>
              <a:off x="5074981" y="2467884"/>
              <a:ext cx="71694" cy="11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Rectangle 107">
              <a:extLst>
                <a:ext uri="{FF2B5EF4-FFF2-40B4-BE49-F238E27FC236}">
                  <a16:creationId xmlns:a16="http://schemas.microsoft.com/office/drawing/2014/main" id="{82225919-B929-944D-8AA5-571DA39DFF66}"/>
                </a:ext>
              </a:extLst>
            </p:cNvPr>
            <p:cNvSpPr/>
            <p:nvPr/>
          </p:nvSpPr>
          <p:spPr>
            <a:xfrm>
              <a:off x="5161623" y="2467885"/>
              <a:ext cx="68284" cy="1412933"/>
            </a:xfrm>
            <a:prstGeom prst="rect">
              <a:avLst/>
            </a:prstGeom>
            <a:solidFill>
              <a:srgbClr val="C5D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Rectangle 108">
              <a:extLst>
                <a:ext uri="{FF2B5EF4-FFF2-40B4-BE49-F238E27FC236}">
                  <a16:creationId xmlns:a16="http://schemas.microsoft.com/office/drawing/2014/main" id="{4071309B-79FC-A54A-A9E1-051EB5EFBF8E}"/>
                </a:ext>
              </a:extLst>
            </p:cNvPr>
            <p:cNvSpPr/>
            <p:nvPr/>
          </p:nvSpPr>
          <p:spPr>
            <a:xfrm>
              <a:off x="5248264" y="2467885"/>
              <a:ext cx="68284" cy="1412933"/>
            </a:xfrm>
            <a:prstGeom prst="rect">
              <a:avLst/>
            </a:prstGeom>
            <a:solidFill>
              <a:srgbClr val="C5D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0" name="Rectangle 109">
              <a:extLst>
                <a:ext uri="{FF2B5EF4-FFF2-40B4-BE49-F238E27FC236}">
                  <a16:creationId xmlns:a16="http://schemas.microsoft.com/office/drawing/2014/main" id="{E0648841-E989-3945-ABD7-0A2A80097FAF}"/>
                </a:ext>
              </a:extLst>
            </p:cNvPr>
            <p:cNvSpPr/>
            <p:nvPr/>
          </p:nvSpPr>
          <p:spPr>
            <a:xfrm>
              <a:off x="5334905" y="2467885"/>
              <a:ext cx="68284" cy="1412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350" dirty="0"/>
            </a:p>
          </p:txBody>
        </p:sp>
        <p:sp>
          <p:nvSpPr>
            <p:cNvPr id="111" name="Rectangle 110">
              <a:extLst>
                <a:ext uri="{FF2B5EF4-FFF2-40B4-BE49-F238E27FC236}">
                  <a16:creationId xmlns:a16="http://schemas.microsoft.com/office/drawing/2014/main" id="{A5FBE6CE-8BBE-9A41-9A14-0F79AC18B5EE}"/>
                </a:ext>
              </a:extLst>
            </p:cNvPr>
            <p:cNvSpPr/>
            <p:nvPr/>
          </p:nvSpPr>
          <p:spPr>
            <a:xfrm>
              <a:off x="5421548" y="2467885"/>
              <a:ext cx="68284" cy="1412933"/>
            </a:xfrm>
            <a:prstGeom prst="rect">
              <a:avLst/>
            </a:prstGeom>
            <a:solidFill>
              <a:srgbClr val="A3D2E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a:endParaRPr lang="en-US" sz="1350" dirty="0"/>
            </a:p>
          </p:txBody>
        </p:sp>
        <p:cxnSp>
          <p:nvCxnSpPr>
            <p:cNvPr id="112" name="Straight Connector 111">
              <a:extLst>
                <a:ext uri="{FF2B5EF4-FFF2-40B4-BE49-F238E27FC236}">
                  <a16:creationId xmlns:a16="http://schemas.microsoft.com/office/drawing/2014/main" id="{5F6E0284-1749-0545-B9FF-59E5EB72921E}"/>
                </a:ext>
              </a:extLst>
            </p:cNvPr>
            <p:cNvCxnSpPr>
              <a:cxnSpLocks/>
            </p:cNvCxnSpPr>
            <p:nvPr/>
          </p:nvCxnSpPr>
          <p:spPr>
            <a:xfrm flipH="1">
              <a:off x="941892" y="3880132"/>
              <a:ext cx="46013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E9AF8F2-A1C8-1049-92E4-04B86ADD8B34}"/>
                </a:ext>
              </a:extLst>
            </p:cNvPr>
            <p:cNvCxnSpPr>
              <a:cxnSpLocks/>
            </p:cNvCxnSpPr>
            <p:nvPr/>
          </p:nvCxnSpPr>
          <p:spPr>
            <a:xfrm flipH="1">
              <a:off x="941892" y="2465392"/>
              <a:ext cx="46013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CF1F774E-D5EB-C140-87F3-C7A0631D51E8}"/>
                </a:ext>
              </a:extLst>
            </p:cNvPr>
            <p:cNvGrpSpPr/>
            <p:nvPr/>
          </p:nvGrpSpPr>
          <p:grpSpPr>
            <a:xfrm>
              <a:off x="1000755" y="4118271"/>
              <a:ext cx="4489735" cy="73153"/>
              <a:chOff x="1000755" y="2368846"/>
              <a:chExt cx="4489735" cy="73153"/>
            </a:xfrm>
          </p:grpSpPr>
          <p:sp>
            <p:nvSpPr>
              <p:cNvPr id="206" name="Rectangle 205">
                <a:extLst>
                  <a:ext uri="{FF2B5EF4-FFF2-40B4-BE49-F238E27FC236}">
                    <a16:creationId xmlns:a16="http://schemas.microsoft.com/office/drawing/2014/main" id="{DBE4B430-3D7A-A240-BB89-ED5B1CF0442C}"/>
                  </a:ext>
                </a:extLst>
              </p:cNvPr>
              <p:cNvSpPr/>
              <p:nvPr/>
            </p:nvSpPr>
            <p:spPr>
              <a:xfrm>
                <a:off x="100075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7" name="Rectangle 206">
                <a:extLst>
                  <a:ext uri="{FF2B5EF4-FFF2-40B4-BE49-F238E27FC236}">
                    <a16:creationId xmlns:a16="http://schemas.microsoft.com/office/drawing/2014/main" id="{D8CE9939-2FC1-174D-BFAD-00E85C1B6764}"/>
                  </a:ext>
                </a:extLst>
              </p:cNvPr>
              <p:cNvSpPr/>
              <p:nvPr/>
            </p:nvSpPr>
            <p:spPr>
              <a:xfrm>
                <a:off x="1087354"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8" name="Rectangle 207">
                <a:extLst>
                  <a:ext uri="{FF2B5EF4-FFF2-40B4-BE49-F238E27FC236}">
                    <a16:creationId xmlns:a16="http://schemas.microsoft.com/office/drawing/2014/main" id="{FF74A6F1-0A45-D149-BA51-5F3BF9601BD6}"/>
                  </a:ext>
                </a:extLst>
              </p:cNvPr>
              <p:cNvSpPr/>
              <p:nvPr/>
            </p:nvSpPr>
            <p:spPr>
              <a:xfrm>
                <a:off x="1173954"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9" name="Rectangle 208">
                <a:extLst>
                  <a:ext uri="{FF2B5EF4-FFF2-40B4-BE49-F238E27FC236}">
                    <a16:creationId xmlns:a16="http://schemas.microsoft.com/office/drawing/2014/main" id="{2050FA71-6A97-0A4D-A438-C3BE9C3018D0}"/>
                  </a:ext>
                </a:extLst>
              </p:cNvPr>
              <p:cNvSpPr/>
              <p:nvPr/>
            </p:nvSpPr>
            <p:spPr>
              <a:xfrm>
                <a:off x="1260553"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0" name="Rectangle 209">
                <a:extLst>
                  <a:ext uri="{FF2B5EF4-FFF2-40B4-BE49-F238E27FC236}">
                    <a16:creationId xmlns:a16="http://schemas.microsoft.com/office/drawing/2014/main" id="{229F0FEF-E9F9-304B-84E1-C893D54FC90D}"/>
                  </a:ext>
                </a:extLst>
              </p:cNvPr>
              <p:cNvSpPr/>
              <p:nvPr/>
            </p:nvSpPr>
            <p:spPr>
              <a:xfrm>
                <a:off x="1347154" y="2368846"/>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1" name="Rectangle 210">
                <a:extLst>
                  <a:ext uri="{FF2B5EF4-FFF2-40B4-BE49-F238E27FC236}">
                    <a16:creationId xmlns:a16="http://schemas.microsoft.com/office/drawing/2014/main" id="{7EF791C6-307B-3B4A-95BF-7EF2E86206F4}"/>
                  </a:ext>
                </a:extLst>
              </p:cNvPr>
              <p:cNvSpPr/>
              <p:nvPr/>
            </p:nvSpPr>
            <p:spPr>
              <a:xfrm>
                <a:off x="1433753" y="2368846"/>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2" name="Rectangle 211">
                <a:extLst>
                  <a:ext uri="{FF2B5EF4-FFF2-40B4-BE49-F238E27FC236}">
                    <a16:creationId xmlns:a16="http://schemas.microsoft.com/office/drawing/2014/main" id="{906D567A-E6CA-7E48-9E8C-1939B30BD144}"/>
                  </a:ext>
                </a:extLst>
              </p:cNvPr>
              <p:cNvSpPr/>
              <p:nvPr/>
            </p:nvSpPr>
            <p:spPr>
              <a:xfrm>
                <a:off x="1520353" y="2368846"/>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3" name="Rectangle 212">
                <a:extLst>
                  <a:ext uri="{FF2B5EF4-FFF2-40B4-BE49-F238E27FC236}">
                    <a16:creationId xmlns:a16="http://schemas.microsoft.com/office/drawing/2014/main" id="{D6A330FC-2690-BD47-B147-0EBC6436B4E3}"/>
                  </a:ext>
                </a:extLst>
              </p:cNvPr>
              <p:cNvSpPr/>
              <p:nvPr/>
            </p:nvSpPr>
            <p:spPr>
              <a:xfrm>
                <a:off x="1606952"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4" name="Rectangle 213">
                <a:extLst>
                  <a:ext uri="{FF2B5EF4-FFF2-40B4-BE49-F238E27FC236}">
                    <a16:creationId xmlns:a16="http://schemas.microsoft.com/office/drawing/2014/main" id="{78B22CBE-CA3A-2B40-B86B-E9642D75DEFF}"/>
                  </a:ext>
                </a:extLst>
              </p:cNvPr>
              <p:cNvSpPr/>
              <p:nvPr/>
            </p:nvSpPr>
            <p:spPr>
              <a:xfrm>
                <a:off x="1693552" y="2368847"/>
                <a:ext cx="73152" cy="73152"/>
              </a:xfrm>
              <a:prstGeom prst="rect">
                <a:avLst/>
              </a:prstGeom>
              <a:solidFill>
                <a:srgbClr val="005A9E"/>
              </a:solidFill>
              <a:ln w="12700" cap="flat" cmpd="sng" algn="ctr">
                <a:no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dirty="0">
                  <a:solidFill>
                    <a:prstClr val="white"/>
                  </a:solidFill>
                  <a:latin typeface="Arial" panose="020B0604020202020204"/>
                </a:endParaRPr>
              </a:p>
            </p:txBody>
          </p:sp>
          <p:sp>
            <p:nvSpPr>
              <p:cNvPr id="215" name="Rectangle 214">
                <a:extLst>
                  <a:ext uri="{FF2B5EF4-FFF2-40B4-BE49-F238E27FC236}">
                    <a16:creationId xmlns:a16="http://schemas.microsoft.com/office/drawing/2014/main" id="{E446D7C1-5AFD-964F-965F-179F25A65F5E}"/>
                  </a:ext>
                </a:extLst>
              </p:cNvPr>
              <p:cNvSpPr/>
              <p:nvPr/>
            </p:nvSpPr>
            <p:spPr>
              <a:xfrm>
                <a:off x="17801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6" name="Rectangle 215">
                <a:extLst>
                  <a:ext uri="{FF2B5EF4-FFF2-40B4-BE49-F238E27FC236}">
                    <a16:creationId xmlns:a16="http://schemas.microsoft.com/office/drawing/2014/main" id="{1683FBED-194C-ED4E-9CC7-F85AFC28411A}"/>
                  </a:ext>
                </a:extLst>
              </p:cNvPr>
              <p:cNvSpPr/>
              <p:nvPr/>
            </p:nvSpPr>
            <p:spPr>
              <a:xfrm>
                <a:off x="1866752"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7" name="Rectangle 216">
                <a:extLst>
                  <a:ext uri="{FF2B5EF4-FFF2-40B4-BE49-F238E27FC236}">
                    <a16:creationId xmlns:a16="http://schemas.microsoft.com/office/drawing/2014/main" id="{E8E4DA98-367B-E646-BDDB-767B558E2D5B}"/>
                  </a:ext>
                </a:extLst>
              </p:cNvPr>
              <p:cNvSpPr/>
              <p:nvPr/>
            </p:nvSpPr>
            <p:spPr>
              <a:xfrm>
                <a:off x="19533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8" name="Rectangle 217">
                <a:extLst>
                  <a:ext uri="{FF2B5EF4-FFF2-40B4-BE49-F238E27FC236}">
                    <a16:creationId xmlns:a16="http://schemas.microsoft.com/office/drawing/2014/main" id="{2BE09CBD-EEFD-FA46-A405-D29A0F61531D}"/>
                  </a:ext>
                </a:extLst>
              </p:cNvPr>
              <p:cNvSpPr/>
              <p:nvPr/>
            </p:nvSpPr>
            <p:spPr>
              <a:xfrm>
                <a:off x="20399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19" name="Rectangle 218">
                <a:extLst>
                  <a:ext uri="{FF2B5EF4-FFF2-40B4-BE49-F238E27FC236}">
                    <a16:creationId xmlns:a16="http://schemas.microsoft.com/office/drawing/2014/main" id="{0572E903-D368-224C-BD53-54269F01697B}"/>
                  </a:ext>
                </a:extLst>
              </p:cNvPr>
              <p:cNvSpPr/>
              <p:nvPr/>
            </p:nvSpPr>
            <p:spPr>
              <a:xfrm>
                <a:off x="2126550"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0" name="Rectangle 219">
                <a:extLst>
                  <a:ext uri="{FF2B5EF4-FFF2-40B4-BE49-F238E27FC236}">
                    <a16:creationId xmlns:a16="http://schemas.microsoft.com/office/drawing/2014/main" id="{17AF1D67-B34D-CB4B-9709-6A1D74B8C143}"/>
                  </a:ext>
                </a:extLst>
              </p:cNvPr>
              <p:cNvSpPr/>
              <p:nvPr/>
            </p:nvSpPr>
            <p:spPr>
              <a:xfrm>
                <a:off x="2213150"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1" name="Rectangle 220">
                <a:extLst>
                  <a:ext uri="{FF2B5EF4-FFF2-40B4-BE49-F238E27FC236}">
                    <a16:creationId xmlns:a16="http://schemas.microsoft.com/office/drawing/2014/main" id="{1720F116-A5D3-064D-A43E-CCDA25FC27B3}"/>
                  </a:ext>
                </a:extLst>
              </p:cNvPr>
              <p:cNvSpPr/>
              <p:nvPr/>
            </p:nvSpPr>
            <p:spPr>
              <a:xfrm>
                <a:off x="2299749"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2" name="Rectangle 221">
                <a:extLst>
                  <a:ext uri="{FF2B5EF4-FFF2-40B4-BE49-F238E27FC236}">
                    <a16:creationId xmlns:a16="http://schemas.microsoft.com/office/drawing/2014/main" id="{B2571A35-E071-7A45-ACAD-53E9D95CBA8F}"/>
                  </a:ext>
                </a:extLst>
              </p:cNvPr>
              <p:cNvSpPr/>
              <p:nvPr/>
            </p:nvSpPr>
            <p:spPr>
              <a:xfrm>
                <a:off x="2386350"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3" name="Rectangle 222">
                <a:extLst>
                  <a:ext uri="{FF2B5EF4-FFF2-40B4-BE49-F238E27FC236}">
                    <a16:creationId xmlns:a16="http://schemas.microsoft.com/office/drawing/2014/main" id="{9DF8F17C-AB1C-B940-A5B0-7C92788D83B3}"/>
                  </a:ext>
                </a:extLst>
              </p:cNvPr>
              <p:cNvSpPr/>
              <p:nvPr/>
            </p:nvSpPr>
            <p:spPr>
              <a:xfrm>
                <a:off x="247294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4" name="Rectangle 223">
                <a:extLst>
                  <a:ext uri="{FF2B5EF4-FFF2-40B4-BE49-F238E27FC236}">
                    <a16:creationId xmlns:a16="http://schemas.microsoft.com/office/drawing/2014/main" id="{B58A25A2-A920-FB46-804D-293F90D7929A}"/>
                  </a:ext>
                </a:extLst>
              </p:cNvPr>
              <p:cNvSpPr/>
              <p:nvPr/>
            </p:nvSpPr>
            <p:spPr>
              <a:xfrm>
                <a:off x="255954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5" name="Rectangle 224">
                <a:extLst>
                  <a:ext uri="{FF2B5EF4-FFF2-40B4-BE49-F238E27FC236}">
                    <a16:creationId xmlns:a16="http://schemas.microsoft.com/office/drawing/2014/main" id="{8596DAED-D4E7-AB46-8B0D-51CA1BDCBAF8}"/>
                  </a:ext>
                </a:extLst>
              </p:cNvPr>
              <p:cNvSpPr/>
              <p:nvPr/>
            </p:nvSpPr>
            <p:spPr>
              <a:xfrm>
                <a:off x="2646148"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6" name="Rectangle 225">
                <a:extLst>
                  <a:ext uri="{FF2B5EF4-FFF2-40B4-BE49-F238E27FC236}">
                    <a16:creationId xmlns:a16="http://schemas.microsoft.com/office/drawing/2014/main" id="{46771243-956A-9E4B-8F6B-6931109CBA79}"/>
                  </a:ext>
                </a:extLst>
              </p:cNvPr>
              <p:cNvSpPr/>
              <p:nvPr/>
            </p:nvSpPr>
            <p:spPr>
              <a:xfrm>
                <a:off x="273274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7" name="Rectangle 226">
                <a:extLst>
                  <a:ext uri="{FF2B5EF4-FFF2-40B4-BE49-F238E27FC236}">
                    <a16:creationId xmlns:a16="http://schemas.microsoft.com/office/drawing/2014/main" id="{EDE90359-5B79-4246-B50D-A855A6060721}"/>
                  </a:ext>
                </a:extLst>
              </p:cNvPr>
              <p:cNvSpPr/>
              <p:nvPr/>
            </p:nvSpPr>
            <p:spPr>
              <a:xfrm>
                <a:off x="281934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8" name="Rectangle 227">
                <a:extLst>
                  <a:ext uri="{FF2B5EF4-FFF2-40B4-BE49-F238E27FC236}">
                    <a16:creationId xmlns:a16="http://schemas.microsoft.com/office/drawing/2014/main" id="{4B928C9D-E58B-014E-AC2B-D65AB0488F70}"/>
                  </a:ext>
                </a:extLst>
              </p:cNvPr>
              <p:cNvSpPr/>
              <p:nvPr/>
            </p:nvSpPr>
            <p:spPr>
              <a:xfrm>
                <a:off x="290594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29" name="Rectangle 228">
                <a:extLst>
                  <a:ext uri="{FF2B5EF4-FFF2-40B4-BE49-F238E27FC236}">
                    <a16:creationId xmlns:a16="http://schemas.microsoft.com/office/drawing/2014/main" id="{E98F709F-9605-4249-9D47-53EBC7DB582D}"/>
                  </a:ext>
                </a:extLst>
              </p:cNvPr>
              <p:cNvSpPr/>
              <p:nvPr/>
            </p:nvSpPr>
            <p:spPr>
              <a:xfrm>
                <a:off x="299254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0" name="Rectangle 229">
                <a:extLst>
                  <a:ext uri="{FF2B5EF4-FFF2-40B4-BE49-F238E27FC236}">
                    <a16:creationId xmlns:a16="http://schemas.microsoft.com/office/drawing/2014/main" id="{C5A6730B-812A-7D46-BCB5-43C7F3D486B4}"/>
                  </a:ext>
                </a:extLst>
              </p:cNvPr>
              <p:cNvSpPr/>
              <p:nvPr/>
            </p:nvSpPr>
            <p:spPr>
              <a:xfrm>
                <a:off x="3079146"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1" name="Rectangle 230">
                <a:extLst>
                  <a:ext uri="{FF2B5EF4-FFF2-40B4-BE49-F238E27FC236}">
                    <a16:creationId xmlns:a16="http://schemas.microsoft.com/office/drawing/2014/main" id="{C7CA2F75-E215-5547-863E-C93B380E8ED6}"/>
                  </a:ext>
                </a:extLst>
              </p:cNvPr>
              <p:cNvSpPr/>
              <p:nvPr/>
            </p:nvSpPr>
            <p:spPr>
              <a:xfrm>
                <a:off x="3165746"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2" name="Rectangle 231">
                <a:extLst>
                  <a:ext uri="{FF2B5EF4-FFF2-40B4-BE49-F238E27FC236}">
                    <a16:creationId xmlns:a16="http://schemas.microsoft.com/office/drawing/2014/main" id="{876FCF73-F106-9340-A881-50E67F46A443}"/>
                  </a:ext>
                </a:extLst>
              </p:cNvPr>
              <p:cNvSpPr/>
              <p:nvPr/>
            </p:nvSpPr>
            <p:spPr>
              <a:xfrm>
                <a:off x="325234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3" name="Rectangle 232">
                <a:extLst>
                  <a:ext uri="{FF2B5EF4-FFF2-40B4-BE49-F238E27FC236}">
                    <a16:creationId xmlns:a16="http://schemas.microsoft.com/office/drawing/2014/main" id="{45106049-D89C-7D4E-9394-F8CF5799651C}"/>
                  </a:ext>
                </a:extLst>
              </p:cNvPr>
              <p:cNvSpPr/>
              <p:nvPr/>
            </p:nvSpPr>
            <p:spPr>
              <a:xfrm>
                <a:off x="3338945"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4" name="Rectangle 233">
                <a:extLst>
                  <a:ext uri="{FF2B5EF4-FFF2-40B4-BE49-F238E27FC236}">
                    <a16:creationId xmlns:a16="http://schemas.microsoft.com/office/drawing/2014/main" id="{2B9568AE-7182-CA4F-BD7C-16805DA7D066}"/>
                  </a:ext>
                </a:extLst>
              </p:cNvPr>
              <p:cNvSpPr/>
              <p:nvPr/>
            </p:nvSpPr>
            <p:spPr>
              <a:xfrm>
                <a:off x="3425545"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5" name="Rectangle 234">
                <a:extLst>
                  <a:ext uri="{FF2B5EF4-FFF2-40B4-BE49-F238E27FC236}">
                    <a16:creationId xmlns:a16="http://schemas.microsoft.com/office/drawing/2014/main" id="{7D97EBC5-4F6D-E64A-9229-827B9CC3D1FC}"/>
                  </a:ext>
                </a:extLst>
              </p:cNvPr>
              <p:cNvSpPr/>
              <p:nvPr/>
            </p:nvSpPr>
            <p:spPr>
              <a:xfrm>
                <a:off x="351214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6" name="Rectangle 235">
                <a:extLst>
                  <a:ext uri="{FF2B5EF4-FFF2-40B4-BE49-F238E27FC236}">
                    <a16:creationId xmlns:a16="http://schemas.microsoft.com/office/drawing/2014/main" id="{576C6BC7-E209-CC4E-9700-6B65D443B58A}"/>
                  </a:ext>
                </a:extLst>
              </p:cNvPr>
              <p:cNvSpPr/>
              <p:nvPr/>
            </p:nvSpPr>
            <p:spPr>
              <a:xfrm>
                <a:off x="3598744"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7" name="Rectangle 236">
                <a:extLst>
                  <a:ext uri="{FF2B5EF4-FFF2-40B4-BE49-F238E27FC236}">
                    <a16:creationId xmlns:a16="http://schemas.microsoft.com/office/drawing/2014/main" id="{F456A153-5193-5448-8D7B-E94C3A674979}"/>
                  </a:ext>
                </a:extLst>
              </p:cNvPr>
              <p:cNvSpPr/>
              <p:nvPr/>
            </p:nvSpPr>
            <p:spPr>
              <a:xfrm>
                <a:off x="3685344"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8" name="Rectangle 237">
                <a:extLst>
                  <a:ext uri="{FF2B5EF4-FFF2-40B4-BE49-F238E27FC236}">
                    <a16:creationId xmlns:a16="http://schemas.microsoft.com/office/drawing/2014/main" id="{5D2A4D41-75A6-5040-A3D9-F2EB380E4C30}"/>
                  </a:ext>
                </a:extLst>
              </p:cNvPr>
              <p:cNvSpPr/>
              <p:nvPr/>
            </p:nvSpPr>
            <p:spPr>
              <a:xfrm>
                <a:off x="3771943"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39" name="Rectangle 238">
                <a:extLst>
                  <a:ext uri="{FF2B5EF4-FFF2-40B4-BE49-F238E27FC236}">
                    <a16:creationId xmlns:a16="http://schemas.microsoft.com/office/drawing/2014/main" id="{B79BC8D5-4066-EF48-A271-5EC92B54F464}"/>
                  </a:ext>
                </a:extLst>
              </p:cNvPr>
              <p:cNvSpPr/>
              <p:nvPr/>
            </p:nvSpPr>
            <p:spPr>
              <a:xfrm>
                <a:off x="3858543"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0" name="Rectangle 239">
                <a:extLst>
                  <a:ext uri="{FF2B5EF4-FFF2-40B4-BE49-F238E27FC236}">
                    <a16:creationId xmlns:a16="http://schemas.microsoft.com/office/drawing/2014/main" id="{BF172A5D-C58E-2447-BF85-C4D4FC0BDFCB}"/>
                  </a:ext>
                </a:extLst>
              </p:cNvPr>
              <p:cNvSpPr/>
              <p:nvPr/>
            </p:nvSpPr>
            <p:spPr>
              <a:xfrm>
                <a:off x="3945143"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1" name="Rectangle 240">
                <a:extLst>
                  <a:ext uri="{FF2B5EF4-FFF2-40B4-BE49-F238E27FC236}">
                    <a16:creationId xmlns:a16="http://schemas.microsoft.com/office/drawing/2014/main" id="{D1B878DF-9405-4C46-8542-916D6D1B1460}"/>
                  </a:ext>
                </a:extLst>
              </p:cNvPr>
              <p:cNvSpPr/>
              <p:nvPr/>
            </p:nvSpPr>
            <p:spPr>
              <a:xfrm>
                <a:off x="4031743"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2" name="Rectangle 241">
                <a:extLst>
                  <a:ext uri="{FF2B5EF4-FFF2-40B4-BE49-F238E27FC236}">
                    <a16:creationId xmlns:a16="http://schemas.microsoft.com/office/drawing/2014/main" id="{08717BB1-5206-104E-973C-EE4635C411FE}"/>
                  </a:ext>
                </a:extLst>
              </p:cNvPr>
              <p:cNvSpPr/>
              <p:nvPr/>
            </p:nvSpPr>
            <p:spPr>
              <a:xfrm>
                <a:off x="4118342"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3" name="Rectangle 242">
                <a:extLst>
                  <a:ext uri="{FF2B5EF4-FFF2-40B4-BE49-F238E27FC236}">
                    <a16:creationId xmlns:a16="http://schemas.microsoft.com/office/drawing/2014/main" id="{8E2739C7-5F49-6C4A-B37A-0F9F928D28D0}"/>
                  </a:ext>
                </a:extLst>
              </p:cNvPr>
              <p:cNvSpPr/>
              <p:nvPr/>
            </p:nvSpPr>
            <p:spPr>
              <a:xfrm>
                <a:off x="4204942"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4" name="Rectangle 243">
                <a:extLst>
                  <a:ext uri="{FF2B5EF4-FFF2-40B4-BE49-F238E27FC236}">
                    <a16:creationId xmlns:a16="http://schemas.microsoft.com/office/drawing/2014/main" id="{F5F25DB4-754D-6847-845C-53C35C15DD83}"/>
                  </a:ext>
                </a:extLst>
              </p:cNvPr>
              <p:cNvSpPr/>
              <p:nvPr/>
            </p:nvSpPr>
            <p:spPr>
              <a:xfrm>
                <a:off x="4291541"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5" name="Rectangle 244">
                <a:extLst>
                  <a:ext uri="{FF2B5EF4-FFF2-40B4-BE49-F238E27FC236}">
                    <a16:creationId xmlns:a16="http://schemas.microsoft.com/office/drawing/2014/main" id="{554FC7AD-8E95-0448-B741-C74A7292C927}"/>
                  </a:ext>
                </a:extLst>
              </p:cNvPr>
              <p:cNvSpPr/>
              <p:nvPr/>
            </p:nvSpPr>
            <p:spPr>
              <a:xfrm>
                <a:off x="43781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6" name="Rectangle 245">
                <a:extLst>
                  <a:ext uri="{FF2B5EF4-FFF2-40B4-BE49-F238E27FC236}">
                    <a16:creationId xmlns:a16="http://schemas.microsoft.com/office/drawing/2014/main" id="{880F2517-DAEE-0F43-B6C0-47B3431D6446}"/>
                  </a:ext>
                </a:extLst>
              </p:cNvPr>
              <p:cNvSpPr/>
              <p:nvPr/>
            </p:nvSpPr>
            <p:spPr>
              <a:xfrm>
                <a:off x="44647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7" name="Rectangle 246">
                <a:extLst>
                  <a:ext uri="{FF2B5EF4-FFF2-40B4-BE49-F238E27FC236}">
                    <a16:creationId xmlns:a16="http://schemas.microsoft.com/office/drawing/2014/main" id="{6F45FA07-9E5A-8D48-B3C8-C6D802973BC1}"/>
                  </a:ext>
                </a:extLst>
              </p:cNvPr>
              <p:cNvSpPr/>
              <p:nvPr/>
            </p:nvSpPr>
            <p:spPr>
              <a:xfrm>
                <a:off x="45513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8" name="Rectangle 247">
                <a:extLst>
                  <a:ext uri="{FF2B5EF4-FFF2-40B4-BE49-F238E27FC236}">
                    <a16:creationId xmlns:a16="http://schemas.microsoft.com/office/drawing/2014/main" id="{9596F3FD-0DB1-6D40-A702-8DF55EA14491}"/>
                  </a:ext>
                </a:extLst>
              </p:cNvPr>
              <p:cNvSpPr/>
              <p:nvPr/>
            </p:nvSpPr>
            <p:spPr>
              <a:xfrm>
                <a:off x="4637940"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49" name="Rectangle 248">
                <a:extLst>
                  <a:ext uri="{FF2B5EF4-FFF2-40B4-BE49-F238E27FC236}">
                    <a16:creationId xmlns:a16="http://schemas.microsoft.com/office/drawing/2014/main" id="{1BF3270B-F5B1-6D4E-B657-76DEDEA487F7}"/>
                  </a:ext>
                </a:extLst>
              </p:cNvPr>
              <p:cNvSpPr/>
              <p:nvPr/>
            </p:nvSpPr>
            <p:spPr>
              <a:xfrm>
                <a:off x="4724540"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0" name="Rectangle 249">
                <a:extLst>
                  <a:ext uri="{FF2B5EF4-FFF2-40B4-BE49-F238E27FC236}">
                    <a16:creationId xmlns:a16="http://schemas.microsoft.com/office/drawing/2014/main" id="{A9B99DD1-25B2-3540-B986-87DB4AE154AF}"/>
                  </a:ext>
                </a:extLst>
              </p:cNvPr>
              <p:cNvSpPr/>
              <p:nvPr/>
            </p:nvSpPr>
            <p:spPr>
              <a:xfrm>
                <a:off x="4811139"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1" name="Rectangle 250">
                <a:extLst>
                  <a:ext uri="{FF2B5EF4-FFF2-40B4-BE49-F238E27FC236}">
                    <a16:creationId xmlns:a16="http://schemas.microsoft.com/office/drawing/2014/main" id="{35FC0900-C75F-4048-B33C-89CB12960ED2}"/>
                  </a:ext>
                </a:extLst>
              </p:cNvPr>
              <p:cNvSpPr/>
              <p:nvPr/>
            </p:nvSpPr>
            <p:spPr>
              <a:xfrm>
                <a:off x="489773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2" name="Rectangle 251">
                <a:extLst>
                  <a:ext uri="{FF2B5EF4-FFF2-40B4-BE49-F238E27FC236}">
                    <a16:creationId xmlns:a16="http://schemas.microsoft.com/office/drawing/2014/main" id="{FBB86371-B6D5-4844-A65D-64F5E59F631C}"/>
                  </a:ext>
                </a:extLst>
              </p:cNvPr>
              <p:cNvSpPr/>
              <p:nvPr/>
            </p:nvSpPr>
            <p:spPr>
              <a:xfrm>
                <a:off x="498433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3" name="Rectangle 252">
                <a:extLst>
                  <a:ext uri="{FF2B5EF4-FFF2-40B4-BE49-F238E27FC236}">
                    <a16:creationId xmlns:a16="http://schemas.microsoft.com/office/drawing/2014/main" id="{0D59CC0B-C1F9-2444-AF7B-CC6AD75AC501}"/>
                  </a:ext>
                </a:extLst>
              </p:cNvPr>
              <p:cNvSpPr/>
              <p:nvPr/>
            </p:nvSpPr>
            <p:spPr>
              <a:xfrm>
                <a:off x="5070938"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4" name="Rectangle 253">
                <a:extLst>
                  <a:ext uri="{FF2B5EF4-FFF2-40B4-BE49-F238E27FC236}">
                    <a16:creationId xmlns:a16="http://schemas.microsoft.com/office/drawing/2014/main" id="{4C888B09-F9CE-644A-9E9D-F79203F9A166}"/>
                  </a:ext>
                </a:extLst>
              </p:cNvPr>
              <p:cNvSpPr/>
              <p:nvPr/>
            </p:nvSpPr>
            <p:spPr>
              <a:xfrm>
                <a:off x="515753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5" name="Rectangle 254">
                <a:extLst>
                  <a:ext uri="{FF2B5EF4-FFF2-40B4-BE49-F238E27FC236}">
                    <a16:creationId xmlns:a16="http://schemas.microsoft.com/office/drawing/2014/main" id="{763A77D8-8D4B-5545-8097-CF48273D2C11}"/>
                  </a:ext>
                </a:extLst>
              </p:cNvPr>
              <p:cNvSpPr/>
              <p:nvPr/>
            </p:nvSpPr>
            <p:spPr>
              <a:xfrm>
                <a:off x="524413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56" name="Rectangle 255">
                <a:extLst>
                  <a:ext uri="{FF2B5EF4-FFF2-40B4-BE49-F238E27FC236}">
                    <a16:creationId xmlns:a16="http://schemas.microsoft.com/office/drawing/2014/main" id="{ADCA94F4-CB1C-064C-AAB3-235D569F2E58}"/>
                  </a:ext>
                </a:extLst>
              </p:cNvPr>
              <p:cNvSpPr/>
              <p:nvPr/>
            </p:nvSpPr>
            <p:spPr>
              <a:xfrm>
                <a:off x="5330737" y="2368847"/>
                <a:ext cx="73152" cy="73152"/>
              </a:xfrm>
              <a:prstGeom prst="rect">
                <a:avLst/>
              </a:prstGeom>
              <a:solidFill>
                <a:srgbClr val="005A9E"/>
              </a:solidFill>
              <a:ln w="12700" cap="flat" cmpd="sng" algn="ctr">
                <a:no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dirty="0">
                  <a:solidFill>
                    <a:prstClr val="white"/>
                  </a:solidFill>
                  <a:latin typeface="Arial" panose="020B0604020202020204"/>
                </a:endParaRPr>
              </a:p>
            </p:txBody>
          </p:sp>
          <p:sp>
            <p:nvSpPr>
              <p:cNvPr id="257" name="Rectangle 256">
                <a:extLst>
                  <a:ext uri="{FF2B5EF4-FFF2-40B4-BE49-F238E27FC236}">
                    <a16:creationId xmlns:a16="http://schemas.microsoft.com/office/drawing/2014/main" id="{ECDFF336-B45B-3048-AADB-9185F95E63D4}"/>
                  </a:ext>
                </a:extLst>
              </p:cNvPr>
              <p:cNvSpPr/>
              <p:nvPr/>
            </p:nvSpPr>
            <p:spPr>
              <a:xfrm>
                <a:off x="5417338" y="2368847"/>
                <a:ext cx="73152" cy="73152"/>
              </a:xfrm>
              <a:prstGeom prst="rect">
                <a:avLst/>
              </a:prstGeom>
              <a:solidFill>
                <a:srgbClr val="005A9E"/>
              </a:solidFill>
              <a:ln w="12700" cap="flat" cmpd="sng" algn="ctr">
                <a:no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dirty="0">
                  <a:solidFill>
                    <a:prstClr val="white"/>
                  </a:solidFill>
                  <a:latin typeface="Arial" panose="020B0604020202020204"/>
                </a:endParaRPr>
              </a:p>
            </p:txBody>
          </p:sp>
        </p:grpSp>
        <p:grpSp>
          <p:nvGrpSpPr>
            <p:cNvPr id="115" name="Group 114">
              <a:extLst>
                <a:ext uri="{FF2B5EF4-FFF2-40B4-BE49-F238E27FC236}">
                  <a16:creationId xmlns:a16="http://schemas.microsoft.com/office/drawing/2014/main" id="{3D6E2D56-708A-FF41-88DB-3A1A08768D3C}"/>
                </a:ext>
              </a:extLst>
            </p:cNvPr>
            <p:cNvGrpSpPr/>
            <p:nvPr/>
          </p:nvGrpSpPr>
          <p:grpSpPr>
            <a:xfrm>
              <a:off x="1000755" y="4416425"/>
              <a:ext cx="4316534" cy="73153"/>
              <a:chOff x="1000755" y="2368846"/>
              <a:chExt cx="4316534" cy="73153"/>
            </a:xfrm>
          </p:grpSpPr>
          <p:sp>
            <p:nvSpPr>
              <p:cNvPr id="162" name="Rectangle 161">
                <a:extLst>
                  <a:ext uri="{FF2B5EF4-FFF2-40B4-BE49-F238E27FC236}">
                    <a16:creationId xmlns:a16="http://schemas.microsoft.com/office/drawing/2014/main" id="{F6D8C55B-3CF6-E340-9551-FE536EBA62CB}"/>
                  </a:ext>
                </a:extLst>
              </p:cNvPr>
              <p:cNvSpPr/>
              <p:nvPr/>
            </p:nvSpPr>
            <p:spPr>
              <a:xfrm>
                <a:off x="100075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3" name="Rectangle 162">
                <a:extLst>
                  <a:ext uri="{FF2B5EF4-FFF2-40B4-BE49-F238E27FC236}">
                    <a16:creationId xmlns:a16="http://schemas.microsoft.com/office/drawing/2014/main" id="{25E9E09F-1477-5941-889B-D8676174449F}"/>
                  </a:ext>
                </a:extLst>
              </p:cNvPr>
              <p:cNvSpPr/>
              <p:nvPr/>
            </p:nvSpPr>
            <p:spPr>
              <a:xfrm>
                <a:off x="1087354"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4" name="Rectangle 163">
                <a:extLst>
                  <a:ext uri="{FF2B5EF4-FFF2-40B4-BE49-F238E27FC236}">
                    <a16:creationId xmlns:a16="http://schemas.microsoft.com/office/drawing/2014/main" id="{F0671FB0-4B93-3943-8752-AB8BE8130ACB}"/>
                  </a:ext>
                </a:extLst>
              </p:cNvPr>
              <p:cNvSpPr/>
              <p:nvPr/>
            </p:nvSpPr>
            <p:spPr>
              <a:xfrm>
                <a:off x="1173954"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5" name="Rectangle 164">
                <a:extLst>
                  <a:ext uri="{FF2B5EF4-FFF2-40B4-BE49-F238E27FC236}">
                    <a16:creationId xmlns:a16="http://schemas.microsoft.com/office/drawing/2014/main" id="{A194CC17-119F-EA49-9604-15A87CDE9155}"/>
                  </a:ext>
                </a:extLst>
              </p:cNvPr>
              <p:cNvSpPr/>
              <p:nvPr/>
            </p:nvSpPr>
            <p:spPr>
              <a:xfrm>
                <a:off x="1260553"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6" name="Rectangle 165">
                <a:extLst>
                  <a:ext uri="{FF2B5EF4-FFF2-40B4-BE49-F238E27FC236}">
                    <a16:creationId xmlns:a16="http://schemas.microsoft.com/office/drawing/2014/main" id="{4F26737B-C13E-FB47-9AD4-F5D7DFB5A682}"/>
                  </a:ext>
                </a:extLst>
              </p:cNvPr>
              <p:cNvSpPr/>
              <p:nvPr/>
            </p:nvSpPr>
            <p:spPr>
              <a:xfrm>
                <a:off x="1347154" y="2368846"/>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7" name="Rectangle 166">
                <a:extLst>
                  <a:ext uri="{FF2B5EF4-FFF2-40B4-BE49-F238E27FC236}">
                    <a16:creationId xmlns:a16="http://schemas.microsoft.com/office/drawing/2014/main" id="{3781EFB9-A007-D04C-A971-D1EFA936366E}"/>
                  </a:ext>
                </a:extLst>
              </p:cNvPr>
              <p:cNvSpPr/>
              <p:nvPr/>
            </p:nvSpPr>
            <p:spPr>
              <a:xfrm>
                <a:off x="1433753" y="2368846"/>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8" name="Rectangle 167">
                <a:extLst>
                  <a:ext uri="{FF2B5EF4-FFF2-40B4-BE49-F238E27FC236}">
                    <a16:creationId xmlns:a16="http://schemas.microsoft.com/office/drawing/2014/main" id="{31738D91-207C-1F49-95C1-AFE3B2B8C64A}"/>
                  </a:ext>
                </a:extLst>
              </p:cNvPr>
              <p:cNvSpPr/>
              <p:nvPr/>
            </p:nvSpPr>
            <p:spPr>
              <a:xfrm>
                <a:off x="1520353" y="2368846"/>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9" name="Rectangle 168">
                <a:extLst>
                  <a:ext uri="{FF2B5EF4-FFF2-40B4-BE49-F238E27FC236}">
                    <a16:creationId xmlns:a16="http://schemas.microsoft.com/office/drawing/2014/main" id="{3532A30D-9397-E64C-A6E1-F2F2306440E6}"/>
                  </a:ext>
                </a:extLst>
              </p:cNvPr>
              <p:cNvSpPr/>
              <p:nvPr/>
            </p:nvSpPr>
            <p:spPr>
              <a:xfrm>
                <a:off x="1606952"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0" name="Rectangle 169">
                <a:extLst>
                  <a:ext uri="{FF2B5EF4-FFF2-40B4-BE49-F238E27FC236}">
                    <a16:creationId xmlns:a16="http://schemas.microsoft.com/office/drawing/2014/main" id="{D587FC60-51F4-DE47-8408-971D18DF8217}"/>
                  </a:ext>
                </a:extLst>
              </p:cNvPr>
              <p:cNvSpPr/>
              <p:nvPr/>
            </p:nvSpPr>
            <p:spPr>
              <a:xfrm>
                <a:off x="17801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1" name="Rectangle 170">
                <a:extLst>
                  <a:ext uri="{FF2B5EF4-FFF2-40B4-BE49-F238E27FC236}">
                    <a16:creationId xmlns:a16="http://schemas.microsoft.com/office/drawing/2014/main" id="{DAA6248B-DB5B-A444-995D-ACC7A214BB41}"/>
                  </a:ext>
                </a:extLst>
              </p:cNvPr>
              <p:cNvSpPr/>
              <p:nvPr/>
            </p:nvSpPr>
            <p:spPr>
              <a:xfrm>
                <a:off x="1866752"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2" name="Rectangle 171">
                <a:extLst>
                  <a:ext uri="{FF2B5EF4-FFF2-40B4-BE49-F238E27FC236}">
                    <a16:creationId xmlns:a16="http://schemas.microsoft.com/office/drawing/2014/main" id="{1482F610-8F21-1D45-B3EE-C543A173811E}"/>
                  </a:ext>
                </a:extLst>
              </p:cNvPr>
              <p:cNvSpPr/>
              <p:nvPr/>
            </p:nvSpPr>
            <p:spPr>
              <a:xfrm>
                <a:off x="19533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3" name="Rectangle 172">
                <a:extLst>
                  <a:ext uri="{FF2B5EF4-FFF2-40B4-BE49-F238E27FC236}">
                    <a16:creationId xmlns:a16="http://schemas.microsoft.com/office/drawing/2014/main" id="{B88712B5-019D-164B-815E-E4CB6187D0D0}"/>
                  </a:ext>
                </a:extLst>
              </p:cNvPr>
              <p:cNvSpPr/>
              <p:nvPr/>
            </p:nvSpPr>
            <p:spPr>
              <a:xfrm>
                <a:off x="20399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4" name="Rectangle 173">
                <a:extLst>
                  <a:ext uri="{FF2B5EF4-FFF2-40B4-BE49-F238E27FC236}">
                    <a16:creationId xmlns:a16="http://schemas.microsoft.com/office/drawing/2014/main" id="{79B2CC58-6D28-3E45-A685-4E9DC14294CA}"/>
                  </a:ext>
                </a:extLst>
              </p:cNvPr>
              <p:cNvSpPr/>
              <p:nvPr/>
            </p:nvSpPr>
            <p:spPr>
              <a:xfrm>
                <a:off x="2126550" y="2368847"/>
                <a:ext cx="73152" cy="73152"/>
              </a:xfrm>
              <a:prstGeom prst="rect">
                <a:avLst/>
              </a:prstGeom>
              <a:solidFill>
                <a:srgbClr val="F4B183"/>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5" name="Rectangle 174">
                <a:extLst>
                  <a:ext uri="{FF2B5EF4-FFF2-40B4-BE49-F238E27FC236}">
                    <a16:creationId xmlns:a16="http://schemas.microsoft.com/office/drawing/2014/main" id="{0989A54C-6EDD-DC4C-B71C-1A6F10A0355D}"/>
                  </a:ext>
                </a:extLst>
              </p:cNvPr>
              <p:cNvSpPr/>
              <p:nvPr/>
            </p:nvSpPr>
            <p:spPr>
              <a:xfrm>
                <a:off x="2213150"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6" name="Rectangle 175">
                <a:extLst>
                  <a:ext uri="{FF2B5EF4-FFF2-40B4-BE49-F238E27FC236}">
                    <a16:creationId xmlns:a16="http://schemas.microsoft.com/office/drawing/2014/main" id="{C99E0F05-CBA0-D142-9B49-2C825E155A77}"/>
                  </a:ext>
                </a:extLst>
              </p:cNvPr>
              <p:cNvSpPr/>
              <p:nvPr/>
            </p:nvSpPr>
            <p:spPr>
              <a:xfrm>
                <a:off x="2299749"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7" name="Rectangle 176">
                <a:extLst>
                  <a:ext uri="{FF2B5EF4-FFF2-40B4-BE49-F238E27FC236}">
                    <a16:creationId xmlns:a16="http://schemas.microsoft.com/office/drawing/2014/main" id="{95CA273C-3BB7-4F40-8D13-4577E0CBA15A}"/>
                  </a:ext>
                </a:extLst>
              </p:cNvPr>
              <p:cNvSpPr/>
              <p:nvPr/>
            </p:nvSpPr>
            <p:spPr>
              <a:xfrm>
                <a:off x="2386350"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8" name="Rectangle 177">
                <a:extLst>
                  <a:ext uri="{FF2B5EF4-FFF2-40B4-BE49-F238E27FC236}">
                    <a16:creationId xmlns:a16="http://schemas.microsoft.com/office/drawing/2014/main" id="{1B3E7571-A00C-3843-929E-3FD61E01DEC9}"/>
                  </a:ext>
                </a:extLst>
              </p:cNvPr>
              <p:cNvSpPr/>
              <p:nvPr/>
            </p:nvSpPr>
            <p:spPr>
              <a:xfrm>
                <a:off x="247294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79" name="Rectangle 178">
                <a:extLst>
                  <a:ext uri="{FF2B5EF4-FFF2-40B4-BE49-F238E27FC236}">
                    <a16:creationId xmlns:a16="http://schemas.microsoft.com/office/drawing/2014/main" id="{88F1CFBB-2A98-C441-B859-F9835450E05B}"/>
                  </a:ext>
                </a:extLst>
              </p:cNvPr>
              <p:cNvSpPr/>
              <p:nvPr/>
            </p:nvSpPr>
            <p:spPr>
              <a:xfrm>
                <a:off x="255954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0" name="Rectangle 179">
                <a:extLst>
                  <a:ext uri="{FF2B5EF4-FFF2-40B4-BE49-F238E27FC236}">
                    <a16:creationId xmlns:a16="http://schemas.microsoft.com/office/drawing/2014/main" id="{33CBE153-B761-E545-B3C0-F69445281FCF}"/>
                  </a:ext>
                </a:extLst>
              </p:cNvPr>
              <p:cNvSpPr/>
              <p:nvPr/>
            </p:nvSpPr>
            <p:spPr>
              <a:xfrm>
                <a:off x="2646148" y="2368847"/>
                <a:ext cx="73152" cy="73152"/>
              </a:xfrm>
              <a:prstGeom prst="rect">
                <a:avLst/>
              </a:prstGeom>
              <a:solidFill>
                <a:srgbClr val="ED7D31">
                  <a:lumMod val="60000"/>
                  <a:lumOff val="40000"/>
                </a:srgbClr>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1" name="Rectangle 180">
                <a:extLst>
                  <a:ext uri="{FF2B5EF4-FFF2-40B4-BE49-F238E27FC236}">
                    <a16:creationId xmlns:a16="http://schemas.microsoft.com/office/drawing/2014/main" id="{F0A6C682-E7B3-9F42-9247-F1874FF47AD8}"/>
                  </a:ext>
                </a:extLst>
              </p:cNvPr>
              <p:cNvSpPr/>
              <p:nvPr/>
            </p:nvSpPr>
            <p:spPr>
              <a:xfrm>
                <a:off x="273274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2" name="Rectangle 181">
                <a:extLst>
                  <a:ext uri="{FF2B5EF4-FFF2-40B4-BE49-F238E27FC236}">
                    <a16:creationId xmlns:a16="http://schemas.microsoft.com/office/drawing/2014/main" id="{3DC6DCBF-8848-A842-84F8-CAA8CA50A382}"/>
                  </a:ext>
                </a:extLst>
              </p:cNvPr>
              <p:cNvSpPr/>
              <p:nvPr/>
            </p:nvSpPr>
            <p:spPr>
              <a:xfrm>
                <a:off x="281934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3" name="Rectangle 182">
                <a:extLst>
                  <a:ext uri="{FF2B5EF4-FFF2-40B4-BE49-F238E27FC236}">
                    <a16:creationId xmlns:a16="http://schemas.microsoft.com/office/drawing/2014/main" id="{FD77428D-2973-404D-BBB4-0C3AE59F827E}"/>
                  </a:ext>
                </a:extLst>
              </p:cNvPr>
              <p:cNvSpPr/>
              <p:nvPr/>
            </p:nvSpPr>
            <p:spPr>
              <a:xfrm>
                <a:off x="290594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4" name="Rectangle 183">
                <a:extLst>
                  <a:ext uri="{FF2B5EF4-FFF2-40B4-BE49-F238E27FC236}">
                    <a16:creationId xmlns:a16="http://schemas.microsoft.com/office/drawing/2014/main" id="{F105C00E-D24F-2F44-A9A2-B3E5C7FA50D5}"/>
                  </a:ext>
                </a:extLst>
              </p:cNvPr>
              <p:cNvSpPr/>
              <p:nvPr/>
            </p:nvSpPr>
            <p:spPr>
              <a:xfrm>
                <a:off x="299254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5" name="Rectangle 184">
                <a:extLst>
                  <a:ext uri="{FF2B5EF4-FFF2-40B4-BE49-F238E27FC236}">
                    <a16:creationId xmlns:a16="http://schemas.microsoft.com/office/drawing/2014/main" id="{18C8B174-ED72-F64E-B3F5-B6DC1CCF1F4A}"/>
                  </a:ext>
                </a:extLst>
              </p:cNvPr>
              <p:cNvSpPr/>
              <p:nvPr/>
            </p:nvSpPr>
            <p:spPr>
              <a:xfrm>
                <a:off x="3079146"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6" name="Rectangle 185">
                <a:extLst>
                  <a:ext uri="{FF2B5EF4-FFF2-40B4-BE49-F238E27FC236}">
                    <a16:creationId xmlns:a16="http://schemas.microsoft.com/office/drawing/2014/main" id="{FB86124F-05C7-CC46-AF5A-10ED29782992}"/>
                  </a:ext>
                </a:extLst>
              </p:cNvPr>
              <p:cNvSpPr/>
              <p:nvPr/>
            </p:nvSpPr>
            <p:spPr>
              <a:xfrm>
                <a:off x="3165746"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7" name="Rectangle 186">
                <a:extLst>
                  <a:ext uri="{FF2B5EF4-FFF2-40B4-BE49-F238E27FC236}">
                    <a16:creationId xmlns:a16="http://schemas.microsoft.com/office/drawing/2014/main" id="{4E3EBF8F-EAAB-0B4D-849E-83DABAF2E56D}"/>
                  </a:ext>
                </a:extLst>
              </p:cNvPr>
              <p:cNvSpPr/>
              <p:nvPr/>
            </p:nvSpPr>
            <p:spPr>
              <a:xfrm>
                <a:off x="325234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8" name="Rectangle 187">
                <a:extLst>
                  <a:ext uri="{FF2B5EF4-FFF2-40B4-BE49-F238E27FC236}">
                    <a16:creationId xmlns:a16="http://schemas.microsoft.com/office/drawing/2014/main" id="{FE01AA83-E720-EB42-80FC-75E5AE136E6E}"/>
                  </a:ext>
                </a:extLst>
              </p:cNvPr>
              <p:cNvSpPr/>
              <p:nvPr/>
            </p:nvSpPr>
            <p:spPr>
              <a:xfrm>
                <a:off x="3338945"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89" name="Rectangle 188">
                <a:extLst>
                  <a:ext uri="{FF2B5EF4-FFF2-40B4-BE49-F238E27FC236}">
                    <a16:creationId xmlns:a16="http://schemas.microsoft.com/office/drawing/2014/main" id="{7AE9E57B-C94C-F348-AA4C-0E3811EE9782}"/>
                  </a:ext>
                </a:extLst>
              </p:cNvPr>
              <p:cNvSpPr/>
              <p:nvPr/>
            </p:nvSpPr>
            <p:spPr>
              <a:xfrm>
                <a:off x="3425545"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0" name="Rectangle 189">
                <a:extLst>
                  <a:ext uri="{FF2B5EF4-FFF2-40B4-BE49-F238E27FC236}">
                    <a16:creationId xmlns:a16="http://schemas.microsoft.com/office/drawing/2014/main" id="{6517D04B-2986-154E-89FE-EDC14D3BBA30}"/>
                  </a:ext>
                </a:extLst>
              </p:cNvPr>
              <p:cNvSpPr/>
              <p:nvPr/>
            </p:nvSpPr>
            <p:spPr>
              <a:xfrm>
                <a:off x="3512145"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1" name="Rectangle 190">
                <a:extLst>
                  <a:ext uri="{FF2B5EF4-FFF2-40B4-BE49-F238E27FC236}">
                    <a16:creationId xmlns:a16="http://schemas.microsoft.com/office/drawing/2014/main" id="{74028A92-794A-D44C-8B17-2690BEED1B95}"/>
                  </a:ext>
                </a:extLst>
              </p:cNvPr>
              <p:cNvSpPr/>
              <p:nvPr/>
            </p:nvSpPr>
            <p:spPr>
              <a:xfrm>
                <a:off x="3685344"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2" name="Rectangle 191">
                <a:extLst>
                  <a:ext uri="{FF2B5EF4-FFF2-40B4-BE49-F238E27FC236}">
                    <a16:creationId xmlns:a16="http://schemas.microsoft.com/office/drawing/2014/main" id="{9963827B-9A3D-1B4C-BC25-B6844F37CE44}"/>
                  </a:ext>
                </a:extLst>
              </p:cNvPr>
              <p:cNvSpPr/>
              <p:nvPr/>
            </p:nvSpPr>
            <p:spPr>
              <a:xfrm>
                <a:off x="3771943"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3" name="Rectangle 192">
                <a:extLst>
                  <a:ext uri="{FF2B5EF4-FFF2-40B4-BE49-F238E27FC236}">
                    <a16:creationId xmlns:a16="http://schemas.microsoft.com/office/drawing/2014/main" id="{F6E5E9D2-1FB1-D94E-9918-BEFAA3D1CFC2}"/>
                  </a:ext>
                </a:extLst>
              </p:cNvPr>
              <p:cNvSpPr/>
              <p:nvPr/>
            </p:nvSpPr>
            <p:spPr>
              <a:xfrm>
                <a:off x="4118342"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4" name="Rectangle 193">
                <a:extLst>
                  <a:ext uri="{FF2B5EF4-FFF2-40B4-BE49-F238E27FC236}">
                    <a16:creationId xmlns:a16="http://schemas.microsoft.com/office/drawing/2014/main" id="{BB4D205D-3FCA-5644-8651-3FED269AB980}"/>
                  </a:ext>
                </a:extLst>
              </p:cNvPr>
              <p:cNvSpPr/>
              <p:nvPr/>
            </p:nvSpPr>
            <p:spPr>
              <a:xfrm>
                <a:off x="4204942"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5" name="Rectangle 194">
                <a:extLst>
                  <a:ext uri="{FF2B5EF4-FFF2-40B4-BE49-F238E27FC236}">
                    <a16:creationId xmlns:a16="http://schemas.microsoft.com/office/drawing/2014/main" id="{88189047-F228-F248-9F38-761C481E0091}"/>
                  </a:ext>
                </a:extLst>
              </p:cNvPr>
              <p:cNvSpPr/>
              <p:nvPr/>
            </p:nvSpPr>
            <p:spPr>
              <a:xfrm>
                <a:off x="4291541"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6" name="Rectangle 195">
                <a:extLst>
                  <a:ext uri="{FF2B5EF4-FFF2-40B4-BE49-F238E27FC236}">
                    <a16:creationId xmlns:a16="http://schemas.microsoft.com/office/drawing/2014/main" id="{F6827AC7-8D63-934E-96A1-398034CD4E0D}"/>
                  </a:ext>
                </a:extLst>
              </p:cNvPr>
              <p:cNvSpPr/>
              <p:nvPr/>
            </p:nvSpPr>
            <p:spPr>
              <a:xfrm>
                <a:off x="43781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7" name="Rectangle 196">
                <a:extLst>
                  <a:ext uri="{FF2B5EF4-FFF2-40B4-BE49-F238E27FC236}">
                    <a16:creationId xmlns:a16="http://schemas.microsoft.com/office/drawing/2014/main" id="{AA26FF91-21EC-DF42-98FB-17E07F12314C}"/>
                  </a:ext>
                </a:extLst>
              </p:cNvPr>
              <p:cNvSpPr/>
              <p:nvPr/>
            </p:nvSpPr>
            <p:spPr>
              <a:xfrm>
                <a:off x="44647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8" name="Rectangle 197">
                <a:extLst>
                  <a:ext uri="{FF2B5EF4-FFF2-40B4-BE49-F238E27FC236}">
                    <a16:creationId xmlns:a16="http://schemas.microsoft.com/office/drawing/2014/main" id="{27CF4555-CCE6-F641-B194-22AD20E7FCF0}"/>
                  </a:ext>
                </a:extLst>
              </p:cNvPr>
              <p:cNvSpPr/>
              <p:nvPr/>
            </p:nvSpPr>
            <p:spPr>
              <a:xfrm>
                <a:off x="455134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99" name="Rectangle 198">
                <a:extLst>
                  <a:ext uri="{FF2B5EF4-FFF2-40B4-BE49-F238E27FC236}">
                    <a16:creationId xmlns:a16="http://schemas.microsoft.com/office/drawing/2014/main" id="{04B0139E-1C48-5B48-BDBB-687499ADBF19}"/>
                  </a:ext>
                </a:extLst>
              </p:cNvPr>
              <p:cNvSpPr/>
              <p:nvPr/>
            </p:nvSpPr>
            <p:spPr>
              <a:xfrm>
                <a:off x="4724540"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0" name="Rectangle 199">
                <a:extLst>
                  <a:ext uri="{FF2B5EF4-FFF2-40B4-BE49-F238E27FC236}">
                    <a16:creationId xmlns:a16="http://schemas.microsoft.com/office/drawing/2014/main" id="{4B453A32-6D28-B14C-BD06-487DD0BDB751}"/>
                  </a:ext>
                </a:extLst>
              </p:cNvPr>
              <p:cNvSpPr/>
              <p:nvPr/>
            </p:nvSpPr>
            <p:spPr>
              <a:xfrm>
                <a:off x="4811139"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1" name="Rectangle 200">
                <a:extLst>
                  <a:ext uri="{FF2B5EF4-FFF2-40B4-BE49-F238E27FC236}">
                    <a16:creationId xmlns:a16="http://schemas.microsoft.com/office/drawing/2014/main" id="{5B9EBD27-A181-3646-A5D9-07682733945D}"/>
                  </a:ext>
                </a:extLst>
              </p:cNvPr>
              <p:cNvSpPr/>
              <p:nvPr/>
            </p:nvSpPr>
            <p:spPr>
              <a:xfrm>
                <a:off x="489773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2" name="Rectangle 201">
                <a:extLst>
                  <a:ext uri="{FF2B5EF4-FFF2-40B4-BE49-F238E27FC236}">
                    <a16:creationId xmlns:a16="http://schemas.microsoft.com/office/drawing/2014/main" id="{486437A6-7F0B-2544-AE46-398D63D12223}"/>
                  </a:ext>
                </a:extLst>
              </p:cNvPr>
              <p:cNvSpPr/>
              <p:nvPr/>
            </p:nvSpPr>
            <p:spPr>
              <a:xfrm>
                <a:off x="4984339"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3" name="Rectangle 202">
                <a:extLst>
                  <a:ext uri="{FF2B5EF4-FFF2-40B4-BE49-F238E27FC236}">
                    <a16:creationId xmlns:a16="http://schemas.microsoft.com/office/drawing/2014/main" id="{3F46A260-9861-9747-91C7-46EA7F22A3D5}"/>
                  </a:ext>
                </a:extLst>
              </p:cNvPr>
              <p:cNvSpPr/>
              <p:nvPr/>
            </p:nvSpPr>
            <p:spPr>
              <a:xfrm>
                <a:off x="5070938" y="2368847"/>
                <a:ext cx="73152" cy="73152"/>
              </a:xfrm>
              <a:prstGeom prst="rect">
                <a:avLst/>
              </a:prstGeom>
              <a:solidFill>
                <a:srgbClr val="005A9E"/>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4" name="Rectangle 203">
                <a:extLst>
                  <a:ext uri="{FF2B5EF4-FFF2-40B4-BE49-F238E27FC236}">
                    <a16:creationId xmlns:a16="http://schemas.microsoft.com/office/drawing/2014/main" id="{DD363685-85B0-DE4C-A3C2-5E3C88E18214}"/>
                  </a:ext>
                </a:extLst>
              </p:cNvPr>
              <p:cNvSpPr/>
              <p:nvPr/>
            </p:nvSpPr>
            <p:spPr>
              <a:xfrm>
                <a:off x="5157538"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205" name="Rectangle 204">
                <a:extLst>
                  <a:ext uri="{FF2B5EF4-FFF2-40B4-BE49-F238E27FC236}">
                    <a16:creationId xmlns:a16="http://schemas.microsoft.com/office/drawing/2014/main" id="{6DFB7649-EB55-6247-8CF3-2B4B9C55C9E9}"/>
                  </a:ext>
                </a:extLst>
              </p:cNvPr>
              <p:cNvSpPr/>
              <p:nvPr/>
            </p:nvSpPr>
            <p:spPr>
              <a:xfrm>
                <a:off x="5244137"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grpSp>
        <p:grpSp>
          <p:nvGrpSpPr>
            <p:cNvPr id="116" name="Group 115">
              <a:extLst>
                <a:ext uri="{FF2B5EF4-FFF2-40B4-BE49-F238E27FC236}">
                  <a16:creationId xmlns:a16="http://schemas.microsoft.com/office/drawing/2014/main" id="{272D4DBE-9EAB-834E-9FBA-E9FCED23807E}"/>
                </a:ext>
              </a:extLst>
            </p:cNvPr>
            <p:cNvGrpSpPr/>
            <p:nvPr/>
          </p:nvGrpSpPr>
          <p:grpSpPr>
            <a:xfrm>
              <a:off x="1000755" y="4641850"/>
              <a:ext cx="4403134" cy="73153"/>
              <a:chOff x="1000755" y="2368846"/>
              <a:chExt cx="4403134" cy="73153"/>
            </a:xfrm>
            <a:solidFill>
              <a:schemeClr val="bg1">
                <a:lumMod val="75000"/>
              </a:schemeClr>
            </a:solidFill>
          </p:grpSpPr>
          <p:sp>
            <p:nvSpPr>
              <p:cNvPr id="118" name="Rectangle 117">
                <a:extLst>
                  <a:ext uri="{FF2B5EF4-FFF2-40B4-BE49-F238E27FC236}">
                    <a16:creationId xmlns:a16="http://schemas.microsoft.com/office/drawing/2014/main" id="{6162AEEF-0B14-DE41-9BCF-C9DD13A06BA6}"/>
                  </a:ext>
                </a:extLst>
              </p:cNvPr>
              <p:cNvSpPr/>
              <p:nvPr/>
            </p:nvSpPr>
            <p:spPr>
              <a:xfrm>
                <a:off x="1000755"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19" name="Rectangle 118">
                <a:extLst>
                  <a:ext uri="{FF2B5EF4-FFF2-40B4-BE49-F238E27FC236}">
                    <a16:creationId xmlns:a16="http://schemas.microsoft.com/office/drawing/2014/main" id="{96BA307D-6ECF-2D43-B6D9-D6D6300EC736}"/>
                  </a:ext>
                </a:extLst>
              </p:cNvPr>
              <p:cNvSpPr/>
              <p:nvPr/>
            </p:nvSpPr>
            <p:spPr>
              <a:xfrm>
                <a:off x="1087354"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0" name="Rectangle 119">
                <a:extLst>
                  <a:ext uri="{FF2B5EF4-FFF2-40B4-BE49-F238E27FC236}">
                    <a16:creationId xmlns:a16="http://schemas.microsoft.com/office/drawing/2014/main" id="{5210437E-4CDD-3E45-B244-92A8ADA534FD}"/>
                  </a:ext>
                </a:extLst>
              </p:cNvPr>
              <p:cNvSpPr/>
              <p:nvPr/>
            </p:nvSpPr>
            <p:spPr>
              <a:xfrm>
                <a:off x="1173954"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1" name="Rectangle 120">
                <a:extLst>
                  <a:ext uri="{FF2B5EF4-FFF2-40B4-BE49-F238E27FC236}">
                    <a16:creationId xmlns:a16="http://schemas.microsoft.com/office/drawing/2014/main" id="{64E337D8-F5D6-584A-9E28-D553AF664248}"/>
                  </a:ext>
                </a:extLst>
              </p:cNvPr>
              <p:cNvSpPr/>
              <p:nvPr/>
            </p:nvSpPr>
            <p:spPr>
              <a:xfrm>
                <a:off x="1260553"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2" name="Rectangle 121">
                <a:extLst>
                  <a:ext uri="{FF2B5EF4-FFF2-40B4-BE49-F238E27FC236}">
                    <a16:creationId xmlns:a16="http://schemas.microsoft.com/office/drawing/2014/main" id="{2188E3D8-CD5A-EA49-AD1A-DA8512D2F99C}"/>
                  </a:ext>
                </a:extLst>
              </p:cNvPr>
              <p:cNvSpPr/>
              <p:nvPr/>
            </p:nvSpPr>
            <p:spPr>
              <a:xfrm>
                <a:off x="1347154" y="2368846"/>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3" name="Rectangle 122">
                <a:extLst>
                  <a:ext uri="{FF2B5EF4-FFF2-40B4-BE49-F238E27FC236}">
                    <a16:creationId xmlns:a16="http://schemas.microsoft.com/office/drawing/2014/main" id="{0F902755-78E8-3C48-BC29-94CF41747BD0}"/>
                  </a:ext>
                </a:extLst>
              </p:cNvPr>
              <p:cNvSpPr/>
              <p:nvPr/>
            </p:nvSpPr>
            <p:spPr>
              <a:xfrm>
                <a:off x="1433753" y="2368846"/>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4" name="Rectangle 123">
                <a:extLst>
                  <a:ext uri="{FF2B5EF4-FFF2-40B4-BE49-F238E27FC236}">
                    <a16:creationId xmlns:a16="http://schemas.microsoft.com/office/drawing/2014/main" id="{E622429A-979F-114B-9ED3-6E2108CD9B93}"/>
                  </a:ext>
                </a:extLst>
              </p:cNvPr>
              <p:cNvSpPr/>
              <p:nvPr/>
            </p:nvSpPr>
            <p:spPr>
              <a:xfrm>
                <a:off x="1520353" y="2368846"/>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5" name="Rectangle 124">
                <a:extLst>
                  <a:ext uri="{FF2B5EF4-FFF2-40B4-BE49-F238E27FC236}">
                    <a16:creationId xmlns:a16="http://schemas.microsoft.com/office/drawing/2014/main" id="{BA1A23E6-4409-9F42-A78B-EC6671BD672F}"/>
                  </a:ext>
                </a:extLst>
              </p:cNvPr>
              <p:cNvSpPr/>
              <p:nvPr/>
            </p:nvSpPr>
            <p:spPr>
              <a:xfrm>
                <a:off x="1606952"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6" name="Rectangle 125">
                <a:extLst>
                  <a:ext uri="{FF2B5EF4-FFF2-40B4-BE49-F238E27FC236}">
                    <a16:creationId xmlns:a16="http://schemas.microsoft.com/office/drawing/2014/main" id="{70D04144-B431-274B-B4B7-955DB5C17B73}"/>
                  </a:ext>
                </a:extLst>
              </p:cNvPr>
              <p:cNvSpPr/>
              <p:nvPr/>
            </p:nvSpPr>
            <p:spPr>
              <a:xfrm>
                <a:off x="1780151"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7" name="Rectangle 126">
                <a:extLst>
                  <a:ext uri="{FF2B5EF4-FFF2-40B4-BE49-F238E27FC236}">
                    <a16:creationId xmlns:a16="http://schemas.microsoft.com/office/drawing/2014/main" id="{7D2F2AD4-0543-E346-AFEE-8C6DCEDF0978}"/>
                  </a:ext>
                </a:extLst>
              </p:cNvPr>
              <p:cNvSpPr/>
              <p:nvPr/>
            </p:nvSpPr>
            <p:spPr>
              <a:xfrm>
                <a:off x="1866752" y="2368847"/>
                <a:ext cx="73152" cy="73152"/>
              </a:xfrm>
              <a:prstGeom prst="rect">
                <a:avLst/>
              </a:prstGeom>
              <a:solidFill>
                <a:srgbClr val="F4B183"/>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8" name="Rectangle 127">
                <a:extLst>
                  <a:ext uri="{FF2B5EF4-FFF2-40B4-BE49-F238E27FC236}">
                    <a16:creationId xmlns:a16="http://schemas.microsoft.com/office/drawing/2014/main" id="{0BAF50E5-BCC7-FB4B-BE8D-27B73118D83D}"/>
                  </a:ext>
                </a:extLst>
              </p:cNvPr>
              <p:cNvSpPr/>
              <p:nvPr/>
            </p:nvSpPr>
            <p:spPr>
              <a:xfrm>
                <a:off x="1953351"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29" name="Rectangle 128">
                <a:extLst>
                  <a:ext uri="{FF2B5EF4-FFF2-40B4-BE49-F238E27FC236}">
                    <a16:creationId xmlns:a16="http://schemas.microsoft.com/office/drawing/2014/main" id="{F8A484F0-690C-B642-B40A-7AFE5AFAF8ED}"/>
                  </a:ext>
                </a:extLst>
              </p:cNvPr>
              <p:cNvSpPr/>
              <p:nvPr/>
            </p:nvSpPr>
            <p:spPr>
              <a:xfrm>
                <a:off x="2039951"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0" name="Rectangle 129">
                <a:extLst>
                  <a:ext uri="{FF2B5EF4-FFF2-40B4-BE49-F238E27FC236}">
                    <a16:creationId xmlns:a16="http://schemas.microsoft.com/office/drawing/2014/main" id="{8E6C0EEB-2E4B-3549-89D9-4FD8D79F6EB7}"/>
                  </a:ext>
                </a:extLst>
              </p:cNvPr>
              <p:cNvSpPr/>
              <p:nvPr/>
            </p:nvSpPr>
            <p:spPr>
              <a:xfrm>
                <a:off x="2126550"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1" name="Rectangle 130">
                <a:extLst>
                  <a:ext uri="{FF2B5EF4-FFF2-40B4-BE49-F238E27FC236}">
                    <a16:creationId xmlns:a16="http://schemas.microsoft.com/office/drawing/2014/main" id="{7AF48D59-9D9A-6341-AAB4-1DA884093A92}"/>
                  </a:ext>
                </a:extLst>
              </p:cNvPr>
              <p:cNvSpPr/>
              <p:nvPr/>
            </p:nvSpPr>
            <p:spPr>
              <a:xfrm>
                <a:off x="2213150"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2" name="Rectangle 131">
                <a:extLst>
                  <a:ext uri="{FF2B5EF4-FFF2-40B4-BE49-F238E27FC236}">
                    <a16:creationId xmlns:a16="http://schemas.microsoft.com/office/drawing/2014/main" id="{D73B24A1-4E34-C54A-801C-EEEE3B7F6953}"/>
                  </a:ext>
                </a:extLst>
              </p:cNvPr>
              <p:cNvSpPr/>
              <p:nvPr/>
            </p:nvSpPr>
            <p:spPr>
              <a:xfrm>
                <a:off x="229974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3" name="Rectangle 132">
                <a:extLst>
                  <a:ext uri="{FF2B5EF4-FFF2-40B4-BE49-F238E27FC236}">
                    <a16:creationId xmlns:a16="http://schemas.microsoft.com/office/drawing/2014/main" id="{E4757DC6-572C-1D4A-B722-CF0E79E5D53E}"/>
                  </a:ext>
                </a:extLst>
              </p:cNvPr>
              <p:cNvSpPr/>
              <p:nvPr/>
            </p:nvSpPr>
            <p:spPr>
              <a:xfrm>
                <a:off x="2386350"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4" name="Rectangle 133">
                <a:extLst>
                  <a:ext uri="{FF2B5EF4-FFF2-40B4-BE49-F238E27FC236}">
                    <a16:creationId xmlns:a16="http://schemas.microsoft.com/office/drawing/2014/main" id="{5EB449F6-BEF7-9A43-A0AF-92FC15EF6F5E}"/>
                  </a:ext>
                </a:extLst>
              </p:cNvPr>
              <p:cNvSpPr/>
              <p:nvPr/>
            </p:nvSpPr>
            <p:spPr>
              <a:xfrm>
                <a:off x="247294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5" name="Rectangle 134">
                <a:extLst>
                  <a:ext uri="{FF2B5EF4-FFF2-40B4-BE49-F238E27FC236}">
                    <a16:creationId xmlns:a16="http://schemas.microsoft.com/office/drawing/2014/main" id="{8ECED50E-A7EF-CC4A-B667-1785F7CD2542}"/>
                  </a:ext>
                </a:extLst>
              </p:cNvPr>
              <p:cNvSpPr/>
              <p:nvPr/>
            </p:nvSpPr>
            <p:spPr>
              <a:xfrm>
                <a:off x="255954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6" name="Rectangle 135">
                <a:extLst>
                  <a:ext uri="{FF2B5EF4-FFF2-40B4-BE49-F238E27FC236}">
                    <a16:creationId xmlns:a16="http://schemas.microsoft.com/office/drawing/2014/main" id="{FECFF4DC-7BEB-1446-A022-17714BCC3431}"/>
                  </a:ext>
                </a:extLst>
              </p:cNvPr>
              <p:cNvSpPr/>
              <p:nvPr/>
            </p:nvSpPr>
            <p:spPr>
              <a:xfrm>
                <a:off x="2646148"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7" name="Rectangle 136">
                <a:extLst>
                  <a:ext uri="{FF2B5EF4-FFF2-40B4-BE49-F238E27FC236}">
                    <a16:creationId xmlns:a16="http://schemas.microsoft.com/office/drawing/2014/main" id="{E71A5D55-2809-F54F-99AE-745ED502EC64}"/>
                  </a:ext>
                </a:extLst>
              </p:cNvPr>
              <p:cNvSpPr/>
              <p:nvPr/>
            </p:nvSpPr>
            <p:spPr>
              <a:xfrm>
                <a:off x="2732748"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8" name="Rectangle 137">
                <a:extLst>
                  <a:ext uri="{FF2B5EF4-FFF2-40B4-BE49-F238E27FC236}">
                    <a16:creationId xmlns:a16="http://schemas.microsoft.com/office/drawing/2014/main" id="{1D7B7591-B75B-294C-8E3F-F59FF71CCAA0}"/>
                  </a:ext>
                </a:extLst>
              </p:cNvPr>
              <p:cNvSpPr/>
              <p:nvPr/>
            </p:nvSpPr>
            <p:spPr>
              <a:xfrm>
                <a:off x="2819347"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39" name="Rectangle 138">
                <a:extLst>
                  <a:ext uri="{FF2B5EF4-FFF2-40B4-BE49-F238E27FC236}">
                    <a16:creationId xmlns:a16="http://schemas.microsoft.com/office/drawing/2014/main" id="{EDB85E51-D094-CC4B-BF77-73673B39ED98}"/>
                  </a:ext>
                </a:extLst>
              </p:cNvPr>
              <p:cNvSpPr/>
              <p:nvPr/>
            </p:nvSpPr>
            <p:spPr>
              <a:xfrm>
                <a:off x="2905948"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0" name="Rectangle 139">
                <a:extLst>
                  <a:ext uri="{FF2B5EF4-FFF2-40B4-BE49-F238E27FC236}">
                    <a16:creationId xmlns:a16="http://schemas.microsoft.com/office/drawing/2014/main" id="{639FC31B-9F2A-DA44-ADD3-6D9C8B318AA7}"/>
                  </a:ext>
                </a:extLst>
              </p:cNvPr>
              <p:cNvSpPr/>
              <p:nvPr/>
            </p:nvSpPr>
            <p:spPr>
              <a:xfrm>
                <a:off x="2992547"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1" name="Rectangle 140">
                <a:extLst>
                  <a:ext uri="{FF2B5EF4-FFF2-40B4-BE49-F238E27FC236}">
                    <a16:creationId xmlns:a16="http://schemas.microsoft.com/office/drawing/2014/main" id="{94DD6995-312C-B941-B8BD-DB099D5429A4}"/>
                  </a:ext>
                </a:extLst>
              </p:cNvPr>
              <p:cNvSpPr/>
              <p:nvPr/>
            </p:nvSpPr>
            <p:spPr>
              <a:xfrm>
                <a:off x="3079146"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2" name="Rectangle 141">
                <a:extLst>
                  <a:ext uri="{FF2B5EF4-FFF2-40B4-BE49-F238E27FC236}">
                    <a16:creationId xmlns:a16="http://schemas.microsoft.com/office/drawing/2014/main" id="{2A20B56A-5CC3-D744-BDE0-37BA7B800BAE}"/>
                  </a:ext>
                </a:extLst>
              </p:cNvPr>
              <p:cNvSpPr/>
              <p:nvPr/>
            </p:nvSpPr>
            <p:spPr>
              <a:xfrm>
                <a:off x="3252345"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3" name="Rectangle 142">
                <a:extLst>
                  <a:ext uri="{FF2B5EF4-FFF2-40B4-BE49-F238E27FC236}">
                    <a16:creationId xmlns:a16="http://schemas.microsoft.com/office/drawing/2014/main" id="{2F7D19D9-754F-A040-BD74-B918ABB28D47}"/>
                  </a:ext>
                </a:extLst>
              </p:cNvPr>
              <p:cNvSpPr/>
              <p:nvPr/>
            </p:nvSpPr>
            <p:spPr>
              <a:xfrm>
                <a:off x="3338945"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4" name="Rectangle 143">
                <a:extLst>
                  <a:ext uri="{FF2B5EF4-FFF2-40B4-BE49-F238E27FC236}">
                    <a16:creationId xmlns:a16="http://schemas.microsoft.com/office/drawing/2014/main" id="{C94C4B12-87A3-DB40-95DD-D3DAF7003F01}"/>
                  </a:ext>
                </a:extLst>
              </p:cNvPr>
              <p:cNvSpPr/>
              <p:nvPr/>
            </p:nvSpPr>
            <p:spPr>
              <a:xfrm>
                <a:off x="3425545"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5" name="Rectangle 144">
                <a:extLst>
                  <a:ext uri="{FF2B5EF4-FFF2-40B4-BE49-F238E27FC236}">
                    <a16:creationId xmlns:a16="http://schemas.microsoft.com/office/drawing/2014/main" id="{62C30DD9-59A3-EC42-90DF-EABBB78A4EF8}"/>
                  </a:ext>
                </a:extLst>
              </p:cNvPr>
              <p:cNvSpPr/>
              <p:nvPr/>
            </p:nvSpPr>
            <p:spPr>
              <a:xfrm>
                <a:off x="3685344"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6" name="Rectangle 145">
                <a:extLst>
                  <a:ext uri="{FF2B5EF4-FFF2-40B4-BE49-F238E27FC236}">
                    <a16:creationId xmlns:a16="http://schemas.microsoft.com/office/drawing/2014/main" id="{84B85324-1C12-F341-8BFA-2760D73C46D7}"/>
                  </a:ext>
                </a:extLst>
              </p:cNvPr>
              <p:cNvSpPr/>
              <p:nvPr/>
            </p:nvSpPr>
            <p:spPr>
              <a:xfrm>
                <a:off x="3771943"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7" name="Rectangle 146">
                <a:extLst>
                  <a:ext uri="{FF2B5EF4-FFF2-40B4-BE49-F238E27FC236}">
                    <a16:creationId xmlns:a16="http://schemas.microsoft.com/office/drawing/2014/main" id="{3AA3CDFE-5C1F-9C42-B8B0-73FE6633B33A}"/>
                  </a:ext>
                </a:extLst>
              </p:cNvPr>
              <p:cNvSpPr/>
              <p:nvPr/>
            </p:nvSpPr>
            <p:spPr>
              <a:xfrm>
                <a:off x="3945143"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8" name="Rectangle 147">
                <a:extLst>
                  <a:ext uri="{FF2B5EF4-FFF2-40B4-BE49-F238E27FC236}">
                    <a16:creationId xmlns:a16="http://schemas.microsoft.com/office/drawing/2014/main" id="{52EB0EFF-06EE-5E4D-B57C-5727FD619BFC}"/>
                  </a:ext>
                </a:extLst>
              </p:cNvPr>
              <p:cNvSpPr/>
              <p:nvPr/>
            </p:nvSpPr>
            <p:spPr>
              <a:xfrm>
                <a:off x="4031743" y="2368847"/>
                <a:ext cx="73152" cy="73152"/>
              </a:xfrm>
              <a:prstGeom prst="rect">
                <a:avLst/>
              </a:prstGeom>
              <a:solidFill>
                <a:srgbClr val="951D09"/>
              </a:solid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49" name="Rectangle 148">
                <a:extLst>
                  <a:ext uri="{FF2B5EF4-FFF2-40B4-BE49-F238E27FC236}">
                    <a16:creationId xmlns:a16="http://schemas.microsoft.com/office/drawing/2014/main" id="{A3185FD1-CE96-7F4E-9371-5FB7796702E4}"/>
                  </a:ext>
                </a:extLst>
              </p:cNvPr>
              <p:cNvSpPr/>
              <p:nvPr/>
            </p:nvSpPr>
            <p:spPr>
              <a:xfrm>
                <a:off x="4118342"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0" name="Rectangle 149">
                <a:extLst>
                  <a:ext uri="{FF2B5EF4-FFF2-40B4-BE49-F238E27FC236}">
                    <a16:creationId xmlns:a16="http://schemas.microsoft.com/office/drawing/2014/main" id="{EB668C44-9DB3-F941-B010-0317AB276C39}"/>
                  </a:ext>
                </a:extLst>
              </p:cNvPr>
              <p:cNvSpPr/>
              <p:nvPr/>
            </p:nvSpPr>
            <p:spPr>
              <a:xfrm>
                <a:off x="4204942"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1" name="Rectangle 150">
                <a:extLst>
                  <a:ext uri="{FF2B5EF4-FFF2-40B4-BE49-F238E27FC236}">
                    <a16:creationId xmlns:a16="http://schemas.microsoft.com/office/drawing/2014/main" id="{7D18E0D7-DA59-A542-AD86-A251C80D65B7}"/>
                  </a:ext>
                </a:extLst>
              </p:cNvPr>
              <p:cNvSpPr/>
              <p:nvPr/>
            </p:nvSpPr>
            <p:spPr>
              <a:xfrm>
                <a:off x="4291541"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2" name="Rectangle 151">
                <a:extLst>
                  <a:ext uri="{FF2B5EF4-FFF2-40B4-BE49-F238E27FC236}">
                    <a16:creationId xmlns:a16="http://schemas.microsoft.com/office/drawing/2014/main" id="{23988D5E-7377-E44A-A835-6F3AB6CCC473}"/>
                  </a:ext>
                </a:extLst>
              </p:cNvPr>
              <p:cNvSpPr/>
              <p:nvPr/>
            </p:nvSpPr>
            <p:spPr>
              <a:xfrm>
                <a:off x="4378141"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3" name="Rectangle 152">
                <a:extLst>
                  <a:ext uri="{FF2B5EF4-FFF2-40B4-BE49-F238E27FC236}">
                    <a16:creationId xmlns:a16="http://schemas.microsoft.com/office/drawing/2014/main" id="{F312013B-368C-ED4A-82F6-BF3FB1983469}"/>
                  </a:ext>
                </a:extLst>
              </p:cNvPr>
              <p:cNvSpPr/>
              <p:nvPr/>
            </p:nvSpPr>
            <p:spPr>
              <a:xfrm>
                <a:off x="4464741"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4" name="Rectangle 153">
                <a:extLst>
                  <a:ext uri="{FF2B5EF4-FFF2-40B4-BE49-F238E27FC236}">
                    <a16:creationId xmlns:a16="http://schemas.microsoft.com/office/drawing/2014/main" id="{B59BFCEE-DA06-9440-95CF-2CC564E935EB}"/>
                  </a:ext>
                </a:extLst>
              </p:cNvPr>
              <p:cNvSpPr/>
              <p:nvPr/>
            </p:nvSpPr>
            <p:spPr>
              <a:xfrm>
                <a:off x="4724540"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5" name="Rectangle 154">
                <a:extLst>
                  <a:ext uri="{FF2B5EF4-FFF2-40B4-BE49-F238E27FC236}">
                    <a16:creationId xmlns:a16="http://schemas.microsoft.com/office/drawing/2014/main" id="{6F501ECA-8159-D845-A547-E4286CD79600}"/>
                  </a:ext>
                </a:extLst>
              </p:cNvPr>
              <p:cNvSpPr/>
              <p:nvPr/>
            </p:nvSpPr>
            <p:spPr>
              <a:xfrm>
                <a:off x="481113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6" name="Rectangle 155">
                <a:extLst>
                  <a:ext uri="{FF2B5EF4-FFF2-40B4-BE49-F238E27FC236}">
                    <a16:creationId xmlns:a16="http://schemas.microsoft.com/office/drawing/2014/main" id="{30ED9537-009D-E94A-9193-21F7AEF7811F}"/>
                  </a:ext>
                </a:extLst>
              </p:cNvPr>
              <p:cNvSpPr/>
              <p:nvPr/>
            </p:nvSpPr>
            <p:spPr>
              <a:xfrm>
                <a:off x="489773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7" name="Rectangle 156">
                <a:extLst>
                  <a:ext uri="{FF2B5EF4-FFF2-40B4-BE49-F238E27FC236}">
                    <a16:creationId xmlns:a16="http://schemas.microsoft.com/office/drawing/2014/main" id="{EE2A6CA4-DDED-6D4A-9A98-4CE2A573824C}"/>
                  </a:ext>
                </a:extLst>
              </p:cNvPr>
              <p:cNvSpPr/>
              <p:nvPr/>
            </p:nvSpPr>
            <p:spPr>
              <a:xfrm>
                <a:off x="4984339"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8" name="Rectangle 157">
                <a:extLst>
                  <a:ext uri="{FF2B5EF4-FFF2-40B4-BE49-F238E27FC236}">
                    <a16:creationId xmlns:a16="http://schemas.microsoft.com/office/drawing/2014/main" id="{614A6B2D-442E-4045-84E7-A88269CCD05A}"/>
                  </a:ext>
                </a:extLst>
              </p:cNvPr>
              <p:cNvSpPr/>
              <p:nvPr/>
            </p:nvSpPr>
            <p:spPr>
              <a:xfrm>
                <a:off x="5070938"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59" name="Rectangle 158">
                <a:extLst>
                  <a:ext uri="{FF2B5EF4-FFF2-40B4-BE49-F238E27FC236}">
                    <a16:creationId xmlns:a16="http://schemas.microsoft.com/office/drawing/2014/main" id="{27B8885E-188A-F44A-8BBE-298FDA55104F}"/>
                  </a:ext>
                </a:extLst>
              </p:cNvPr>
              <p:cNvSpPr/>
              <p:nvPr/>
            </p:nvSpPr>
            <p:spPr>
              <a:xfrm>
                <a:off x="5157538"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0" name="Rectangle 159">
                <a:extLst>
                  <a:ext uri="{FF2B5EF4-FFF2-40B4-BE49-F238E27FC236}">
                    <a16:creationId xmlns:a16="http://schemas.microsoft.com/office/drawing/2014/main" id="{FA936D9D-E2AD-4549-A671-72D73D2E4673}"/>
                  </a:ext>
                </a:extLst>
              </p:cNvPr>
              <p:cNvSpPr/>
              <p:nvPr/>
            </p:nvSpPr>
            <p:spPr>
              <a:xfrm>
                <a:off x="5244137" y="2368847"/>
                <a:ext cx="73152" cy="73152"/>
              </a:xfrm>
              <a:prstGeom prst="rect">
                <a:avLst/>
              </a:prstGeom>
              <a:grpFill/>
              <a:ln w="12700" cap="flat" cmpd="sng" algn="ctr">
                <a:noFill/>
                <a:prstDash val="solid"/>
                <a:miter lim="800000"/>
              </a:ln>
              <a:effectLst/>
            </p:spPr>
            <p:txBody>
              <a:bodyPr rtlCol="0" anchor="ctr"/>
              <a:lstStyle/>
              <a:p>
                <a:pPr algn="ctr" defTabSz="913920">
                  <a:defRPr/>
                </a:pPr>
                <a:endParaRPr lang="en-US" sz="1799" dirty="0">
                  <a:solidFill>
                    <a:prstClr val="white"/>
                  </a:solidFill>
                  <a:latin typeface="Arial" panose="020B0604020202020204"/>
                </a:endParaRPr>
              </a:p>
            </p:txBody>
          </p:sp>
          <p:sp>
            <p:nvSpPr>
              <p:cNvPr id="161" name="Rectangle 160">
                <a:extLst>
                  <a:ext uri="{FF2B5EF4-FFF2-40B4-BE49-F238E27FC236}">
                    <a16:creationId xmlns:a16="http://schemas.microsoft.com/office/drawing/2014/main" id="{623EBA1E-C755-3643-AAA1-9A7C3AB3C4AA}"/>
                  </a:ext>
                </a:extLst>
              </p:cNvPr>
              <p:cNvSpPr/>
              <p:nvPr/>
            </p:nvSpPr>
            <p:spPr>
              <a:xfrm>
                <a:off x="5330737" y="2368847"/>
                <a:ext cx="73152" cy="73152"/>
              </a:xfrm>
              <a:prstGeom prst="rect">
                <a:avLst/>
              </a:prstGeom>
              <a:grpFill/>
              <a:ln w="12700" cap="flat" cmpd="sng" algn="ctr">
                <a:no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defTabSz="913920">
                  <a:defRPr/>
                </a:pPr>
                <a:endParaRPr lang="en-US" sz="1799" dirty="0">
                  <a:solidFill>
                    <a:prstClr val="white"/>
                  </a:solidFill>
                  <a:latin typeface="Arial" panose="020B0604020202020204"/>
                </a:endParaRPr>
              </a:p>
            </p:txBody>
          </p:sp>
        </p:grpSp>
        <p:sp>
          <p:nvSpPr>
            <p:cNvPr id="117" name="TextBox 116"/>
            <p:cNvSpPr txBox="1"/>
            <p:nvPr/>
          </p:nvSpPr>
          <p:spPr>
            <a:xfrm>
              <a:off x="2800002" y="4137490"/>
              <a:ext cx="133305" cy="300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695" tIns="45695" rIns="45695" bIns="45695" numCol="1" spcCol="38100" rtlCol="0" anchor="t">
              <a:spAutoFit/>
            </a:bodyPr>
            <a:lstStyle/>
            <a:p>
              <a:pPr defTabSz="913920"/>
              <a:r>
                <a:rPr lang="en-US" sz="1350" dirty="0"/>
                <a:t>*</a:t>
              </a:r>
              <a:endParaRPr lang="en-US" sz="1199" dirty="0">
                <a:solidFill>
                  <a:srgbClr val="000000"/>
                </a:solidFill>
                <a:latin typeface="+mj-lt"/>
                <a:ea typeface="+mj-ea"/>
                <a:cs typeface="+mj-cs"/>
                <a:sym typeface="Helvetica"/>
              </a:endParaRPr>
            </a:p>
          </p:txBody>
        </p:sp>
      </p:grpSp>
      <p:sp>
        <p:nvSpPr>
          <p:cNvPr id="259" name="TextBox 258"/>
          <p:cNvSpPr txBox="1"/>
          <p:nvPr/>
        </p:nvSpPr>
        <p:spPr>
          <a:xfrm>
            <a:off x="9312240" y="1490335"/>
            <a:ext cx="2428654" cy="1169551"/>
          </a:xfrm>
          <a:prstGeom prst="rect">
            <a:avLst/>
          </a:prstGeom>
          <a:noFill/>
        </p:spPr>
        <p:txBody>
          <a:bodyPr wrap="square" rtlCol="0">
            <a:spAutoFit/>
          </a:bodyPr>
          <a:lstStyle/>
          <a:p>
            <a:r>
              <a:rPr lang="en-US" sz="1400" b="1" dirty="0" err="1">
                <a:latin typeface="Arial" panose="020B0604020202020204" pitchFamily="34" charset="0"/>
                <a:cs typeface="Arial" panose="020B0604020202020204" pitchFamily="34" charset="0"/>
              </a:rPr>
              <a:t>Crizotinib</a:t>
            </a:r>
            <a:r>
              <a:rPr lang="en-US" sz="1400" b="1" dirty="0">
                <a:latin typeface="Arial" panose="020B0604020202020204" pitchFamily="34" charset="0"/>
                <a:cs typeface="Arial" panose="020B0604020202020204" pitchFamily="34" charset="0"/>
              </a:rPr>
              <a:t> in </a:t>
            </a:r>
            <a:r>
              <a:rPr lang="en-US" sz="1400" b="1" i="1" dirty="0">
                <a:latin typeface="Arial" panose="020B0604020202020204" pitchFamily="34" charset="0"/>
                <a:cs typeface="Arial" panose="020B0604020202020204" pitchFamily="34" charset="0"/>
              </a:rPr>
              <a:t>MET</a:t>
            </a:r>
            <a:r>
              <a:rPr lang="en-US" sz="1400" b="1" dirty="0">
                <a:latin typeface="Arial" panose="020B0604020202020204" pitchFamily="34" charset="0"/>
                <a:cs typeface="Arial" panose="020B0604020202020204" pitchFamily="34" charset="0"/>
              </a:rPr>
              <a:t>ex14</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 = 52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ORR  32%</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mDOR</a:t>
            </a:r>
            <a:r>
              <a:rPr lang="en-US" sz="1400" dirty="0">
                <a:latin typeface="Arial" panose="020B0604020202020204" pitchFamily="34" charset="0"/>
                <a:cs typeface="Arial" panose="020B0604020202020204" pitchFamily="34" charset="0"/>
              </a:rPr>
              <a:t> 9.1 months</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mPFS</a:t>
            </a:r>
            <a:r>
              <a:rPr lang="en-US" sz="1400" dirty="0">
                <a:latin typeface="Arial" panose="020B0604020202020204" pitchFamily="34" charset="0"/>
                <a:cs typeface="Arial" panose="020B0604020202020204" pitchFamily="34" charset="0"/>
              </a:rPr>
              <a:t> 7.3 months</a:t>
            </a:r>
          </a:p>
        </p:txBody>
      </p:sp>
    </p:spTree>
    <p:extLst>
      <p:ext uri="{BB962C8B-B14F-4D97-AF65-F5344CB8AC3E}">
        <p14:creationId xmlns:p14="http://schemas.microsoft.com/office/powerpoint/2010/main" val="363946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C73C-D8BE-41BE-B492-04F89A5B8B7A}"/>
              </a:ext>
            </a:extLst>
          </p:cNvPr>
          <p:cNvSpPr>
            <a:spLocks noGrp="1"/>
          </p:cNvSpPr>
          <p:nvPr>
            <p:ph type="title"/>
          </p:nvPr>
        </p:nvSpPr>
        <p:spPr>
          <a:xfrm>
            <a:off x="838200" y="365125"/>
            <a:ext cx="10866120" cy="1325563"/>
          </a:xfrm>
        </p:spPr>
        <p:txBody>
          <a:bodyPr>
            <a:normAutofit/>
          </a:bodyPr>
          <a:lstStyle/>
          <a:p>
            <a:r>
              <a:rPr lang="en-US" sz="3400" dirty="0"/>
              <a:t>FDA Approvals: MET Inhibitors for Metastatic NSCLC</a:t>
            </a:r>
          </a:p>
        </p:txBody>
      </p:sp>
      <p:sp>
        <p:nvSpPr>
          <p:cNvPr id="8" name="Text Placeholder 7">
            <a:extLst>
              <a:ext uri="{FF2B5EF4-FFF2-40B4-BE49-F238E27FC236}">
                <a16:creationId xmlns:a16="http://schemas.microsoft.com/office/drawing/2014/main" id="{E210A4AA-6F2F-9396-3B08-5629662F018E}"/>
              </a:ext>
            </a:extLst>
          </p:cNvPr>
          <p:cNvSpPr>
            <a:spLocks noGrp="1"/>
          </p:cNvSpPr>
          <p:nvPr>
            <p:ph type="body" sz="quarter" idx="12"/>
          </p:nvPr>
        </p:nvSpPr>
        <p:spPr/>
        <p:txBody>
          <a:bodyPr/>
          <a:lstStyle/>
          <a:p>
            <a:r>
              <a:rPr lang="en-US" sz="999" dirty="0"/>
              <a:t>FDA, US Food and Drug Administration; MET, mesenchymal-epithelial transition; NSCLC, non–small cell lung cancer; ORR, overall response rate.</a:t>
            </a:r>
            <a:br>
              <a:rPr lang="en-US" sz="999" dirty="0"/>
            </a:br>
            <a:r>
              <a:rPr lang="en-US" sz="999" dirty="0"/>
              <a:t>FDA, 2020, 2021, 2022.</a:t>
            </a:r>
          </a:p>
        </p:txBody>
      </p:sp>
      <p:graphicFrame>
        <p:nvGraphicFramePr>
          <p:cNvPr id="4" name="Table 3">
            <a:extLst>
              <a:ext uri="{FF2B5EF4-FFF2-40B4-BE49-F238E27FC236}">
                <a16:creationId xmlns:a16="http://schemas.microsoft.com/office/drawing/2014/main" id="{A3739FAE-E362-F3B6-C1FB-88FDA8FD9179}"/>
              </a:ext>
            </a:extLst>
          </p:cNvPr>
          <p:cNvGraphicFramePr>
            <a:graphicFrameLocks noGrp="1"/>
          </p:cNvGraphicFramePr>
          <p:nvPr>
            <p:extLst>
              <p:ext uri="{D42A27DB-BD31-4B8C-83A1-F6EECF244321}">
                <p14:modId xmlns:p14="http://schemas.microsoft.com/office/powerpoint/2010/main" val="3503641484"/>
              </p:ext>
            </p:extLst>
          </p:nvPr>
        </p:nvGraphicFramePr>
        <p:xfrm>
          <a:off x="993256" y="1832641"/>
          <a:ext cx="10205487" cy="3108452"/>
        </p:xfrm>
        <a:graphic>
          <a:graphicData uri="http://schemas.openxmlformats.org/drawingml/2006/table">
            <a:tbl>
              <a:tblPr firstRow="1" firstCol="1" bandRow="1">
                <a:tableStyleId>{5C22544A-7EE6-4342-B048-85BDC9FD1C3A}</a:tableStyleId>
              </a:tblPr>
              <a:tblGrid>
                <a:gridCol w="1291552">
                  <a:extLst>
                    <a:ext uri="{9D8B030D-6E8A-4147-A177-3AD203B41FA5}">
                      <a16:colId xmlns:a16="http://schemas.microsoft.com/office/drawing/2014/main" val="374490266"/>
                    </a:ext>
                  </a:extLst>
                </a:gridCol>
                <a:gridCol w="2056329">
                  <a:extLst>
                    <a:ext uri="{9D8B030D-6E8A-4147-A177-3AD203B41FA5}">
                      <a16:colId xmlns:a16="http://schemas.microsoft.com/office/drawing/2014/main" val="1311153613"/>
                    </a:ext>
                  </a:extLst>
                </a:gridCol>
                <a:gridCol w="1295575">
                  <a:extLst>
                    <a:ext uri="{9D8B030D-6E8A-4147-A177-3AD203B41FA5}">
                      <a16:colId xmlns:a16="http://schemas.microsoft.com/office/drawing/2014/main" val="2163643702"/>
                    </a:ext>
                  </a:extLst>
                </a:gridCol>
                <a:gridCol w="1215025">
                  <a:extLst>
                    <a:ext uri="{9D8B030D-6E8A-4147-A177-3AD203B41FA5}">
                      <a16:colId xmlns:a16="http://schemas.microsoft.com/office/drawing/2014/main" val="3983430600"/>
                    </a:ext>
                  </a:extLst>
                </a:gridCol>
                <a:gridCol w="4347006">
                  <a:extLst>
                    <a:ext uri="{9D8B030D-6E8A-4147-A177-3AD203B41FA5}">
                      <a16:colId xmlns:a16="http://schemas.microsoft.com/office/drawing/2014/main" val="463089619"/>
                    </a:ext>
                  </a:extLst>
                </a:gridCol>
              </a:tblGrid>
              <a:tr h="243713">
                <a:tc rowSpan="2">
                  <a:txBody>
                    <a:bodyPr/>
                    <a:lstStyle/>
                    <a:p>
                      <a:pPr marL="0" marR="0">
                        <a:spcBef>
                          <a:spcPts val="0"/>
                        </a:spcBef>
                        <a:spcAft>
                          <a:spcPts val="0"/>
                        </a:spcAft>
                        <a:tabLst>
                          <a:tab pos="228600" algn="l"/>
                          <a:tab pos="457200" algn="l"/>
                          <a:tab pos="685800" algn="l"/>
                        </a:tabLst>
                      </a:pPr>
                      <a:r>
                        <a:rPr lang="en-US" sz="1400" dirty="0">
                          <a:effectLst/>
                          <a:latin typeface="Arial" panose="020B0604020202020204" pitchFamily="34" charset="0"/>
                          <a:cs typeface="Arial" panose="020B0604020202020204" pitchFamily="34" charset="0"/>
                        </a:rPr>
                        <a:t>MET Inhibitor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spcBef>
                          <a:spcPts val="0"/>
                        </a:spcBef>
                        <a:spcAft>
                          <a:spcPts val="0"/>
                        </a:spcAft>
                        <a:tabLst>
                          <a:tab pos="228600" algn="l"/>
                          <a:tab pos="457200" algn="l"/>
                          <a:tab pos="6858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Trial</a:t>
                      </a:r>
                    </a:p>
                  </a:txBody>
                  <a:tcPr marL="65244" marR="65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tabLst>
                          <a:tab pos="228600" algn="l"/>
                          <a:tab pos="457200" algn="l"/>
                          <a:tab pos="685800" algn="l"/>
                        </a:tabLst>
                      </a:pPr>
                      <a:r>
                        <a:rPr lang="en-US" sz="1400" dirty="0">
                          <a:effectLst/>
                          <a:latin typeface="Arial" panose="020B0604020202020204" pitchFamily="34" charset="0"/>
                          <a:cs typeface="Arial" panose="020B0604020202020204" pitchFamily="34" charset="0"/>
                        </a:rPr>
                        <a:t>ORR at Time of Approval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tabLst>
                          <a:tab pos="228600" algn="l"/>
                          <a:tab pos="457200" algn="l"/>
                          <a:tab pos="68580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5278" marR="65278" marT="0" marB="0"/>
                </a:tc>
                <a:tc rowSpan="2">
                  <a:txBody>
                    <a:bodyPr/>
                    <a:lstStyle/>
                    <a:p>
                      <a:pPr marL="0" marR="0" algn="ctr">
                        <a:spcBef>
                          <a:spcPts val="0"/>
                        </a:spcBef>
                        <a:spcAft>
                          <a:spcPts val="0"/>
                        </a:spcAft>
                        <a:tabLst>
                          <a:tab pos="228600" algn="l"/>
                          <a:tab pos="457200" algn="l"/>
                          <a:tab pos="685800" algn="l"/>
                        </a:tabLst>
                      </a:pPr>
                      <a:r>
                        <a:rPr lang="en-US" sz="1400" dirty="0">
                          <a:effectLst/>
                          <a:latin typeface="Arial" panose="020B0604020202020204" pitchFamily="34" charset="0"/>
                          <a:cs typeface="Arial" panose="020B0604020202020204" pitchFamily="34" charset="0"/>
                        </a:rPr>
                        <a:t>FDA Approval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790801"/>
                  </a:ext>
                </a:extLst>
              </a:tr>
              <a:tr h="7812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tabLst>
                          <a:tab pos="228600" algn="l"/>
                          <a:tab pos="457200" algn="l"/>
                          <a:tab pos="685800" algn="l"/>
                        </a:tabLst>
                      </a:pPr>
                      <a:r>
                        <a:rPr lang="en-US" sz="1400" dirty="0">
                          <a:solidFill>
                            <a:schemeClr val="bg1"/>
                          </a:solidFill>
                          <a:effectLst/>
                          <a:latin typeface="Arial" panose="020B0604020202020204" pitchFamily="34" charset="0"/>
                          <a:cs typeface="Arial" panose="020B0604020202020204" pitchFamily="34" charset="0"/>
                        </a:rPr>
                        <a:t>Treatment Naïve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tabLst>
                          <a:tab pos="228600" algn="l"/>
                          <a:tab pos="457200" algn="l"/>
                          <a:tab pos="685800" algn="l"/>
                        </a:tabLst>
                      </a:pPr>
                      <a:r>
                        <a:rPr lang="en-US" sz="1400" dirty="0">
                          <a:solidFill>
                            <a:schemeClr val="bg1"/>
                          </a:solidFill>
                          <a:effectLst/>
                          <a:latin typeface="Arial" panose="020B0604020202020204" pitchFamily="34" charset="0"/>
                          <a:cs typeface="Arial" panose="020B0604020202020204" pitchFamily="34" charset="0"/>
                        </a:rPr>
                        <a:t>Previously Treated </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US"/>
                    </a:p>
                  </a:txBody>
                  <a:tcPr/>
                </a:tc>
                <a:extLst>
                  <a:ext uri="{0D108BD9-81ED-4DB2-BD59-A6C34878D82A}">
                    <a16:rowId xmlns:a16="http://schemas.microsoft.com/office/drawing/2014/main" val="1671618453"/>
                  </a:ext>
                </a:extLst>
              </a:tr>
              <a:tr h="684260">
                <a:tc rowSpan="2">
                  <a:txBody>
                    <a:bodyPr/>
                    <a:lstStyle/>
                    <a:p>
                      <a:pPr marL="0" marR="0">
                        <a:spcBef>
                          <a:spcPts val="0"/>
                        </a:spcBef>
                        <a:spcAft>
                          <a:spcPts val="0"/>
                        </a:spcAft>
                        <a:tabLst>
                          <a:tab pos="228600" algn="l"/>
                          <a:tab pos="457200" algn="l"/>
                          <a:tab pos="685800" algn="l"/>
                        </a:tabLst>
                      </a:pPr>
                      <a:r>
                        <a:rPr lang="en-US" sz="1400" dirty="0" err="1">
                          <a:effectLst/>
                          <a:latin typeface="Arial" panose="020B0604020202020204" pitchFamily="34" charset="0"/>
                          <a:cs typeface="Arial" panose="020B0604020202020204" pitchFamily="34" charset="0"/>
                        </a:rPr>
                        <a:t>Capmatinib</a:t>
                      </a:r>
                      <a:r>
                        <a:rPr lang="en-US" sz="1400" dirty="0">
                          <a:effectLst/>
                          <a:latin typeface="Arial" panose="020B0604020202020204" pitchFamily="34" charset="0"/>
                          <a:cs typeface="Arial" panose="020B0604020202020204" pitchFamily="34" charset="0"/>
                        </a:rPr>
                        <a:t> </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Phase 2 </a:t>
                      </a:r>
                    </a:p>
                    <a:p>
                      <a:pPr marL="0" marR="0" lvl="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GEOMETRY mono-1 </a:t>
                      </a:r>
                    </a:p>
                    <a:p>
                      <a:pPr marL="0" marR="0" lvl="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(NCT02414139)</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effectLst/>
                          <a:latin typeface="Arial" panose="020B0604020202020204" pitchFamily="34" charset="0"/>
                          <a:cs typeface="Arial" panose="020B0604020202020204" pitchFamily="34" charset="0"/>
                        </a:rPr>
                        <a:t>68%</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effectLst/>
                          <a:latin typeface="Arial" panose="020B0604020202020204" pitchFamily="34" charset="0"/>
                          <a:cs typeface="Arial" panose="020B0604020202020204" pitchFamily="34" charset="0"/>
                        </a:rPr>
                        <a:t>41%</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228600" algn="l"/>
                          <a:tab pos="457200" algn="l"/>
                          <a:tab pos="685800" algn="l"/>
                        </a:tabLst>
                      </a:pPr>
                      <a:r>
                        <a:rPr lang="en-US" sz="1400" b="1" dirty="0">
                          <a:effectLst/>
                          <a:latin typeface="Arial" panose="020B0604020202020204" pitchFamily="34" charset="0"/>
                          <a:cs typeface="Arial" panose="020B0604020202020204" pitchFamily="34" charset="0"/>
                        </a:rPr>
                        <a:t>May 2020: </a:t>
                      </a:r>
                      <a:r>
                        <a:rPr lang="en-US" sz="1400" dirty="0">
                          <a:effectLst/>
                          <a:latin typeface="Arial" panose="020B0604020202020204" pitchFamily="34" charset="0"/>
                          <a:cs typeface="Arial" panose="020B0604020202020204" pitchFamily="34" charset="0"/>
                        </a:rPr>
                        <a:t>accelerated approval for adult patients with metastatic NSCLC whose tumors have a mutation that leads to </a:t>
                      </a:r>
                      <a:r>
                        <a:rPr lang="en-US" sz="1400" i="1" dirty="0">
                          <a:effectLst/>
                          <a:latin typeface="Arial" panose="020B0604020202020204" pitchFamily="34" charset="0"/>
                          <a:cs typeface="Arial" panose="020B0604020202020204" pitchFamily="34" charset="0"/>
                        </a:rPr>
                        <a:t>MET</a:t>
                      </a:r>
                      <a:r>
                        <a:rPr lang="en-US" sz="1400" dirty="0">
                          <a:effectLst/>
                          <a:latin typeface="Arial" panose="020B0604020202020204" pitchFamily="34" charset="0"/>
                          <a:cs typeface="Arial" panose="020B0604020202020204" pitchFamily="34" charset="0"/>
                        </a:rPr>
                        <a:t> exon 14 skipping as detected with an FDA-approved test</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5965694"/>
                  </a:ext>
                </a:extLst>
              </a:tr>
              <a:tr h="74522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68%</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44%</a:t>
                      </a:r>
                    </a:p>
                    <a:p>
                      <a:pPr marL="0" marR="0" algn="ctr">
                        <a:spcBef>
                          <a:spcPts val="0"/>
                        </a:spcBef>
                        <a:spcAft>
                          <a:spcPts val="0"/>
                        </a:spcAft>
                        <a:tabLst>
                          <a:tab pos="228600" algn="l"/>
                          <a:tab pos="457200" algn="l"/>
                          <a:tab pos="685800" algn="l"/>
                        </a:tabLst>
                      </a:pPr>
                      <a:endParaRPr lang="en-US" sz="1400" dirty="0">
                        <a:effectLst/>
                        <a:latin typeface="Arial" panose="020B0604020202020204" pitchFamily="34" charset="0"/>
                        <a:cs typeface="Arial" panose="020B0604020202020204" pitchFamily="34" charset="0"/>
                      </a:endParaRP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b="1" dirty="0">
                          <a:effectLst/>
                          <a:latin typeface="Arial" panose="020B0604020202020204" pitchFamily="34" charset="0"/>
                          <a:ea typeface="Times New Roman" panose="02020603050405020304" pitchFamily="18" charset="0"/>
                          <a:cs typeface="Arial" panose="020B0604020202020204" pitchFamily="34" charset="0"/>
                        </a:rPr>
                        <a:t>August 2022: </a:t>
                      </a:r>
                      <a:r>
                        <a:rPr lang="en-US" sz="1400" dirty="0">
                          <a:effectLst/>
                          <a:latin typeface="Arial" panose="020B0604020202020204" pitchFamily="34" charset="0"/>
                          <a:ea typeface="Times New Roman" panose="02020603050405020304" pitchFamily="18" charset="0"/>
                          <a:cs typeface="Arial" panose="020B0604020202020204" pitchFamily="34" charset="0"/>
                        </a:rPr>
                        <a:t>regular approval for adult patients with metastatic NSCLC whose tumors have a mutation leading to </a:t>
                      </a:r>
                      <a:r>
                        <a:rPr lang="en-US" sz="1400" i="1" dirty="0">
                          <a:effectLst/>
                          <a:latin typeface="Arial" panose="020B0604020202020204" pitchFamily="34" charset="0"/>
                          <a:ea typeface="Times New Roman" panose="02020603050405020304" pitchFamily="18" charset="0"/>
                          <a:cs typeface="Arial" panose="020B0604020202020204" pitchFamily="34" charset="0"/>
                        </a:rPr>
                        <a:t>MET </a:t>
                      </a:r>
                      <a:r>
                        <a:rPr lang="en-US" sz="1400" dirty="0">
                          <a:effectLst/>
                          <a:latin typeface="Arial" panose="020B0604020202020204" pitchFamily="34" charset="0"/>
                          <a:ea typeface="Times New Roman" panose="02020603050405020304" pitchFamily="18" charset="0"/>
                          <a:cs typeface="Arial" panose="020B0604020202020204" pitchFamily="34" charset="0"/>
                        </a:rPr>
                        <a:t>exon 14 skipping, as detected by an FDA-approved test</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8737714"/>
                  </a:ext>
                </a:extLst>
              </a:tr>
              <a:tr h="731139">
                <a:tc>
                  <a:txBody>
                    <a:bodyPr/>
                    <a:lstStyle/>
                    <a:p>
                      <a:pPr marL="0" marR="0">
                        <a:spcBef>
                          <a:spcPts val="0"/>
                        </a:spcBef>
                        <a:spcAft>
                          <a:spcPts val="0"/>
                        </a:spcAft>
                        <a:tabLst>
                          <a:tab pos="228600" algn="l"/>
                          <a:tab pos="457200" algn="l"/>
                          <a:tab pos="685800" algn="l"/>
                        </a:tabLst>
                      </a:pPr>
                      <a:r>
                        <a:rPr lang="en-US" sz="1400" dirty="0" err="1">
                          <a:effectLst/>
                          <a:latin typeface="Arial" panose="020B0604020202020204" pitchFamily="34" charset="0"/>
                          <a:cs typeface="Arial" panose="020B0604020202020204" pitchFamily="34" charset="0"/>
                        </a:rPr>
                        <a:t>Tepotinib</a:t>
                      </a: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Phase 2 </a:t>
                      </a:r>
                    </a:p>
                    <a:p>
                      <a:pPr marL="0" marR="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VISION </a:t>
                      </a:r>
                    </a:p>
                    <a:p>
                      <a:pPr marL="0" marR="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ea typeface="Times New Roman" panose="02020603050405020304" pitchFamily="18" charset="0"/>
                          <a:cs typeface="Arial" panose="020B0604020202020204" pitchFamily="34" charset="0"/>
                        </a:rPr>
                        <a:t>(NCT02864992)</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43%</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dirty="0">
                          <a:effectLst/>
                          <a:latin typeface="Arial" panose="020B0604020202020204" pitchFamily="34" charset="0"/>
                          <a:cs typeface="Arial" panose="020B0604020202020204" pitchFamily="34" charset="0"/>
                        </a:rPr>
                        <a:t>43%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1400" b="1" dirty="0">
                          <a:effectLst/>
                          <a:latin typeface="Arial" panose="020B0604020202020204" pitchFamily="34" charset="0"/>
                          <a:ea typeface="Times New Roman" panose="02020603050405020304" pitchFamily="18" charset="0"/>
                          <a:cs typeface="Arial" panose="020B0604020202020204" pitchFamily="34" charset="0"/>
                        </a:rPr>
                        <a:t>February 2021: </a:t>
                      </a:r>
                      <a:r>
                        <a:rPr lang="en-US" sz="1400" dirty="0">
                          <a:effectLst/>
                          <a:latin typeface="Arial" panose="020B0604020202020204" pitchFamily="34" charset="0"/>
                          <a:ea typeface="Times New Roman" panose="02020603050405020304" pitchFamily="18" charset="0"/>
                          <a:cs typeface="Arial" panose="020B0604020202020204" pitchFamily="34" charset="0"/>
                        </a:rPr>
                        <a:t>accelerated approval for adult patients with metastatic NSCLC harboring </a:t>
                      </a:r>
                      <a:r>
                        <a:rPr lang="en-US" sz="1400" i="1" dirty="0">
                          <a:effectLst/>
                          <a:latin typeface="Arial" panose="020B0604020202020204" pitchFamily="34" charset="0"/>
                          <a:ea typeface="Times New Roman" panose="02020603050405020304" pitchFamily="18" charset="0"/>
                          <a:cs typeface="Arial" panose="020B0604020202020204" pitchFamily="34" charset="0"/>
                        </a:rPr>
                        <a:t>MET</a:t>
                      </a:r>
                      <a:r>
                        <a:rPr lang="en-US" sz="1400" dirty="0">
                          <a:effectLst/>
                          <a:latin typeface="Arial" panose="020B0604020202020204" pitchFamily="34" charset="0"/>
                          <a:ea typeface="Times New Roman" panose="02020603050405020304" pitchFamily="18" charset="0"/>
                          <a:cs typeface="Arial" panose="020B0604020202020204" pitchFamily="34" charset="0"/>
                        </a:rPr>
                        <a:t> exon 14 skipping alterations</a:t>
                      </a:r>
                    </a:p>
                  </a:txBody>
                  <a:tcPr marL="65244" marR="65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617725"/>
                  </a:ext>
                </a:extLst>
              </a:tr>
            </a:tbl>
          </a:graphicData>
        </a:graphic>
      </p:graphicFrame>
    </p:spTree>
    <p:extLst>
      <p:ext uri="{BB962C8B-B14F-4D97-AF65-F5344CB8AC3E}">
        <p14:creationId xmlns:p14="http://schemas.microsoft.com/office/powerpoint/2010/main" val="1794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txBox="1">
            <a:spLocks/>
          </p:cNvSpPr>
          <p:nvPr/>
        </p:nvSpPr>
        <p:spPr bwMode="auto">
          <a:xfrm>
            <a:off x="1983342" y="710759"/>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598" b="1" dirty="0">
                <a:solidFill>
                  <a:srgbClr val="E99619"/>
                </a:solidFill>
                <a:effectLst>
                  <a:outerShdw blurRad="50800" dist="12700" dir="2700000">
                    <a:srgbClr val="000000">
                      <a:alpha val="75000"/>
                    </a:srgbClr>
                  </a:outerShdw>
                </a:effectLst>
                <a:latin typeface="Arial"/>
                <a:ea typeface="ＭＳ Ｐゴシック" pitchFamily="-1" charset="-128"/>
                <a:cs typeface="Arial"/>
              </a:rPr>
              <a:t>DISCLOSURE OF UNLABELED USE</a:t>
            </a:r>
          </a:p>
        </p:txBody>
      </p:sp>
      <p:sp>
        <p:nvSpPr>
          <p:cNvPr id="10242" name="Subtitle 2"/>
          <p:cNvSpPr txBox="1">
            <a:spLocks/>
          </p:cNvSpPr>
          <p:nvPr/>
        </p:nvSpPr>
        <p:spPr bwMode="auto">
          <a:xfrm>
            <a:off x="1320800" y="1472361"/>
            <a:ext cx="9550400" cy="205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t>This activity may contain discussion of published and/or investigational uses of agents that are not indicated by the FDA. The planners of this activity do not recommend the use of any agent outside of the labeled indications. </a:t>
            </a:r>
          </a:p>
          <a:p>
            <a:pPr algn="ctr" eaLnBrk="1" hangingPunct="1"/>
            <a:endParaRPr lang="en-US" sz="1799" dirty="0"/>
          </a:p>
          <a:p>
            <a:pPr algn="ctr" eaLnBrk="1" hangingPunct="1"/>
            <a:r>
              <a:rPr lang="en-US" sz="1799" dirty="0"/>
              <a:t>The opinions expressed in the activity are those of the faculty and do not necessarily represent the views of the planners. Please refer to the official prescribing information for each product for discussion of approved indications, contraindications, and warnings.</a:t>
            </a:r>
          </a:p>
        </p:txBody>
      </p:sp>
      <p:sp>
        <p:nvSpPr>
          <p:cNvPr id="8" name="Title 6"/>
          <p:cNvSpPr txBox="1">
            <a:spLocks/>
          </p:cNvSpPr>
          <p:nvPr/>
        </p:nvSpPr>
        <p:spPr bwMode="auto">
          <a:xfrm>
            <a:off x="1983342" y="3885962"/>
            <a:ext cx="8225316" cy="761603"/>
          </a:xfrm>
          <a:prstGeom prst="rect">
            <a:avLst/>
          </a:prstGeom>
          <a:noFill/>
          <a:ln w="9525">
            <a:noFill/>
            <a:miter lim="800000"/>
            <a:headEnd/>
            <a:tailEnd/>
          </a:ln>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sz="3598" b="1" dirty="0">
                <a:solidFill>
                  <a:srgbClr val="E99619"/>
                </a:solidFill>
                <a:effectLst>
                  <a:outerShdw blurRad="50800" dist="12700" dir="2700000">
                    <a:srgbClr val="000000">
                      <a:alpha val="75000"/>
                    </a:srgbClr>
                  </a:outerShdw>
                </a:effectLst>
                <a:latin typeface="Arial"/>
                <a:ea typeface="ＭＳ Ｐゴシック" pitchFamily="-1" charset="-128"/>
                <a:cs typeface="Arial"/>
              </a:rPr>
              <a:t>USAGE RIGHTS</a:t>
            </a:r>
          </a:p>
        </p:txBody>
      </p:sp>
      <p:sp>
        <p:nvSpPr>
          <p:cNvPr id="10244" name="Subtitle 2"/>
          <p:cNvSpPr txBox="1">
            <a:spLocks/>
          </p:cNvSpPr>
          <p:nvPr/>
        </p:nvSpPr>
        <p:spPr bwMode="auto">
          <a:xfrm>
            <a:off x="1320800" y="4571405"/>
            <a:ext cx="9550399" cy="1777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799" dirty="0">
                <a:cs typeface="Arial" charset="0"/>
              </a:rPr>
              <a:t>This slide deck is provided for educational purposes and individual slides may be</a:t>
            </a:r>
          </a:p>
          <a:p>
            <a:pPr algn="ctr" eaLnBrk="1" hangingPunct="1"/>
            <a:r>
              <a:rPr lang="en-US" sz="1799" dirty="0">
                <a:cs typeface="Arial" charset="0"/>
              </a:rPr>
              <a:t>used for personal, non-commercial presentations only if the content and references</a:t>
            </a:r>
          </a:p>
          <a:p>
            <a:pPr algn="ctr" eaLnBrk="1" hangingPunct="1"/>
            <a:r>
              <a:rPr lang="en-US" sz="1799" dirty="0">
                <a:cs typeface="Arial" charset="0"/>
              </a:rPr>
              <a:t>remain unchanged. No part of this slide deck may be published in print or</a:t>
            </a:r>
          </a:p>
          <a:p>
            <a:pPr algn="ctr" eaLnBrk="1" hangingPunct="1"/>
            <a:r>
              <a:rPr lang="en-US" sz="1799" dirty="0">
                <a:cs typeface="Arial" charset="0"/>
              </a:rPr>
              <a:t>electronically as a promotional or certified educational activity without prior written</a:t>
            </a:r>
          </a:p>
          <a:p>
            <a:pPr algn="ctr" eaLnBrk="1" hangingPunct="1"/>
            <a:r>
              <a:rPr lang="en-US" sz="1799" dirty="0">
                <a:cs typeface="Arial" charset="0"/>
              </a:rPr>
              <a:t>permission from AXIS. Additional terms may apply. See Terms of Service on</a:t>
            </a:r>
          </a:p>
          <a:p>
            <a:pPr algn="ctr" eaLnBrk="1" hangingPunct="1"/>
            <a:r>
              <a:rPr lang="en-US" sz="1799" dirty="0" err="1">
                <a:cs typeface="Arial" charset="0"/>
              </a:rPr>
              <a:t>www.axismeded.com</a:t>
            </a:r>
            <a:r>
              <a:rPr lang="en-US" sz="1799" dirty="0">
                <a:cs typeface="Arial" charset="0"/>
              </a:rPr>
              <a:t> for details.</a:t>
            </a:r>
          </a:p>
        </p:txBody>
      </p:sp>
    </p:spTree>
    <p:extLst>
      <p:ext uri="{BB962C8B-B14F-4D97-AF65-F5344CB8AC3E}">
        <p14:creationId xmlns:p14="http://schemas.microsoft.com/office/powerpoint/2010/main" val="9795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DE642706-3890-994D-95C6-3D4CD8723F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52" t="12281" r="3090" b="16570"/>
          <a:stretch/>
        </p:blipFill>
        <p:spPr bwMode="auto">
          <a:xfrm>
            <a:off x="9221568" y="1394541"/>
            <a:ext cx="2582829" cy="41590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4E40396-27A7-0446-8C5B-B4B37F24404B}"/>
              </a:ext>
            </a:extLst>
          </p:cNvPr>
          <p:cNvSpPr>
            <a:spLocks noGrp="1"/>
          </p:cNvSpPr>
          <p:nvPr>
            <p:ph type="title"/>
          </p:nvPr>
        </p:nvSpPr>
        <p:spPr/>
        <p:txBody>
          <a:bodyPr/>
          <a:lstStyle/>
          <a:p>
            <a:r>
              <a:rPr lang="en-US" dirty="0" err="1"/>
              <a:t>Capmatinib</a:t>
            </a:r>
            <a:r>
              <a:rPr lang="en-US" dirty="0"/>
              <a:t> Background</a:t>
            </a:r>
          </a:p>
        </p:txBody>
      </p:sp>
      <p:sp>
        <p:nvSpPr>
          <p:cNvPr id="3" name="Content Placeholder 2">
            <a:extLst>
              <a:ext uri="{FF2B5EF4-FFF2-40B4-BE49-F238E27FC236}">
                <a16:creationId xmlns:a16="http://schemas.microsoft.com/office/drawing/2014/main" id="{95B6B6B8-BC55-E945-A42B-73F6BB454BCA}"/>
              </a:ext>
            </a:extLst>
          </p:cNvPr>
          <p:cNvSpPr>
            <a:spLocks noGrp="1"/>
          </p:cNvSpPr>
          <p:nvPr>
            <p:ph idx="1"/>
          </p:nvPr>
        </p:nvSpPr>
        <p:spPr>
          <a:xfrm>
            <a:off x="728472" y="1622913"/>
            <a:ext cx="8251807" cy="4351338"/>
          </a:xfrm>
        </p:spPr>
        <p:txBody>
          <a:bodyPr>
            <a:normAutofit lnSpcReduction="10000"/>
          </a:bodyPr>
          <a:lstStyle/>
          <a:p>
            <a:r>
              <a:rPr lang="en-US" sz="1799" i="1" dirty="0"/>
              <a:t>MET</a:t>
            </a:r>
            <a:r>
              <a:rPr lang="en-US" sz="1799" dirty="0"/>
              <a:t> exon 14 skipping mutations (</a:t>
            </a:r>
            <a:r>
              <a:rPr lang="en-US" sz="1799" i="1" dirty="0"/>
              <a:t>MET</a:t>
            </a:r>
            <a:r>
              <a:rPr lang="en-US" sz="1799" dirty="0"/>
              <a:t>ex14) are reported in 3% to 4% of patients with NSCLC and associated with both poor prognosis and poor responses to standard therapies including immunotherapy</a:t>
            </a:r>
            <a:endParaRPr lang="en-US" sz="1799" baseline="30000" dirty="0"/>
          </a:p>
          <a:p>
            <a:r>
              <a:rPr lang="en-US" sz="1799" dirty="0" err="1"/>
              <a:t>Capmatinib</a:t>
            </a:r>
            <a:r>
              <a:rPr lang="en-US" sz="1799" dirty="0"/>
              <a:t> is a highly selective </a:t>
            </a:r>
            <a:r>
              <a:rPr lang="en-US" sz="1799" i="1" dirty="0"/>
              <a:t>MET</a:t>
            </a:r>
            <a:r>
              <a:rPr lang="en-US" sz="1799" dirty="0"/>
              <a:t> inhibitor with in vitro and in vivo activity seen against preclinical cancer models with </a:t>
            </a:r>
            <a:r>
              <a:rPr lang="en-US" sz="1799" i="1" dirty="0"/>
              <a:t>MET</a:t>
            </a:r>
            <a:r>
              <a:rPr lang="en-US" sz="1799" dirty="0"/>
              <a:t> activation</a:t>
            </a:r>
          </a:p>
          <a:p>
            <a:r>
              <a:rPr lang="en-US" sz="1799" dirty="0" err="1"/>
              <a:t>Capmatinib</a:t>
            </a:r>
            <a:r>
              <a:rPr lang="en-US" sz="1799" dirty="0"/>
              <a:t> is the most potent inhibitor against MET compared to other inhibitors</a:t>
            </a:r>
            <a:endParaRPr lang="en-US" sz="1799" baseline="30000" dirty="0"/>
          </a:p>
          <a:p>
            <a:endParaRPr lang="en-US" sz="1799" dirty="0"/>
          </a:p>
          <a:p>
            <a:endParaRPr lang="en-US" sz="1799" dirty="0"/>
          </a:p>
          <a:p>
            <a:endParaRPr lang="en-US" sz="1799" dirty="0"/>
          </a:p>
          <a:p>
            <a:endParaRPr lang="en-US" sz="1799" dirty="0"/>
          </a:p>
          <a:p>
            <a:r>
              <a:rPr lang="en-US" sz="1799" dirty="0"/>
              <a:t>Preliminary efficacy data from the phase 2, multi-cohort, multicenter GEOMETRY mono-1 study showed deep responses with </a:t>
            </a:r>
            <a:r>
              <a:rPr lang="en-US" sz="1799" dirty="0" err="1"/>
              <a:t>capmatinib</a:t>
            </a:r>
            <a:r>
              <a:rPr lang="en-US" sz="1799" dirty="0"/>
              <a:t> irrespective of the line of treatment as well as efficacy in treating brain lesions of patients with </a:t>
            </a:r>
            <a:r>
              <a:rPr lang="en-US" sz="1799" i="1" dirty="0"/>
              <a:t>METex</a:t>
            </a:r>
            <a:r>
              <a:rPr lang="en-US" sz="1799" dirty="0"/>
              <a:t>14-mutated advanced NSCLC</a:t>
            </a:r>
            <a:endParaRPr lang="en-US" sz="1799" baseline="30000" dirty="0"/>
          </a:p>
        </p:txBody>
      </p:sp>
      <p:sp>
        <p:nvSpPr>
          <p:cNvPr id="4" name="Text Placeholder 3">
            <a:extLst>
              <a:ext uri="{FF2B5EF4-FFF2-40B4-BE49-F238E27FC236}">
                <a16:creationId xmlns:a16="http://schemas.microsoft.com/office/drawing/2014/main" id="{DCE12EFD-4D6B-62C7-78A1-08BD4CA8F6AA}"/>
              </a:ext>
            </a:extLst>
          </p:cNvPr>
          <p:cNvSpPr>
            <a:spLocks noGrp="1"/>
          </p:cNvSpPr>
          <p:nvPr>
            <p:ph type="body" sz="quarter" idx="12"/>
          </p:nvPr>
        </p:nvSpPr>
        <p:spPr>
          <a:xfrm>
            <a:off x="1523999" y="6291072"/>
            <a:ext cx="10280397" cy="566928"/>
          </a:xfrm>
        </p:spPr>
        <p:txBody>
          <a:bodyPr/>
          <a:lstStyle/>
          <a:p>
            <a:pPr>
              <a:spcBef>
                <a:spcPts val="0"/>
              </a:spcBef>
              <a:defRPr/>
            </a:pPr>
            <a:r>
              <a:rPr lang="en-US" altLang="en-US" sz="800" dirty="0" err="1"/>
              <a:t>Gelsomino</a:t>
            </a:r>
            <a:r>
              <a:rPr lang="en-US" altLang="en-US" sz="800" dirty="0"/>
              <a:t> et al. </a:t>
            </a:r>
            <a:r>
              <a:rPr lang="en-US" altLang="en-US" sz="800" i="1" dirty="0"/>
              <a:t>Cancer</a:t>
            </a:r>
            <a:r>
              <a:rPr lang="en-US" altLang="en-US" sz="800" dirty="0"/>
              <a:t>s </a:t>
            </a:r>
            <a:r>
              <a:rPr lang="en-US" altLang="en-US" sz="800" i="1" dirty="0"/>
              <a:t>(Basel)</a:t>
            </a:r>
            <a:r>
              <a:rPr lang="en-US" altLang="en-US" sz="800" dirty="0"/>
              <a:t> 2014;6:2100-2115; Ma. </a:t>
            </a:r>
            <a:r>
              <a:rPr lang="en-US" altLang="en-US" sz="800" i="1" dirty="0"/>
              <a:t>Cancer </a:t>
            </a:r>
            <a:r>
              <a:rPr lang="en-US" altLang="en-US" sz="800" i="1" dirty="0" err="1"/>
              <a:t>Discov</a:t>
            </a:r>
            <a:r>
              <a:rPr lang="en-US" altLang="en-US" sz="800" dirty="0"/>
              <a:t>. 2015;5:802-805; </a:t>
            </a:r>
            <a:r>
              <a:rPr lang="en-US" altLang="en-US" sz="800" dirty="0" err="1"/>
              <a:t>Reungwetwattana</a:t>
            </a:r>
            <a:r>
              <a:rPr lang="en-US" altLang="en-US" sz="800" dirty="0"/>
              <a:t> et al. </a:t>
            </a:r>
            <a:r>
              <a:rPr lang="en-US" altLang="en-US" sz="800" i="1" dirty="0"/>
              <a:t>Lung Cancer</a:t>
            </a:r>
            <a:r>
              <a:rPr lang="en-US" altLang="en-US" sz="800" dirty="0"/>
              <a:t> 2017;103:27-37; Tong et al. </a:t>
            </a:r>
            <a:r>
              <a:rPr lang="en-US" altLang="en-US" sz="800" i="1" dirty="0"/>
              <a:t>Clin Cancer Res</a:t>
            </a:r>
            <a:r>
              <a:rPr lang="en-US" altLang="en-US" sz="800" dirty="0"/>
              <a:t>. 2016;22:3048-3056; </a:t>
            </a:r>
          </a:p>
          <a:p>
            <a:pPr>
              <a:spcBef>
                <a:spcPts val="0"/>
              </a:spcBef>
              <a:defRPr/>
            </a:pPr>
            <a:r>
              <a:rPr lang="en-US" altLang="en-US" sz="800" dirty="0" err="1"/>
              <a:t>Dimou</a:t>
            </a:r>
            <a:r>
              <a:rPr lang="en-US" altLang="en-US" sz="800" dirty="0"/>
              <a:t> et al. </a:t>
            </a:r>
            <a:r>
              <a:rPr lang="en-US" altLang="en-US" sz="800" i="1" dirty="0"/>
              <a:t>PLoS One</a:t>
            </a:r>
            <a:r>
              <a:rPr lang="en-US" altLang="en-US" sz="800" dirty="0"/>
              <a:t>. 2014; 9:e107677; Guo et al. </a:t>
            </a:r>
            <a:r>
              <a:rPr lang="en-US" altLang="en-US" sz="800" i="1" dirty="0"/>
              <a:t>PLoS On</a:t>
            </a:r>
            <a:r>
              <a:rPr lang="en-US" altLang="en-US" sz="800" dirty="0"/>
              <a:t>e. 2014;9:e99399; Sabari et al. </a:t>
            </a:r>
            <a:r>
              <a:rPr lang="en-US" altLang="en-US" sz="800" i="1" dirty="0"/>
              <a:t>Ann Oncol</a:t>
            </a:r>
            <a:r>
              <a:rPr lang="en-US" altLang="en-US" sz="800" dirty="0"/>
              <a:t>. 2018;29:2085-91; Baba et al. </a:t>
            </a:r>
            <a:r>
              <a:rPr lang="en-US" altLang="en-US" sz="800" i="1" dirty="0"/>
              <a:t>Thorac Cancer</a:t>
            </a:r>
            <a:r>
              <a:rPr lang="en-US" altLang="en-US" sz="800" dirty="0"/>
              <a:t>. 2019;10:369-72; </a:t>
            </a:r>
          </a:p>
          <a:p>
            <a:pPr>
              <a:spcBef>
                <a:spcPts val="0"/>
              </a:spcBef>
              <a:defRPr/>
            </a:pPr>
            <a:r>
              <a:rPr lang="en-US" altLang="en-US" sz="800" dirty="0"/>
              <a:t>Reis H, et al. </a:t>
            </a:r>
            <a:r>
              <a:rPr lang="en-US" altLang="en-US" sz="800" i="1" dirty="0"/>
              <a:t>Clin Lung Cancer</a:t>
            </a:r>
            <a:r>
              <a:rPr lang="en-US" altLang="en-US" sz="800" dirty="0"/>
              <a:t>. 2018;19:e441-e441-e63; </a:t>
            </a:r>
            <a:r>
              <a:rPr lang="en-US" altLang="en-US" sz="800" dirty="0" err="1"/>
              <a:t>Baltschukat</a:t>
            </a:r>
            <a:r>
              <a:rPr lang="en-US" altLang="en-US" sz="800" dirty="0"/>
              <a:t>, et al. </a:t>
            </a:r>
            <a:r>
              <a:rPr lang="en-US" altLang="en-US" sz="800" i="1" dirty="0"/>
              <a:t>Clin Cancer Res</a:t>
            </a:r>
            <a:r>
              <a:rPr lang="en-US" altLang="en-US" sz="800" dirty="0"/>
              <a:t>. 2019;25(10):3164-3175; Fujino et al. </a:t>
            </a:r>
            <a:r>
              <a:rPr lang="en-US" sz="800" b="0" i="1" dirty="0">
                <a:effectLst/>
              </a:rPr>
              <a:t>J Thorac Oncol</a:t>
            </a:r>
            <a:r>
              <a:rPr lang="en-US" sz="800" b="0" i="0" dirty="0">
                <a:effectLst/>
              </a:rPr>
              <a:t>. 2018;13(10):S598;</a:t>
            </a:r>
            <a:r>
              <a:rPr lang="en-US" altLang="en-US" sz="800" dirty="0"/>
              <a:t> Wolf et al. </a:t>
            </a:r>
            <a:r>
              <a:rPr lang="en-US" altLang="en-US" sz="800" i="1" dirty="0"/>
              <a:t>Ann Oncol</a:t>
            </a:r>
            <a:r>
              <a:rPr lang="en-US" altLang="en-US" sz="800" dirty="0"/>
              <a:t>. 2018; 29(Suppl 8):LBA52;</a:t>
            </a:r>
          </a:p>
          <a:p>
            <a:pPr>
              <a:spcBef>
                <a:spcPts val="0"/>
              </a:spcBef>
              <a:defRPr/>
            </a:pPr>
            <a:r>
              <a:rPr lang="en-US" altLang="en-US" sz="800" dirty="0"/>
              <a:t>Wolf et al. </a:t>
            </a:r>
            <a:r>
              <a:rPr lang="en-US" sz="800" i="1" dirty="0"/>
              <a:t>J Clin Oncol</a:t>
            </a:r>
            <a:r>
              <a:rPr lang="en-US" sz="800" dirty="0"/>
              <a:t>. 2019;37:9004.</a:t>
            </a:r>
            <a:endParaRPr lang="en-US" altLang="en-US" sz="800" dirty="0"/>
          </a:p>
        </p:txBody>
      </p:sp>
      <p:graphicFrame>
        <p:nvGraphicFramePr>
          <p:cNvPr id="7" name="Content Placeholder 3">
            <a:extLst>
              <a:ext uri="{FF2B5EF4-FFF2-40B4-BE49-F238E27FC236}">
                <a16:creationId xmlns:a16="http://schemas.microsoft.com/office/drawing/2014/main" id="{A2D2FE01-7E71-3947-9E44-198A4D0C5163}"/>
              </a:ext>
            </a:extLst>
          </p:cNvPr>
          <p:cNvGraphicFramePr>
            <a:graphicFrameLocks/>
          </p:cNvGraphicFramePr>
          <p:nvPr>
            <p:extLst>
              <p:ext uri="{D42A27DB-BD31-4B8C-83A1-F6EECF244321}">
                <p14:modId xmlns:p14="http://schemas.microsoft.com/office/powerpoint/2010/main" val="1759078502"/>
              </p:ext>
            </p:extLst>
          </p:nvPr>
        </p:nvGraphicFramePr>
        <p:xfrm>
          <a:off x="1024128" y="3695451"/>
          <a:ext cx="7839820" cy="741294"/>
        </p:xfrm>
        <a:graphic>
          <a:graphicData uri="http://schemas.openxmlformats.org/drawingml/2006/table">
            <a:tbl>
              <a:tblPr firstRow="1" bandRow="1">
                <a:tableStyleId>{5C22544A-7EE6-4342-B048-85BDC9FD1C3A}</a:tableStyleId>
              </a:tblPr>
              <a:tblGrid>
                <a:gridCol w="1069639">
                  <a:extLst>
                    <a:ext uri="{9D8B030D-6E8A-4147-A177-3AD203B41FA5}">
                      <a16:colId xmlns:a16="http://schemas.microsoft.com/office/drawing/2014/main" val="3488372029"/>
                    </a:ext>
                  </a:extLst>
                </a:gridCol>
                <a:gridCol w="1384238">
                  <a:extLst>
                    <a:ext uri="{9D8B030D-6E8A-4147-A177-3AD203B41FA5}">
                      <a16:colId xmlns:a16="http://schemas.microsoft.com/office/drawing/2014/main" val="3161931547"/>
                    </a:ext>
                  </a:extLst>
                </a:gridCol>
                <a:gridCol w="1333903">
                  <a:extLst>
                    <a:ext uri="{9D8B030D-6E8A-4147-A177-3AD203B41FA5}">
                      <a16:colId xmlns:a16="http://schemas.microsoft.com/office/drawing/2014/main" val="2281558306"/>
                    </a:ext>
                  </a:extLst>
                </a:gridCol>
                <a:gridCol w="1258397">
                  <a:extLst>
                    <a:ext uri="{9D8B030D-6E8A-4147-A177-3AD203B41FA5}">
                      <a16:colId xmlns:a16="http://schemas.microsoft.com/office/drawing/2014/main" val="256164236"/>
                    </a:ext>
                  </a:extLst>
                </a:gridCol>
                <a:gridCol w="1500489">
                  <a:extLst>
                    <a:ext uri="{9D8B030D-6E8A-4147-A177-3AD203B41FA5}">
                      <a16:colId xmlns:a16="http://schemas.microsoft.com/office/drawing/2014/main" val="20001"/>
                    </a:ext>
                  </a:extLst>
                </a:gridCol>
                <a:gridCol w="1293154">
                  <a:extLst>
                    <a:ext uri="{9D8B030D-6E8A-4147-A177-3AD203B41FA5}">
                      <a16:colId xmlns:a16="http://schemas.microsoft.com/office/drawing/2014/main" val="20002"/>
                    </a:ext>
                  </a:extLst>
                </a:gridCol>
              </a:tblGrid>
              <a:tr h="370647">
                <a:tc>
                  <a:txBody>
                    <a:bodyPr/>
                    <a:lstStyle/>
                    <a:p>
                      <a:pPr algn="ctr"/>
                      <a:endParaRPr lang="en-US" sz="18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latin typeface="Arial" panose="020B0604020202020204" pitchFamily="34" charset="0"/>
                          <a:cs typeface="Arial" panose="020B0604020202020204" pitchFamily="34" charset="0"/>
                        </a:rPr>
                        <a:t>Capmatinib</a:t>
                      </a:r>
                      <a:endParaRPr lang="en-US" sz="16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latin typeface="Arial" panose="020B0604020202020204" pitchFamily="34" charset="0"/>
                          <a:cs typeface="Arial" panose="020B0604020202020204" pitchFamily="34" charset="0"/>
                        </a:rPr>
                        <a:t>Savolitinib</a:t>
                      </a:r>
                      <a:endParaRPr lang="en-US" sz="16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latin typeface="Arial" panose="020B0604020202020204" pitchFamily="34" charset="0"/>
                          <a:cs typeface="Arial" panose="020B0604020202020204" pitchFamily="34" charset="0"/>
                        </a:rPr>
                        <a:t>Tepotinib</a:t>
                      </a:r>
                      <a:endParaRPr lang="en-US" sz="16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latin typeface="Arial" panose="020B0604020202020204" pitchFamily="34" charset="0"/>
                          <a:cs typeface="Arial" panose="020B0604020202020204" pitchFamily="34" charset="0"/>
                        </a:rPr>
                        <a:t>Cabozantinib</a:t>
                      </a:r>
                      <a:endParaRPr lang="en-US" sz="16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err="1">
                          <a:latin typeface="Arial" panose="020B0604020202020204" pitchFamily="34" charset="0"/>
                          <a:cs typeface="Arial" panose="020B0604020202020204" pitchFamily="34" charset="0"/>
                        </a:rPr>
                        <a:t>Crizotinib</a:t>
                      </a:r>
                      <a:endParaRPr lang="en-US" sz="16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104008"/>
                  </a:ext>
                </a:extLst>
              </a:tr>
              <a:tr h="370647">
                <a:tc>
                  <a:txBody>
                    <a:bodyPr/>
                    <a:lstStyle/>
                    <a:p>
                      <a:r>
                        <a:rPr lang="en-US" sz="1600" dirty="0">
                          <a:latin typeface="Arial" panose="020B0604020202020204" pitchFamily="34" charset="0"/>
                          <a:cs typeface="Arial" panose="020B0604020202020204" pitchFamily="34" charset="0"/>
                        </a:rPr>
                        <a:t>IC</a:t>
                      </a:r>
                      <a:r>
                        <a:rPr lang="en-US" sz="1600" baseline="-25000" dirty="0">
                          <a:latin typeface="Arial" panose="020B0604020202020204" pitchFamily="34" charset="0"/>
                          <a:cs typeface="Arial" panose="020B0604020202020204" pitchFamily="34" charset="0"/>
                        </a:rPr>
                        <a:t>50</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nM</a:t>
                      </a:r>
                      <a:r>
                        <a:rPr lang="en-US" sz="16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0.6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3.0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7.8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Arial" panose="020B0604020202020204" pitchFamily="34" charset="0"/>
                          <a:cs typeface="Arial" panose="020B0604020202020204" pitchFamily="34" charset="0"/>
                        </a:rPr>
                        <a:t>22.5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803056"/>
                  </a:ext>
                </a:extLst>
              </a:tr>
            </a:tbl>
          </a:graphicData>
        </a:graphic>
      </p:graphicFrame>
    </p:spTree>
    <p:extLst>
      <p:ext uri="{BB962C8B-B14F-4D97-AF65-F5344CB8AC3E}">
        <p14:creationId xmlns:p14="http://schemas.microsoft.com/office/powerpoint/2010/main" val="147566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399C-104C-FD4F-BCDA-1AA9155D25EA}"/>
              </a:ext>
            </a:extLst>
          </p:cNvPr>
          <p:cNvSpPr>
            <a:spLocks noGrp="1"/>
          </p:cNvSpPr>
          <p:nvPr>
            <p:ph type="title"/>
          </p:nvPr>
        </p:nvSpPr>
        <p:spPr>
          <a:xfrm>
            <a:off x="838200" y="365126"/>
            <a:ext cx="10782830" cy="1117156"/>
          </a:xfrm>
        </p:spPr>
        <p:txBody>
          <a:bodyPr/>
          <a:lstStyle/>
          <a:p>
            <a:r>
              <a:rPr lang="en-US" sz="2799" dirty="0"/>
              <a:t>GEOMETRY mono-1: A Phase 2 Trial of </a:t>
            </a:r>
            <a:r>
              <a:rPr lang="en-US" sz="2799" dirty="0" err="1"/>
              <a:t>Capmatinib</a:t>
            </a:r>
            <a:r>
              <a:rPr lang="en-US" sz="2799" dirty="0"/>
              <a:t> in Patients With Advanced NSCLC Harboring </a:t>
            </a:r>
            <a:r>
              <a:rPr lang="en-US" sz="2799" i="1" dirty="0"/>
              <a:t>MET</a:t>
            </a:r>
            <a:r>
              <a:rPr lang="en-US" sz="2799" dirty="0"/>
              <a:t> exon14–skipping Mutation</a:t>
            </a:r>
          </a:p>
        </p:txBody>
      </p:sp>
      <p:sp>
        <p:nvSpPr>
          <p:cNvPr id="3" name="Content Placeholder 2">
            <a:extLst>
              <a:ext uri="{FF2B5EF4-FFF2-40B4-BE49-F238E27FC236}">
                <a16:creationId xmlns:a16="http://schemas.microsoft.com/office/drawing/2014/main" id="{070D263F-9CF3-EE4C-BB4A-21DA4FF3D6BD}"/>
              </a:ext>
            </a:extLst>
          </p:cNvPr>
          <p:cNvSpPr>
            <a:spLocks noGrp="1"/>
          </p:cNvSpPr>
          <p:nvPr>
            <p:ph idx="1"/>
          </p:nvPr>
        </p:nvSpPr>
        <p:spPr>
          <a:xfrm>
            <a:off x="838200" y="4343080"/>
            <a:ext cx="10515600" cy="1734626"/>
          </a:xfrm>
        </p:spPr>
        <p:txBody>
          <a:bodyPr/>
          <a:lstStyle/>
          <a:p>
            <a:r>
              <a:rPr lang="en-US" sz="1999" dirty="0"/>
              <a:t>Study methodology</a:t>
            </a:r>
          </a:p>
          <a:p>
            <a:pPr lvl="1"/>
            <a:r>
              <a:rPr lang="en-US" sz="1799" dirty="0"/>
              <a:t>Cohort 4 and 5b are each analyzed separately and have independent statistical hypothesis</a:t>
            </a:r>
          </a:p>
          <a:p>
            <a:pPr lvl="1"/>
            <a:r>
              <a:rPr lang="en-US" sz="1799" dirty="0"/>
              <a:t>Primary (ORR) and key secondary (DOR) endpoints based on BICR including 2 parallel independent radiology reviewers (+ additional one for adjudication)</a:t>
            </a:r>
          </a:p>
          <a:p>
            <a:pPr lvl="1"/>
            <a:r>
              <a:rPr lang="en-US" sz="1799" dirty="0"/>
              <a:t>Efficacy endpoints based on BICR and investigator assessment per RECIST 1.1</a:t>
            </a:r>
          </a:p>
        </p:txBody>
      </p:sp>
      <p:sp>
        <p:nvSpPr>
          <p:cNvPr id="5" name="Text Placeholder 4">
            <a:extLst>
              <a:ext uri="{FF2B5EF4-FFF2-40B4-BE49-F238E27FC236}">
                <a16:creationId xmlns:a16="http://schemas.microsoft.com/office/drawing/2014/main" id="{D5FEB5E1-6542-1ECE-6537-2C62539073A9}"/>
              </a:ext>
            </a:extLst>
          </p:cNvPr>
          <p:cNvSpPr>
            <a:spLocks noGrp="1"/>
          </p:cNvSpPr>
          <p:nvPr>
            <p:ph type="body" sz="quarter" idx="12"/>
          </p:nvPr>
        </p:nvSpPr>
        <p:spPr>
          <a:xfrm>
            <a:off x="1403092" y="6220285"/>
            <a:ext cx="10995212" cy="636968"/>
          </a:xfrm>
        </p:spPr>
        <p:txBody>
          <a:bodyPr/>
          <a:lstStyle/>
          <a:p>
            <a:pPr>
              <a:spcBef>
                <a:spcPts val="0"/>
              </a:spcBef>
              <a:defRPr/>
            </a:pPr>
            <a:r>
              <a:rPr lang="en-US" altLang="en-US" sz="900" dirty="0">
                <a:cs typeface="Lucida Sans Unicode" panose="020B0602030504020204" pitchFamily="34" charset="0"/>
              </a:rPr>
              <a:t>Data cut off: April 15, 2019; median duration of follow-up for DOR: 9.7 months in Cohort 4 and 9.6 months in Cohort 5b. Additional data on </a:t>
            </a:r>
            <a:r>
              <a:rPr lang="en-US" altLang="en-US" sz="900" i="1" dirty="0">
                <a:cs typeface="Lucida Sans Unicode" panose="020B0602030504020204" pitchFamily="34" charset="0"/>
              </a:rPr>
              <a:t>MET</a:t>
            </a:r>
            <a:r>
              <a:rPr lang="en-US" altLang="en-US" sz="900" dirty="0">
                <a:cs typeface="Lucida Sans Unicode" panose="020B0602030504020204" pitchFamily="34" charset="0"/>
              </a:rPr>
              <a:t> mutated patients will be generated in Cohort 6 (2L; N˜27).</a:t>
            </a:r>
          </a:p>
          <a:p>
            <a:pPr>
              <a:spcBef>
                <a:spcPts val="0"/>
              </a:spcBef>
              <a:defRPr/>
            </a:pPr>
            <a:r>
              <a:rPr lang="en-US" altLang="en-US" sz="900" dirty="0">
                <a:cs typeface="Lucida Sans Unicode" panose="020B0602030504020204" pitchFamily="34" charset="0"/>
              </a:rPr>
              <a:t>BICR, blinded independent central review; DOR, duration of response; GCS, gene copy number; ORR, objective response rate; PS, performance status; RT-PCR, reverse transcription-polymerase chain reaction.</a:t>
            </a:r>
          </a:p>
          <a:p>
            <a:pPr>
              <a:spcBef>
                <a:spcPts val="0"/>
              </a:spcBef>
              <a:defRPr/>
            </a:pPr>
            <a:r>
              <a:rPr lang="en-US" altLang="en-US" sz="900" dirty="0">
                <a:cs typeface="Lucida Sans Unicode" panose="020B0602030504020204" pitchFamily="34" charset="0"/>
              </a:rPr>
              <a:t>Wolf et al. </a:t>
            </a:r>
            <a:r>
              <a:rPr lang="en-US" sz="900" i="1" dirty="0"/>
              <a:t>J Clin Oncol</a:t>
            </a:r>
            <a:r>
              <a:rPr lang="en-US" sz="900" dirty="0"/>
              <a:t>. 2019;37:9004.</a:t>
            </a:r>
            <a:endParaRPr lang="en-US" altLang="en-US" sz="900" dirty="0">
              <a:cs typeface="Lucida Sans Unicode" panose="020B0602030504020204" pitchFamily="34" charset="0"/>
            </a:endParaRPr>
          </a:p>
        </p:txBody>
      </p:sp>
      <p:sp>
        <p:nvSpPr>
          <p:cNvPr id="12" name="Rectangle 11">
            <a:extLst>
              <a:ext uri="{FF2B5EF4-FFF2-40B4-BE49-F238E27FC236}">
                <a16:creationId xmlns:a16="http://schemas.microsoft.com/office/drawing/2014/main" id="{D0B2EAC1-58A0-404F-BF6C-9D87E12DDE07}"/>
              </a:ext>
            </a:extLst>
          </p:cNvPr>
          <p:cNvSpPr/>
          <p:nvPr/>
        </p:nvSpPr>
        <p:spPr>
          <a:xfrm>
            <a:off x="4797830" y="2486829"/>
            <a:ext cx="1417710" cy="71319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6743">
              <a:lnSpc>
                <a:spcPct val="99000"/>
              </a:lnSpc>
            </a:pPr>
            <a:r>
              <a:rPr lang="en-US" altLang="en-US" sz="1400" dirty="0" err="1">
                <a:solidFill>
                  <a:schemeClr val="tx1"/>
                </a:solidFill>
                <a:latin typeface="Arial" panose="020B0604020202020204" pitchFamily="34" charset="0"/>
                <a:cs typeface="Arial" panose="020B0604020202020204" pitchFamily="34" charset="0"/>
              </a:rPr>
              <a:t>Capmatinib</a:t>
            </a:r>
            <a:endParaRPr lang="en-US" altLang="en-US" sz="1400" dirty="0">
              <a:solidFill>
                <a:schemeClr val="tx1"/>
              </a:solidFill>
              <a:latin typeface="Arial" panose="020B0604020202020204" pitchFamily="34" charset="0"/>
              <a:cs typeface="Arial" panose="020B0604020202020204" pitchFamily="34" charset="0"/>
            </a:endParaRPr>
          </a:p>
          <a:p>
            <a:pPr algn="ctr" defTabSz="456743">
              <a:lnSpc>
                <a:spcPct val="99000"/>
              </a:lnSpc>
            </a:pPr>
            <a:r>
              <a:rPr lang="en-US" altLang="en-US" sz="1400" dirty="0">
                <a:solidFill>
                  <a:schemeClr val="tx1"/>
                </a:solidFill>
                <a:latin typeface="Arial" panose="020B0604020202020204" pitchFamily="34" charset="0"/>
                <a:cs typeface="Arial" panose="020B0604020202020204" pitchFamily="34" charset="0"/>
              </a:rPr>
              <a:t>400 mg BID tablet</a:t>
            </a:r>
          </a:p>
        </p:txBody>
      </p:sp>
      <p:cxnSp>
        <p:nvCxnSpPr>
          <p:cNvPr id="13" name="Straight Arrow Connector 12">
            <a:extLst>
              <a:ext uri="{FF2B5EF4-FFF2-40B4-BE49-F238E27FC236}">
                <a16:creationId xmlns:a16="http://schemas.microsoft.com/office/drawing/2014/main" id="{E378F497-F13D-5049-BF2F-F569AFC88CCD}"/>
              </a:ext>
            </a:extLst>
          </p:cNvPr>
          <p:cNvCxnSpPr/>
          <p:nvPr/>
        </p:nvCxnSpPr>
        <p:spPr>
          <a:xfrm>
            <a:off x="4474022" y="2849989"/>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6808B0C-CA04-B747-978E-C6E18F8ADB0F}"/>
              </a:ext>
            </a:extLst>
          </p:cNvPr>
          <p:cNvCxnSpPr/>
          <p:nvPr/>
        </p:nvCxnSpPr>
        <p:spPr>
          <a:xfrm>
            <a:off x="6419793" y="2046151"/>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6689A4A-325B-5E45-A889-D6E0EBE8ECB3}"/>
              </a:ext>
            </a:extLst>
          </p:cNvPr>
          <p:cNvCxnSpPr/>
          <p:nvPr/>
        </p:nvCxnSpPr>
        <p:spPr>
          <a:xfrm>
            <a:off x="6430903" y="3612497"/>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object 26">
            <a:extLst>
              <a:ext uri="{FF2B5EF4-FFF2-40B4-BE49-F238E27FC236}">
                <a16:creationId xmlns:a16="http://schemas.microsoft.com/office/drawing/2014/main" id="{AE88C0C4-B8B9-C74C-95C0-DCB611F19879}"/>
              </a:ext>
            </a:extLst>
          </p:cNvPr>
          <p:cNvSpPr>
            <a:spLocks/>
          </p:cNvSpPr>
          <p:nvPr/>
        </p:nvSpPr>
        <p:spPr bwMode="auto">
          <a:xfrm>
            <a:off x="6430903" y="2045679"/>
            <a:ext cx="6344" cy="1566818"/>
          </a:xfrm>
          <a:custGeom>
            <a:avLst/>
            <a:gdLst>
              <a:gd name="T0" fmla="*/ 0 w 6350"/>
              <a:gd name="T1" fmla="*/ 0 h 1569085"/>
              <a:gd name="T2" fmla="*/ 5778 w 6350"/>
              <a:gd name="T3" fmla="*/ 1567954 h 1569085"/>
              <a:gd name="T4" fmla="*/ 0 60000 65536"/>
              <a:gd name="T5" fmla="*/ 0 60000 65536"/>
            </a:gdLst>
            <a:ahLst/>
            <a:cxnLst>
              <a:cxn ang="T4">
                <a:pos x="T0" y="T1"/>
              </a:cxn>
              <a:cxn ang="T5">
                <a:pos x="T2" y="T3"/>
              </a:cxn>
            </a:cxnLst>
            <a:rect l="0" t="0" r="r" b="b"/>
            <a:pathLst>
              <a:path w="6350" h="1569085">
                <a:moveTo>
                  <a:pt x="0" y="0"/>
                </a:moveTo>
                <a:lnTo>
                  <a:pt x="5778" y="15685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6743"/>
            <a:endParaRPr lang="en-US" sz="1798">
              <a:solidFill>
                <a:prstClr val="black"/>
              </a:solidFill>
            </a:endParaRPr>
          </a:p>
        </p:txBody>
      </p:sp>
      <p:sp>
        <p:nvSpPr>
          <p:cNvPr id="17" name="Rectangle 16">
            <a:extLst>
              <a:ext uri="{FF2B5EF4-FFF2-40B4-BE49-F238E27FC236}">
                <a16:creationId xmlns:a16="http://schemas.microsoft.com/office/drawing/2014/main" id="{53B6B120-1D28-9F4A-8402-CEB98A3F55A8}"/>
              </a:ext>
            </a:extLst>
          </p:cNvPr>
          <p:cNvSpPr/>
          <p:nvPr/>
        </p:nvSpPr>
        <p:spPr>
          <a:xfrm>
            <a:off x="6900698" y="1665201"/>
            <a:ext cx="1751265" cy="96013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6743"/>
            <a:r>
              <a:rPr lang="en-US" altLang="en-US" sz="1400" b="1" dirty="0">
                <a:solidFill>
                  <a:schemeClr val="tx1"/>
                </a:solidFill>
                <a:latin typeface="Arial" panose="020B0604020202020204" pitchFamily="34" charset="0"/>
                <a:cs typeface="Arial" panose="020B0604020202020204" pitchFamily="34" charset="0"/>
              </a:rPr>
              <a:t>Cohort 4</a:t>
            </a:r>
          </a:p>
          <a:p>
            <a:pPr algn="ctr" defTabSz="456743"/>
            <a:r>
              <a:rPr lang="en-US" altLang="en-US" sz="1400" dirty="0">
                <a:solidFill>
                  <a:schemeClr val="tx1"/>
                </a:solidFill>
                <a:latin typeface="Arial" panose="020B0604020202020204" pitchFamily="34" charset="0"/>
                <a:cs typeface="Arial" panose="020B0604020202020204" pitchFamily="34" charset="0"/>
              </a:rPr>
              <a:t>(Pretreated, 2/3L)</a:t>
            </a:r>
          </a:p>
          <a:p>
            <a:pPr algn="ctr" defTabSz="456743"/>
            <a:r>
              <a:rPr lang="en-US" altLang="en-US" sz="1400" dirty="0">
                <a:solidFill>
                  <a:schemeClr val="tx1"/>
                </a:solidFill>
                <a:latin typeface="Arial" panose="020B0604020202020204" pitchFamily="34" charset="0"/>
                <a:cs typeface="Arial" panose="020B0604020202020204" pitchFamily="34" charset="0"/>
              </a:rPr>
              <a:t>N = 69</a:t>
            </a:r>
          </a:p>
          <a:p>
            <a:pPr algn="ctr" defTabSz="456743"/>
            <a:r>
              <a:rPr lang="en-US" altLang="en-US" sz="1400" dirty="0">
                <a:solidFill>
                  <a:schemeClr val="tx1"/>
                </a:solidFill>
                <a:latin typeface="Arial" panose="020B0604020202020204" pitchFamily="34" charset="0"/>
                <a:cs typeface="Arial" panose="020B0604020202020204" pitchFamily="34" charset="0"/>
              </a:rPr>
              <a:t>Enrollment Closed</a:t>
            </a:r>
          </a:p>
        </p:txBody>
      </p:sp>
      <p:sp>
        <p:nvSpPr>
          <p:cNvPr id="18" name="Rectangle 17">
            <a:extLst>
              <a:ext uri="{FF2B5EF4-FFF2-40B4-BE49-F238E27FC236}">
                <a16:creationId xmlns:a16="http://schemas.microsoft.com/office/drawing/2014/main" id="{936E5A29-88B5-3748-A423-BF8EC3713728}"/>
              </a:ext>
            </a:extLst>
          </p:cNvPr>
          <p:cNvSpPr/>
          <p:nvPr/>
        </p:nvSpPr>
        <p:spPr>
          <a:xfrm>
            <a:off x="6914832" y="3117180"/>
            <a:ext cx="1730786" cy="104297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6743"/>
            <a:r>
              <a:rPr lang="en-US" altLang="en-US" sz="1400" b="1" dirty="0">
                <a:solidFill>
                  <a:schemeClr val="tx1"/>
                </a:solidFill>
                <a:latin typeface="Arial" panose="020B0604020202020204" pitchFamily="34" charset="0"/>
                <a:cs typeface="Arial" panose="020B0604020202020204" pitchFamily="34" charset="0"/>
              </a:rPr>
              <a:t>Cohort 5b</a:t>
            </a:r>
          </a:p>
          <a:p>
            <a:pPr algn="ctr" defTabSz="456743"/>
            <a:r>
              <a:rPr lang="en-US" altLang="en-US" sz="1400" dirty="0">
                <a:solidFill>
                  <a:schemeClr val="tx1"/>
                </a:solidFill>
                <a:latin typeface="Arial" panose="020B0604020202020204" pitchFamily="34" charset="0"/>
                <a:cs typeface="Arial" panose="020B0604020202020204" pitchFamily="34" charset="0"/>
              </a:rPr>
              <a:t>(Treatment-naive)</a:t>
            </a:r>
          </a:p>
          <a:p>
            <a:pPr algn="ctr" defTabSz="456743"/>
            <a:r>
              <a:rPr lang="en-US" altLang="en-US" sz="1400" dirty="0">
                <a:solidFill>
                  <a:schemeClr val="tx1"/>
                </a:solidFill>
                <a:latin typeface="Arial" panose="020B0604020202020204" pitchFamily="34" charset="0"/>
                <a:cs typeface="Arial" panose="020B0604020202020204" pitchFamily="34" charset="0"/>
              </a:rPr>
              <a:t>N = 28</a:t>
            </a:r>
          </a:p>
          <a:p>
            <a:pPr algn="ctr" defTabSz="456743"/>
            <a:r>
              <a:rPr lang="en-US" altLang="en-US" sz="1400" dirty="0">
                <a:solidFill>
                  <a:schemeClr val="tx1"/>
                </a:solidFill>
                <a:latin typeface="Arial" panose="020B0604020202020204" pitchFamily="34" charset="0"/>
                <a:cs typeface="Arial" panose="020B0604020202020204" pitchFamily="34" charset="0"/>
              </a:rPr>
              <a:t>Enrollment Closed</a:t>
            </a:r>
          </a:p>
        </p:txBody>
      </p:sp>
      <p:sp>
        <p:nvSpPr>
          <p:cNvPr id="19" name="Rectangle 18">
            <a:extLst>
              <a:ext uri="{FF2B5EF4-FFF2-40B4-BE49-F238E27FC236}">
                <a16:creationId xmlns:a16="http://schemas.microsoft.com/office/drawing/2014/main" id="{F1F7ADC3-F2F4-334C-968C-D3E888C2EAAD}"/>
              </a:ext>
            </a:extLst>
          </p:cNvPr>
          <p:cNvSpPr/>
          <p:nvPr/>
        </p:nvSpPr>
        <p:spPr>
          <a:xfrm>
            <a:off x="8853047" y="1650495"/>
            <a:ext cx="2793359" cy="25096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6743">
              <a:spcBef>
                <a:spcPts val="475"/>
              </a:spcBef>
            </a:pPr>
            <a:r>
              <a:rPr lang="en-US" altLang="en-US" sz="1400" b="1" dirty="0">
                <a:solidFill>
                  <a:schemeClr val="tx1"/>
                </a:solidFill>
                <a:latin typeface="Arial" panose="020B0604020202020204" pitchFamily="34" charset="0"/>
                <a:cs typeface="Arial" panose="020B0604020202020204" pitchFamily="34" charset="0"/>
              </a:rPr>
              <a:t>Primary endpoint</a:t>
            </a:r>
          </a:p>
          <a:p>
            <a:pPr marL="180975" indent="-180975" defTabSz="456743">
              <a:spcBef>
                <a:spcPts val="475"/>
              </a:spcBef>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ORR by blinded independent central review</a:t>
            </a:r>
          </a:p>
          <a:p>
            <a:pPr marL="180975" indent="-180975" defTabSz="456743">
              <a:spcBef>
                <a:spcPts val="475"/>
              </a:spcBef>
            </a:pPr>
            <a:r>
              <a:rPr lang="en-US" altLang="en-US" sz="1400" b="1" dirty="0">
                <a:solidFill>
                  <a:schemeClr val="tx1"/>
                </a:solidFill>
                <a:latin typeface="Arial" panose="020B0604020202020204" pitchFamily="34" charset="0"/>
                <a:cs typeface="Arial" panose="020B0604020202020204" pitchFamily="34" charset="0"/>
              </a:rPr>
              <a:t>Secondary endpoints</a:t>
            </a:r>
          </a:p>
          <a:p>
            <a:pPr marL="180975" indent="-180975" defTabSz="456743">
              <a:spcBef>
                <a:spcPts val="475"/>
              </a:spcBef>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Duration of response</a:t>
            </a:r>
          </a:p>
          <a:p>
            <a:pPr marL="180975" indent="-180975" defTabSz="456743">
              <a:spcBef>
                <a:spcPts val="475"/>
              </a:spcBef>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Progression-free survival</a:t>
            </a:r>
          </a:p>
          <a:p>
            <a:pPr marL="180975" indent="-180975" defTabSz="456743">
              <a:spcBef>
                <a:spcPts val="475"/>
              </a:spcBef>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Overall survival </a:t>
            </a:r>
          </a:p>
          <a:p>
            <a:pPr marL="180975" indent="-180975" defTabSz="456743">
              <a:spcBef>
                <a:spcPts val="475"/>
              </a:spcBef>
              <a:buFont typeface="Arial" panose="020B0604020202020204" pitchFamily="34" charset="0"/>
              <a:buChar char="•"/>
            </a:pPr>
            <a:r>
              <a:rPr lang="en-US" altLang="en-US" sz="1400" dirty="0">
                <a:solidFill>
                  <a:schemeClr val="tx1"/>
                </a:solidFill>
                <a:latin typeface="Arial" panose="020B0604020202020204" pitchFamily="34" charset="0"/>
                <a:cs typeface="Arial" panose="020B0604020202020204" pitchFamily="34" charset="0"/>
              </a:rPr>
              <a:t>Safety</a:t>
            </a:r>
          </a:p>
        </p:txBody>
      </p:sp>
      <p:sp>
        <p:nvSpPr>
          <p:cNvPr id="11" name="Rectangle 10">
            <a:extLst>
              <a:ext uri="{FF2B5EF4-FFF2-40B4-BE49-F238E27FC236}">
                <a16:creationId xmlns:a16="http://schemas.microsoft.com/office/drawing/2014/main" id="{631DB57B-AD17-C74B-817E-2D997AE2F320}"/>
              </a:ext>
            </a:extLst>
          </p:cNvPr>
          <p:cNvSpPr/>
          <p:nvPr/>
        </p:nvSpPr>
        <p:spPr>
          <a:xfrm>
            <a:off x="363072" y="1557174"/>
            <a:ext cx="4146396" cy="25355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28600" indent="-133350" defTabSz="456743">
              <a:buFont typeface="Arial" panose="020B0604020202020204" pitchFamily="34" charset="0"/>
              <a:buChar char="•"/>
              <a:tabLst>
                <a:tab pos="168275" algn="l"/>
              </a:tabLst>
              <a:defRPr/>
            </a:pP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Stage IIIB/IV NSCLC</a:t>
            </a:r>
          </a:p>
          <a:p>
            <a:pPr marL="228600" indent="-133350" defTabSz="456743">
              <a:spcBef>
                <a:spcPts val="400"/>
              </a:spcBef>
              <a:buFont typeface="Arial" panose="020B0604020202020204" pitchFamily="34" charset="0"/>
              <a:buChar char="•"/>
              <a:tabLst>
                <a:tab pos="168275" algn="l"/>
              </a:tabLst>
              <a:defRPr/>
            </a:pPr>
            <a:r>
              <a:rPr lang="en-US" sz="1400"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MET</a:t>
            </a:r>
            <a:r>
              <a:rPr lang="en-US" sz="1400" dirty="0">
                <a:solidFill>
                  <a:schemeClr val="tx1"/>
                </a:solidFill>
                <a:latin typeface="Arial" panose="020B0604020202020204" pitchFamily="34" charset="0"/>
                <a:cs typeface="Arial" panose="020B0604020202020204" pitchFamily="34" charset="0"/>
              </a:rPr>
              <a:t>ex14 irrespective of </a:t>
            </a:r>
            <a:r>
              <a:rPr lang="en-US" sz="1400" i="1" dirty="0">
                <a:solidFill>
                  <a:schemeClr val="tx1"/>
                </a:solidFill>
                <a:latin typeface="Arial" panose="020B0604020202020204" pitchFamily="34" charset="0"/>
                <a:cs typeface="Arial" panose="020B0604020202020204" pitchFamily="34" charset="0"/>
              </a:rPr>
              <a:t>MET</a:t>
            </a:r>
            <a:r>
              <a:rPr lang="en-US" sz="1400" dirty="0">
                <a:solidFill>
                  <a:schemeClr val="tx1"/>
                </a:solidFill>
                <a:latin typeface="Arial" panose="020B0604020202020204" pitchFamily="34" charset="0"/>
                <a:cs typeface="Arial" panose="020B0604020202020204" pitchFamily="34" charset="0"/>
              </a:rPr>
              <a:t> GCN by central RT-PCR</a:t>
            </a:r>
          </a:p>
          <a:p>
            <a:pPr marL="228600" indent="-133350" defTabSz="456743">
              <a:spcBef>
                <a:spcPts val="400"/>
              </a:spcBef>
              <a:buFont typeface="Arial" panose="020B0604020202020204" pitchFamily="34" charset="0"/>
              <a:buChar char="•"/>
              <a:tabLst>
                <a:tab pos="168275" algn="l"/>
              </a:tabLst>
              <a:defRPr/>
            </a:pPr>
            <a:r>
              <a:rPr lang="en-US" sz="1400"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EGFR</a:t>
            </a: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wild type (for L858R and delE19) and </a:t>
            </a:r>
            <a:r>
              <a:rPr lang="en-US" sz="1400"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ALK </a:t>
            </a: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negative</a:t>
            </a:r>
          </a:p>
          <a:p>
            <a:pPr marL="228600" indent="-133350" defTabSz="456743">
              <a:spcBef>
                <a:spcPts val="400"/>
              </a:spcBef>
              <a:buFont typeface="Arial" panose="020B0604020202020204" pitchFamily="34" charset="0"/>
              <a:buChar char="•"/>
              <a:tabLst>
                <a:tab pos="168275" algn="l"/>
              </a:tabLst>
              <a:defRPr/>
            </a:pP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PS 0-1</a:t>
            </a:r>
          </a:p>
          <a:p>
            <a:pPr marL="228600" indent="-133350" defTabSz="456743">
              <a:spcBef>
                <a:spcPts val="400"/>
              </a:spcBef>
              <a:buFont typeface="Arial" panose="020B0604020202020204" pitchFamily="34" charset="0"/>
              <a:buChar char="•"/>
              <a:tabLst>
                <a:tab pos="168275" algn="l"/>
              </a:tabLst>
              <a:defRPr/>
            </a:pP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 measurable lesion (RECIST 1.1)</a:t>
            </a:r>
          </a:p>
          <a:p>
            <a:pPr marL="228600" indent="-133350" defTabSz="456743">
              <a:spcBef>
                <a:spcPts val="400"/>
              </a:spcBef>
              <a:buFont typeface="Arial" panose="020B0604020202020204" pitchFamily="34" charset="0"/>
              <a:buChar char="•"/>
              <a:tabLst>
                <a:tab pos="168275" algn="l"/>
              </a:tabLst>
              <a:defRPr/>
            </a:pPr>
            <a:r>
              <a:rPr lang="en-US" sz="1400"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Neurologically stable or asymptomatic brain metastases allowed</a:t>
            </a:r>
          </a:p>
        </p:txBody>
      </p:sp>
    </p:spTree>
    <p:extLst>
      <p:ext uri="{BB962C8B-B14F-4D97-AF65-F5344CB8AC3E}">
        <p14:creationId xmlns:p14="http://schemas.microsoft.com/office/powerpoint/2010/main" val="368924034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48613-42F7-944F-BA53-446766548DFD}"/>
              </a:ext>
            </a:extLst>
          </p:cNvPr>
          <p:cNvSpPr>
            <a:spLocks noGrp="1"/>
          </p:cNvSpPr>
          <p:nvPr>
            <p:ph type="title"/>
          </p:nvPr>
        </p:nvSpPr>
        <p:spPr>
          <a:xfrm>
            <a:off x="839788" y="365126"/>
            <a:ext cx="10515600" cy="823912"/>
          </a:xfrm>
        </p:spPr>
        <p:txBody>
          <a:bodyPr>
            <a:normAutofit/>
          </a:bodyPr>
          <a:lstStyle/>
          <a:p>
            <a:r>
              <a:rPr lang="en-US" sz="3600" dirty="0"/>
              <a:t>GEOMETRY mono-1: Best Overall Response</a:t>
            </a:r>
          </a:p>
        </p:txBody>
      </p:sp>
      <p:sp>
        <p:nvSpPr>
          <p:cNvPr id="8" name="Text Placeholder 7">
            <a:extLst>
              <a:ext uri="{FF2B5EF4-FFF2-40B4-BE49-F238E27FC236}">
                <a16:creationId xmlns:a16="http://schemas.microsoft.com/office/drawing/2014/main" id="{F3EC2BDE-A5EE-3D4C-B501-75C9CE522534}"/>
              </a:ext>
            </a:extLst>
          </p:cNvPr>
          <p:cNvSpPr>
            <a:spLocks noGrp="1"/>
          </p:cNvSpPr>
          <p:nvPr>
            <p:ph type="body" idx="1"/>
          </p:nvPr>
        </p:nvSpPr>
        <p:spPr>
          <a:xfrm>
            <a:off x="3361765" y="1396064"/>
            <a:ext cx="3751729" cy="389835"/>
          </a:xfrm>
        </p:spPr>
        <p:txBody>
          <a:bodyPr>
            <a:normAutofit/>
          </a:bodyPr>
          <a:lstStyle/>
          <a:p>
            <a:pPr algn="ctr"/>
            <a:r>
              <a:rPr lang="en-US" sz="2000" dirty="0"/>
              <a:t>Pretreated, Cohort 4</a:t>
            </a:r>
          </a:p>
        </p:txBody>
      </p:sp>
      <p:sp>
        <p:nvSpPr>
          <p:cNvPr id="10" name="Text Placeholder 9">
            <a:extLst>
              <a:ext uri="{FF2B5EF4-FFF2-40B4-BE49-F238E27FC236}">
                <a16:creationId xmlns:a16="http://schemas.microsoft.com/office/drawing/2014/main" id="{E526C04F-85A6-3A47-B77C-0FAE65ECE7BB}"/>
              </a:ext>
            </a:extLst>
          </p:cNvPr>
          <p:cNvSpPr>
            <a:spLocks noGrp="1"/>
          </p:cNvSpPr>
          <p:nvPr>
            <p:ph type="body" sz="quarter" idx="3"/>
          </p:nvPr>
        </p:nvSpPr>
        <p:spPr>
          <a:xfrm>
            <a:off x="7113494" y="1390555"/>
            <a:ext cx="4466366" cy="389835"/>
          </a:xfrm>
        </p:spPr>
        <p:txBody>
          <a:bodyPr>
            <a:normAutofit/>
          </a:bodyPr>
          <a:lstStyle/>
          <a:p>
            <a:pPr algn="ctr"/>
            <a:r>
              <a:rPr lang="en-US" sz="2000" dirty="0"/>
              <a:t>Treatment Naïve, Cohort 5b</a:t>
            </a:r>
          </a:p>
        </p:txBody>
      </p:sp>
      <p:sp>
        <p:nvSpPr>
          <p:cNvPr id="19" name="Text Placeholder 18">
            <a:extLst>
              <a:ext uri="{FF2B5EF4-FFF2-40B4-BE49-F238E27FC236}">
                <a16:creationId xmlns:a16="http://schemas.microsoft.com/office/drawing/2014/main" id="{6AA05DF9-EC89-0CEE-84B7-47F33F4E895D}"/>
              </a:ext>
            </a:extLst>
          </p:cNvPr>
          <p:cNvSpPr>
            <a:spLocks noGrp="1"/>
          </p:cNvSpPr>
          <p:nvPr>
            <p:ph type="body" sz="quarter" idx="12"/>
          </p:nvPr>
        </p:nvSpPr>
        <p:spPr>
          <a:xfrm>
            <a:off x="1524000" y="6423915"/>
            <a:ext cx="10055860" cy="447675"/>
          </a:xfrm>
        </p:spPr>
        <p:txBody>
          <a:bodyPr/>
          <a:lstStyle/>
          <a:p>
            <a:pPr>
              <a:spcBef>
                <a:spcPts val="0"/>
              </a:spcBef>
              <a:defRPr/>
            </a:pPr>
            <a:r>
              <a:rPr lang="en-US" altLang="en-US" sz="900" dirty="0">
                <a:cs typeface="Lucida Sans Unicode" panose="020B0602030504020204" pitchFamily="34" charset="0"/>
              </a:rPr>
              <a:t>All responses confirmed per RECIST 1.1. Response rates consistent between BICR and investigator assessment</a:t>
            </a:r>
          </a:p>
          <a:p>
            <a:pPr>
              <a:spcBef>
                <a:spcPts val="0"/>
              </a:spcBef>
              <a:defRPr/>
            </a:pPr>
            <a:r>
              <a:rPr lang="en-US" altLang="en-US" sz="900" dirty="0">
                <a:cs typeface="Lucida Sans Unicode" panose="020B0602030504020204" pitchFamily="34" charset="0"/>
              </a:rPr>
              <a:t>BIRC, blinded independent review committee; CR, complete response; DCR, disease control rate; DOR, duration of response; ORR, overall response rate; </a:t>
            </a:r>
          </a:p>
          <a:p>
            <a:pPr>
              <a:spcBef>
                <a:spcPts val="0"/>
              </a:spcBef>
              <a:defRPr/>
            </a:pPr>
            <a:r>
              <a:rPr lang="en-US" altLang="en-US" sz="900" dirty="0">
                <a:cs typeface="Lucida Sans Unicode" panose="020B0602030504020204" pitchFamily="34" charset="0"/>
              </a:rPr>
              <a:t>PD, progressive disease; PR, partial response, SD, stable disease.  </a:t>
            </a:r>
          </a:p>
          <a:p>
            <a:pPr>
              <a:spcBef>
                <a:spcPts val="0"/>
              </a:spcBef>
              <a:defRPr/>
            </a:pPr>
            <a:r>
              <a:rPr lang="en-US" altLang="en-US" sz="900" dirty="0">
                <a:cs typeface="Lucida Sans Unicode" panose="020B0602030504020204" pitchFamily="34" charset="0"/>
              </a:rPr>
              <a:t>Wolf et al. </a:t>
            </a:r>
            <a:r>
              <a:rPr lang="en-US" sz="900" i="1" dirty="0"/>
              <a:t>N </a:t>
            </a:r>
            <a:r>
              <a:rPr lang="en-US" sz="900" i="1" dirty="0" err="1"/>
              <a:t>Engl</a:t>
            </a:r>
            <a:r>
              <a:rPr lang="en-US" sz="900" i="1" dirty="0"/>
              <a:t> J Med </a:t>
            </a:r>
            <a:r>
              <a:rPr lang="en-US" sz="900" dirty="0"/>
              <a:t>2020;383:944-957.</a:t>
            </a:r>
          </a:p>
        </p:txBody>
      </p:sp>
      <p:graphicFrame>
        <p:nvGraphicFramePr>
          <p:cNvPr id="3" name="Table 2">
            <a:extLst>
              <a:ext uri="{FF2B5EF4-FFF2-40B4-BE49-F238E27FC236}">
                <a16:creationId xmlns:a16="http://schemas.microsoft.com/office/drawing/2014/main" id="{AD16A7FC-5C79-684A-9D2D-1016C5FF7111}"/>
              </a:ext>
            </a:extLst>
          </p:cNvPr>
          <p:cNvGraphicFramePr>
            <a:graphicFrameLocks noGrp="1"/>
          </p:cNvGraphicFramePr>
          <p:nvPr>
            <p:extLst>
              <p:ext uri="{D42A27DB-BD31-4B8C-83A1-F6EECF244321}">
                <p14:modId xmlns:p14="http://schemas.microsoft.com/office/powerpoint/2010/main" val="1312273708"/>
              </p:ext>
            </p:extLst>
          </p:nvPr>
        </p:nvGraphicFramePr>
        <p:xfrm>
          <a:off x="612139" y="1838337"/>
          <a:ext cx="10967721" cy="4306926"/>
        </p:xfrm>
        <a:graphic>
          <a:graphicData uri="http://schemas.openxmlformats.org/drawingml/2006/table">
            <a:tbl>
              <a:tblPr firstRow="1" firstCol="1" bandRow="1">
                <a:tableStyleId>{5C22544A-7EE6-4342-B048-85BDC9FD1C3A}</a:tableStyleId>
              </a:tblPr>
              <a:tblGrid>
                <a:gridCol w="2781508">
                  <a:extLst>
                    <a:ext uri="{9D8B030D-6E8A-4147-A177-3AD203B41FA5}">
                      <a16:colId xmlns:a16="http://schemas.microsoft.com/office/drawing/2014/main" val="3675566130"/>
                    </a:ext>
                  </a:extLst>
                </a:gridCol>
                <a:gridCol w="1864589">
                  <a:extLst>
                    <a:ext uri="{9D8B030D-6E8A-4147-A177-3AD203B41FA5}">
                      <a16:colId xmlns:a16="http://schemas.microsoft.com/office/drawing/2014/main" val="2303520393"/>
                    </a:ext>
                  </a:extLst>
                </a:gridCol>
                <a:gridCol w="1867267">
                  <a:extLst>
                    <a:ext uri="{9D8B030D-6E8A-4147-A177-3AD203B41FA5}">
                      <a16:colId xmlns:a16="http://schemas.microsoft.com/office/drawing/2014/main" val="103655064"/>
                    </a:ext>
                  </a:extLst>
                </a:gridCol>
                <a:gridCol w="2360970">
                  <a:extLst>
                    <a:ext uri="{9D8B030D-6E8A-4147-A177-3AD203B41FA5}">
                      <a16:colId xmlns:a16="http://schemas.microsoft.com/office/drawing/2014/main" val="204425791"/>
                    </a:ext>
                  </a:extLst>
                </a:gridCol>
                <a:gridCol w="2093387">
                  <a:extLst>
                    <a:ext uri="{9D8B030D-6E8A-4147-A177-3AD203B41FA5}">
                      <a16:colId xmlns:a16="http://schemas.microsoft.com/office/drawing/2014/main" val="3955139235"/>
                    </a:ext>
                  </a:extLst>
                </a:gridCol>
              </a:tblGrid>
              <a:tr h="517890">
                <a:tc>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dirty="0">
                          <a:latin typeface="Arial" panose="020B0604020202020204" pitchFamily="34" charset="0"/>
                          <a:cs typeface="Arial" panose="020B0604020202020204" pitchFamily="34" charset="0"/>
                        </a:rPr>
                        <a:t>Cohort 4 (2/3L) </a:t>
                      </a:r>
                    </a:p>
                    <a:p>
                      <a:pPr algn="ctr"/>
                      <a:r>
                        <a:rPr lang="en-US" sz="1400" dirty="0">
                          <a:latin typeface="Arial" panose="020B0604020202020204" pitchFamily="34" charset="0"/>
                          <a:cs typeface="Arial" panose="020B0604020202020204" pitchFamily="34" charset="0"/>
                        </a:rPr>
                        <a:t>N = 69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Cohort 5b (1L)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 = 28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633755"/>
                  </a:ext>
                </a:extLst>
              </a:tr>
              <a:tr h="304641">
                <a:tc>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a:solidFill>
                            <a:schemeClr val="bg1"/>
                          </a:solidFill>
                          <a:latin typeface="Arial" panose="020B0604020202020204" pitchFamily="34" charset="0"/>
                          <a:cs typeface="Arial" panose="020B0604020202020204" pitchFamily="34" charset="0"/>
                        </a:rPr>
                        <a:t>BIRC</a:t>
                      </a:r>
                      <a:endParaRPr lang="en-US" sz="1400" dirty="0">
                        <a:solidFill>
                          <a:schemeClr val="bg1"/>
                        </a:solidFill>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Investigator</a:t>
                      </a:r>
                      <a:endParaRPr lang="en-US" sz="1400" dirty="0">
                        <a:solidFill>
                          <a:schemeClr val="bg1"/>
                        </a:solidFill>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BIRC</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Investigator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02006760"/>
                  </a:ext>
                </a:extLst>
              </a:tr>
              <a:tr h="304641">
                <a:tc gridSpan="5">
                  <a:txBody>
                    <a:bodyPr/>
                    <a:lstStyle/>
                    <a:p>
                      <a:r>
                        <a:rPr lang="en-US" sz="1400" dirty="0">
                          <a:latin typeface="Arial" panose="020B0604020202020204" pitchFamily="34" charset="0"/>
                          <a:cs typeface="Arial" panose="020B0604020202020204" pitchFamily="34" charset="0"/>
                        </a:rPr>
                        <a:t>Best overall response,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147466"/>
                  </a:ext>
                </a:extLst>
              </a:tr>
              <a:tr h="304641">
                <a:tc>
                  <a:txBody>
                    <a:bodyPr/>
                    <a:lstStyle/>
                    <a:p>
                      <a:pPr lvl="1"/>
                      <a:r>
                        <a:rPr lang="en-US" sz="1400" dirty="0">
                          <a:latin typeface="Arial" panose="020B0604020202020204" pitchFamily="34" charset="0"/>
                          <a:cs typeface="Arial" panose="020B0604020202020204" pitchFamily="34" charset="0"/>
                        </a:rPr>
                        <a:t>CR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1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5194212"/>
                  </a:ext>
                </a:extLst>
              </a:tr>
              <a:tr h="304641">
                <a:tc>
                  <a:txBody>
                    <a:bodyPr/>
                    <a:lstStyle/>
                    <a:p>
                      <a:pPr lvl="1"/>
                      <a:r>
                        <a:rPr lang="en-US" sz="1400" dirty="0">
                          <a:latin typeface="Arial" panose="020B0604020202020204" pitchFamily="34" charset="0"/>
                          <a:cs typeface="Arial" panose="020B0604020202020204" pitchFamily="34" charset="0"/>
                        </a:rPr>
                        <a:t>PR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28 (41)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29 (42.0)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18 (64)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17 (60.7)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39307"/>
                  </a:ext>
                </a:extLst>
              </a:tr>
              <a:tr h="304641">
                <a:tc>
                  <a:txBody>
                    <a:bodyPr/>
                    <a:lstStyle/>
                    <a:p>
                      <a:pPr lvl="1"/>
                      <a:r>
                        <a:rPr lang="en-US" sz="1400" dirty="0">
                          <a:latin typeface="Arial" panose="020B0604020202020204" pitchFamily="34" charset="0"/>
                          <a:cs typeface="Arial" panose="020B0604020202020204" pitchFamily="34" charset="0"/>
                        </a:rPr>
                        <a:t>SD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25 (36)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21 (30.4)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7 (25)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10 (35.7)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635500"/>
                  </a:ext>
                </a:extLst>
              </a:tr>
              <a:tr h="304641">
                <a:tc>
                  <a:txBody>
                    <a:bodyPr/>
                    <a:lstStyle/>
                    <a:p>
                      <a:pPr lvl="1"/>
                      <a:r>
                        <a:rPr lang="en-US" sz="1400" dirty="0">
                          <a:latin typeface="Arial" panose="020B0604020202020204" pitchFamily="34" charset="0"/>
                          <a:cs typeface="Arial" panose="020B0604020202020204" pitchFamily="34" charset="0"/>
                        </a:rPr>
                        <a:t>Non-CR/non-PD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2 (2.9)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80599"/>
                  </a:ext>
                </a:extLst>
              </a:tr>
              <a:tr h="304641">
                <a:tc>
                  <a:txBody>
                    <a:bodyPr/>
                    <a:lstStyle/>
                    <a:p>
                      <a:pPr lvl="1"/>
                      <a:r>
                        <a:rPr lang="en-US" sz="1400" dirty="0">
                          <a:latin typeface="Arial" panose="020B0604020202020204" pitchFamily="34" charset="0"/>
                          <a:cs typeface="Arial" panose="020B0604020202020204" pitchFamily="34" charset="0"/>
                        </a:rPr>
                        <a:t>PD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6 (9)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7 (10.1)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 (3.6)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176720"/>
                  </a:ext>
                </a:extLst>
              </a:tr>
              <a:tr h="304641">
                <a:tc>
                  <a:txBody>
                    <a:bodyPr/>
                    <a:lstStyle/>
                    <a:p>
                      <a:pPr lvl="1"/>
                      <a:r>
                        <a:rPr lang="en-US" sz="1400" dirty="0">
                          <a:latin typeface="Arial" panose="020B0604020202020204" pitchFamily="34" charset="0"/>
                          <a:cs typeface="Arial" panose="020B0604020202020204" pitchFamily="34" charset="0"/>
                        </a:rPr>
                        <a:t>Not evaluable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9 (13)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9 (13.0)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87262"/>
                  </a:ext>
                </a:extLst>
              </a:tr>
              <a:tr h="304641">
                <a:tc>
                  <a:txBody>
                    <a:bodyPr/>
                    <a:lstStyle/>
                    <a:p>
                      <a:r>
                        <a:rPr lang="en-US" sz="1400" b="1" dirty="0">
                          <a:solidFill>
                            <a:schemeClr val="bg1"/>
                          </a:solidFill>
                          <a:latin typeface="Arial" panose="020B0604020202020204" pitchFamily="34" charset="0"/>
                          <a:cs typeface="Arial" panose="020B0604020202020204" pitchFamily="34" charset="0"/>
                        </a:rPr>
                        <a:t>ORR,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41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43.5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68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60.7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945218434"/>
                  </a:ext>
                </a:extLst>
              </a:tr>
              <a:tr h="304641">
                <a:tc>
                  <a:txBody>
                    <a:bodyPr/>
                    <a:lstStyle/>
                    <a:p>
                      <a:r>
                        <a:rPr lang="en-US" sz="1400" b="1" dirty="0">
                          <a:solidFill>
                            <a:schemeClr val="bg1"/>
                          </a:solidFill>
                          <a:latin typeface="Arial" panose="020B0604020202020204" pitchFamily="34" charset="0"/>
                          <a:cs typeface="Arial" panose="020B0604020202020204" pitchFamily="34" charset="0"/>
                        </a:rPr>
                        <a:t>Median DOR, months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9.7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8.31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12.6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13.83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89883642"/>
                  </a:ext>
                </a:extLst>
              </a:tr>
              <a:tr h="370647">
                <a:tc>
                  <a:txBody>
                    <a:bodyPr/>
                    <a:lstStyle/>
                    <a:p>
                      <a:r>
                        <a:rPr lang="en-US" sz="1400" dirty="0">
                          <a:latin typeface="Arial" panose="020B0604020202020204" pitchFamily="34" charset="0"/>
                          <a:cs typeface="Arial" panose="020B0604020202020204" pitchFamily="34" charset="0"/>
                        </a:rPr>
                        <a:t>DCR,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78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76.8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96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96.4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785209"/>
                  </a:ext>
                </a:extLst>
              </a:tr>
              <a:tr h="370647">
                <a:tc>
                  <a:txBody>
                    <a:bodyPr/>
                    <a:lstStyle/>
                    <a:p>
                      <a:r>
                        <a:rPr lang="en-US" sz="1400" dirty="0">
                          <a:latin typeface="Arial" panose="020B0604020202020204" pitchFamily="34" charset="0"/>
                          <a:cs typeface="Arial" panose="020B0604020202020204" pitchFamily="34" charset="0"/>
                        </a:rPr>
                        <a:t>Median PFS, months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5.4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4.8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12.4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12.0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152467"/>
                  </a:ext>
                </a:extLst>
              </a:tr>
            </a:tbl>
          </a:graphicData>
        </a:graphic>
      </p:graphicFrame>
    </p:spTree>
    <p:extLst>
      <p:ext uri="{BB962C8B-B14F-4D97-AF65-F5344CB8AC3E}">
        <p14:creationId xmlns:p14="http://schemas.microsoft.com/office/powerpoint/2010/main" val="293369002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a:extLst>
              <a:ext uri="{FF2B5EF4-FFF2-40B4-BE49-F238E27FC236}">
                <a16:creationId xmlns:a16="http://schemas.microsoft.com/office/drawing/2014/main" id="{830E88AE-AFA5-F046-877A-698E818A51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6" t="28460" r="1131" b="17378"/>
          <a:stretch/>
        </p:blipFill>
        <p:spPr bwMode="auto">
          <a:xfrm>
            <a:off x="499545" y="2428373"/>
            <a:ext cx="11192912" cy="32048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41911FD7-FA57-8544-A0EC-C1A30FE258DE}"/>
              </a:ext>
            </a:extLst>
          </p:cNvPr>
          <p:cNvSpPr>
            <a:spLocks noGrp="1"/>
          </p:cNvSpPr>
          <p:nvPr>
            <p:ph type="title"/>
          </p:nvPr>
        </p:nvSpPr>
        <p:spPr>
          <a:xfrm>
            <a:off x="838200" y="365125"/>
            <a:ext cx="10515600" cy="903903"/>
          </a:xfrm>
        </p:spPr>
        <p:txBody>
          <a:bodyPr>
            <a:normAutofit/>
          </a:bodyPr>
          <a:lstStyle/>
          <a:p>
            <a:r>
              <a:rPr lang="en-US" sz="3600" dirty="0"/>
              <a:t>GEOMETRY mono-1: Tumor Shrinkage per BICR</a:t>
            </a:r>
          </a:p>
        </p:txBody>
      </p:sp>
      <p:sp>
        <p:nvSpPr>
          <p:cNvPr id="10" name="Content Placeholder 9">
            <a:extLst>
              <a:ext uri="{FF2B5EF4-FFF2-40B4-BE49-F238E27FC236}">
                <a16:creationId xmlns:a16="http://schemas.microsoft.com/office/drawing/2014/main" id="{A5D055EA-212F-A213-6539-0A56702741F1}"/>
              </a:ext>
            </a:extLst>
          </p:cNvPr>
          <p:cNvSpPr>
            <a:spLocks noGrp="1"/>
          </p:cNvSpPr>
          <p:nvPr>
            <p:ph idx="1"/>
          </p:nvPr>
        </p:nvSpPr>
        <p:spPr>
          <a:xfrm>
            <a:off x="838200" y="1241469"/>
            <a:ext cx="10515600" cy="584156"/>
          </a:xfrm>
        </p:spPr>
        <p:txBody>
          <a:bodyPr>
            <a:normAutofit/>
          </a:bodyPr>
          <a:lstStyle/>
          <a:p>
            <a:pPr marL="0" indent="0" algn="ctr">
              <a:buNone/>
            </a:pPr>
            <a:r>
              <a:rPr lang="en-US" sz="2400" dirty="0"/>
              <a:t>Deep responses observed in a majority of patients across both cohorts</a:t>
            </a:r>
          </a:p>
        </p:txBody>
      </p:sp>
      <p:sp>
        <p:nvSpPr>
          <p:cNvPr id="3" name="Content Placeholder 2">
            <a:extLst>
              <a:ext uri="{FF2B5EF4-FFF2-40B4-BE49-F238E27FC236}">
                <a16:creationId xmlns:a16="http://schemas.microsoft.com/office/drawing/2014/main" id="{01947E2A-D340-F04C-8B52-62E31997BB72}"/>
              </a:ext>
            </a:extLst>
          </p:cNvPr>
          <p:cNvSpPr>
            <a:spLocks noGrp="1"/>
          </p:cNvSpPr>
          <p:nvPr>
            <p:ph type="body" sz="quarter" idx="12"/>
          </p:nvPr>
        </p:nvSpPr>
        <p:spPr>
          <a:xfrm>
            <a:off x="1524000" y="6410325"/>
            <a:ext cx="8597900" cy="447675"/>
          </a:xfrm>
        </p:spPr>
        <p:txBody>
          <a:bodyPr/>
          <a:lstStyle/>
          <a:p>
            <a:pPr>
              <a:spcBef>
                <a:spcPts val="0"/>
              </a:spcBef>
              <a:defRPr/>
            </a:pPr>
            <a:r>
              <a:rPr lang="en-US" altLang="en-US" sz="999" dirty="0">
                <a:cs typeface="Lucida Sans Unicode" panose="020B0602030504020204" pitchFamily="34" charset="0"/>
              </a:rPr>
              <a:t>*Patients still on treatment</a:t>
            </a:r>
          </a:p>
          <a:p>
            <a:pPr>
              <a:spcBef>
                <a:spcPts val="0"/>
              </a:spcBef>
              <a:defRPr/>
            </a:pPr>
            <a:r>
              <a:rPr lang="en-US" altLang="en-US" sz="999" dirty="0">
                <a:cs typeface="Lucida Sans Unicode" panose="020B0602030504020204" pitchFamily="34" charset="0"/>
              </a:rPr>
              <a:t>BICR, blinded independent central review.  </a:t>
            </a:r>
          </a:p>
          <a:p>
            <a:pPr>
              <a:spcBef>
                <a:spcPts val="0"/>
              </a:spcBef>
              <a:defRPr/>
            </a:pPr>
            <a:r>
              <a:rPr lang="en-US" altLang="en-US" sz="999" dirty="0">
                <a:cs typeface="Lucida Sans Unicode" panose="020B0602030504020204" pitchFamily="34" charset="0"/>
              </a:rPr>
              <a:t>Wolf et al. </a:t>
            </a:r>
            <a:r>
              <a:rPr lang="en-US" sz="999" i="1" dirty="0"/>
              <a:t>J Clin Oncol</a:t>
            </a:r>
            <a:r>
              <a:rPr lang="en-US" sz="999" dirty="0"/>
              <a:t>. 2019;37:9004.</a:t>
            </a:r>
            <a:endParaRPr lang="en-US" altLang="en-US" sz="999" dirty="0">
              <a:cs typeface="Lucida Sans Unicode" panose="020B0602030504020204" pitchFamily="34" charset="0"/>
            </a:endParaRPr>
          </a:p>
        </p:txBody>
      </p:sp>
      <p:sp>
        <p:nvSpPr>
          <p:cNvPr id="6" name="Text Placeholder 7">
            <a:extLst>
              <a:ext uri="{FF2B5EF4-FFF2-40B4-BE49-F238E27FC236}">
                <a16:creationId xmlns:a16="http://schemas.microsoft.com/office/drawing/2014/main" id="{3DFBA517-09EC-2749-A595-E776956EE4A3}"/>
              </a:ext>
            </a:extLst>
          </p:cNvPr>
          <p:cNvSpPr txBox="1">
            <a:spLocks/>
          </p:cNvSpPr>
          <p:nvPr/>
        </p:nvSpPr>
        <p:spPr bwMode="auto">
          <a:xfrm>
            <a:off x="711889" y="1835887"/>
            <a:ext cx="5384113"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ctr">
              <a:buNone/>
            </a:pPr>
            <a:r>
              <a:rPr lang="en-US" sz="2000" b="1" dirty="0">
                <a:solidFill>
                  <a:schemeClr val="tx1"/>
                </a:solidFill>
              </a:rPr>
              <a:t>Cohort 4 (2</a:t>
            </a:r>
            <a:r>
              <a:rPr lang="en-US" sz="2000" b="1" baseline="30000" dirty="0">
                <a:solidFill>
                  <a:schemeClr val="tx1"/>
                </a:solidFill>
              </a:rPr>
              <a:t>nd</a:t>
            </a:r>
            <a:r>
              <a:rPr lang="en-US" sz="2000" b="1" dirty="0">
                <a:solidFill>
                  <a:schemeClr val="tx1"/>
                </a:solidFill>
              </a:rPr>
              <a:t>/3</a:t>
            </a:r>
            <a:r>
              <a:rPr lang="en-US" sz="2000" b="1" baseline="30000" dirty="0">
                <a:solidFill>
                  <a:schemeClr val="tx1"/>
                </a:solidFill>
              </a:rPr>
              <a:t>d</a:t>
            </a:r>
            <a:r>
              <a:rPr lang="en-US" sz="2000" b="1" dirty="0">
                <a:solidFill>
                  <a:schemeClr val="tx1"/>
                </a:solidFill>
              </a:rPr>
              <a:t> line)</a:t>
            </a:r>
          </a:p>
        </p:txBody>
      </p:sp>
      <p:sp>
        <p:nvSpPr>
          <p:cNvPr id="7" name="Text Placeholder 7">
            <a:extLst>
              <a:ext uri="{FF2B5EF4-FFF2-40B4-BE49-F238E27FC236}">
                <a16:creationId xmlns:a16="http://schemas.microsoft.com/office/drawing/2014/main" id="{3A715D8E-1FC1-404E-A08F-014E270175C1}"/>
              </a:ext>
            </a:extLst>
          </p:cNvPr>
          <p:cNvSpPr txBox="1">
            <a:spLocks/>
          </p:cNvSpPr>
          <p:nvPr/>
        </p:nvSpPr>
        <p:spPr bwMode="auto">
          <a:xfrm>
            <a:off x="6308346" y="1835887"/>
            <a:ext cx="5384113"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ctr">
              <a:buNone/>
            </a:pPr>
            <a:r>
              <a:rPr lang="en-US" sz="2000" b="1" dirty="0">
                <a:solidFill>
                  <a:schemeClr val="tx1"/>
                </a:solidFill>
              </a:rPr>
              <a:t>Cohort 5b (1</a:t>
            </a:r>
            <a:r>
              <a:rPr lang="en-US" sz="2000" b="1" baseline="30000" dirty="0">
                <a:solidFill>
                  <a:schemeClr val="tx1"/>
                </a:solidFill>
              </a:rPr>
              <a:t>st</a:t>
            </a:r>
            <a:r>
              <a:rPr lang="en-US" sz="2000" b="1" dirty="0">
                <a:solidFill>
                  <a:schemeClr val="tx1"/>
                </a:solidFill>
              </a:rPr>
              <a:t> line)</a:t>
            </a:r>
          </a:p>
        </p:txBody>
      </p:sp>
    </p:spTree>
    <p:extLst>
      <p:ext uri="{BB962C8B-B14F-4D97-AF65-F5344CB8AC3E}">
        <p14:creationId xmlns:p14="http://schemas.microsoft.com/office/powerpoint/2010/main" val="101378808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a:extLst>
              <a:ext uri="{FF2B5EF4-FFF2-40B4-BE49-F238E27FC236}">
                <a16:creationId xmlns:a16="http://schemas.microsoft.com/office/drawing/2014/main" id="{5C3E2F82-B6A5-6947-AEED-DB40A19641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6" t="13753" r="11028" b="9651"/>
          <a:stretch/>
        </p:blipFill>
        <p:spPr bwMode="auto">
          <a:xfrm>
            <a:off x="3147072" y="1515220"/>
            <a:ext cx="6816550" cy="4076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CE48318C-0731-E24E-9AEE-DEED6D09F0D8}"/>
              </a:ext>
            </a:extLst>
          </p:cNvPr>
          <p:cNvSpPr>
            <a:spLocks noGrp="1"/>
          </p:cNvSpPr>
          <p:nvPr>
            <p:ph type="title"/>
          </p:nvPr>
        </p:nvSpPr>
        <p:spPr>
          <a:xfrm>
            <a:off x="510989" y="0"/>
            <a:ext cx="11294934" cy="991087"/>
          </a:xfrm>
        </p:spPr>
        <p:txBody>
          <a:bodyPr>
            <a:noAutofit/>
          </a:bodyPr>
          <a:lstStyle/>
          <a:p>
            <a:r>
              <a:rPr lang="en-US" sz="3600" dirty="0"/>
              <a:t>GEOMETRY mono-1: Duration of Response per BICR</a:t>
            </a:r>
          </a:p>
        </p:txBody>
      </p:sp>
      <p:sp>
        <p:nvSpPr>
          <p:cNvPr id="7" name="Content Placeholder 2">
            <a:extLst>
              <a:ext uri="{FF2B5EF4-FFF2-40B4-BE49-F238E27FC236}">
                <a16:creationId xmlns:a16="http://schemas.microsoft.com/office/drawing/2014/main" id="{3C731EB1-13F0-E445-AC04-CF1436003E5D}"/>
              </a:ext>
            </a:extLst>
          </p:cNvPr>
          <p:cNvSpPr>
            <a:spLocks noGrp="1"/>
          </p:cNvSpPr>
          <p:nvPr>
            <p:ph idx="1"/>
          </p:nvPr>
        </p:nvSpPr>
        <p:spPr>
          <a:xfrm>
            <a:off x="838200" y="991087"/>
            <a:ext cx="10515600" cy="524133"/>
          </a:xfrm>
        </p:spPr>
        <p:txBody>
          <a:bodyPr/>
          <a:lstStyle/>
          <a:p>
            <a:pPr marL="0" indent="0" algn="ctr">
              <a:buNone/>
            </a:pPr>
            <a:r>
              <a:rPr lang="en-US" sz="1799" dirty="0"/>
              <a:t>Median DOR was 9.72 months in Cohort 4 (2</a:t>
            </a:r>
            <a:r>
              <a:rPr lang="en-US" sz="1799" baseline="30000" dirty="0"/>
              <a:t>nd</a:t>
            </a:r>
            <a:r>
              <a:rPr lang="en-US" sz="1799" dirty="0"/>
              <a:t>/3</a:t>
            </a:r>
            <a:r>
              <a:rPr lang="en-US" sz="1799" baseline="30000" dirty="0"/>
              <a:t>d</a:t>
            </a:r>
            <a:r>
              <a:rPr lang="en-US" sz="1799" dirty="0"/>
              <a:t> line) and 11.14 months in Cohort 5b (1</a:t>
            </a:r>
            <a:r>
              <a:rPr lang="en-US" sz="1799" baseline="30000" dirty="0"/>
              <a:t>st</a:t>
            </a:r>
            <a:r>
              <a:rPr lang="en-US" sz="1799" dirty="0"/>
              <a:t> line)</a:t>
            </a:r>
          </a:p>
        </p:txBody>
      </p:sp>
      <p:sp>
        <p:nvSpPr>
          <p:cNvPr id="2" name="Text Placeholder 1">
            <a:extLst>
              <a:ext uri="{FF2B5EF4-FFF2-40B4-BE49-F238E27FC236}">
                <a16:creationId xmlns:a16="http://schemas.microsoft.com/office/drawing/2014/main" id="{163A9CDF-638F-1C3F-5705-C9A47759E7AA}"/>
              </a:ext>
            </a:extLst>
          </p:cNvPr>
          <p:cNvSpPr>
            <a:spLocks noGrp="1"/>
          </p:cNvSpPr>
          <p:nvPr>
            <p:ph type="body" sz="quarter" idx="12"/>
          </p:nvPr>
        </p:nvSpPr>
        <p:spPr/>
        <p:txBody>
          <a:bodyPr/>
          <a:lstStyle/>
          <a:p>
            <a:pPr>
              <a:spcBef>
                <a:spcPts val="0"/>
              </a:spcBef>
              <a:defRPr/>
            </a:pPr>
            <a:r>
              <a:rPr lang="en-US" altLang="en-US" sz="999" dirty="0">
                <a:cs typeface="Lucida Sans Unicode" panose="020B0602030504020204" pitchFamily="34" charset="0"/>
              </a:rPr>
              <a:t>BICR, blinded independent central review; DOR, duration of response.  </a:t>
            </a:r>
          </a:p>
          <a:p>
            <a:pPr>
              <a:spcBef>
                <a:spcPts val="0"/>
              </a:spcBef>
              <a:defRPr/>
            </a:pPr>
            <a:r>
              <a:rPr lang="en-US" altLang="en-US" sz="999" dirty="0">
                <a:cs typeface="Lucida Sans Unicode" panose="020B0602030504020204" pitchFamily="34" charset="0"/>
              </a:rPr>
              <a:t>Wolf et al. </a:t>
            </a:r>
            <a:r>
              <a:rPr lang="en-US" sz="999" i="1" dirty="0"/>
              <a:t>J Clin Oncol</a:t>
            </a:r>
            <a:r>
              <a:rPr lang="en-US" sz="999" dirty="0"/>
              <a:t>. 2019;37:9004.</a:t>
            </a:r>
            <a:endParaRPr lang="en-US" altLang="en-US" sz="999" dirty="0">
              <a:cs typeface="Lucida Sans Unicode" panose="020B0602030504020204" pitchFamily="34" charset="0"/>
            </a:endParaRPr>
          </a:p>
        </p:txBody>
      </p:sp>
      <p:sp>
        <p:nvSpPr>
          <p:cNvPr id="8" name="Content Placeholder 2">
            <a:extLst>
              <a:ext uri="{FF2B5EF4-FFF2-40B4-BE49-F238E27FC236}">
                <a16:creationId xmlns:a16="http://schemas.microsoft.com/office/drawing/2014/main" id="{FF623CC9-DC55-9847-BC7B-EC6F22E9F736}"/>
              </a:ext>
            </a:extLst>
          </p:cNvPr>
          <p:cNvSpPr txBox="1">
            <a:spLocks/>
          </p:cNvSpPr>
          <p:nvPr/>
        </p:nvSpPr>
        <p:spPr bwMode="auto">
          <a:xfrm>
            <a:off x="612139" y="5599948"/>
            <a:ext cx="10967723" cy="72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ctr">
              <a:buNone/>
            </a:pPr>
            <a:r>
              <a:rPr lang="en-US" sz="1600" dirty="0">
                <a:solidFill>
                  <a:schemeClr val="tx1"/>
                </a:solidFill>
              </a:rPr>
              <a:t>Median DOR per investigator was 8.31 months (95% CI: 4.34-12.06) in</a:t>
            </a:r>
            <a:br>
              <a:rPr lang="en-US" sz="1600" dirty="0">
                <a:solidFill>
                  <a:schemeClr val="tx1"/>
                </a:solidFill>
              </a:rPr>
            </a:br>
            <a:r>
              <a:rPr lang="en-US" sz="1600" dirty="0">
                <a:solidFill>
                  <a:schemeClr val="tx1"/>
                </a:solidFill>
              </a:rPr>
              <a:t>Cohort 4 and 13.96 months (95% CI: 4.27-NE) in Cohort 5b</a:t>
            </a:r>
          </a:p>
        </p:txBody>
      </p:sp>
      <p:sp>
        <p:nvSpPr>
          <p:cNvPr id="9" name="Text Placeholder 7">
            <a:extLst>
              <a:ext uri="{FF2B5EF4-FFF2-40B4-BE49-F238E27FC236}">
                <a16:creationId xmlns:a16="http://schemas.microsoft.com/office/drawing/2014/main" id="{952B463B-FB61-A846-B9C0-3308109145AD}"/>
              </a:ext>
            </a:extLst>
          </p:cNvPr>
          <p:cNvSpPr txBox="1">
            <a:spLocks/>
          </p:cNvSpPr>
          <p:nvPr/>
        </p:nvSpPr>
        <p:spPr bwMode="auto">
          <a:xfrm>
            <a:off x="248834" y="1978598"/>
            <a:ext cx="2642341"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r">
              <a:buNone/>
            </a:pPr>
            <a:r>
              <a:rPr lang="en-US" sz="2000" b="1" dirty="0">
                <a:solidFill>
                  <a:schemeClr val="tx1"/>
                </a:solidFill>
              </a:rPr>
              <a:t>Cohort 4 </a:t>
            </a:r>
            <a:br>
              <a:rPr lang="en-US" sz="2000" b="1" dirty="0">
                <a:solidFill>
                  <a:schemeClr val="tx1"/>
                </a:solidFill>
              </a:rPr>
            </a:br>
            <a:r>
              <a:rPr lang="en-US" sz="2000" b="1" dirty="0">
                <a:solidFill>
                  <a:schemeClr val="tx1"/>
                </a:solidFill>
              </a:rPr>
              <a:t>(2</a:t>
            </a:r>
            <a:r>
              <a:rPr lang="en-US" sz="2000" b="1" baseline="30000" dirty="0">
                <a:solidFill>
                  <a:schemeClr val="tx1"/>
                </a:solidFill>
              </a:rPr>
              <a:t>nd</a:t>
            </a:r>
            <a:r>
              <a:rPr lang="en-US" sz="2000" b="1" dirty="0">
                <a:solidFill>
                  <a:schemeClr val="tx1"/>
                </a:solidFill>
              </a:rPr>
              <a:t>/3</a:t>
            </a:r>
            <a:r>
              <a:rPr lang="en-US" sz="2000" b="1" baseline="30000" dirty="0">
                <a:solidFill>
                  <a:schemeClr val="tx1"/>
                </a:solidFill>
              </a:rPr>
              <a:t>d</a:t>
            </a:r>
            <a:r>
              <a:rPr lang="en-US" sz="2000" b="1" dirty="0">
                <a:solidFill>
                  <a:schemeClr val="tx1"/>
                </a:solidFill>
              </a:rPr>
              <a:t> line)</a:t>
            </a:r>
          </a:p>
        </p:txBody>
      </p:sp>
      <p:sp>
        <p:nvSpPr>
          <p:cNvPr id="10" name="Text Placeholder 7">
            <a:extLst>
              <a:ext uri="{FF2B5EF4-FFF2-40B4-BE49-F238E27FC236}">
                <a16:creationId xmlns:a16="http://schemas.microsoft.com/office/drawing/2014/main" id="{FF907B41-A5F9-7B41-A4E6-FB7ECA760319}"/>
              </a:ext>
            </a:extLst>
          </p:cNvPr>
          <p:cNvSpPr txBox="1">
            <a:spLocks/>
          </p:cNvSpPr>
          <p:nvPr/>
        </p:nvSpPr>
        <p:spPr bwMode="auto">
          <a:xfrm>
            <a:off x="248833" y="3963743"/>
            <a:ext cx="2642341"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r">
              <a:buNone/>
            </a:pPr>
            <a:r>
              <a:rPr lang="en-US" sz="2000" b="1" dirty="0">
                <a:solidFill>
                  <a:schemeClr val="tx1"/>
                </a:solidFill>
              </a:rPr>
              <a:t>Cohort 5b </a:t>
            </a:r>
            <a:br>
              <a:rPr lang="en-US" sz="2000" b="1" dirty="0">
                <a:solidFill>
                  <a:schemeClr val="tx1"/>
                </a:solidFill>
              </a:rPr>
            </a:br>
            <a:r>
              <a:rPr lang="en-US" sz="2000" b="1" dirty="0">
                <a:solidFill>
                  <a:schemeClr val="tx1"/>
                </a:solidFill>
              </a:rPr>
              <a:t>(1</a:t>
            </a:r>
            <a:r>
              <a:rPr lang="en-US" sz="2000" b="1" baseline="30000" dirty="0">
                <a:solidFill>
                  <a:schemeClr val="tx1"/>
                </a:solidFill>
              </a:rPr>
              <a:t>st</a:t>
            </a:r>
            <a:r>
              <a:rPr lang="en-US" sz="2000" b="1" dirty="0">
                <a:solidFill>
                  <a:schemeClr val="tx1"/>
                </a:solidFill>
              </a:rPr>
              <a:t> line)</a:t>
            </a:r>
          </a:p>
        </p:txBody>
      </p:sp>
    </p:spTree>
    <p:extLst>
      <p:ext uri="{BB962C8B-B14F-4D97-AF65-F5344CB8AC3E}">
        <p14:creationId xmlns:p14="http://schemas.microsoft.com/office/powerpoint/2010/main" val="3728198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EBF9-3BA4-D341-8042-016AC18F3DD6}"/>
              </a:ext>
            </a:extLst>
          </p:cNvPr>
          <p:cNvSpPr>
            <a:spLocks noGrp="1"/>
          </p:cNvSpPr>
          <p:nvPr>
            <p:ph type="title"/>
          </p:nvPr>
        </p:nvSpPr>
        <p:spPr>
          <a:xfrm>
            <a:off x="612139" y="232178"/>
            <a:ext cx="10515600" cy="618794"/>
          </a:xfrm>
        </p:spPr>
        <p:txBody>
          <a:bodyPr>
            <a:normAutofit/>
          </a:bodyPr>
          <a:lstStyle/>
          <a:p>
            <a:r>
              <a:rPr lang="en-US" sz="3600" dirty="0"/>
              <a:t>GEOMETRY mono-1: Safety Summary</a:t>
            </a:r>
          </a:p>
        </p:txBody>
      </p:sp>
      <p:sp>
        <p:nvSpPr>
          <p:cNvPr id="4" name="Text Placeholder 3">
            <a:extLst>
              <a:ext uri="{FF2B5EF4-FFF2-40B4-BE49-F238E27FC236}">
                <a16:creationId xmlns:a16="http://schemas.microsoft.com/office/drawing/2014/main" id="{F62991F0-B9CF-324D-0F33-CF88A683EDE7}"/>
              </a:ext>
            </a:extLst>
          </p:cNvPr>
          <p:cNvSpPr>
            <a:spLocks noGrp="1"/>
          </p:cNvSpPr>
          <p:nvPr>
            <p:ph type="body" sz="quarter" idx="12"/>
          </p:nvPr>
        </p:nvSpPr>
        <p:spPr/>
        <p:txBody>
          <a:bodyPr/>
          <a:lstStyle/>
          <a:p>
            <a:r>
              <a:rPr lang="en-US" altLang="en-US" sz="999" dirty="0">
                <a:cs typeface="Lucida Sans Unicode" panose="020B0602030504020204" pitchFamily="34" charset="0"/>
              </a:rPr>
              <a:t>Wolf et al. </a:t>
            </a:r>
            <a:r>
              <a:rPr lang="en-US" sz="999" i="1" dirty="0"/>
              <a:t>J N </a:t>
            </a:r>
            <a:r>
              <a:rPr lang="en-US" sz="999" i="1" dirty="0" err="1"/>
              <a:t>Engl</a:t>
            </a:r>
            <a:r>
              <a:rPr lang="en-US" sz="999" i="1" dirty="0"/>
              <a:t> J Med. </a:t>
            </a:r>
            <a:r>
              <a:rPr lang="en-US" sz="999" dirty="0"/>
              <a:t>2020;383:944-957.</a:t>
            </a:r>
          </a:p>
        </p:txBody>
      </p:sp>
      <p:sp>
        <p:nvSpPr>
          <p:cNvPr id="7" name="Content Placeholder 2">
            <a:extLst>
              <a:ext uri="{FF2B5EF4-FFF2-40B4-BE49-F238E27FC236}">
                <a16:creationId xmlns:a16="http://schemas.microsoft.com/office/drawing/2014/main" id="{A2E196B2-6D15-5F46-B50B-51161C49CFAB}"/>
              </a:ext>
            </a:extLst>
          </p:cNvPr>
          <p:cNvSpPr txBox="1">
            <a:spLocks/>
          </p:cNvSpPr>
          <p:nvPr/>
        </p:nvSpPr>
        <p:spPr bwMode="auto">
          <a:xfrm>
            <a:off x="612140" y="900248"/>
            <a:ext cx="10967723" cy="34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lgn="ctr">
              <a:buNone/>
            </a:pPr>
            <a:r>
              <a:rPr lang="en-US" sz="1799" dirty="0">
                <a:solidFill>
                  <a:schemeClr val="tx1"/>
                </a:solidFill>
              </a:rPr>
              <a:t>Favorable and manageable safety profile</a:t>
            </a:r>
          </a:p>
        </p:txBody>
      </p:sp>
      <p:graphicFrame>
        <p:nvGraphicFramePr>
          <p:cNvPr id="6" name="Table 5">
            <a:extLst>
              <a:ext uri="{FF2B5EF4-FFF2-40B4-BE49-F238E27FC236}">
                <a16:creationId xmlns:a16="http://schemas.microsoft.com/office/drawing/2014/main" id="{59C7BEA1-04F2-22EC-5C92-96763E2B1A5B}"/>
              </a:ext>
            </a:extLst>
          </p:cNvPr>
          <p:cNvGraphicFramePr>
            <a:graphicFrameLocks noGrp="1"/>
          </p:cNvGraphicFramePr>
          <p:nvPr>
            <p:extLst>
              <p:ext uri="{D42A27DB-BD31-4B8C-83A1-F6EECF244321}">
                <p14:modId xmlns:p14="http://schemas.microsoft.com/office/powerpoint/2010/main" val="648675848"/>
              </p:ext>
            </p:extLst>
          </p:nvPr>
        </p:nvGraphicFramePr>
        <p:xfrm>
          <a:off x="612139" y="1262282"/>
          <a:ext cx="10967721" cy="4806032"/>
        </p:xfrm>
        <a:graphic>
          <a:graphicData uri="http://schemas.openxmlformats.org/drawingml/2006/table">
            <a:tbl>
              <a:tblPr firstRow="1" firstCol="1" bandRow="1">
                <a:tableStyleId>{5C22544A-7EE6-4342-B048-85BDC9FD1C3A}</a:tableStyleId>
              </a:tblPr>
              <a:tblGrid>
                <a:gridCol w="2781508">
                  <a:extLst>
                    <a:ext uri="{9D8B030D-6E8A-4147-A177-3AD203B41FA5}">
                      <a16:colId xmlns:a16="http://schemas.microsoft.com/office/drawing/2014/main" val="3675566130"/>
                    </a:ext>
                  </a:extLst>
                </a:gridCol>
                <a:gridCol w="1864589">
                  <a:extLst>
                    <a:ext uri="{9D8B030D-6E8A-4147-A177-3AD203B41FA5}">
                      <a16:colId xmlns:a16="http://schemas.microsoft.com/office/drawing/2014/main" val="2303520393"/>
                    </a:ext>
                  </a:extLst>
                </a:gridCol>
                <a:gridCol w="1867267">
                  <a:extLst>
                    <a:ext uri="{9D8B030D-6E8A-4147-A177-3AD203B41FA5}">
                      <a16:colId xmlns:a16="http://schemas.microsoft.com/office/drawing/2014/main" val="103655064"/>
                    </a:ext>
                  </a:extLst>
                </a:gridCol>
                <a:gridCol w="2360970">
                  <a:extLst>
                    <a:ext uri="{9D8B030D-6E8A-4147-A177-3AD203B41FA5}">
                      <a16:colId xmlns:a16="http://schemas.microsoft.com/office/drawing/2014/main" val="204425791"/>
                    </a:ext>
                  </a:extLst>
                </a:gridCol>
                <a:gridCol w="2093387">
                  <a:extLst>
                    <a:ext uri="{9D8B030D-6E8A-4147-A177-3AD203B41FA5}">
                      <a16:colId xmlns:a16="http://schemas.microsoft.com/office/drawing/2014/main" val="3955139235"/>
                    </a:ext>
                  </a:extLst>
                </a:gridCol>
              </a:tblGrid>
              <a:tr h="218390">
                <a:tc>
                  <a:txBody>
                    <a:bodyPr/>
                    <a:lstStyle/>
                    <a:p>
                      <a:pPr>
                        <a:lnSpc>
                          <a:spcPts val="1020"/>
                        </a:lnSpc>
                      </a:pPr>
                      <a:endParaRPr lang="en-US" sz="11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020"/>
                        </a:lnSpc>
                      </a:pPr>
                      <a:r>
                        <a:rPr lang="en-US" sz="1100" dirty="0">
                          <a:latin typeface="Arial" panose="020B0604020202020204" pitchFamily="34" charset="0"/>
                          <a:cs typeface="Arial" panose="020B0604020202020204" pitchFamily="34" charset="0"/>
                        </a:rPr>
                        <a:t>Cohort 4 (2/3L), N = 69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457200" rtl="0" eaLnBrk="1" fontAlgn="auto" latinLnBrk="0" hangingPunct="1">
                        <a:lnSpc>
                          <a:spcPts val="102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Cohort 5b (1L), N = 28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633755"/>
                  </a:ext>
                </a:extLst>
              </a:tr>
              <a:tr h="218390">
                <a:tc>
                  <a:txBody>
                    <a:bodyPr/>
                    <a:lstStyle/>
                    <a:p>
                      <a:pPr>
                        <a:lnSpc>
                          <a:spcPts val="1020"/>
                        </a:lnSpc>
                      </a:pPr>
                      <a:endParaRPr lang="en-US" sz="11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b="1" dirty="0">
                          <a:solidFill>
                            <a:schemeClr val="bg1"/>
                          </a:solidFill>
                          <a:latin typeface="Arial" panose="020B0604020202020204" pitchFamily="34" charset="0"/>
                          <a:cs typeface="Arial" panose="020B0604020202020204" pitchFamily="34" charset="0"/>
                        </a:rPr>
                        <a:t>All Grades</a:t>
                      </a:r>
                      <a:endParaRPr lang="en-US" sz="1100" dirty="0">
                        <a:solidFill>
                          <a:schemeClr val="bg1"/>
                        </a:solidFill>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ts val="102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Grade 3/4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ts val="102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All Grades</a:t>
                      </a:r>
                      <a:endParaRPr lang="en-US" sz="1100" dirty="0">
                        <a:solidFill>
                          <a:schemeClr val="bg1"/>
                        </a:solidFill>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ts val="102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Grade 3/4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02006760"/>
                  </a:ext>
                </a:extLst>
              </a:tr>
              <a:tr h="218390">
                <a:tc>
                  <a:txBody>
                    <a:bodyPr/>
                    <a:lstStyle/>
                    <a:p>
                      <a:pPr>
                        <a:lnSpc>
                          <a:spcPts val="1020"/>
                        </a:lnSpc>
                      </a:pPr>
                      <a:r>
                        <a:rPr lang="en-US" sz="1100" dirty="0">
                          <a:latin typeface="Arial" panose="020B0604020202020204" pitchFamily="34" charset="0"/>
                          <a:cs typeface="Arial" panose="020B0604020202020204" pitchFamily="34" charset="0"/>
                        </a:rPr>
                        <a:t>Any adverse event,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kern="1200" dirty="0">
                          <a:solidFill>
                            <a:schemeClr val="dk1"/>
                          </a:solidFill>
                          <a:latin typeface="Arial" panose="020B0604020202020204" pitchFamily="34" charset="0"/>
                          <a:ea typeface="+mn-ea"/>
                          <a:cs typeface="Arial" panose="020B0604020202020204" pitchFamily="34" charset="0"/>
                        </a:rPr>
                        <a:t>68 (99)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kern="1200" dirty="0">
                          <a:solidFill>
                            <a:schemeClr val="dk1"/>
                          </a:solidFill>
                          <a:latin typeface="Arial" panose="020B0604020202020204" pitchFamily="34" charset="0"/>
                          <a:ea typeface="+mn-ea"/>
                          <a:cs typeface="Arial" panose="020B0604020202020204" pitchFamily="34" charset="0"/>
                        </a:rPr>
                        <a:t>52 (75)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28 (100)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21 (75)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147466"/>
                  </a:ext>
                </a:extLst>
              </a:tr>
              <a:tr h="218390">
                <a:tc gridSpan="5">
                  <a:txBody>
                    <a:bodyPr/>
                    <a:lstStyle/>
                    <a:p>
                      <a:pPr lvl="0">
                        <a:lnSpc>
                          <a:spcPts val="1020"/>
                        </a:lnSpc>
                      </a:pPr>
                      <a:r>
                        <a:rPr lang="en-US" sz="1100" dirty="0">
                          <a:latin typeface="Arial" panose="020B0604020202020204" pitchFamily="34" charset="0"/>
                          <a:cs typeface="Arial" panose="020B0604020202020204" pitchFamily="34" charset="0"/>
                        </a:rPr>
                        <a:t>Most common adverse events,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5194212"/>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Peripheral edema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37 (54)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10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21 (75)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39307"/>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Nausea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32 (46)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13 (46)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635500"/>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Vomiting</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18 (26)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7 (25)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80599"/>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Blood creatinine increased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23 (33)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10 (36)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176720"/>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Dyspnea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19 (28)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7 (10)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 (21)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87262"/>
                  </a:ext>
                </a:extLst>
              </a:tr>
              <a:tr h="218390">
                <a:tc>
                  <a:txBody>
                    <a:bodyPr/>
                    <a:lstStyle/>
                    <a:p>
                      <a:pPr lvl="1">
                        <a:lnSpc>
                          <a:spcPts val="1020"/>
                        </a:lnSpc>
                      </a:pPr>
                      <a:r>
                        <a:rPr lang="en-US" sz="1100" dirty="0">
                          <a:solidFill>
                            <a:schemeClr val="bg1"/>
                          </a:solidFill>
                          <a:latin typeface="Arial" panose="020B0604020202020204" pitchFamily="34" charset="0"/>
                          <a:cs typeface="Arial" panose="020B0604020202020204" pitchFamily="34" charset="0"/>
                        </a:rPr>
                        <a:t>Fatigue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18 (26)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6 (9)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4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1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218434"/>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Decreased appetite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15 (22)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8 (29)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785209"/>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Constipation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10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50054"/>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Diarrhea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12 (17)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 (18)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972774"/>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Cough</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10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7 (25)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85452"/>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Back pain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11 (16)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749819"/>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Pyrexia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9 (13)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828003"/>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ALT increased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8 (12)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 (9)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238220"/>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Asthenia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 (9)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148745"/>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Pneumonia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7 (10)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 2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223588"/>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Weight loss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9 (13)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832387"/>
                  </a:ext>
                </a:extLst>
              </a:tr>
              <a:tr h="218390">
                <a:tc>
                  <a:txBody>
                    <a:bodyPr/>
                    <a:lstStyle/>
                    <a:p>
                      <a:pPr lvl="1">
                        <a:lnSpc>
                          <a:spcPts val="1020"/>
                        </a:lnSpc>
                      </a:pPr>
                      <a:r>
                        <a:rPr lang="en-US" sz="1100" dirty="0">
                          <a:latin typeface="Arial" panose="020B0604020202020204" pitchFamily="34" charset="0"/>
                          <a:cs typeface="Arial" panose="020B0604020202020204" pitchFamily="34" charset="0"/>
                        </a:rPr>
                        <a:t>Noncardiac chest pain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075878"/>
                  </a:ext>
                </a:extLst>
              </a:tr>
              <a:tr h="218390">
                <a:tc>
                  <a:txBody>
                    <a:bodyPr/>
                    <a:lstStyle/>
                    <a:p>
                      <a:pPr lvl="0">
                        <a:lnSpc>
                          <a:spcPts val="1020"/>
                        </a:lnSpc>
                      </a:pPr>
                      <a:r>
                        <a:rPr lang="en-US" sz="1100" dirty="0">
                          <a:latin typeface="Arial" panose="020B0604020202020204" pitchFamily="34" charset="0"/>
                          <a:cs typeface="Arial" panose="020B0604020202020204" pitchFamily="34" charset="0"/>
                        </a:rPr>
                        <a:t>Event leading to discontinuation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14 (20)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8 (12)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 (21)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 (18)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400488"/>
                  </a:ext>
                </a:extLst>
              </a:tr>
            </a:tbl>
          </a:graphicData>
        </a:graphic>
      </p:graphicFrame>
    </p:spTree>
    <p:extLst>
      <p:ext uri="{BB962C8B-B14F-4D97-AF65-F5344CB8AC3E}">
        <p14:creationId xmlns:p14="http://schemas.microsoft.com/office/powerpoint/2010/main" val="24545795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3B2C-C6E2-ED78-3652-59E31D3F6FF9}"/>
              </a:ext>
            </a:extLst>
          </p:cNvPr>
          <p:cNvSpPr>
            <a:spLocks noGrp="1"/>
          </p:cNvSpPr>
          <p:nvPr>
            <p:ph type="title"/>
          </p:nvPr>
        </p:nvSpPr>
        <p:spPr>
          <a:xfrm>
            <a:off x="838200" y="365125"/>
            <a:ext cx="10515600" cy="1195859"/>
          </a:xfrm>
        </p:spPr>
        <p:txBody>
          <a:bodyPr>
            <a:normAutofit/>
          </a:bodyPr>
          <a:lstStyle/>
          <a:p>
            <a:r>
              <a:rPr lang="en-US" sz="3600" dirty="0"/>
              <a:t>Response to </a:t>
            </a:r>
            <a:r>
              <a:rPr lang="en-US" sz="3600" dirty="0" err="1"/>
              <a:t>Capmatinib</a:t>
            </a:r>
            <a:r>
              <a:rPr lang="en-US" sz="3600" dirty="0"/>
              <a:t> in a Patient with </a:t>
            </a:r>
            <a:r>
              <a:rPr lang="en-US" sz="3600" i="1" dirty="0"/>
              <a:t>MET</a:t>
            </a:r>
            <a:r>
              <a:rPr lang="en-US" sz="3600" dirty="0"/>
              <a:t>ex14 NSCLC and Brain Metastases </a:t>
            </a:r>
          </a:p>
        </p:txBody>
      </p:sp>
      <p:sp>
        <p:nvSpPr>
          <p:cNvPr id="6" name="Content Placeholder 5">
            <a:extLst>
              <a:ext uri="{FF2B5EF4-FFF2-40B4-BE49-F238E27FC236}">
                <a16:creationId xmlns:a16="http://schemas.microsoft.com/office/drawing/2014/main" id="{FE7DBE62-A075-4C7D-C416-E426DE8850CB}"/>
              </a:ext>
            </a:extLst>
          </p:cNvPr>
          <p:cNvSpPr>
            <a:spLocks noGrp="1"/>
          </p:cNvSpPr>
          <p:nvPr>
            <p:ph sz="half" idx="1"/>
          </p:nvPr>
        </p:nvSpPr>
        <p:spPr/>
        <p:txBody>
          <a:bodyPr>
            <a:normAutofit/>
          </a:bodyPr>
          <a:lstStyle/>
          <a:p>
            <a:r>
              <a:rPr lang="en-US" sz="1800" dirty="0"/>
              <a:t>14 patients had brain metastases at baseline</a:t>
            </a:r>
          </a:p>
          <a:p>
            <a:r>
              <a:rPr lang="en-US" sz="1800" dirty="0"/>
              <a:t>13 could be evaluated by the independent neuroradiologic review committee</a:t>
            </a:r>
          </a:p>
          <a:p>
            <a:pPr lvl="1"/>
            <a:r>
              <a:rPr lang="en-US" sz="1800" dirty="0"/>
              <a:t>10 previously treated</a:t>
            </a:r>
          </a:p>
          <a:p>
            <a:pPr lvl="1"/>
            <a:r>
              <a:rPr lang="en-US" sz="1800" dirty="0"/>
              <a:t>3 treatment-naive</a:t>
            </a:r>
          </a:p>
          <a:p>
            <a:r>
              <a:rPr lang="en-US" sz="1800" dirty="0"/>
              <a:t>12/13 patients had intracranial disease control according to neuroradiologic assessment</a:t>
            </a:r>
          </a:p>
          <a:p>
            <a:r>
              <a:rPr lang="en-US" sz="1800" dirty="0"/>
              <a:t>7 patients had an intracranial response, including 4 who had a complete response </a:t>
            </a:r>
          </a:p>
          <a:p>
            <a:r>
              <a:rPr lang="en-US" sz="1800" dirty="0"/>
              <a:t>3/7 patients who had a response had received brain radiotherapy previously</a:t>
            </a:r>
          </a:p>
          <a:p>
            <a:r>
              <a:rPr lang="en-US" sz="1800" dirty="0"/>
              <a:t>Intracranial responses observed at first assessment</a:t>
            </a:r>
          </a:p>
        </p:txBody>
      </p:sp>
      <p:sp>
        <p:nvSpPr>
          <p:cNvPr id="4" name="Text Placeholder 3">
            <a:extLst>
              <a:ext uri="{FF2B5EF4-FFF2-40B4-BE49-F238E27FC236}">
                <a16:creationId xmlns:a16="http://schemas.microsoft.com/office/drawing/2014/main" id="{2B3517AB-9F97-7CEE-62E3-63A75618B7C3}"/>
              </a:ext>
            </a:extLst>
          </p:cNvPr>
          <p:cNvSpPr>
            <a:spLocks noGrp="1"/>
          </p:cNvSpPr>
          <p:nvPr>
            <p:ph type="body" sz="quarter" idx="12"/>
          </p:nvPr>
        </p:nvSpPr>
        <p:spPr>
          <a:xfrm>
            <a:off x="1457325" y="6320100"/>
            <a:ext cx="8597900" cy="447675"/>
          </a:xfrm>
        </p:spPr>
        <p:txBody>
          <a:bodyPr/>
          <a:lstStyle/>
          <a:p>
            <a:pPr>
              <a:lnSpc>
                <a:spcPct val="100000"/>
              </a:lnSpc>
              <a:spcBef>
                <a:spcPts val="0"/>
              </a:spcBef>
            </a:pPr>
            <a:r>
              <a:rPr lang="en-US" altLang="en-US" sz="999" dirty="0">
                <a:cs typeface="Lucida Sans Unicode" panose="020B0602030504020204" pitchFamily="34" charset="0"/>
              </a:rPr>
              <a:t>CT, computed tomography.</a:t>
            </a:r>
          </a:p>
          <a:p>
            <a:pPr>
              <a:lnSpc>
                <a:spcPct val="100000"/>
              </a:lnSpc>
              <a:spcBef>
                <a:spcPts val="0"/>
              </a:spcBef>
            </a:pPr>
            <a:r>
              <a:rPr lang="en-US" altLang="en-US" sz="999" dirty="0">
                <a:cs typeface="Lucida Sans Unicode" panose="020B0602030504020204" pitchFamily="34" charset="0"/>
              </a:rPr>
              <a:t>Wolf et al. </a:t>
            </a:r>
            <a:r>
              <a:rPr lang="en-US" sz="999" i="1" dirty="0"/>
              <a:t>J N </a:t>
            </a:r>
            <a:r>
              <a:rPr lang="en-US" sz="999" i="1" dirty="0" err="1"/>
              <a:t>Engl</a:t>
            </a:r>
            <a:r>
              <a:rPr lang="en-US" sz="999" i="1" dirty="0"/>
              <a:t> J Med</a:t>
            </a:r>
            <a:r>
              <a:rPr lang="en-US" sz="999" dirty="0"/>
              <a:t>.</a:t>
            </a:r>
            <a:r>
              <a:rPr lang="en-US" sz="999" i="1" dirty="0"/>
              <a:t> </a:t>
            </a:r>
            <a:r>
              <a:rPr lang="en-US" sz="999" dirty="0"/>
              <a:t>2020;383:944-957.</a:t>
            </a:r>
          </a:p>
        </p:txBody>
      </p:sp>
      <p:pic>
        <p:nvPicPr>
          <p:cNvPr id="5" name="Picture 4" descr="A picture containing text, old, white&#10;&#10;Description automatically generated">
            <a:extLst>
              <a:ext uri="{FF2B5EF4-FFF2-40B4-BE49-F238E27FC236}">
                <a16:creationId xmlns:a16="http://schemas.microsoft.com/office/drawing/2014/main" id="{EF95FF0F-2840-DCD8-AF41-4DF00F272902}"/>
              </a:ext>
            </a:extLst>
          </p:cNvPr>
          <p:cNvPicPr>
            <a:picLocks noChangeAspect="1"/>
          </p:cNvPicPr>
          <p:nvPr/>
        </p:nvPicPr>
        <p:blipFill>
          <a:blip r:embed="rId3"/>
          <a:stretch>
            <a:fillRect/>
          </a:stretch>
        </p:blipFill>
        <p:spPr>
          <a:xfrm>
            <a:off x="6288821" y="2149688"/>
            <a:ext cx="5635823" cy="3971022"/>
          </a:xfrm>
          <a:prstGeom prst="rect">
            <a:avLst/>
          </a:prstGeom>
        </p:spPr>
      </p:pic>
      <p:sp>
        <p:nvSpPr>
          <p:cNvPr id="9" name="TextBox 8">
            <a:extLst>
              <a:ext uri="{FF2B5EF4-FFF2-40B4-BE49-F238E27FC236}">
                <a16:creationId xmlns:a16="http://schemas.microsoft.com/office/drawing/2014/main" id="{513C39CB-DBFD-820B-ADCF-E9EF154BB165}"/>
              </a:ext>
            </a:extLst>
          </p:cNvPr>
          <p:cNvSpPr txBox="1"/>
          <p:nvPr/>
        </p:nvSpPr>
        <p:spPr>
          <a:xfrm>
            <a:off x="6454588" y="1760374"/>
            <a:ext cx="5181600" cy="369140"/>
          </a:xfrm>
          <a:prstGeom prst="rect">
            <a:avLst/>
          </a:prstGeom>
          <a:noFill/>
        </p:spPr>
        <p:txBody>
          <a:bodyPr wrap="square">
            <a:spAutoFit/>
          </a:bodyPr>
          <a:lstStyle/>
          <a:p>
            <a:pPr algn="ctr"/>
            <a:r>
              <a:rPr lang="en-US" sz="1799" b="1" dirty="0">
                <a:latin typeface="Arial" panose="020B0604020202020204" pitchFamily="34" charset="0"/>
                <a:cs typeface="Arial" panose="020B0604020202020204" pitchFamily="34" charset="0"/>
              </a:rPr>
              <a:t>CT scans in a patient with a response</a:t>
            </a:r>
          </a:p>
        </p:txBody>
      </p:sp>
    </p:spTree>
    <p:extLst>
      <p:ext uri="{BB962C8B-B14F-4D97-AF65-F5344CB8AC3E}">
        <p14:creationId xmlns:p14="http://schemas.microsoft.com/office/powerpoint/2010/main" val="2725287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FD39-17B8-8441-9963-769EE28B3425}"/>
              </a:ext>
            </a:extLst>
          </p:cNvPr>
          <p:cNvSpPr>
            <a:spLocks noGrp="1"/>
          </p:cNvSpPr>
          <p:nvPr>
            <p:ph type="title"/>
          </p:nvPr>
        </p:nvSpPr>
        <p:spPr>
          <a:xfrm>
            <a:off x="838200" y="0"/>
            <a:ext cx="10515600" cy="1325563"/>
          </a:xfrm>
        </p:spPr>
        <p:txBody>
          <a:bodyPr>
            <a:normAutofit/>
          </a:bodyPr>
          <a:lstStyle/>
          <a:p>
            <a:r>
              <a:rPr lang="en-US" altLang="en-US" sz="3600" dirty="0"/>
              <a:t>GEOMETRY mono-1: </a:t>
            </a:r>
            <a:r>
              <a:rPr lang="en-US" altLang="en-US" sz="3600" i="1" dirty="0"/>
              <a:t>MET</a:t>
            </a:r>
            <a:r>
              <a:rPr lang="en-US" altLang="en-US" sz="3600" dirty="0"/>
              <a:t>-amplified Cohorts </a:t>
            </a:r>
            <a:endParaRPr lang="en-US" sz="3600" dirty="0"/>
          </a:p>
        </p:txBody>
      </p:sp>
      <p:sp>
        <p:nvSpPr>
          <p:cNvPr id="4" name="Text Placeholder 3">
            <a:extLst>
              <a:ext uri="{FF2B5EF4-FFF2-40B4-BE49-F238E27FC236}">
                <a16:creationId xmlns:a16="http://schemas.microsoft.com/office/drawing/2014/main" id="{A92C0128-3FF4-4C1F-6DA2-45B25048DDCA}"/>
              </a:ext>
            </a:extLst>
          </p:cNvPr>
          <p:cNvSpPr>
            <a:spLocks noGrp="1"/>
          </p:cNvSpPr>
          <p:nvPr>
            <p:ph type="body" sz="quarter" idx="12"/>
          </p:nvPr>
        </p:nvSpPr>
        <p:spPr>
          <a:xfrm>
            <a:off x="169032" y="5669537"/>
            <a:ext cx="10070096" cy="445600"/>
          </a:xfrm>
        </p:spPr>
        <p:txBody>
          <a:bodyPr/>
          <a:lstStyle/>
          <a:p>
            <a:pPr>
              <a:spcBef>
                <a:spcPts val="0"/>
              </a:spcBef>
              <a:defRPr/>
            </a:pPr>
            <a:r>
              <a:rPr lang="en-US" altLang="en-US" sz="999" dirty="0">
                <a:solidFill>
                  <a:schemeClr val="tx1"/>
                </a:solidFill>
                <a:cs typeface="Lucida Sans Unicode" panose="020B0602030504020204" pitchFamily="34" charset="0"/>
              </a:rPr>
              <a:t>Efficacy endpoints are based on BICR and investigator assessment per RECIST 1.1.</a:t>
            </a:r>
          </a:p>
          <a:p>
            <a:pPr>
              <a:spcBef>
                <a:spcPts val="0"/>
              </a:spcBef>
              <a:defRPr/>
            </a:pPr>
            <a:r>
              <a:rPr lang="en-US" altLang="en-US" sz="999" dirty="0">
                <a:solidFill>
                  <a:schemeClr val="tx1"/>
                </a:solidFill>
                <a:cs typeface="Lucida Sans Unicode" panose="020B0602030504020204" pitchFamily="34" charset="0"/>
              </a:rPr>
              <a:t>*Due to slow enrollment, Cohort 5a enrolment was stopped early.</a:t>
            </a:r>
          </a:p>
          <a:p>
            <a:pPr>
              <a:spcBef>
                <a:spcPts val="0"/>
              </a:spcBef>
              <a:defRPr/>
            </a:pPr>
            <a:r>
              <a:rPr lang="en-US" altLang="en-US" sz="999" dirty="0">
                <a:solidFill>
                  <a:schemeClr val="tx1"/>
                </a:solidFill>
                <a:cs typeface="Lucida Sans Unicode" panose="020B0602030504020204" pitchFamily="34" charset="0"/>
              </a:rPr>
              <a:t>Data cut off for this analysis: Jan 6, 2020; at time of data cut off, 3 patients (4.3%) in Cohort 1a were still receiving treatment, none in Cohort 5a.</a:t>
            </a:r>
          </a:p>
        </p:txBody>
      </p:sp>
      <p:sp>
        <p:nvSpPr>
          <p:cNvPr id="11" name="Rectangle 10">
            <a:extLst>
              <a:ext uri="{FF2B5EF4-FFF2-40B4-BE49-F238E27FC236}">
                <a16:creationId xmlns:a16="http://schemas.microsoft.com/office/drawing/2014/main" id="{D5584436-8CF0-A243-A66C-12D8B5129747}"/>
              </a:ext>
            </a:extLst>
          </p:cNvPr>
          <p:cNvSpPr/>
          <p:nvPr/>
        </p:nvSpPr>
        <p:spPr>
          <a:xfrm>
            <a:off x="1050856" y="1991892"/>
            <a:ext cx="2425230" cy="23728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Stage IIIB/IV NSCLC</a:t>
            </a:r>
          </a:p>
          <a:p>
            <a:pPr marL="380763" indent="-285607" defTabSz="456743">
              <a:buFont typeface="Arial" panose="020B0604020202020204" pitchFamily="34" charset="0"/>
              <a:buChar char="•"/>
              <a:tabLst>
                <a:tab pos="324795" algn="l"/>
              </a:tabLst>
              <a:defRPr/>
            </a:pPr>
            <a:r>
              <a:rPr lang="en-US" sz="1199"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EGFR</a:t>
            </a: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WT (for L858R and delE19) and </a:t>
            </a:r>
            <a:r>
              <a:rPr lang="en-US" sz="1199"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ALK</a:t>
            </a: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WT</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ECOG PS 0-1</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 measurable lesion (RECIST 1.1)</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Neurologically stable brain metastases allowed</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Centrally-determined M</a:t>
            </a:r>
            <a:r>
              <a:rPr lang="en-US" sz="1199"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ET</a:t>
            </a: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status using tissue-based samples</a:t>
            </a:r>
          </a:p>
        </p:txBody>
      </p:sp>
      <p:sp>
        <p:nvSpPr>
          <p:cNvPr id="12" name="Rectangle 11">
            <a:extLst>
              <a:ext uri="{FF2B5EF4-FFF2-40B4-BE49-F238E27FC236}">
                <a16:creationId xmlns:a16="http://schemas.microsoft.com/office/drawing/2014/main" id="{E6CB8408-9AC3-8B4E-AE73-DE3326DCA1AB}"/>
              </a:ext>
            </a:extLst>
          </p:cNvPr>
          <p:cNvSpPr/>
          <p:nvPr/>
        </p:nvSpPr>
        <p:spPr>
          <a:xfrm>
            <a:off x="3766169" y="2741640"/>
            <a:ext cx="1712607" cy="9055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6743">
              <a:lnSpc>
                <a:spcPct val="99000"/>
              </a:lnSpc>
            </a:pPr>
            <a:r>
              <a:rPr lang="en-US" altLang="en-US" sz="1199" dirty="0" err="1">
                <a:solidFill>
                  <a:schemeClr val="tx1"/>
                </a:solidFill>
                <a:latin typeface="Arial" panose="020B0604020202020204" pitchFamily="34" charset="0"/>
                <a:cs typeface="Arial" panose="020B0604020202020204" pitchFamily="34" charset="0"/>
              </a:rPr>
              <a:t>Capmatinib</a:t>
            </a:r>
            <a:endParaRPr lang="en-US" altLang="en-US" sz="1199" dirty="0">
              <a:solidFill>
                <a:schemeClr val="tx1"/>
              </a:solidFill>
              <a:latin typeface="Arial" panose="020B0604020202020204" pitchFamily="34" charset="0"/>
              <a:cs typeface="Arial" panose="020B0604020202020204" pitchFamily="34" charset="0"/>
            </a:endParaRPr>
          </a:p>
          <a:p>
            <a:pPr algn="ctr" defTabSz="456743">
              <a:lnSpc>
                <a:spcPct val="99000"/>
              </a:lnSpc>
            </a:pPr>
            <a:r>
              <a:rPr lang="en-US" altLang="en-US" sz="1199" dirty="0">
                <a:solidFill>
                  <a:schemeClr val="tx1"/>
                </a:solidFill>
                <a:latin typeface="Arial" panose="020B0604020202020204" pitchFamily="34" charset="0"/>
                <a:cs typeface="Arial" panose="020B0604020202020204" pitchFamily="34" charset="0"/>
              </a:rPr>
              <a:t>400 mg BID tablet (fasting)</a:t>
            </a:r>
          </a:p>
        </p:txBody>
      </p:sp>
      <p:cxnSp>
        <p:nvCxnSpPr>
          <p:cNvPr id="13" name="Straight Arrow Connector 12">
            <a:extLst>
              <a:ext uri="{FF2B5EF4-FFF2-40B4-BE49-F238E27FC236}">
                <a16:creationId xmlns:a16="http://schemas.microsoft.com/office/drawing/2014/main" id="{1B32D511-89B6-CB44-BAF1-A7AFC6A12BB6}"/>
              </a:ext>
            </a:extLst>
          </p:cNvPr>
          <p:cNvCxnSpPr/>
          <p:nvPr/>
        </p:nvCxnSpPr>
        <p:spPr>
          <a:xfrm>
            <a:off x="3454554" y="3170368"/>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EB94C74-E6D3-A247-A495-DB2A1BCF0074}"/>
              </a:ext>
            </a:extLst>
          </p:cNvPr>
          <p:cNvCxnSpPr/>
          <p:nvPr/>
        </p:nvCxnSpPr>
        <p:spPr>
          <a:xfrm>
            <a:off x="5720427" y="2436870"/>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027CDBA6-D8D6-9F48-91D0-112ACB90CE70}"/>
              </a:ext>
            </a:extLst>
          </p:cNvPr>
          <p:cNvCxnSpPr/>
          <p:nvPr/>
        </p:nvCxnSpPr>
        <p:spPr>
          <a:xfrm>
            <a:off x="5731538" y="4003215"/>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object 26">
            <a:extLst>
              <a:ext uri="{FF2B5EF4-FFF2-40B4-BE49-F238E27FC236}">
                <a16:creationId xmlns:a16="http://schemas.microsoft.com/office/drawing/2014/main" id="{E9D9D916-66DB-A74C-B58F-8187E973DA0F}"/>
              </a:ext>
            </a:extLst>
          </p:cNvPr>
          <p:cNvSpPr>
            <a:spLocks/>
          </p:cNvSpPr>
          <p:nvPr/>
        </p:nvSpPr>
        <p:spPr bwMode="auto">
          <a:xfrm>
            <a:off x="5731537" y="2436397"/>
            <a:ext cx="6344" cy="1566818"/>
          </a:xfrm>
          <a:custGeom>
            <a:avLst/>
            <a:gdLst>
              <a:gd name="T0" fmla="*/ 0 w 6350"/>
              <a:gd name="T1" fmla="*/ 0 h 1569085"/>
              <a:gd name="T2" fmla="*/ 5778 w 6350"/>
              <a:gd name="T3" fmla="*/ 1567954 h 1569085"/>
              <a:gd name="T4" fmla="*/ 0 60000 65536"/>
              <a:gd name="T5" fmla="*/ 0 60000 65536"/>
            </a:gdLst>
            <a:ahLst/>
            <a:cxnLst>
              <a:cxn ang="T4">
                <a:pos x="T0" y="T1"/>
              </a:cxn>
              <a:cxn ang="T5">
                <a:pos x="T2" y="T3"/>
              </a:cxn>
            </a:cxnLst>
            <a:rect l="0" t="0" r="r" b="b"/>
            <a:pathLst>
              <a:path w="6350" h="1569085">
                <a:moveTo>
                  <a:pt x="0" y="0"/>
                </a:moveTo>
                <a:lnTo>
                  <a:pt x="5778" y="1568589"/>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6743"/>
            <a:endParaRPr lang="en-US" sz="1798">
              <a:solidFill>
                <a:prstClr val="black"/>
              </a:solidFill>
            </a:endParaRPr>
          </a:p>
        </p:txBody>
      </p:sp>
      <p:sp>
        <p:nvSpPr>
          <p:cNvPr id="17" name="Rectangle 16">
            <a:extLst>
              <a:ext uri="{FF2B5EF4-FFF2-40B4-BE49-F238E27FC236}">
                <a16:creationId xmlns:a16="http://schemas.microsoft.com/office/drawing/2014/main" id="{E5DD64DC-84D0-2442-A8B4-4AB72FE650DF}"/>
              </a:ext>
            </a:extLst>
          </p:cNvPr>
          <p:cNvSpPr/>
          <p:nvPr/>
        </p:nvSpPr>
        <p:spPr>
          <a:xfrm>
            <a:off x="6218198" y="1734873"/>
            <a:ext cx="1775134" cy="137191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6743"/>
            <a:r>
              <a:rPr lang="en-US" altLang="en-US" sz="1199" b="1" dirty="0">
                <a:solidFill>
                  <a:schemeClr val="tx1"/>
                </a:solidFill>
                <a:latin typeface="Arial" panose="020B0604020202020204" pitchFamily="34" charset="0"/>
                <a:cs typeface="Arial" panose="020B0604020202020204" pitchFamily="34" charset="0"/>
              </a:rPr>
              <a:t>Cohort 1a</a:t>
            </a:r>
            <a:br>
              <a:rPr lang="en-US" altLang="en-US" sz="1199" b="1" dirty="0">
                <a:solidFill>
                  <a:schemeClr val="tx1"/>
                </a:solidFill>
                <a:latin typeface="Arial" panose="020B0604020202020204" pitchFamily="34" charset="0"/>
                <a:cs typeface="Arial" panose="020B0604020202020204" pitchFamily="34" charset="0"/>
              </a:rPr>
            </a:br>
            <a:r>
              <a:rPr lang="en-US" altLang="en-US" sz="1199" i="1" dirty="0">
                <a:solidFill>
                  <a:schemeClr val="tx1"/>
                </a:solidFill>
                <a:latin typeface="Arial" panose="020B0604020202020204" pitchFamily="34" charset="0"/>
                <a:cs typeface="Arial" panose="020B0604020202020204" pitchFamily="34" charset="0"/>
              </a:rPr>
              <a:t>MET</a:t>
            </a:r>
            <a:r>
              <a:rPr lang="en-US" altLang="en-US" sz="1199" dirty="0">
                <a:solidFill>
                  <a:schemeClr val="tx1"/>
                </a:solidFill>
                <a:latin typeface="Arial" panose="020B0604020202020204" pitchFamily="34" charset="0"/>
                <a:cs typeface="Arial" panose="020B0604020202020204" pitchFamily="34" charset="0"/>
              </a:rPr>
              <a:t> GCN ≥ 10,</a:t>
            </a:r>
          </a:p>
          <a:p>
            <a:pPr algn="ctr" defTabSz="456743"/>
            <a:r>
              <a:rPr lang="en-US" altLang="en-US" sz="1199" dirty="0">
                <a:solidFill>
                  <a:schemeClr val="tx1"/>
                </a:solidFill>
                <a:latin typeface="Arial" panose="020B0604020202020204" pitchFamily="34" charset="0"/>
                <a:cs typeface="Arial" panose="020B0604020202020204" pitchFamily="34" charset="0"/>
              </a:rPr>
              <a:t>no </a:t>
            </a:r>
            <a:r>
              <a:rPr lang="en-US" altLang="en-US" sz="1199" i="1" dirty="0">
                <a:solidFill>
                  <a:schemeClr val="tx1"/>
                </a:solidFill>
                <a:latin typeface="Arial" panose="020B0604020202020204" pitchFamily="34" charset="0"/>
                <a:cs typeface="Arial" panose="020B0604020202020204" pitchFamily="34" charset="0"/>
              </a:rPr>
              <a:t>MET</a:t>
            </a:r>
            <a:r>
              <a:rPr lang="en-US" altLang="en-US" sz="1199" dirty="0">
                <a:solidFill>
                  <a:schemeClr val="tx1"/>
                </a:solidFill>
                <a:latin typeface="Arial" panose="020B0604020202020204" pitchFamily="34" charset="0"/>
                <a:cs typeface="Arial" panose="020B0604020202020204" pitchFamily="34" charset="0"/>
              </a:rPr>
              <a:t>ex14 mutation (Pretreated, 2L/3L)</a:t>
            </a:r>
          </a:p>
          <a:p>
            <a:pPr algn="ctr" defTabSz="456743"/>
            <a:r>
              <a:rPr lang="en-US" altLang="en-US" sz="1199" dirty="0">
                <a:solidFill>
                  <a:schemeClr val="tx1"/>
                </a:solidFill>
                <a:latin typeface="Arial" panose="020B0604020202020204" pitchFamily="34" charset="0"/>
                <a:cs typeface="Arial" panose="020B0604020202020204" pitchFamily="34" charset="0"/>
              </a:rPr>
              <a:t>N = 69</a:t>
            </a:r>
          </a:p>
          <a:p>
            <a:pPr algn="ctr" defTabSz="456743"/>
            <a:r>
              <a:rPr lang="en-US" altLang="en-US" sz="1199" dirty="0">
                <a:solidFill>
                  <a:schemeClr val="tx1"/>
                </a:solidFill>
                <a:latin typeface="Arial" panose="020B0604020202020204" pitchFamily="34" charset="0"/>
                <a:cs typeface="Arial" panose="020B0604020202020204" pitchFamily="34" charset="0"/>
              </a:rPr>
              <a:t>Enrollment closed</a:t>
            </a:r>
          </a:p>
        </p:txBody>
      </p:sp>
      <p:sp>
        <p:nvSpPr>
          <p:cNvPr id="18" name="Rectangle 17">
            <a:extLst>
              <a:ext uri="{FF2B5EF4-FFF2-40B4-BE49-F238E27FC236}">
                <a16:creationId xmlns:a16="http://schemas.microsoft.com/office/drawing/2014/main" id="{8148FB89-B29E-2D47-99CE-8693A028D3CC}"/>
              </a:ext>
            </a:extLst>
          </p:cNvPr>
          <p:cNvSpPr/>
          <p:nvPr/>
        </p:nvSpPr>
        <p:spPr>
          <a:xfrm>
            <a:off x="6229307" y="3341568"/>
            <a:ext cx="1744990" cy="13719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6743"/>
            <a:r>
              <a:rPr lang="en-US" altLang="en-US" sz="1199" b="1" dirty="0">
                <a:solidFill>
                  <a:schemeClr val="tx1"/>
                </a:solidFill>
                <a:latin typeface="Arial" panose="020B0604020202020204" pitchFamily="34" charset="0"/>
                <a:cs typeface="Arial" panose="020B0604020202020204" pitchFamily="34" charset="0"/>
              </a:rPr>
              <a:t>Cohort 5a</a:t>
            </a:r>
            <a:br>
              <a:rPr lang="en-US" altLang="en-US" sz="1199" b="1" dirty="0">
                <a:solidFill>
                  <a:schemeClr val="tx1"/>
                </a:solidFill>
                <a:latin typeface="Arial" panose="020B0604020202020204" pitchFamily="34" charset="0"/>
                <a:cs typeface="Arial" panose="020B0604020202020204" pitchFamily="34" charset="0"/>
              </a:rPr>
            </a:br>
            <a:r>
              <a:rPr lang="en-US" altLang="en-US" sz="1199" i="1" dirty="0">
                <a:solidFill>
                  <a:schemeClr val="tx1"/>
                </a:solidFill>
                <a:latin typeface="Arial" panose="020B0604020202020204" pitchFamily="34" charset="0"/>
                <a:cs typeface="Arial" panose="020B0604020202020204" pitchFamily="34" charset="0"/>
              </a:rPr>
              <a:t>MET</a:t>
            </a:r>
            <a:r>
              <a:rPr lang="en-US" altLang="en-US" sz="1199" dirty="0">
                <a:solidFill>
                  <a:schemeClr val="tx1"/>
                </a:solidFill>
                <a:latin typeface="Arial" panose="020B0604020202020204" pitchFamily="34" charset="0"/>
                <a:cs typeface="Arial" panose="020B0604020202020204" pitchFamily="34" charset="0"/>
              </a:rPr>
              <a:t> GCN ≥ 10,</a:t>
            </a:r>
          </a:p>
          <a:p>
            <a:pPr algn="ctr" defTabSz="456743"/>
            <a:r>
              <a:rPr lang="en-US" altLang="en-US" sz="1199" dirty="0">
                <a:solidFill>
                  <a:schemeClr val="tx1"/>
                </a:solidFill>
                <a:latin typeface="Arial" panose="020B0604020202020204" pitchFamily="34" charset="0"/>
                <a:cs typeface="Arial" panose="020B0604020202020204" pitchFamily="34" charset="0"/>
              </a:rPr>
              <a:t>no </a:t>
            </a:r>
            <a:r>
              <a:rPr lang="en-US" altLang="en-US" sz="1199" i="1" dirty="0">
                <a:solidFill>
                  <a:schemeClr val="tx1"/>
                </a:solidFill>
                <a:latin typeface="Arial" panose="020B0604020202020204" pitchFamily="34" charset="0"/>
                <a:cs typeface="Arial" panose="020B0604020202020204" pitchFamily="34" charset="0"/>
              </a:rPr>
              <a:t>MET</a:t>
            </a:r>
            <a:r>
              <a:rPr lang="en-US" altLang="en-US" sz="1199" dirty="0">
                <a:solidFill>
                  <a:schemeClr val="tx1"/>
                </a:solidFill>
                <a:latin typeface="Arial" panose="020B0604020202020204" pitchFamily="34" charset="0"/>
                <a:cs typeface="Arial" panose="020B0604020202020204" pitchFamily="34" charset="0"/>
              </a:rPr>
              <a:t>ex14 mutation (Treatment-naïve, 1L)</a:t>
            </a:r>
          </a:p>
          <a:p>
            <a:pPr algn="ctr" defTabSz="456743"/>
            <a:r>
              <a:rPr lang="en-US" altLang="en-US" sz="1199" dirty="0">
                <a:solidFill>
                  <a:schemeClr val="tx1"/>
                </a:solidFill>
                <a:latin typeface="Arial" panose="020B0604020202020204" pitchFamily="34" charset="0"/>
                <a:cs typeface="Arial" panose="020B0604020202020204" pitchFamily="34" charset="0"/>
              </a:rPr>
              <a:t>N = 15*</a:t>
            </a:r>
          </a:p>
          <a:p>
            <a:pPr algn="ctr" defTabSz="456743"/>
            <a:r>
              <a:rPr lang="en-US" altLang="en-US" sz="1199" dirty="0">
                <a:solidFill>
                  <a:schemeClr val="tx1"/>
                </a:solidFill>
                <a:latin typeface="Arial" panose="020B0604020202020204" pitchFamily="34" charset="0"/>
                <a:cs typeface="Arial" panose="020B0604020202020204" pitchFamily="34" charset="0"/>
              </a:rPr>
              <a:t>Enrollment closed</a:t>
            </a:r>
          </a:p>
        </p:txBody>
      </p:sp>
      <p:sp>
        <p:nvSpPr>
          <p:cNvPr id="19" name="Rectangle 18">
            <a:extLst>
              <a:ext uri="{FF2B5EF4-FFF2-40B4-BE49-F238E27FC236}">
                <a16:creationId xmlns:a16="http://schemas.microsoft.com/office/drawing/2014/main" id="{B7276495-E7DA-CB4C-9BFD-1EE0963E4CB8}"/>
              </a:ext>
            </a:extLst>
          </p:cNvPr>
          <p:cNvSpPr/>
          <p:nvPr/>
        </p:nvSpPr>
        <p:spPr>
          <a:xfrm>
            <a:off x="8246091" y="1442585"/>
            <a:ext cx="3117594" cy="35544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defTabSz="456743">
              <a:spcBef>
                <a:spcPts val="475"/>
              </a:spcBef>
            </a:pPr>
            <a:r>
              <a:rPr lang="en-US" altLang="en-US" sz="1199" b="1" dirty="0">
                <a:solidFill>
                  <a:schemeClr val="tx1"/>
                </a:solidFill>
                <a:latin typeface="Arial" panose="020B0604020202020204" pitchFamily="34" charset="0"/>
                <a:cs typeface="Arial" panose="020B0604020202020204" pitchFamily="34" charset="0"/>
              </a:rPr>
              <a:t>Primary endpoint</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ORR (BICR)</a:t>
            </a:r>
          </a:p>
          <a:p>
            <a:pPr defTabSz="456743">
              <a:spcBef>
                <a:spcPts val="475"/>
              </a:spcBef>
            </a:pPr>
            <a:r>
              <a:rPr lang="en-US" altLang="en-US" sz="1199" b="1" dirty="0">
                <a:solidFill>
                  <a:schemeClr val="tx1"/>
                </a:solidFill>
                <a:latin typeface="Arial" panose="020B0604020202020204" pitchFamily="34" charset="0"/>
                <a:cs typeface="Arial" panose="020B0604020202020204" pitchFamily="34" charset="0"/>
              </a:rPr>
              <a:t>Key secondary endpoint</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DOR (BICR)</a:t>
            </a:r>
          </a:p>
          <a:p>
            <a:pPr defTabSz="456743">
              <a:spcBef>
                <a:spcPts val="475"/>
              </a:spcBef>
            </a:pPr>
            <a:r>
              <a:rPr lang="en-US" altLang="en-US" sz="1199" b="1" dirty="0">
                <a:solidFill>
                  <a:schemeClr val="tx1"/>
                </a:solidFill>
                <a:latin typeface="Arial" panose="020B0604020202020204" pitchFamily="34" charset="0"/>
                <a:cs typeface="Arial" panose="020B0604020202020204" pitchFamily="34" charset="0"/>
              </a:rPr>
              <a:t>Secondary endpoints</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DCR (BICR/investigator)</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DOR (investigator)</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ORR (investigator)</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PFS (BICR/investigator)</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Overall survival</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Time to response (BICR/Investigator)</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Safety</a:t>
            </a:r>
          </a:p>
          <a:p>
            <a:pPr marL="285607" indent="-285607" defTabSz="456743">
              <a:spcBef>
                <a:spcPts val="475"/>
              </a:spcBef>
              <a:buFont typeface="Arial" panose="020B0604020202020204" pitchFamily="34" charset="0"/>
              <a:buChar char="•"/>
            </a:pPr>
            <a:r>
              <a:rPr lang="en-US" altLang="en-US" sz="1199" dirty="0">
                <a:solidFill>
                  <a:schemeClr val="tx1"/>
                </a:solidFill>
                <a:latin typeface="Arial" panose="020B0604020202020204" pitchFamily="34" charset="0"/>
                <a:cs typeface="Arial" panose="020B0604020202020204" pitchFamily="34" charset="0"/>
              </a:rPr>
              <a:t>Pharmacokinetics</a:t>
            </a:r>
          </a:p>
        </p:txBody>
      </p:sp>
      <p:sp>
        <p:nvSpPr>
          <p:cNvPr id="20" name="object 2">
            <a:extLst>
              <a:ext uri="{FF2B5EF4-FFF2-40B4-BE49-F238E27FC236}">
                <a16:creationId xmlns:a16="http://schemas.microsoft.com/office/drawing/2014/main" id="{27B755D0-9395-B245-9D54-E86109651D6B}"/>
              </a:ext>
            </a:extLst>
          </p:cNvPr>
          <p:cNvSpPr>
            <a:spLocks/>
          </p:cNvSpPr>
          <p:nvPr/>
        </p:nvSpPr>
        <p:spPr bwMode="auto">
          <a:xfrm>
            <a:off x="5478775" y="3170368"/>
            <a:ext cx="248978" cy="0"/>
          </a:xfrm>
          <a:custGeom>
            <a:avLst/>
            <a:gdLst>
              <a:gd name="T0" fmla="*/ 0 w 248920"/>
              <a:gd name="T1" fmla="*/ 248690 w 248920"/>
              <a:gd name="T2" fmla="*/ 0 60000 65536"/>
              <a:gd name="T3" fmla="*/ 0 60000 65536"/>
            </a:gdLst>
            <a:ahLst/>
            <a:cxnLst>
              <a:cxn ang="T2">
                <a:pos x="T0" y="0"/>
              </a:cxn>
              <a:cxn ang="T3">
                <a:pos x="T1" y="0"/>
              </a:cxn>
            </a:cxnLst>
            <a:rect l="0" t="0" r="r" b="b"/>
            <a:pathLst>
              <a:path w="248920">
                <a:moveTo>
                  <a:pt x="0" y="0"/>
                </a:moveTo>
                <a:lnTo>
                  <a:pt x="248373"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6743"/>
            <a:endParaRPr lang="en-US" sz="1798">
              <a:solidFill>
                <a:prstClr val="black"/>
              </a:solidFill>
            </a:endParaRPr>
          </a:p>
        </p:txBody>
      </p:sp>
      <p:sp>
        <p:nvSpPr>
          <p:cNvPr id="21" name="Text Placeholder 7">
            <a:extLst>
              <a:ext uri="{FF2B5EF4-FFF2-40B4-BE49-F238E27FC236}">
                <a16:creationId xmlns:a16="http://schemas.microsoft.com/office/drawing/2014/main" id="{C43AA8E4-550C-6449-9B52-51BC7DEB54C6}"/>
              </a:ext>
            </a:extLst>
          </p:cNvPr>
          <p:cNvSpPr txBox="1">
            <a:spLocks/>
          </p:cNvSpPr>
          <p:nvPr/>
        </p:nvSpPr>
        <p:spPr bwMode="auto">
          <a:xfrm>
            <a:off x="897372" y="1294851"/>
            <a:ext cx="4063077" cy="3806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lvl1pPr marL="342729" indent="-342729" algn="l" defTabSz="456971" rtl="0" eaLnBrk="0" fontAlgn="base" hangingPunct="0">
              <a:spcBef>
                <a:spcPct val="20000"/>
              </a:spcBef>
              <a:spcAft>
                <a:spcPct val="0"/>
              </a:spcAft>
              <a:buFont typeface="Courier New"/>
              <a:buChar char="o"/>
              <a:defRPr sz="3198" strike="noStrike" kern="1200">
                <a:solidFill>
                  <a:srgbClr val="FFFFFF"/>
                </a:solidFill>
                <a:latin typeface="Arial"/>
                <a:ea typeface="ＭＳ Ｐゴシック" pitchFamily="-1" charset="-128"/>
                <a:cs typeface="Arial"/>
              </a:defRPr>
            </a:lvl1pPr>
            <a:lvl2pPr marL="742579" indent="-285607" algn="l" defTabSz="456971" rtl="0" eaLnBrk="0" fontAlgn="base" hangingPunct="0">
              <a:spcBef>
                <a:spcPct val="20000"/>
              </a:spcBef>
              <a:spcAft>
                <a:spcPct val="0"/>
              </a:spcAft>
              <a:buFont typeface="Arial" panose="020B0604020202020204" pitchFamily="34" charset="0"/>
              <a:buChar char="–"/>
              <a:defRPr sz="2799" strike="noStrike" kern="1200">
                <a:solidFill>
                  <a:srgbClr val="FFFFFF"/>
                </a:solidFill>
                <a:latin typeface="Arial"/>
                <a:ea typeface="ＭＳ Ｐゴシック" pitchFamily="-1" charset="-128"/>
                <a:cs typeface="Arial"/>
              </a:defRPr>
            </a:lvl2pPr>
            <a:lvl3pPr marL="1142429" indent="-228486" algn="l" defTabSz="456971" rtl="0" eaLnBrk="0" fontAlgn="base" hangingPunct="0">
              <a:spcBef>
                <a:spcPct val="20000"/>
              </a:spcBef>
              <a:spcAft>
                <a:spcPct val="0"/>
              </a:spcAft>
              <a:buFont typeface="Arial" panose="020B0604020202020204" pitchFamily="34" charset="0"/>
              <a:buChar char="•"/>
              <a:defRPr sz="2399" strike="noStrike" kern="1200">
                <a:solidFill>
                  <a:srgbClr val="FFFFFF"/>
                </a:solidFill>
                <a:latin typeface="Arial"/>
                <a:ea typeface="ＭＳ Ｐゴシック" pitchFamily="-1" charset="-128"/>
                <a:cs typeface="Arial"/>
              </a:defRPr>
            </a:lvl3pPr>
            <a:lvl4pPr marL="1599400"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4pPr>
            <a:lvl5pPr marL="2056371" indent="-228486" algn="l" defTabSz="456971" rtl="0" eaLnBrk="0" fontAlgn="base" hangingPunct="0">
              <a:spcBef>
                <a:spcPct val="20000"/>
              </a:spcBef>
              <a:spcAft>
                <a:spcPct val="0"/>
              </a:spcAft>
              <a:buFont typeface="Arial" panose="020B0604020202020204" pitchFamily="34" charset="0"/>
              <a:buChar char="»"/>
              <a:defRPr sz="1999" strike="noStrike" kern="1200">
                <a:solidFill>
                  <a:srgbClr val="FFFFFF"/>
                </a:solidFill>
                <a:latin typeface="Arial"/>
                <a:ea typeface="ＭＳ Ｐゴシック" pitchFamily="-1" charset="-128"/>
                <a:cs typeface="Arial"/>
              </a:defRPr>
            </a:lvl5pPr>
            <a:lvl6pPr marL="2513343" indent="-228486" algn="l" defTabSz="456971" rtl="0" eaLnBrk="1" latinLnBrk="0" hangingPunct="1">
              <a:spcBef>
                <a:spcPct val="20000"/>
              </a:spcBef>
              <a:buFont typeface="Arial"/>
              <a:buChar char="•"/>
              <a:defRPr sz="1999" kern="1200">
                <a:solidFill>
                  <a:schemeClr val="tx1"/>
                </a:solidFill>
                <a:latin typeface="+mn-lt"/>
                <a:ea typeface="+mn-ea"/>
                <a:cs typeface="+mn-cs"/>
              </a:defRPr>
            </a:lvl6pPr>
            <a:lvl7pPr marL="2970314" indent="-228486" algn="l" defTabSz="456971" rtl="0" eaLnBrk="1" latinLnBrk="0" hangingPunct="1">
              <a:spcBef>
                <a:spcPct val="20000"/>
              </a:spcBef>
              <a:buFont typeface="Arial"/>
              <a:buChar char="•"/>
              <a:defRPr sz="1999" kern="1200">
                <a:solidFill>
                  <a:schemeClr val="tx1"/>
                </a:solidFill>
                <a:latin typeface="+mn-lt"/>
                <a:ea typeface="+mn-ea"/>
                <a:cs typeface="+mn-cs"/>
              </a:defRPr>
            </a:lvl7pPr>
            <a:lvl8pPr marL="3427286" indent="-228486" algn="l" defTabSz="456971" rtl="0" eaLnBrk="1" latinLnBrk="0" hangingPunct="1">
              <a:spcBef>
                <a:spcPct val="20000"/>
              </a:spcBef>
              <a:buFont typeface="Arial"/>
              <a:buChar char="•"/>
              <a:defRPr sz="1999" kern="1200">
                <a:solidFill>
                  <a:schemeClr val="tx1"/>
                </a:solidFill>
                <a:latin typeface="+mn-lt"/>
                <a:ea typeface="+mn-ea"/>
                <a:cs typeface="+mn-cs"/>
              </a:defRPr>
            </a:lvl8pPr>
            <a:lvl9pPr marL="3884257" indent="-228486" algn="l" defTabSz="456971" rtl="0" eaLnBrk="1" latinLnBrk="0" hangingPunct="1">
              <a:spcBef>
                <a:spcPct val="20000"/>
              </a:spcBef>
              <a:buFont typeface="Arial"/>
              <a:buChar char="•"/>
              <a:defRPr sz="1999" kern="1200">
                <a:solidFill>
                  <a:schemeClr val="tx1"/>
                </a:solidFill>
                <a:latin typeface="+mn-lt"/>
                <a:ea typeface="+mn-ea"/>
                <a:cs typeface="+mn-cs"/>
              </a:defRPr>
            </a:lvl9pPr>
          </a:lstStyle>
          <a:p>
            <a:pPr marL="0" indent="0">
              <a:buNone/>
            </a:pPr>
            <a:r>
              <a:rPr lang="en-US" sz="1999" b="1" dirty="0">
                <a:solidFill>
                  <a:schemeClr val="tx1"/>
                </a:solidFill>
              </a:rPr>
              <a:t>Cohort 1a and 5a study design</a:t>
            </a:r>
          </a:p>
        </p:txBody>
      </p:sp>
      <p:sp>
        <p:nvSpPr>
          <p:cNvPr id="5" name="TextBox 4">
            <a:extLst>
              <a:ext uri="{FF2B5EF4-FFF2-40B4-BE49-F238E27FC236}">
                <a16:creationId xmlns:a16="http://schemas.microsoft.com/office/drawing/2014/main" id="{EB9E9E5E-7FF1-90DB-E1E1-891C8B9B1BC0}"/>
              </a:ext>
            </a:extLst>
          </p:cNvPr>
          <p:cNvSpPr txBox="1"/>
          <p:nvPr/>
        </p:nvSpPr>
        <p:spPr>
          <a:xfrm>
            <a:off x="1419609" y="6276263"/>
            <a:ext cx="10070097" cy="584775"/>
          </a:xfrm>
          <a:prstGeom prst="rect">
            <a:avLst/>
          </a:prstGeom>
          <a:noFill/>
        </p:spPr>
        <p:txBody>
          <a:bodyPr wrap="square">
            <a:spAutoFit/>
          </a:bodyPr>
          <a:lstStyle/>
          <a:p>
            <a:pPr>
              <a:spcBef>
                <a:spcPts val="0"/>
              </a:spcBef>
              <a:defRPr/>
            </a:pPr>
            <a:r>
              <a:rPr lang="en-US" altLang="en-US" sz="800" dirty="0">
                <a:solidFill>
                  <a:schemeClr val="bg1"/>
                </a:solidFill>
                <a:latin typeface="Arial" panose="020B0604020202020204" pitchFamily="34" charset="0"/>
                <a:cs typeface="Arial" panose="020B0604020202020204" pitchFamily="34" charset="0"/>
              </a:rPr>
              <a:t>1L/2L/3L, first/second/third line, ALK, anaplastic lymphoma kinase; BID, twice daily; BICR, Blinded Independent Central Review; DCR, disease control rate; DOR, duration of response; ECOG PS, Eastern Cooperative Oncology Group performance status; EGFR, epidermal growth factor receptor; GCN, gene copy number; METex14, MET exon 14 skipping mutation; NSCLC, non-small cell lung cancer; ORR, overall response rate; PFS, progression-free survival; RECIST, Response Evaluation Criteria in Solid Tumors; RT-PCR, reverse transcription polymerase chain reaction; WT, wild-type.</a:t>
            </a:r>
          </a:p>
          <a:p>
            <a:pPr>
              <a:spcBef>
                <a:spcPts val="0"/>
              </a:spcBef>
              <a:defRPr/>
            </a:pPr>
            <a:r>
              <a:rPr lang="en-US" altLang="en-US" sz="800" dirty="0">
                <a:solidFill>
                  <a:schemeClr val="bg1"/>
                </a:solidFill>
                <a:latin typeface="Arial" panose="020B0604020202020204" pitchFamily="34" charset="0"/>
                <a:cs typeface="Arial" panose="020B0604020202020204" pitchFamily="34" charset="0"/>
              </a:rPr>
              <a:t>Wolf et al. </a:t>
            </a:r>
            <a:r>
              <a:rPr lang="en-US" sz="800" i="1" dirty="0">
                <a:solidFill>
                  <a:schemeClr val="bg1"/>
                </a:solidFill>
                <a:latin typeface="Arial" panose="020B0604020202020204" pitchFamily="34" charset="0"/>
                <a:cs typeface="Arial" panose="020B0604020202020204" pitchFamily="34" charset="0"/>
              </a:rPr>
              <a:t>J Clin Oncol</a:t>
            </a:r>
            <a:r>
              <a:rPr lang="en-US" sz="800" dirty="0">
                <a:solidFill>
                  <a:schemeClr val="bg1"/>
                </a:solidFill>
                <a:latin typeface="Arial" panose="020B0604020202020204" pitchFamily="34" charset="0"/>
                <a:cs typeface="Arial" panose="020B0604020202020204" pitchFamily="34" charset="0"/>
              </a:rPr>
              <a:t>. 2019;37:9004.</a:t>
            </a:r>
            <a:endParaRPr lang="en-US" alt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257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Box 3">
            <a:extLst>
              <a:ext uri="{FF2B5EF4-FFF2-40B4-BE49-F238E27FC236}">
                <a16:creationId xmlns:a16="http://schemas.microsoft.com/office/drawing/2014/main" id="{49C8A0F4-2540-534E-8D94-1F4848072D83}"/>
              </a:ext>
            </a:extLst>
          </p:cNvPr>
          <p:cNvSpPr txBox="1">
            <a:spLocks noChangeArrowheads="1"/>
          </p:cNvSpPr>
          <p:nvPr/>
        </p:nvSpPr>
        <p:spPr bwMode="auto">
          <a:xfrm>
            <a:off x="7935477" y="1485853"/>
            <a:ext cx="4051842" cy="3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ourier New" panose="02070309020205020404" pitchFamily="49" charset="0"/>
              <a:buChar char="o"/>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456743">
              <a:spcBef>
                <a:spcPct val="0"/>
              </a:spcBef>
              <a:buNone/>
            </a:pPr>
            <a:r>
              <a:rPr lang="en-US" altLang="en-US" sz="1999" b="1" dirty="0"/>
              <a:t>Capmatinib Safety Profile</a:t>
            </a:r>
          </a:p>
        </p:txBody>
      </p:sp>
      <p:sp>
        <p:nvSpPr>
          <p:cNvPr id="2" name="Title 1">
            <a:extLst>
              <a:ext uri="{FF2B5EF4-FFF2-40B4-BE49-F238E27FC236}">
                <a16:creationId xmlns:a16="http://schemas.microsoft.com/office/drawing/2014/main" id="{4227872C-E1C3-DE41-B6FD-DBDB6463FB23}"/>
              </a:ext>
            </a:extLst>
          </p:cNvPr>
          <p:cNvSpPr>
            <a:spLocks noGrp="1"/>
          </p:cNvSpPr>
          <p:nvPr>
            <p:ph type="title"/>
          </p:nvPr>
        </p:nvSpPr>
        <p:spPr>
          <a:xfrm>
            <a:off x="838200" y="163549"/>
            <a:ext cx="10515600" cy="878459"/>
          </a:xfrm>
        </p:spPr>
        <p:txBody>
          <a:bodyPr>
            <a:normAutofit/>
          </a:bodyPr>
          <a:lstStyle/>
          <a:p>
            <a:r>
              <a:rPr lang="en-US" altLang="en-US" sz="3600" dirty="0"/>
              <a:t>GEOMETRY mono-1: </a:t>
            </a:r>
            <a:r>
              <a:rPr lang="en-US" altLang="en-US" sz="3600" i="1" dirty="0"/>
              <a:t>MET</a:t>
            </a:r>
            <a:r>
              <a:rPr lang="en-US" altLang="en-US" sz="3600" dirty="0"/>
              <a:t>-Amplified Cohorts </a:t>
            </a:r>
            <a:endParaRPr lang="en-US" sz="3600" dirty="0"/>
          </a:p>
        </p:txBody>
      </p:sp>
      <p:sp>
        <p:nvSpPr>
          <p:cNvPr id="6" name="Text Placeholder 5">
            <a:extLst>
              <a:ext uri="{FF2B5EF4-FFF2-40B4-BE49-F238E27FC236}">
                <a16:creationId xmlns:a16="http://schemas.microsoft.com/office/drawing/2014/main" id="{1C04D67E-67EA-0C2A-CCB3-1BC8F39D7AB6}"/>
              </a:ext>
            </a:extLst>
          </p:cNvPr>
          <p:cNvSpPr>
            <a:spLocks noGrp="1"/>
          </p:cNvSpPr>
          <p:nvPr>
            <p:ph type="body" sz="quarter" idx="12"/>
          </p:nvPr>
        </p:nvSpPr>
        <p:spPr>
          <a:xfrm>
            <a:off x="1524000" y="6410325"/>
            <a:ext cx="8597900" cy="447675"/>
          </a:xfrm>
        </p:spPr>
        <p:txBody>
          <a:bodyPr/>
          <a:lstStyle/>
          <a:p>
            <a:pPr>
              <a:spcBef>
                <a:spcPts val="0"/>
              </a:spcBef>
              <a:defRPr/>
            </a:pPr>
            <a:r>
              <a:rPr lang="en-US" altLang="en-US" sz="999" dirty="0">
                <a:cs typeface="Lucida Sans Unicode" panose="020B0602030504020204" pitchFamily="34" charset="0"/>
              </a:rPr>
              <a:t>BIRC, blinded independent review committee; CR, complete response; DCR, disease control rate; GCN, gene copy number; </a:t>
            </a:r>
          </a:p>
          <a:p>
            <a:pPr>
              <a:spcBef>
                <a:spcPts val="0"/>
              </a:spcBef>
              <a:defRPr/>
            </a:pPr>
            <a:r>
              <a:rPr lang="en-US" altLang="en-US" sz="999" dirty="0">
                <a:cs typeface="Lucida Sans Unicode" panose="020B0602030504020204" pitchFamily="34" charset="0"/>
              </a:rPr>
              <a:t>ORR, overall response rate; PD, progressive disease; PR, partial response, SD, stable disease; TRAE, treatment-related adverse event.</a:t>
            </a:r>
          </a:p>
          <a:p>
            <a:pPr>
              <a:spcBef>
                <a:spcPts val="0"/>
              </a:spcBef>
              <a:defRPr/>
            </a:pPr>
            <a:r>
              <a:rPr lang="en-US" altLang="en-US" sz="999" dirty="0">
                <a:cs typeface="Lucida Sans Unicode" panose="020B0602030504020204" pitchFamily="34" charset="0"/>
              </a:rPr>
              <a:t>Wolf et al. </a:t>
            </a:r>
            <a:r>
              <a:rPr lang="en-US" sz="999" i="1" dirty="0"/>
              <a:t>J Clin Oncol</a:t>
            </a:r>
            <a:r>
              <a:rPr lang="en-US" sz="999" dirty="0"/>
              <a:t>. 2019;37:9004; </a:t>
            </a:r>
            <a:r>
              <a:rPr lang="en-US" altLang="en-US" sz="999" dirty="0">
                <a:cs typeface="Lucida Sans Unicode" panose="020B0602030504020204" pitchFamily="34" charset="0"/>
              </a:rPr>
              <a:t>Wolf et al. </a:t>
            </a:r>
            <a:r>
              <a:rPr lang="en-US" sz="999" i="1" dirty="0"/>
              <a:t>N </a:t>
            </a:r>
            <a:r>
              <a:rPr lang="en-US" sz="999" i="1" dirty="0" err="1"/>
              <a:t>Engl</a:t>
            </a:r>
            <a:r>
              <a:rPr lang="en-US" sz="999" i="1" dirty="0"/>
              <a:t> J Med </a:t>
            </a:r>
            <a:r>
              <a:rPr lang="en-US" sz="999" dirty="0"/>
              <a:t>2020;383:944-957.</a:t>
            </a:r>
          </a:p>
        </p:txBody>
      </p:sp>
      <p:sp>
        <p:nvSpPr>
          <p:cNvPr id="11" name="TextBox 3">
            <a:extLst>
              <a:ext uri="{FF2B5EF4-FFF2-40B4-BE49-F238E27FC236}">
                <a16:creationId xmlns:a16="http://schemas.microsoft.com/office/drawing/2014/main" id="{B893DD96-2204-5045-BDFB-24B50DB2163E}"/>
              </a:ext>
            </a:extLst>
          </p:cNvPr>
          <p:cNvSpPr txBox="1">
            <a:spLocks noChangeArrowheads="1"/>
          </p:cNvSpPr>
          <p:nvPr/>
        </p:nvSpPr>
        <p:spPr bwMode="auto">
          <a:xfrm>
            <a:off x="344004" y="1149968"/>
            <a:ext cx="7170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ourier New" panose="02070309020205020404" pitchFamily="49" charset="0"/>
              <a:buChar char="o"/>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456743">
              <a:spcBef>
                <a:spcPct val="0"/>
              </a:spcBef>
              <a:buNone/>
            </a:pPr>
            <a:r>
              <a:rPr lang="en-US" altLang="en-US" sz="1800" b="1" dirty="0">
                <a:solidFill>
                  <a:schemeClr val="tx1"/>
                </a:solidFill>
              </a:rPr>
              <a:t>Best Overall Response (Cohorts 1a and 5a)</a:t>
            </a:r>
          </a:p>
        </p:txBody>
      </p:sp>
      <p:graphicFrame>
        <p:nvGraphicFramePr>
          <p:cNvPr id="3" name="Table 2">
            <a:extLst>
              <a:ext uri="{FF2B5EF4-FFF2-40B4-BE49-F238E27FC236}">
                <a16:creationId xmlns:a16="http://schemas.microsoft.com/office/drawing/2014/main" id="{D00DE905-DE19-AC44-863F-90B53E7CEB71}"/>
              </a:ext>
            </a:extLst>
          </p:cNvPr>
          <p:cNvGraphicFramePr>
            <a:graphicFrameLocks noGrp="1"/>
          </p:cNvGraphicFramePr>
          <p:nvPr>
            <p:extLst>
              <p:ext uri="{D42A27DB-BD31-4B8C-83A1-F6EECF244321}">
                <p14:modId xmlns:p14="http://schemas.microsoft.com/office/powerpoint/2010/main" val="3405050344"/>
              </p:ext>
            </p:extLst>
          </p:nvPr>
        </p:nvGraphicFramePr>
        <p:xfrm>
          <a:off x="344004" y="1659076"/>
          <a:ext cx="6902256" cy="3014032"/>
        </p:xfrm>
        <a:graphic>
          <a:graphicData uri="http://schemas.openxmlformats.org/drawingml/2006/table">
            <a:tbl>
              <a:tblPr firstRow="1" firstCol="1" bandRow="1">
                <a:tableStyleId>{5C22544A-7EE6-4342-B048-85BDC9FD1C3A}</a:tableStyleId>
              </a:tblPr>
              <a:tblGrid>
                <a:gridCol w="2157641">
                  <a:extLst>
                    <a:ext uri="{9D8B030D-6E8A-4147-A177-3AD203B41FA5}">
                      <a16:colId xmlns:a16="http://schemas.microsoft.com/office/drawing/2014/main" val="3341582502"/>
                    </a:ext>
                  </a:extLst>
                </a:gridCol>
                <a:gridCol w="1194635">
                  <a:extLst>
                    <a:ext uri="{9D8B030D-6E8A-4147-A177-3AD203B41FA5}">
                      <a16:colId xmlns:a16="http://schemas.microsoft.com/office/drawing/2014/main" val="1292647888"/>
                    </a:ext>
                  </a:extLst>
                </a:gridCol>
                <a:gridCol w="1279296">
                  <a:extLst>
                    <a:ext uri="{9D8B030D-6E8A-4147-A177-3AD203B41FA5}">
                      <a16:colId xmlns:a16="http://schemas.microsoft.com/office/drawing/2014/main" val="3532096311"/>
                    </a:ext>
                  </a:extLst>
                </a:gridCol>
                <a:gridCol w="1213449">
                  <a:extLst>
                    <a:ext uri="{9D8B030D-6E8A-4147-A177-3AD203B41FA5}">
                      <a16:colId xmlns:a16="http://schemas.microsoft.com/office/drawing/2014/main" val="1112883570"/>
                    </a:ext>
                  </a:extLst>
                </a:gridCol>
                <a:gridCol w="1057235">
                  <a:extLst>
                    <a:ext uri="{9D8B030D-6E8A-4147-A177-3AD203B41FA5}">
                      <a16:colId xmlns:a16="http://schemas.microsoft.com/office/drawing/2014/main" val="4268572545"/>
                    </a:ext>
                  </a:extLst>
                </a:gridCol>
              </a:tblGrid>
              <a:tr h="620536">
                <a:tc>
                  <a:txBody>
                    <a:bodyPr/>
                    <a:lstStyle/>
                    <a:p>
                      <a:r>
                        <a:rPr lang="en-US" sz="1100" dirty="0">
                          <a:latin typeface="Arial" panose="020B0604020202020204" pitchFamily="34" charset="0"/>
                          <a:cs typeface="Arial" panose="020B0604020202020204" pitchFamily="34" charset="0"/>
                        </a:rPr>
                        <a:t>Best overall response,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100" dirty="0">
                          <a:latin typeface="Arial" panose="020B0604020202020204" pitchFamily="34" charset="0"/>
                          <a:cs typeface="Arial" panose="020B0604020202020204" pitchFamily="34" charset="0"/>
                        </a:rPr>
                        <a:t>Cohort 1a</a:t>
                      </a:r>
                    </a:p>
                    <a:p>
                      <a:pPr algn="ctr"/>
                      <a:r>
                        <a:rPr lang="en-US" sz="1100" dirty="0">
                          <a:latin typeface="Arial" panose="020B0604020202020204" pitchFamily="34" charset="0"/>
                          <a:cs typeface="Arial" panose="020B0604020202020204" pitchFamily="34" charset="0"/>
                        </a:rPr>
                        <a:t>(2/3L, GCN ≥10)</a:t>
                      </a:r>
                    </a:p>
                    <a:p>
                      <a:pPr algn="ctr"/>
                      <a:r>
                        <a:rPr lang="en-US" sz="1100" dirty="0">
                          <a:latin typeface="Arial" panose="020B0604020202020204" pitchFamily="34" charset="0"/>
                          <a:cs typeface="Arial" panose="020B0604020202020204" pitchFamily="34" charset="0"/>
                        </a:rPr>
                        <a:t>N = 69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p>
                  </a:txBody>
                  <a:tcPr/>
                </a:tc>
                <a:tc gridSpan="2">
                  <a:txBody>
                    <a:bodyPr/>
                    <a:lstStyle/>
                    <a:p>
                      <a:pPr algn="ctr"/>
                      <a:r>
                        <a:rPr lang="en-US" sz="1100" dirty="0">
                          <a:latin typeface="Arial" panose="020B0604020202020204" pitchFamily="34" charset="0"/>
                          <a:cs typeface="Arial" panose="020B0604020202020204" pitchFamily="34" charset="0"/>
                        </a:rPr>
                        <a:t>Cohort 5a</a:t>
                      </a:r>
                    </a:p>
                    <a:p>
                      <a:pPr algn="ctr"/>
                      <a:r>
                        <a:rPr lang="en-US" sz="1100" dirty="0">
                          <a:latin typeface="Arial" panose="020B0604020202020204" pitchFamily="34" charset="0"/>
                          <a:cs typeface="Arial" panose="020B0604020202020204" pitchFamily="34" charset="0"/>
                        </a:rPr>
                        <a:t>(1L, GCN ≥10)</a:t>
                      </a:r>
                    </a:p>
                    <a:p>
                      <a:pPr algn="ctr"/>
                      <a:r>
                        <a:rPr lang="en-US" sz="1100" dirty="0">
                          <a:latin typeface="Arial" panose="020B0604020202020204" pitchFamily="34" charset="0"/>
                          <a:cs typeface="Arial" panose="020B0604020202020204" pitchFamily="34" charset="0"/>
                        </a:rPr>
                        <a:t>N = 15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p>
                  </a:txBody>
                  <a:tcPr/>
                </a:tc>
                <a:extLst>
                  <a:ext uri="{0D108BD9-81ED-4DB2-BD59-A6C34878D82A}">
                    <a16:rowId xmlns:a16="http://schemas.microsoft.com/office/drawing/2014/main" val="3660753267"/>
                  </a:ext>
                </a:extLst>
              </a:tr>
              <a:tr h="265944">
                <a:tc>
                  <a:txBody>
                    <a:bodyPr/>
                    <a:lstStyle/>
                    <a:p>
                      <a:endParaRPr lang="en-US" sz="11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solidFill>
                            <a:schemeClr val="bg1"/>
                          </a:solidFill>
                          <a:latin typeface="Arial" panose="020B0604020202020204" pitchFamily="34" charset="0"/>
                          <a:cs typeface="Arial" panose="020B0604020202020204" pitchFamily="34" charset="0"/>
                        </a:rPr>
                        <a:t>BIRC</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Investigator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BIRC</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a:solidFill>
                            <a:schemeClr val="bg1"/>
                          </a:solidFill>
                          <a:latin typeface="Arial" panose="020B0604020202020204" pitchFamily="34" charset="0"/>
                          <a:cs typeface="Arial" panose="020B0604020202020204" pitchFamily="34" charset="0"/>
                        </a:rPr>
                        <a:t>Investigator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685844275"/>
                  </a:ext>
                </a:extLst>
              </a:tr>
              <a:tr h="265944">
                <a:tc>
                  <a:txBody>
                    <a:bodyPr/>
                    <a:lstStyle/>
                    <a:p>
                      <a:r>
                        <a:rPr lang="en-US" sz="1100" dirty="0">
                          <a:latin typeface="Arial" panose="020B0604020202020204" pitchFamily="34" charset="0"/>
                          <a:cs typeface="Arial" panose="020B0604020202020204" pitchFamily="34" charset="0"/>
                        </a:rPr>
                        <a:t>CR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901929"/>
                  </a:ext>
                </a:extLst>
              </a:tr>
              <a:tr h="265944">
                <a:tc>
                  <a:txBody>
                    <a:bodyPr/>
                    <a:lstStyle/>
                    <a:p>
                      <a:r>
                        <a:rPr lang="en-US" sz="1100" dirty="0">
                          <a:latin typeface="Arial" panose="020B0604020202020204" pitchFamily="34" charset="0"/>
                          <a:cs typeface="Arial" panose="020B0604020202020204" pitchFamily="34" charset="0"/>
                        </a:rPr>
                        <a:t>PR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19 (28)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18 (26.1)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6 (40)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6 (40.0)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347062"/>
                  </a:ext>
                </a:extLst>
              </a:tr>
              <a:tr h="265944">
                <a:tc>
                  <a:txBody>
                    <a:bodyPr/>
                    <a:lstStyle/>
                    <a:p>
                      <a:r>
                        <a:rPr lang="en-US" sz="1100" dirty="0">
                          <a:latin typeface="Arial" panose="020B0604020202020204" pitchFamily="34" charset="0"/>
                          <a:cs typeface="Arial" panose="020B0604020202020204" pitchFamily="34" charset="0"/>
                        </a:rPr>
                        <a:t>SD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28 (41)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23 (33.3)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4 (27)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5 (33.3)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240515"/>
                  </a:ext>
                </a:extLst>
              </a:tr>
              <a:tr h="265944">
                <a:tc>
                  <a:txBody>
                    <a:bodyPr/>
                    <a:lstStyle/>
                    <a:p>
                      <a:r>
                        <a:rPr lang="en-US" sz="1100" dirty="0">
                          <a:latin typeface="Arial" panose="020B0604020202020204" pitchFamily="34" charset="0"/>
                          <a:cs typeface="Arial" panose="020B0604020202020204" pitchFamily="34" charset="0"/>
                        </a:rPr>
                        <a:t>Non-CR/non-PD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26470"/>
                  </a:ext>
                </a:extLst>
              </a:tr>
              <a:tr h="265944">
                <a:tc>
                  <a:txBody>
                    <a:bodyPr/>
                    <a:lstStyle/>
                    <a:p>
                      <a:r>
                        <a:rPr lang="en-US" sz="1100" dirty="0">
                          <a:latin typeface="Arial" panose="020B0604020202020204" pitchFamily="34" charset="0"/>
                          <a:cs typeface="Arial" panose="020B0604020202020204" pitchFamily="34" charset="0"/>
                        </a:rPr>
                        <a:t>PD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12 (17)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21 (30.4)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4 (27)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3 (20.0)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4577660"/>
                  </a:ext>
                </a:extLst>
              </a:tr>
              <a:tr h="265944">
                <a:tc>
                  <a:txBody>
                    <a:bodyPr/>
                    <a:lstStyle/>
                    <a:p>
                      <a:r>
                        <a:rPr lang="en-US" sz="1100" dirty="0">
                          <a:latin typeface="Arial" panose="020B0604020202020204" pitchFamily="34" charset="0"/>
                          <a:cs typeface="Arial" panose="020B0604020202020204" pitchFamily="34" charset="0"/>
                        </a:rPr>
                        <a:t>Not evaluable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8 (12)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6 (8.7)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latin typeface="Arial" panose="020B0604020202020204" pitchFamily="34" charset="0"/>
                          <a:cs typeface="Arial" panose="020B0604020202020204" pitchFamily="34" charset="0"/>
                        </a:rPr>
                        <a:t>1 (6.7)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2968406"/>
                  </a:ext>
                </a:extLst>
              </a:tr>
              <a:tr h="265944">
                <a:tc>
                  <a:txBody>
                    <a:bodyPr/>
                    <a:lstStyle/>
                    <a:p>
                      <a:r>
                        <a:rPr lang="en-US" sz="1100" dirty="0">
                          <a:latin typeface="Arial" panose="020B0604020202020204" pitchFamily="34" charset="0"/>
                          <a:cs typeface="Arial" panose="020B0604020202020204" pitchFamily="34" charset="0"/>
                        </a:rPr>
                        <a:t>ORR,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29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27.5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40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40.0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6621574"/>
                  </a:ext>
                </a:extLst>
              </a:tr>
              <a:tr h="265944">
                <a:tc>
                  <a:txBody>
                    <a:bodyPr/>
                    <a:lstStyle/>
                    <a:p>
                      <a:r>
                        <a:rPr lang="en-US" sz="1100" dirty="0">
                          <a:latin typeface="Arial" panose="020B0604020202020204" pitchFamily="34" charset="0"/>
                          <a:cs typeface="Arial" panose="020B0604020202020204" pitchFamily="34" charset="0"/>
                        </a:rPr>
                        <a:t>DCR,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71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60.9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67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1" dirty="0">
                          <a:latin typeface="Arial" panose="020B0604020202020204" pitchFamily="34" charset="0"/>
                          <a:cs typeface="Arial" panose="020B0604020202020204" pitchFamily="34" charset="0"/>
                        </a:rPr>
                        <a:t>73.3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906156"/>
                  </a:ext>
                </a:extLst>
              </a:tr>
            </a:tbl>
          </a:graphicData>
        </a:graphic>
      </p:graphicFrame>
      <p:graphicFrame>
        <p:nvGraphicFramePr>
          <p:cNvPr id="5" name="Table 4">
            <a:extLst>
              <a:ext uri="{FF2B5EF4-FFF2-40B4-BE49-F238E27FC236}">
                <a16:creationId xmlns:a16="http://schemas.microsoft.com/office/drawing/2014/main" id="{32416ABE-26D0-500A-46E2-8B04CDED7372}"/>
              </a:ext>
            </a:extLst>
          </p:cNvPr>
          <p:cNvGraphicFramePr>
            <a:graphicFrameLocks noGrp="1"/>
          </p:cNvGraphicFramePr>
          <p:nvPr>
            <p:extLst>
              <p:ext uri="{D42A27DB-BD31-4B8C-83A1-F6EECF244321}">
                <p14:modId xmlns:p14="http://schemas.microsoft.com/office/powerpoint/2010/main" val="2350329972"/>
              </p:ext>
            </p:extLst>
          </p:nvPr>
        </p:nvGraphicFramePr>
        <p:xfrm>
          <a:off x="7620260" y="1239362"/>
          <a:ext cx="4169808" cy="4973608"/>
        </p:xfrm>
        <a:graphic>
          <a:graphicData uri="http://schemas.openxmlformats.org/drawingml/2006/table">
            <a:tbl>
              <a:tblPr firstRow="1" firstCol="1" bandRow="1">
                <a:tableStyleId>{5C22544A-7EE6-4342-B048-85BDC9FD1C3A}</a:tableStyleId>
              </a:tblPr>
              <a:tblGrid>
                <a:gridCol w="2396077">
                  <a:extLst>
                    <a:ext uri="{9D8B030D-6E8A-4147-A177-3AD203B41FA5}">
                      <a16:colId xmlns:a16="http://schemas.microsoft.com/office/drawing/2014/main" val="3675566130"/>
                    </a:ext>
                  </a:extLst>
                </a:gridCol>
                <a:gridCol w="874561">
                  <a:extLst>
                    <a:ext uri="{9D8B030D-6E8A-4147-A177-3AD203B41FA5}">
                      <a16:colId xmlns:a16="http://schemas.microsoft.com/office/drawing/2014/main" val="1631867079"/>
                    </a:ext>
                  </a:extLst>
                </a:gridCol>
                <a:gridCol w="899170">
                  <a:extLst>
                    <a:ext uri="{9D8B030D-6E8A-4147-A177-3AD203B41FA5}">
                      <a16:colId xmlns:a16="http://schemas.microsoft.com/office/drawing/2014/main" val="2440895388"/>
                    </a:ext>
                  </a:extLst>
                </a:gridCol>
              </a:tblGrid>
              <a:tr h="241457">
                <a:tc>
                  <a:txBody>
                    <a:bodyPr/>
                    <a:lstStyle/>
                    <a:p>
                      <a:pPr>
                        <a:lnSpc>
                          <a:spcPts val="1020"/>
                        </a:lnSpc>
                      </a:pPr>
                      <a:endParaRPr lang="en-US" sz="11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100" dirty="0">
                          <a:latin typeface="Arial" panose="020B0604020202020204" pitchFamily="34" charset="0"/>
                          <a:cs typeface="Arial" panose="020B0604020202020204" pitchFamily="34" charset="0"/>
                        </a:rPr>
                        <a:t>All Patients, N = 364</a:t>
                      </a:r>
                      <a:endParaRPr lang="en-US" sz="1800" dirty="0"/>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ts val="1020"/>
                        </a:lnSpc>
                      </a:pP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633755"/>
                  </a:ext>
                </a:extLst>
              </a:tr>
              <a:tr h="203634">
                <a:tc>
                  <a:txBody>
                    <a:bodyPr/>
                    <a:lstStyle/>
                    <a:p>
                      <a:pPr>
                        <a:lnSpc>
                          <a:spcPts val="1020"/>
                        </a:lnSpc>
                      </a:pPr>
                      <a:endParaRPr lang="en-US" sz="11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b="1" dirty="0">
                          <a:solidFill>
                            <a:schemeClr val="bg1"/>
                          </a:solidFill>
                          <a:latin typeface="Arial" panose="020B0604020202020204" pitchFamily="34" charset="0"/>
                          <a:cs typeface="Arial" panose="020B0604020202020204" pitchFamily="34" charset="0"/>
                        </a:rPr>
                        <a:t>Total</a:t>
                      </a:r>
                      <a:endParaRPr lang="en-US" sz="1100" dirty="0">
                        <a:solidFill>
                          <a:schemeClr val="bg1"/>
                        </a:solidFill>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ts val="1020"/>
                        </a:lnSpc>
                        <a:spcBef>
                          <a:spcPts val="0"/>
                        </a:spcBef>
                        <a:spcAft>
                          <a:spcPts val="0"/>
                        </a:spcAft>
                        <a:buClrTx/>
                        <a:buSzTx/>
                        <a:buFontTx/>
                        <a:buNone/>
                        <a:tabLst/>
                        <a:defRPr/>
                      </a:pPr>
                      <a:r>
                        <a:rPr lang="en-US" sz="1100" b="1" dirty="0">
                          <a:solidFill>
                            <a:schemeClr val="bg1"/>
                          </a:solidFill>
                          <a:latin typeface="Arial" panose="020B0604020202020204" pitchFamily="34" charset="0"/>
                          <a:cs typeface="Arial" panose="020B0604020202020204" pitchFamily="34" charset="0"/>
                        </a:rPr>
                        <a:t>Grade 3/4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02006760"/>
                  </a:ext>
                </a:extLst>
              </a:tr>
              <a:tr h="203634">
                <a:tc>
                  <a:txBody>
                    <a:bodyPr/>
                    <a:lstStyle/>
                    <a:p>
                      <a:pPr>
                        <a:lnSpc>
                          <a:spcPts val="1020"/>
                        </a:lnSpc>
                      </a:pPr>
                      <a:r>
                        <a:rPr lang="en-US" sz="1100" dirty="0">
                          <a:latin typeface="Arial" panose="020B0604020202020204" pitchFamily="34" charset="0"/>
                          <a:cs typeface="Arial" panose="020B0604020202020204" pitchFamily="34" charset="0"/>
                        </a:rPr>
                        <a:t>Any adverse event,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kern="1200" dirty="0">
                          <a:solidFill>
                            <a:schemeClr val="dk1"/>
                          </a:solidFill>
                          <a:latin typeface="Arial" panose="020B0604020202020204" pitchFamily="34" charset="0"/>
                          <a:ea typeface="+mn-ea"/>
                          <a:cs typeface="Arial" panose="020B0604020202020204" pitchFamily="34" charset="0"/>
                        </a:rPr>
                        <a:t>355 (98)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kern="1200" dirty="0">
                          <a:solidFill>
                            <a:schemeClr val="dk1"/>
                          </a:solidFill>
                          <a:latin typeface="Arial" panose="020B0604020202020204" pitchFamily="34" charset="0"/>
                          <a:ea typeface="+mn-ea"/>
                          <a:cs typeface="Arial" panose="020B0604020202020204" pitchFamily="34" charset="0"/>
                        </a:rPr>
                        <a:t>244 (67)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147466"/>
                  </a:ext>
                </a:extLst>
              </a:tr>
              <a:tr h="203634">
                <a:tc gridSpan="3">
                  <a:txBody>
                    <a:bodyPr/>
                    <a:lstStyle/>
                    <a:p>
                      <a:pPr lvl="0">
                        <a:lnSpc>
                          <a:spcPts val="1020"/>
                        </a:lnSpc>
                      </a:pPr>
                      <a:r>
                        <a:rPr lang="en-US" sz="1100" dirty="0">
                          <a:latin typeface="Arial" panose="020B0604020202020204" pitchFamily="34" charset="0"/>
                          <a:cs typeface="Arial" panose="020B0604020202020204" pitchFamily="34" charset="0"/>
                        </a:rPr>
                        <a:t>Most common adverse events, n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lvl="0">
                        <a:lnSpc>
                          <a:spcPts val="1020"/>
                        </a:lnSpc>
                      </a:pPr>
                      <a:endParaRPr lang="en-US"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5194212"/>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Peripheral edema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186 (51)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33 (9)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39307"/>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Nausea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163 (45)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9 (2)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635500"/>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Vomiting</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102 (28)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9 (2)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080599"/>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Blood creatinine increased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89 (24)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176720"/>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Dyspnea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84 (23)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ts val="1020"/>
                        </a:lnSpc>
                      </a:pPr>
                      <a:r>
                        <a:rPr lang="en-US" sz="1100" dirty="0">
                          <a:latin typeface="Arial" panose="020B0604020202020204" pitchFamily="34" charset="0"/>
                          <a:cs typeface="Arial" panose="020B0604020202020204" pitchFamily="34" charset="0"/>
                        </a:rPr>
                        <a:t>24 (7)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87262"/>
                  </a:ext>
                </a:extLst>
              </a:tr>
              <a:tr h="203634">
                <a:tc>
                  <a:txBody>
                    <a:bodyPr/>
                    <a:lstStyle/>
                    <a:p>
                      <a:pPr lvl="1">
                        <a:lnSpc>
                          <a:spcPts val="1020"/>
                        </a:lnSpc>
                      </a:pPr>
                      <a:r>
                        <a:rPr lang="en-US" sz="1100" dirty="0">
                          <a:solidFill>
                            <a:schemeClr val="bg1"/>
                          </a:solidFill>
                          <a:latin typeface="Arial" panose="020B0604020202020204" pitchFamily="34" charset="0"/>
                          <a:cs typeface="Arial" panose="020B0604020202020204" pitchFamily="34" charset="0"/>
                        </a:rPr>
                        <a:t>Fatigue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80 (22)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solidFill>
                            <a:schemeClr val="tx1"/>
                          </a:solidFill>
                          <a:latin typeface="Arial" panose="020B0604020202020204" pitchFamily="34" charset="0"/>
                          <a:cs typeface="Arial" panose="020B0604020202020204" pitchFamily="34" charset="0"/>
                        </a:rPr>
                        <a:t>16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218434"/>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Decreased appetite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76 (21)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785209"/>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Constipation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66 (18)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50054"/>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Diarrhea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64 (18)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972774"/>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Cough</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58 (16)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85452"/>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Back pain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54 (15)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749819"/>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Pyrexia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50 (14)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0828003"/>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ALT increased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48 (13)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23 (6)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238220"/>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Asthenia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42 (12)</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13 (4)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148745"/>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Pneumonia</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39 (11)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17 (5)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9223588"/>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Weight loss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36 (10)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2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832387"/>
                  </a:ext>
                </a:extLst>
              </a:tr>
              <a:tr h="203634">
                <a:tc>
                  <a:txBody>
                    <a:bodyPr/>
                    <a:lstStyle/>
                    <a:p>
                      <a:pPr lvl="1">
                        <a:lnSpc>
                          <a:spcPts val="1020"/>
                        </a:lnSpc>
                      </a:pPr>
                      <a:r>
                        <a:rPr lang="en-US" sz="1100" dirty="0">
                          <a:latin typeface="Arial" panose="020B0604020202020204" pitchFamily="34" charset="0"/>
                          <a:cs typeface="Arial" panose="020B0604020202020204" pitchFamily="34" charset="0"/>
                        </a:rPr>
                        <a:t>Noncardiac chest pain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35 (10)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4 (1)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5075878"/>
                  </a:ext>
                </a:extLst>
              </a:tr>
              <a:tr h="203634">
                <a:tc>
                  <a:txBody>
                    <a:bodyPr/>
                    <a:lstStyle/>
                    <a:p>
                      <a:pPr lvl="0">
                        <a:lnSpc>
                          <a:spcPts val="1020"/>
                        </a:lnSpc>
                      </a:pPr>
                      <a:r>
                        <a:rPr lang="en-US" sz="1100" dirty="0">
                          <a:latin typeface="Arial" panose="020B0604020202020204" pitchFamily="34" charset="0"/>
                          <a:cs typeface="Arial" panose="020B0604020202020204" pitchFamily="34" charset="0"/>
                        </a:rPr>
                        <a:t>Event leading to discontinuation</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56 (15)</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020"/>
                        </a:lnSpc>
                      </a:pPr>
                      <a:r>
                        <a:rPr lang="en-US" sz="1100" dirty="0">
                          <a:latin typeface="Arial" panose="020B0604020202020204" pitchFamily="34" charset="0"/>
                          <a:cs typeface="Arial" panose="020B0604020202020204" pitchFamily="34" charset="0"/>
                        </a:rPr>
                        <a:t>35 (10)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6400488"/>
                  </a:ext>
                </a:extLst>
              </a:tr>
            </a:tbl>
          </a:graphicData>
        </a:graphic>
      </p:graphicFrame>
      <p:sp>
        <p:nvSpPr>
          <p:cNvPr id="4" name="TextBox 3">
            <a:extLst>
              <a:ext uri="{FF2B5EF4-FFF2-40B4-BE49-F238E27FC236}">
                <a16:creationId xmlns:a16="http://schemas.microsoft.com/office/drawing/2014/main" id="{C4B2C218-7F8E-DF86-275C-FA4B8C1FD394}"/>
              </a:ext>
            </a:extLst>
          </p:cNvPr>
          <p:cNvSpPr txBox="1">
            <a:spLocks noChangeArrowheads="1"/>
          </p:cNvSpPr>
          <p:nvPr/>
        </p:nvSpPr>
        <p:spPr bwMode="auto">
          <a:xfrm>
            <a:off x="7620260" y="870030"/>
            <a:ext cx="41698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ourier New" panose="02070309020205020404" pitchFamily="49" charset="0"/>
              <a:buChar char="o"/>
              <a:defRPr sz="3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456971">
              <a:spcBef>
                <a:spcPct val="0"/>
              </a:spcBef>
              <a:buNone/>
            </a:pPr>
            <a:r>
              <a:rPr lang="en-US" altLang="en-US" sz="1800" b="1" dirty="0">
                <a:solidFill>
                  <a:schemeClr val="tx1"/>
                </a:solidFill>
              </a:rPr>
              <a:t>Capmatinib Safety Profile</a:t>
            </a:r>
          </a:p>
        </p:txBody>
      </p:sp>
    </p:spTree>
    <p:extLst>
      <p:ext uri="{BB962C8B-B14F-4D97-AF65-F5344CB8AC3E}">
        <p14:creationId xmlns:p14="http://schemas.microsoft.com/office/powerpoint/2010/main" val="3371562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7B5C1-AB98-7EFD-8F84-2EC4281041A1}"/>
              </a:ext>
            </a:extLst>
          </p:cNvPr>
          <p:cNvSpPr>
            <a:spLocks noGrp="1"/>
          </p:cNvSpPr>
          <p:nvPr>
            <p:ph type="title"/>
          </p:nvPr>
        </p:nvSpPr>
        <p:spPr>
          <a:xfrm>
            <a:off x="838200" y="140110"/>
            <a:ext cx="10515600" cy="1325563"/>
          </a:xfrm>
        </p:spPr>
        <p:txBody>
          <a:bodyPr>
            <a:noAutofit/>
          </a:bodyPr>
          <a:lstStyle/>
          <a:p>
            <a:r>
              <a:rPr lang="en-US" sz="3600" dirty="0"/>
              <a:t>VISION: A Single-arm, Open-label, Multicenter, Nonrandomized, Multicohort Study</a:t>
            </a:r>
          </a:p>
        </p:txBody>
      </p:sp>
      <p:sp>
        <p:nvSpPr>
          <p:cNvPr id="5" name="Content Placeholder 4">
            <a:extLst>
              <a:ext uri="{FF2B5EF4-FFF2-40B4-BE49-F238E27FC236}">
                <a16:creationId xmlns:a16="http://schemas.microsoft.com/office/drawing/2014/main" id="{4A3D527A-D4B7-7680-A9FC-FBF92F5A0EA5}"/>
              </a:ext>
            </a:extLst>
          </p:cNvPr>
          <p:cNvSpPr>
            <a:spLocks noGrp="1"/>
          </p:cNvSpPr>
          <p:nvPr>
            <p:ph idx="1"/>
          </p:nvPr>
        </p:nvSpPr>
        <p:spPr>
          <a:xfrm>
            <a:off x="838200" y="1600610"/>
            <a:ext cx="10515600" cy="771271"/>
          </a:xfrm>
        </p:spPr>
        <p:txBody>
          <a:bodyPr>
            <a:normAutofit/>
          </a:bodyPr>
          <a:lstStyle/>
          <a:p>
            <a:pPr marL="0" indent="0" algn="ctr">
              <a:buNone/>
            </a:pPr>
            <a:r>
              <a:rPr lang="en-US" sz="2000" dirty="0" err="1"/>
              <a:t>Tepotinib</a:t>
            </a:r>
            <a:r>
              <a:rPr lang="en-US" sz="2000" dirty="0"/>
              <a:t> in Adult Patients With Advanced or Metastatic NSCLC </a:t>
            </a:r>
          </a:p>
          <a:p>
            <a:pPr marL="0" indent="0" algn="ctr">
              <a:buNone/>
            </a:pPr>
            <a:r>
              <a:rPr lang="en-US" sz="2000" dirty="0"/>
              <a:t>Harboring METex14 Skipping Alterations</a:t>
            </a:r>
          </a:p>
        </p:txBody>
      </p:sp>
      <p:sp>
        <p:nvSpPr>
          <p:cNvPr id="6" name="Text Placeholder 5">
            <a:extLst>
              <a:ext uri="{FF2B5EF4-FFF2-40B4-BE49-F238E27FC236}">
                <a16:creationId xmlns:a16="http://schemas.microsoft.com/office/drawing/2014/main" id="{9E3A9AA2-04EA-E42B-C0BE-DCEBD7C8112A}"/>
              </a:ext>
            </a:extLst>
          </p:cNvPr>
          <p:cNvSpPr>
            <a:spLocks noGrp="1"/>
          </p:cNvSpPr>
          <p:nvPr>
            <p:ph type="body" sz="quarter" idx="12"/>
          </p:nvPr>
        </p:nvSpPr>
        <p:spPr>
          <a:xfrm>
            <a:off x="1524000" y="6346212"/>
            <a:ext cx="10188332" cy="510468"/>
          </a:xfrm>
        </p:spPr>
        <p:txBody>
          <a:bodyPr/>
          <a:lstStyle/>
          <a:p>
            <a:r>
              <a:rPr lang="en-US" sz="700" dirty="0"/>
              <a:t>*Identification of </a:t>
            </a:r>
            <a:r>
              <a:rPr lang="en-US" sz="700" i="1" dirty="0"/>
              <a:t>MET</a:t>
            </a:r>
            <a:r>
              <a:rPr lang="en-US" sz="700" dirty="0"/>
              <a:t>ex14 skipping was prospectively determined using central laboratories employing either a PCR-based or NGS-based clinical trial assay using tissue and/or plasma samples. An FDA-approved test for detection of </a:t>
            </a:r>
            <a:r>
              <a:rPr lang="en-US" sz="700" i="1" dirty="0"/>
              <a:t>MET</a:t>
            </a:r>
            <a:r>
              <a:rPr lang="en-US" sz="700" dirty="0"/>
              <a:t>exon14 skipping alterations in NSCLC for selecting patients for treatment with </a:t>
            </a:r>
            <a:r>
              <a:rPr lang="en-US" sz="700" dirty="0" err="1"/>
              <a:t>tepatonib</a:t>
            </a:r>
            <a:r>
              <a:rPr lang="en-US" sz="700" dirty="0"/>
              <a:t> is not available. </a:t>
            </a:r>
            <a:r>
              <a:rPr lang="en-US" sz="700" baseline="30000" dirty="0"/>
              <a:t>†</a:t>
            </a:r>
            <a:r>
              <a:rPr lang="en-US" sz="700" dirty="0"/>
              <a:t>450 mg active moiety.</a:t>
            </a:r>
            <a:br>
              <a:rPr lang="en-US" sz="700" dirty="0"/>
            </a:br>
            <a:r>
              <a:rPr lang="en-US" sz="700" dirty="0"/>
              <a:t>ALK, anaplastic lymphoma kinase; BICR, Blinded Independent Central Review; CNS, central nervous system; DOR, duration of response; ECOG PS, Eastern Cooperative Oncology Group performance status; EGFR, epidermal growth factor receptor; HGF, hepatocyte growth factor; NGS, next-generation sequencing; ORR, objective response rate; PCR; polymerase chain reaction; QD, once daily; RECIST, Response Evaluation Criteria in Solid Tumors. </a:t>
            </a:r>
            <a:br>
              <a:rPr lang="en-US" sz="700" dirty="0"/>
            </a:br>
            <a:r>
              <a:rPr lang="en-US" sz="700" dirty="0"/>
              <a:t>Paik et al</a:t>
            </a:r>
            <a:r>
              <a:rPr lang="en-US" sz="700" i="1" dirty="0"/>
              <a:t>. N </a:t>
            </a:r>
            <a:r>
              <a:rPr lang="en-US" sz="700" i="1" dirty="0" err="1"/>
              <a:t>Engl</a:t>
            </a:r>
            <a:r>
              <a:rPr lang="en-US" sz="700" i="1" dirty="0"/>
              <a:t> J Med</a:t>
            </a:r>
            <a:r>
              <a:rPr lang="en-US" sz="700" dirty="0"/>
              <a:t>. 2020;383:931-943.</a:t>
            </a:r>
          </a:p>
        </p:txBody>
      </p:sp>
      <p:sp>
        <p:nvSpPr>
          <p:cNvPr id="7" name="Rectangle 6">
            <a:extLst>
              <a:ext uri="{FF2B5EF4-FFF2-40B4-BE49-F238E27FC236}">
                <a16:creationId xmlns:a16="http://schemas.microsoft.com/office/drawing/2014/main" id="{B40BB158-0791-2F2A-6156-0960170BA32E}"/>
              </a:ext>
            </a:extLst>
          </p:cNvPr>
          <p:cNvSpPr/>
          <p:nvPr/>
        </p:nvSpPr>
        <p:spPr>
          <a:xfrm>
            <a:off x="1114651" y="2519180"/>
            <a:ext cx="2425230" cy="31934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95156" defTabSz="456743">
              <a:tabLst>
                <a:tab pos="324795" algn="l"/>
              </a:tabLst>
              <a:defRPr/>
            </a:pPr>
            <a:r>
              <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Eligibility</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Advanced metastatic </a:t>
            </a:r>
            <a:r>
              <a:rPr lang="en-US" sz="1199" i="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MET</a:t>
            </a: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ex14+ NSCLC*</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EGFR wild-type and ALK negative status</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≥1 measurable lesion by RECIST v1.1</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ECOG PS 0-1</a:t>
            </a:r>
          </a:p>
          <a:p>
            <a:pPr marL="95156" defTabSz="456743">
              <a:tabLst>
                <a:tab pos="324795" algn="l"/>
              </a:tabLst>
              <a:defRPr/>
            </a:pPr>
            <a:endPar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95156" defTabSz="456743">
              <a:tabLst>
                <a:tab pos="324795" algn="l"/>
              </a:tabLst>
              <a:defRPr/>
            </a:pPr>
            <a:r>
              <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Exclusions</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Symptomatic CNS metastases</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Clinically significant uncontrolled cardiac disease</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Prior treatment with any MET or HGF Inhibitor</a:t>
            </a:r>
          </a:p>
        </p:txBody>
      </p:sp>
      <p:sp>
        <p:nvSpPr>
          <p:cNvPr id="8" name="Rectangle 7">
            <a:extLst>
              <a:ext uri="{FF2B5EF4-FFF2-40B4-BE49-F238E27FC236}">
                <a16:creationId xmlns:a16="http://schemas.microsoft.com/office/drawing/2014/main" id="{D7938687-9A9C-FEF7-931B-663EB6383C77}"/>
              </a:ext>
            </a:extLst>
          </p:cNvPr>
          <p:cNvSpPr/>
          <p:nvPr/>
        </p:nvSpPr>
        <p:spPr>
          <a:xfrm>
            <a:off x="4149989" y="2706189"/>
            <a:ext cx="2028190" cy="84072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456743">
              <a:lnSpc>
                <a:spcPct val="99000"/>
              </a:lnSpc>
            </a:pPr>
            <a:r>
              <a:rPr lang="en-US" altLang="en-US" sz="1199" b="1" dirty="0">
                <a:solidFill>
                  <a:schemeClr val="tx1"/>
                </a:solidFill>
                <a:latin typeface="Arial" panose="020B0604020202020204" pitchFamily="34" charset="0"/>
                <a:cs typeface="Arial" panose="020B0604020202020204" pitchFamily="34" charset="0"/>
              </a:rPr>
              <a:t>Cohort A</a:t>
            </a:r>
          </a:p>
          <a:p>
            <a:pPr algn="ctr" defTabSz="456743">
              <a:lnSpc>
                <a:spcPct val="99000"/>
              </a:lnSpc>
            </a:pPr>
            <a:r>
              <a:rPr lang="en-US" altLang="en-US" sz="1199" dirty="0">
                <a:solidFill>
                  <a:schemeClr val="tx1"/>
                </a:solidFill>
                <a:latin typeface="Arial" panose="020B0604020202020204" pitchFamily="34" charset="0"/>
                <a:cs typeface="Arial" panose="020B0604020202020204" pitchFamily="34" charset="0"/>
              </a:rPr>
              <a:t>METex14 skipping</a:t>
            </a:r>
          </a:p>
          <a:p>
            <a:pPr algn="ctr" defTabSz="456743">
              <a:lnSpc>
                <a:spcPct val="99000"/>
              </a:lnSpc>
            </a:pPr>
            <a:r>
              <a:rPr lang="en-US" altLang="en-US" sz="1199" dirty="0">
                <a:solidFill>
                  <a:schemeClr val="tx1"/>
                </a:solidFill>
                <a:latin typeface="Arial" panose="020B0604020202020204" pitchFamily="34" charset="0"/>
                <a:cs typeface="Arial" panose="020B0604020202020204" pitchFamily="34" charset="0"/>
              </a:rPr>
              <a:t>Detection of alterations in plasma or tissue</a:t>
            </a:r>
          </a:p>
        </p:txBody>
      </p:sp>
      <p:cxnSp>
        <p:nvCxnSpPr>
          <p:cNvPr id="9" name="Straight Arrow Connector 8">
            <a:extLst>
              <a:ext uri="{FF2B5EF4-FFF2-40B4-BE49-F238E27FC236}">
                <a16:creationId xmlns:a16="http://schemas.microsoft.com/office/drawing/2014/main" id="{676E67A1-3293-8B7F-F3B0-922F8BA03F23}"/>
              </a:ext>
            </a:extLst>
          </p:cNvPr>
          <p:cNvCxnSpPr>
            <a:cxnSpLocks/>
          </p:cNvCxnSpPr>
          <p:nvPr/>
        </p:nvCxnSpPr>
        <p:spPr>
          <a:xfrm>
            <a:off x="3539881" y="4111499"/>
            <a:ext cx="519756"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27DDF91-467F-00F3-158E-B6B7EC182A45}"/>
              </a:ext>
            </a:extLst>
          </p:cNvPr>
          <p:cNvCxnSpPr/>
          <p:nvPr/>
        </p:nvCxnSpPr>
        <p:spPr>
          <a:xfrm>
            <a:off x="3772386" y="3125048"/>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D929EF7-1FD4-E489-E024-1B91A28D44CD}"/>
              </a:ext>
            </a:extLst>
          </p:cNvPr>
          <p:cNvCxnSpPr/>
          <p:nvPr/>
        </p:nvCxnSpPr>
        <p:spPr>
          <a:xfrm>
            <a:off x="3765855" y="5313786"/>
            <a:ext cx="245009"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496CBBC-B001-1F9A-5742-5646817052F4}"/>
              </a:ext>
            </a:extLst>
          </p:cNvPr>
          <p:cNvSpPr/>
          <p:nvPr/>
        </p:nvSpPr>
        <p:spPr>
          <a:xfrm>
            <a:off x="4159148" y="3743524"/>
            <a:ext cx="2019031" cy="771272"/>
          </a:xfrm>
          <a:prstGeom prst="rect">
            <a:avLst/>
          </a:prstGeom>
          <a:solidFill>
            <a:schemeClr val="tx1">
              <a:lumMod val="20000"/>
              <a:lumOff val="80000"/>
            </a:schemeClr>
          </a:solidFill>
          <a:ln>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456743"/>
            <a:r>
              <a:rPr lang="en-US" altLang="en-US" sz="1199" b="1" dirty="0">
                <a:solidFill>
                  <a:schemeClr val="tx1"/>
                </a:solidFill>
                <a:latin typeface="Arial" panose="020B0604020202020204" pitchFamily="34" charset="0"/>
                <a:cs typeface="Arial" panose="020B0604020202020204" pitchFamily="34" charset="0"/>
              </a:rPr>
              <a:t>Cohort B</a:t>
            </a:r>
            <a:br>
              <a:rPr lang="en-US" altLang="en-US" sz="1199" b="1" dirty="0">
                <a:solidFill>
                  <a:schemeClr val="tx1"/>
                </a:solidFill>
                <a:latin typeface="Arial" panose="020B0604020202020204" pitchFamily="34" charset="0"/>
                <a:cs typeface="Arial" panose="020B0604020202020204" pitchFamily="34" charset="0"/>
              </a:rPr>
            </a:br>
            <a:r>
              <a:rPr lang="en-US" altLang="en-US" sz="1199" i="1" dirty="0">
                <a:solidFill>
                  <a:schemeClr val="tx1"/>
                </a:solidFill>
                <a:latin typeface="Arial" panose="020B0604020202020204" pitchFamily="34" charset="0"/>
                <a:cs typeface="Arial" panose="020B0604020202020204" pitchFamily="34" charset="0"/>
              </a:rPr>
              <a:t>MET</a:t>
            </a:r>
            <a:r>
              <a:rPr lang="en-US" altLang="en-US" sz="1199" dirty="0">
                <a:solidFill>
                  <a:schemeClr val="tx1"/>
                </a:solidFill>
                <a:latin typeface="Arial" panose="020B0604020202020204" pitchFamily="34" charset="0"/>
                <a:cs typeface="Arial" panose="020B0604020202020204" pitchFamily="34" charset="0"/>
              </a:rPr>
              <a:t> amplification</a:t>
            </a:r>
          </a:p>
        </p:txBody>
      </p:sp>
      <p:sp>
        <p:nvSpPr>
          <p:cNvPr id="14" name="Rectangle 13">
            <a:extLst>
              <a:ext uri="{FF2B5EF4-FFF2-40B4-BE49-F238E27FC236}">
                <a16:creationId xmlns:a16="http://schemas.microsoft.com/office/drawing/2014/main" id="{D73A4139-E2D8-5246-0C30-02592BFF8D6D}"/>
              </a:ext>
            </a:extLst>
          </p:cNvPr>
          <p:cNvSpPr/>
          <p:nvPr/>
        </p:nvSpPr>
        <p:spPr>
          <a:xfrm>
            <a:off x="6564941" y="3779098"/>
            <a:ext cx="2009806" cy="6010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6743"/>
            <a:r>
              <a:rPr lang="en-US" altLang="en-US" sz="1199" b="1" dirty="0" err="1">
                <a:solidFill>
                  <a:schemeClr val="tx1"/>
                </a:solidFill>
                <a:latin typeface="Arial" panose="020B0604020202020204" pitchFamily="34" charset="0"/>
                <a:cs typeface="Arial" panose="020B0604020202020204" pitchFamily="34" charset="0"/>
              </a:rPr>
              <a:t>Tepotinib</a:t>
            </a:r>
            <a:br>
              <a:rPr lang="en-US" altLang="en-US" sz="1199" b="1" dirty="0">
                <a:solidFill>
                  <a:schemeClr val="tx1"/>
                </a:solidFill>
                <a:latin typeface="Arial" panose="020B0604020202020204" pitchFamily="34" charset="0"/>
                <a:cs typeface="Arial" panose="020B0604020202020204" pitchFamily="34" charset="0"/>
              </a:rPr>
            </a:br>
            <a:r>
              <a:rPr lang="en-US" altLang="en-US" sz="1199" dirty="0">
                <a:solidFill>
                  <a:schemeClr val="tx1"/>
                </a:solidFill>
                <a:latin typeface="Arial" panose="020B0604020202020204" pitchFamily="34" charset="0"/>
                <a:cs typeface="Arial" panose="020B0604020202020204" pitchFamily="34" charset="0"/>
              </a:rPr>
              <a:t>500 mg</a:t>
            </a:r>
            <a:r>
              <a:rPr lang="en-US" altLang="en-US" sz="1199" baseline="30000" dirty="0">
                <a:solidFill>
                  <a:schemeClr val="tx1"/>
                </a:solidFill>
                <a:latin typeface="Arial" panose="020B0604020202020204" pitchFamily="34" charset="0"/>
                <a:cs typeface="Arial" panose="020B0604020202020204" pitchFamily="34" charset="0"/>
              </a:rPr>
              <a:t>†</a:t>
            </a:r>
            <a:r>
              <a:rPr lang="en-US" altLang="en-US" sz="1199" dirty="0">
                <a:solidFill>
                  <a:schemeClr val="tx1"/>
                </a:solidFill>
                <a:latin typeface="Arial" panose="020B0604020202020204" pitchFamily="34" charset="0"/>
                <a:cs typeface="Arial" panose="020B0604020202020204" pitchFamily="34" charset="0"/>
              </a:rPr>
              <a:t> oral QD</a:t>
            </a:r>
          </a:p>
        </p:txBody>
      </p:sp>
      <p:sp>
        <p:nvSpPr>
          <p:cNvPr id="15" name="object 2">
            <a:extLst>
              <a:ext uri="{FF2B5EF4-FFF2-40B4-BE49-F238E27FC236}">
                <a16:creationId xmlns:a16="http://schemas.microsoft.com/office/drawing/2014/main" id="{31C3D628-A49F-0656-1E81-40DE12D0541A}"/>
              </a:ext>
            </a:extLst>
          </p:cNvPr>
          <p:cNvSpPr>
            <a:spLocks/>
          </p:cNvSpPr>
          <p:nvPr/>
        </p:nvSpPr>
        <p:spPr bwMode="auto">
          <a:xfrm rot="5400000">
            <a:off x="2648027" y="4198789"/>
            <a:ext cx="2202998" cy="45719"/>
          </a:xfrm>
          <a:custGeom>
            <a:avLst/>
            <a:gdLst>
              <a:gd name="T0" fmla="*/ 0 w 248920"/>
              <a:gd name="T1" fmla="*/ 248690 w 248920"/>
              <a:gd name="T2" fmla="*/ 0 60000 65536"/>
              <a:gd name="T3" fmla="*/ 0 60000 65536"/>
            </a:gdLst>
            <a:ahLst/>
            <a:cxnLst>
              <a:cxn ang="T2">
                <a:pos x="T0" y="0"/>
              </a:cxn>
              <a:cxn ang="T3">
                <a:pos x="T1" y="0"/>
              </a:cxn>
            </a:cxnLst>
            <a:rect l="0" t="0" r="r" b="b"/>
            <a:pathLst>
              <a:path w="248920">
                <a:moveTo>
                  <a:pt x="0" y="0"/>
                </a:moveTo>
                <a:lnTo>
                  <a:pt x="248373"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456743"/>
            <a:endParaRPr lang="en-US" sz="1798">
              <a:solidFill>
                <a:prstClr val="black"/>
              </a:solidFill>
            </a:endParaRPr>
          </a:p>
        </p:txBody>
      </p:sp>
      <p:sp>
        <p:nvSpPr>
          <p:cNvPr id="16" name="Rectangle 15">
            <a:extLst>
              <a:ext uri="{FF2B5EF4-FFF2-40B4-BE49-F238E27FC236}">
                <a16:creationId xmlns:a16="http://schemas.microsoft.com/office/drawing/2014/main" id="{D3AE05D8-7ABE-791E-9468-D241FFEF89C1}"/>
              </a:ext>
            </a:extLst>
          </p:cNvPr>
          <p:cNvSpPr/>
          <p:nvPr/>
        </p:nvSpPr>
        <p:spPr>
          <a:xfrm>
            <a:off x="4149989" y="4806845"/>
            <a:ext cx="2019031" cy="866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6743">
              <a:lnSpc>
                <a:spcPct val="99000"/>
              </a:lnSpc>
            </a:pPr>
            <a:r>
              <a:rPr lang="en-US" altLang="en-US" sz="1199" b="1" dirty="0">
                <a:solidFill>
                  <a:schemeClr val="tx1"/>
                </a:solidFill>
                <a:latin typeface="Arial" panose="020B0604020202020204" pitchFamily="34" charset="0"/>
                <a:cs typeface="Arial" panose="020B0604020202020204" pitchFamily="34" charset="0"/>
              </a:rPr>
              <a:t>Cohort C</a:t>
            </a:r>
          </a:p>
          <a:p>
            <a:pPr algn="ctr" defTabSz="456743">
              <a:lnSpc>
                <a:spcPct val="99000"/>
              </a:lnSpc>
            </a:pPr>
            <a:r>
              <a:rPr lang="en-US" altLang="en-US" sz="1199" dirty="0">
                <a:solidFill>
                  <a:schemeClr val="tx1"/>
                </a:solidFill>
                <a:latin typeface="Arial" panose="020B0604020202020204" pitchFamily="34" charset="0"/>
                <a:cs typeface="Arial" panose="020B0604020202020204" pitchFamily="34" charset="0"/>
              </a:rPr>
              <a:t>METex14 skipping</a:t>
            </a:r>
          </a:p>
          <a:p>
            <a:pPr algn="ctr" defTabSz="456743">
              <a:lnSpc>
                <a:spcPct val="99000"/>
              </a:lnSpc>
            </a:pPr>
            <a:r>
              <a:rPr lang="en-US" altLang="en-US" sz="1199" dirty="0">
                <a:solidFill>
                  <a:schemeClr val="tx1"/>
                </a:solidFill>
                <a:latin typeface="Arial" panose="020B0604020202020204" pitchFamily="34" charset="0"/>
                <a:cs typeface="Arial" panose="020B0604020202020204" pitchFamily="34" charset="0"/>
              </a:rPr>
              <a:t>Detection of alterations in plasma or tissue</a:t>
            </a:r>
          </a:p>
        </p:txBody>
      </p:sp>
      <p:cxnSp>
        <p:nvCxnSpPr>
          <p:cNvPr id="18" name="Straight Arrow Connector 17">
            <a:extLst>
              <a:ext uri="{FF2B5EF4-FFF2-40B4-BE49-F238E27FC236}">
                <a16:creationId xmlns:a16="http://schemas.microsoft.com/office/drawing/2014/main" id="{00C9CB95-5A74-A7BB-7530-C1651B0DDA70}"/>
              </a:ext>
            </a:extLst>
          </p:cNvPr>
          <p:cNvCxnSpPr>
            <a:cxnSpLocks/>
          </p:cNvCxnSpPr>
          <p:nvPr/>
        </p:nvCxnSpPr>
        <p:spPr>
          <a:xfrm>
            <a:off x="6244173" y="4107490"/>
            <a:ext cx="214570"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F311722A-459E-D4F3-52E4-0C1C31E8CF17}"/>
              </a:ext>
            </a:extLst>
          </p:cNvPr>
          <p:cNvCxnSpPr>
            <a:stCxn id="8" idx="3"/>
            <a:endCxn id="16" idx="3"/>
          </p:cNvCxnSpPr>
          <p:nvPr/>
        </p:nvCxnSpPr>
        <p:spPr>
          <a:xfrm flipH="1">
            <a:off x="6169020" y="3126551"/>
            <a:ext cx="9159" cy="2113679"/>
          </a:xfrm>
          <a:prstGeom prst="bentConnector3">
            <a:avLst>
              <a:gd name="adj1" fmla="val -713113"/>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72EF1B51-8ADB-B634-9421-3A0975D571F3}"/>
              </a:ext>
            </a:extLst>
          </p:cNvPr>
          <p:cNvCxnSpPr>
            <a:cxnSpLocks/>
          </p:cNvCxnSpPr>
          <p:nvPr/>
        </p:nvCxnSpPr>
        <p:spPr>
          <a:xfrm>
            <a:off x="8574747" y="4099471"/>
            <a:ext cx="214570"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884CED1D-DEBE-AA3A-2239-B0406698F060}"/>
              </a:ext>
            </a:extLst>
          </p:cNvPr>
          <p:cNvSpPr/>
          <p:nvPr/>
        </p:nvSpPr>
        <p:spPr>
          <a:xfrm>
            <a:off x="8884166" y="3130753"/>
            <a:ext cx="2320773" cy="18477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95156" defTabSz="456743">
              <a:tabLst>
                <a:tab pos="324795" algn="l"/>
              </a:tabLst>
              <a:defRPr/>
            </a:pPr>
            <a:r>
              <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Major efficacy outcome</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Confirmed ORR by RECIST v1.1 as evaluated by BICR</a:t>
            </a:r>
          </a:p>
          <a:p>
            <a:pPr marL="95156" defTabSz="456743">
              <a:tabLst>
                <a:tab pos="324795" algn="l"/>
              </a:tabLst>
              <a:defRPr/>
            </a:pPr>
            <a:endPar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95156" defTabSz="456743">
              <a:tabLst>
                <a:tab pos="324795" algn="l"/>
              </a:tabLst>
              <a:defRPr/>
            </a:pPr>
            <a:r>
              <a:rPr lang="en-US" sz="1199" b="1"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Additional efficacy outcome</a:t>
            </a:r>
          </a:p>
          <a:p>
            <a:pPr marL="380763" indent="-285607" defTabSz="456743">
              <a:buFont typeface="Arial" panose="020B0604020202020204" pitchFamily="34" charset="0"/>
              <a:buChar char="•"/>
              <a:tabLst>
                <a:tab pos="324795" algn="l"/>
              </a:tabLst>
              <a:defRPr/>
            </a:pPr>
            <a:r>
              <a:rPr lang="en-US" sz="1199" kern="10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DOR by BICR</a:t>
            </a:r>
          </a:p>
        </p:txBody>
      </p:sp>
      <p:sp>
        <p:nvSpPr>
          <p:cNvPr id="25" name="TextBox 24">
            <a:extLst>
              <a:ext uri="{FF2B5EF4-FFF2-40B4-BE49-F238E27FC236}">
                <a16:creationId xmlns:a16="http://schemas.microsoft.com/office/drawing/2014/main" id="{D02AD688-B066-DE34-8F3D-E6F9A9555400}"/>
              </a:ext>
            </a:extLst>
          </p:cNvPr>
          <p:cNvSpPr txBox="1"/>
          <p:nvPr/>
        </p:nvSpPr>
        <p:spPr>
          <a:xfrm>
            <a:off x="6564941" y="4598424"/>
            <a:ext cx="2000713" cy="830997"/>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Tepotinib</a:t>
            </a:r>
            <a:r>
              <a:rPr lang="en-US" sz="1200" dirty="0">
                <a:latin typeface="Arial" panose="020B0604020202020204" pitchFamily="34" charset="0"/>
                <a:cs typeface="Arial" panose="020B0604020202020204" pitchFamily="34" charset="0"/>
              </a:rPr>
              <a:t> was administered until disease progression or unacceptable toxicity</a:t>
            </a:r>
          </a:p>
        </p:txBody>
      </p:sp>
      <p:sp>
        <p:nvSpPr>
          <p:cNvPr id="26" name="TextBox 25">
            <a:extLst>
              <a:ext uri="{FF2B5EF4-FFF2-40B4-BE49-F238E27FC236}">
                <a16:creationId xmlns:a16="http://schemas.microsoft.com/office/drawing/2014/main" id="{3FE34594-43AA-2D22-B654-3607A170CDD3}"/>
              </a:ext>
            </a:extLst>
          </p:cNvPr>
          <p:cNvSpPr txBox="1"/>
          <p:nvPr/>
        </p:nvSpPr>
        <p:spPr>
          <a:xfrm>
            <a:off x="4017395" y="5700255"/>
            <a:ext cx="2255905" cy="261610"/>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Confirmatory Part 2 of study</a:t>
            </a:r>
          </a:p>
        </p:txBody>
      </p:sp>
    </p:spTree>
    <p:extLst>
      <p:ext uri="{BB962C8B-B14F-4D97-AF65-F5344CB8AC3E}">
        <p14:creationId xmlns:p14="http://schemas.microsoft.com/office/powerpoint/2010/main" val="58745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9E95-72FC-8302-5F6E-E84C51CC6BC3}"/>
              </a:ext>
            </a:extLst>
          </p:cNvPr>
          <p:cNvSpPr>
            <a:spLocks noGrp="1"/>
          </p:cNvSpPr>
          <p:nvPr>
            <p:ph type="title"/>
          </p:nvPr>
        </p:nvSpPr>
        <p:spPr/>
        <p:txBody>
          <a:bodyPr/>
          <a:lstStyle/>
          <a:p>
            <a:r>
              <a:rPr lang="en-US" dirty="0"/>
              <a:t>Disclosure of Conflicts of Interest</a:t>
            </a:r>
            <a:endParaRPr lang="en-US" sz="2399" dirty="0"/>
          </a:p>
        </p:txBody>
      </p:sp>
      <p:sp>
        <p:nvSpPr>
          <p:cNvPr id="11266" name="Content Placeholder 2">
            <a:extLst>
              <a:ext uri="{FF2B5EF4-FFF2-40B4-BE49-F238E27FC236}">
                <a16:creationId xmlns:a16="http://schemas.microsoft.com/office/drawing/2014/main" id="{D208031C-179A-0E50-7304-46E97BC3B097}"/>
              </a:ext>
            </a:extLst>
          </p:cNvPr>
          <p:cNvSpPr>
            <a:spLocks noGrp="1"/>
          </p:cNvSpPr>
          <p:nvPr>
            <p:ph idx="1"/>
          </p:nvPr>
        </p:nvSpPr>
        <p:spPr/>
        <p:txBody>
          <a:bodyPr/>
          <a:lstStyle/>
          <a:p>
            <a:pPr marL="0" indent="0">
              <a:buNone/>
            </a:pPr>
            <a:r>
              <a:rPr lang="en-US" sz="2399" dirty="0"/>
              <a:t>Mark A. </a:t>
            </a:r>
            <a:r>
              <a:rPr lang="en-US" sz="2399" dirty="0" err="1"/>
              <a:t>Socinski</a:t>
            </a:r>
            <a:r>
              <a:rPr lang="en-US" sz="2399" dirty="0"/>
              <a:t>, MD, reported a financial interest/relationship or affiliation in the form of </a:t>
            </a:r>
            <a:r>
              <a:rPr lang="en-US" sz="2399" i="1" dirty="0"/>
              <a:t>Speaker</a:t>
            </a:r>
            <a:r>
              <a:rPr lang="en-US" sz="2399" dirty="0"/>
              <a:t>: Genentech, Inc; AstraZeneca Pharmaceuticals LP; Jazz Pharmaceuticals plc; Janssen Oncology; Bristol-Myers Squibb Co; GI Therapeutics; Takeda Oncology; and Guardant Health, Inc. </a:t>
            </a:r>
            <a:r>
              <a:rPr lang="en-US" sz="2399" i="1" dirty="0"/>
              <a:t>Contracted research</a:t>
            </a:r>
            <a:r>
              <a:rPr lang="en-US" sz="2399" dirty="0"/>
              <a:t>: Genentech, Inc; Spectrum Pharmaceuticals, Inc; AstraZeneca Pharmaceuticals LP; Novartis Pharmaceuticals Corp; Daiichi-Sankyo, Inc; and </a:t>
            </a:r>
            <a:r>
              <a:rPr lang="en-US" sz="2399" dirty="0" err="1"/>
              <a:t>BeiGene</a:t>
            </a:r>
            <a:r>
              <a:rPr lang="en-US" sz="2399" dirty="0"/>
              <a:t> LTD.</a:t>
            </a:r>
            <a:endParaRPr lang="en-US" altLang="en-US" sz="2399"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B4E9B-7C1D-9337-B9BB-F93A4D1FFFE0}"/>
              </a:ext>
            </a:extLst>
          </p:cNvPr>
          <p:cNvSpPr>
            <a:spLocks noGrp="1"/>
          </p:cNvSpPr>
          <p:nvPr>
            <p:ph type="title"/>
          </p:nvPr>
        </p:nvSpPr>
        <p:spPr/>
        <p:txBody>
          <a:bodyPr>
            <a:normAutofit/>
          </a:bodyPr>
          <a:lstStyle/>
          <a:p>
            <a:r>
              <a:rPr lang="en-US" sz="3600" dirty="0"/>
              <a:t>VISION: Patient Characteristics</a:t>
            </a:r>
          </a:p>
        </p:txBody>
      </p:sp>
      <p:sp>
        <p:nvSpPr>
          <p:cNvPr id="4" name="Text Placeholder 3">
            <a:extLst>
              <a:ext uri="{FF2B5EF4-FFF2-40B4-BE49-F238E27FC236}">
                <a16:creationId xmlns:a16="http://schemas.microsoft.com/office/drawing/2014/main" id="{BA1511E6-A81D-7592-2905-FF8EA602DE64}"/>
              </a:ext>
            </a:extLst>
          </p:cNvPr>
          <p:cNvSpPr>
            <a:spLocks noGrp="1"/>
          </p:cNvSpPr>
          <p:nvPr>
            <p:ph type="body" idx="1"/>
          </p:nvPr>
        </p:nvSpPr>
        <p:spPr>
          <a:xfrm>
            <a:off x="839788" y="1663130"/>
            <a:ext cx="5157787" cy="439513"/>
          </a:xfrm>
        </p:spPr>
        <p:txBody>
          <a:bodyPr>
            <a:normAutofit/>
          </a:bodyPr>
          <a:lstStyle/>
          <a:p>
            <a:r>
              <a:rPr lang="en-US" sz="1600" dirty="0"/>
              <a:t>Disease Characteristics</a:t>
            </a:r>
            <a:r>
              <a:rPr lang="en-US" sz="1600" baseline="30000" dirty="0"/>
              <a:t>1</a:t>
            </a:r>
          </a:p>
        </p:txBody>
      </p:sp>
      <p:sp>
        <p:nvSpPr>
          <p:cNvPr id="5" name="Content Placeholder 4">
            <a:extLst>
              <a:ext uri="{FF2B5EF4-FFF2-40B4-BE49-F238E27FC236}">
                <a16:creationId xmlns:a16="http://schemas.microsoft.com/office/drawing/2014/main" id="{D31A6AB5-5069-3437-291D-8BE2119058F4}"/>
              </a:ext>
            </a:extLst>
          </p:cNvPr>
          <p:cNvSpPr>
            <a:spLocks noGrp="1"/>
          </p:cNvSpPr>
          <p:nvPr>
            <p:ph sz="half" idx="2"/>
          </p:nvPr>
        </p:nvSpPr>
        <p:spPr>
          <a:xfrm>
            <a:off x="839788" y="2102644"/>
            <a:ext cx="5157787" cy="715584"/>
          </a:xfrm>
        </p:spPr>
        <p:txBody>
          <a:bodyPr>
            <a:normAutofit/>
          </a:bodyPr>
          <a:lstStyle/>
          <a:p>
            <a:r>
              <a:rPr lang="en-US" sz="1600" dirty="0"/>
              <a:t>80% had adenocarcinoma histology</a:t>
            </a:r>
          </a:p>
          <a:p>
            <a:r>
              <a:rPr lang="en-US" sz="1600" dirty="0"/>
              <a:t>19% had CNS metastases</a:t>
            </a:r>
          </a:p>
        </p:txBody>
      </p:sp>
      <p:sp>
        <p:nvSpPr>
          <p:cNvPr id="6" name="Text Placeholder 5">
            <a:extLst>
              <a:ext uri="{FF2B5EF4-FFF2-40B4-BE49-F238E27FC236}">
                <a16:creationId xmlns:a16="http://schemas.microsoft.com/office/drawing/2014/main" id="{91338209-9540-7F88-B7F1-E796FF808587}"/>
              </a:ext>
            </a:extLst>
          </p:cNvPr>
          <p:cNvSpPr>
            <a:spLocks noGrp="1"/>
          </p:cNvSpPr>
          <p:nvPr>
            <p:ph type="body" sz="quarter" idx="3"/>
          </p:nvPr>
        </p:nvSpPr>
        <p:spPr>
          <a:xfrm>
            <a:off x="6172200" y="1663130"/>
            <a:ext cx="5183188" cy="439513"/>
          </a:xfrm>
        </p:spPr>
        <p:txBody>
          <a:bodyPr>
            <a:normAutofit/>
          </a:bodyPr>
          <a:lstStyle/>
          <a:p>
            <a:r>
              <a:rPr lang="en-US" sz="1600" dirty="0"/>
              <a:t>Smoking Status</a:t>
            </a:r>
            <a:endParaRPr lang="en-US" sz="1600" baseline="30000" dirty="0"/>
          </a:p>
        </p:txBody>
      </p:sp>
      <p:sp>
        <p:nvSpPr>
          <p:cNvPr id="7" name="Content Placeholder 6">
            <a:extLst>
              <a:ext uri="{FF2B5EF4-FFF2-40B4-BE49-F238E27FC236}">
                <a16:creationId xmlns:a16="http://schemas.microsoft.com/office/drawing/2014/main" id="{47278AF4-D75C-9071-EDED-1159E25FD236}"/>
              </a:ext>
            </a:extLst>
          </p:cNvPr>
          <p:cNvSpPr>
            <a:spLocks noGrp="1"/>
          </p:cNvSpPr>
          <p:nvPr>
            <p:ph sz="quarter" idx="4"/>
          </p:nvPr>
        </p:nvSpPr>
        <p:spPr>
          <a:xfrm>
            <a:off x="6172200" y="2102644"/>
            <a:ext cx="5183188" cy="791018"/>
          </a:xfrm>
        </p:spPr>
        <p:txBody>
          <a:bodyPr>
            <a:normAutofit/>
          </a:bodyPr>
          <a:lstStyle/>
          <a:p>
            <a:r>
              <a:rPr lang="en-US" sz="1600" dirty="0"/>
              <a:t>47% former smokers</a:t>
            </a:r>
          </a:p>
          <a:p>
            <a:r>
              <a:rPr lang="en-US" sz="1600" dirty="0"/>
              <a:t>43% never smokers</a:t>
            </a:r>
          </a:p>
        </p:txBody>
      </p:sp>
      <p:sp>
        <p:nvSpPr>
          <p:cNvPr id="8" name="Text Placeholder 7">
            <a:extLst>
              <a:ext uri="{FF2B5EF4-FFF2-40B4-BE49-F238E27FC236}">
                <a16:creationId xmlns:a16="http://schemas.microsoft.com/office/drawing/2014/main" id="{C976EE0F-9816-E8A0-3CE9-5334707420CC}"/>
              </a:ext>
            </a:extLst>
          </p:cNvPr>
          <p:cNvSpPr>
            <a:spLocks noGrp="1"/>
          </p:cNvSpPr>
          <p:nvPr>
            <p:ph type="body" sz="quarter" idx="12"/>
          </p:nvPr>
        </p:nvSpPr>
        <p:spPr>
          <a:xfrm>
            <a:off x="1534631" y="6168328"/>
            <a:ext cx="10288773" cy="715584"/>
          </a:xfrm>
        </p:spPr>
        <p:txBody>
          <a:bodyPr/>
          <a:lstStyle/>
          <a:p>
            <a:pPr>
              <a:spcBef>
                <a:spcPts val="0"/>
              </a:spcBef>
            </a:pPr>
            <a:r>
              <a:rPr lang="en-US" sz="900" dirty="0"/>
              <a:t>*Had progressed on up to 2 lines of prior systemic therapies; †Some patients tested positive using both methodologies.</a:t>
            </a:r>
            <a:br>
              <a:rPr lang="en-US" sz="900" dirty="0"/>
            </a:br>
            <a:r>
              <a:rPr lang="en-US" sz="900" dirty="0" err="1"/>
              <a:t>ctDNA</a:t>
            </a:r>
            <a:r>
              <a:rPr lang="en-US" sz="900" dirty="0"/>
              <a:t>, circulating tumor DNA; ECOG PS, Easter Cooperative Oncology Group performance status; NGS, next-generation sequencing; PCR, polymerase chain reaction.</a:t>
            </a:r>
            <a:br>
              <a:rPr lang="en-US" sz="900" dirty="0"/>
            </a:br>
            <a:r>
              <a:rPr lang="en-US" sz="900" dirty="0"/>
              <a:t>Thomas et al. </a:t>
            </a:r>
            <a:r>
              <a:rPr lang="en-US" sz="900" b="0" i="1" u="none" strike="noStrike" kern="1200" dirty="0">
                <a:effectLst/>
                <a:ea typeface="ＭＳ Ｐゴシック" pitchFamily="-1" charset="-128"/>
              </a:rPr>
              <a:t>J Thorac Oncol.</a:t>
            </a:r>
            <a:r>
              <a:rPr lang="en-US" sz="900" b="0" i="0" u="none" strike="noStrike" kern="1200" dirty="0">
                <a:effectLst/>
                <a:ea typeface="ＭＳ Ｐゴシック" pitchFamily="-1" charset="-128"/>
              </a:rPr>
              <a:t> 2022;17(9):S9-S10</a:t>
            </a:r>
            <a:r>
              <a:rPr lang="en-US" sz="900" dirty="0"/>
              <a:t>; Garassino et al. </a:t>
            </a:r>
            <a:r>
              <a:rPr lang="en-US" sz="900" i="1" dirty="0"/>
              <a:t>Ann Oncol</a:t>
            </a:r>
            <a:r>
              <a:rPr lang="en-US" sz="900" dirty="0"/>
              <a:t>. 2021;32(suppl 5):S949-S1039; Felip et al. Presented at WCLC 2021. </a:t>
            </a:r>
            <a:r>
              <a:rPr lang="en-US" sz="900" i="0" dirty="0">
                <a:effectLst/>
              </a:rPr>
              <a:t>https://drive.google.com/file/d/1BowOhUEjUrf1Xr3m5v89bkDkIW-4nSKS/view.</a:t>
            </a:r>
            <a:endParaRPr lang="en-US" sz="900" dirty="0"/>
          </a:p>
        </p:txBody>
      </p:sp>
      <p:sp>
        <p:nvSpPr>
          <p:cNvPr id="9" name="Text Placeholder 3">
            <a:extLst>
              <a:ext uri="{FF2B5EF4-FFF2-40B4-BE49-F238E27FC236}">
                <a16:creationId xmlns:a16="http://schemas.microsoft.com/office/drawing/2014/main" id="{A3FB6B62-FA69-5E78-4DCC-6A4A36035D1B}"/>
              </a:ext>
            </a:extLst>
          </p:cNvPr>
          <p:cNvSpPr txBox="1">
            <a:spLocks/>
          </p:cNvSpPr>
          <p:nvPr/>
        </p:nvSpPr>
        <p:spPr>
          <a:xfrm>
            <a:off x="839788" y="2846322"/>
            <a:ext cx="5157787" cy="4395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t>Age, ECOG PS</a:t>
            </a:r>
            <a:endParaRPr lang="en-US" sz="1600" baseline="30000" dirty="0"/>
          </a:p>
        </p:txBody>
      </p:sp>
      <p:sp>
        <p:nvSpPr>
          <p:cNvPr id="10" name="Content Placeholder 4">
            <a:extLst>
              <a:ext uri="{FF2B5EF4-FFF2-40B4-BE49-F238E27FC236}">
                <a16:creationId xmlns:a16="http://schemas.microsoft.com/office/drawing/2014/main" id="{EE6699FB-C8D8-3632-3F81-19E0C070567B}"/>
              </a:ext>
            </a:extLst>
          </p:cNvPr>
          <p:cNvSpPr txBox="1">
            <a:spLocks/>
          </p:cNvSpPr>
          <p:nvPr/>
        </p:nvSpPr>
        <p:spPr>
          <a:xfrm>
            <a:off x="839788" y="3285835"/>
            <a:ext cx="5157787" cy="97576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Median age of 72 years (range 41 to 94)</a:t>
            </a:r>
          </a:p>
          <a:p>
            <a:pPr lvl="1"/>
            <a:r>
              <a:rPr lang="en-US" sz="1200" dirty="0"/>
              <a:t>80% were ≥65 years of age</a:t>
            </a:r>
          </a:p>
          <a:p>
            <a:r>
              <a:rPr lang="en-US" sz="1600" dirty="0"/>
              <a:t>28% had ECOG PS 0</a:t>
            </a:r>
          </a:p>
          <a:p>
            <a:r>
              <a:rPr lang="en-US" sz="1600" dirty="0"/>
              <a:t>72% had ECOG PS 1</a:t>
            </a:r>
          </a:p>
        </p:txBody>
      </p:sp>
      <p:sp>
        <p:nvSpPr>
          <p:cNvPr id="11" name="Text Placeholder 5">
            <a:extLst>
              <a:ext uri="{FF2B5EF4-FFF2-40B4-BE49-F238E27FC236}">
                <a16:creationId xmlns:a16="http://schemas.microsoft.com/office/drawing/2014/main" id="{1A22C3A4-294A-4514-855C-E2E9FB605177}"/>
              </a:ext>
            </a:extLst>
          </p:cNvPr>
          <p:cNvSpPr txBox="1">
            <a:spLocks/>
          </p:cNvSpPr>
          <p:nvPr/>
        </p:nvSpPr>
        <p:spPr>
          <a:xfrm>
            <a:off x="6172200" y="2846322"/>
            <a:ext cx="5183188" cy="4395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t>Race and Sex</a:t>
            </a:r>
            <a:endParaRPr lang="en-US" sz="1600" baseline="30000" dirty="0"/>
          </a:p>
        </p:txBody>
      </p:sp>
      <p:sp>
        <p:nvSpPr>
          <p:cNvPr id="12" name="Content Placeholder 6">
            <a:extLst>
              <a:ext uri="{FF2B5EF4-FFF2-40B4-BE49-F238E27FC236}">
                <a16:creationId xmlns:a16="http://schemas.microsoft.com/office/drawing/2014/main" id="{DD0923FE-FFF8-C3E1-4D7D-64BA46227F80}"/>
              </a:ext>
            </a:extLst>
          </p:cNvPr>
          <p:cNvSpPr txBox="1">
            <a:spLocks/>
          </p:cNvSpPr>
          <p:nvPr/>
        </p:nvSpPr>
        <p:spPr>
          <a:xfrm>
            <a:off x="6172200" y="3285835"/>
            <a:ext cx="5183188" cy="791018"/>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67% White</a:t>
            </a:r>
          </a:p>
          <a:p>
            <a:r>
              <a:rPr lang="en-US" sz="1600" dirty="0"/>
              <a:t>29% Asian</a:t>
            </a:r>
          </a:p>
          <a:p>
            <a:r>
              <a:rPr lang="en-US" sz="1600" dirty="0"/>
              <a:t>49% Male</a:t>
            </a:r>
          </a:p>
          <a:p>
            <a:r>
              <a:rPr lang="en-US" sz="1600" dirty="0"/>
              <a:t>51% Female</a:t>
            </a:r>
          </a:p>
        </p:txBody>
      </p:sp>
      <p:sp>
        <p:nvSpPr>
          <p:cNvPr id="13" name="Text Placeholder 3">
            <a:extLst>
              <a:ext uri="{FF2B5EF4-FFF2-40B4-BE49-F238E27FC236}">
                <a16:creationId xmlns:a16="http://schemas.microsoft.com/office/drawing/2014/main" id="{115E4DD4-5236-F2E5-F4AA-838454EB612C}"/>
              </a:ext>
            </a:extLst>
          </p:cNvPr>
          <p:cNvSpPr txBox="1">
            <a:spLocks/>
          </p:cNvSpPr>
          <p:nvPr/>
        </p:nvSpPr>
        <p:spPr>
          <a:xfrm>
            <a:off x="839788" y="4143698"/>
            <a:ext cx="5157787" cy="43951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dirty="0"/>
              <a:t>Line of Therapy</a:t>
            </a:r>
            <a:endParaRPr lang="en-US" sz="1600" baseline="30000" dirty="0"/>
          </a:p>
        </p:txBody>
      </p:sp>
      <p:sp>
        <p:nvSpPr>
          <p:cNvPr id="14" name="Content Placeholder 4">
            <a:extLst>
              <a:ext uri="{FF2B5EF4-FFF2-40B4-BE49-F238E27FC236}">
                <a16:creationId xmlns:a16="http://schemas.microsoft.com/office/drawing/2014/main" id="{F9FB1222-AC0A-77DA-DA50-CD9E15E9CBC9}"/>
              </a:ext>
            </a:extLst>
          </p:cNvPr>
          <p:cNvSpPr txBox="1">
            <a:spLocks/>
          </p:cNvSpPr>
          <p:nvPr/>
        </p:nvSpPr>
        <p:spPr>
          <a:xfrm>
            <a:off x="839788" y="4583212"/>
            <a:ext cx="5157787" cy="71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50% (n = 137) treatment naive</a:t>
            </a:r>
          </a:p>
          <a:p>
            <a:r>
              <a:rPr lang="en-US" sz="1600" dirty="0"/>
              <a:t>50% (n = 138) previously treated*</a:t>
            </a:r>
          </a:p>
        </p:txBody>
      </p:sp>
      <p:sp>
        <p:nvSpPr>
          <p:cNvPr id="15" name="Text Placeholder 5">
            <a:extLst>
              <a:ext uri="{FF2B5EF4-FFF2-40B4-BE49-F238E27FC236}">
                <a16:creationId xmlns:a16="http://schemas.microsoft.com/office/drawing/2014/main" id="{AA31045F-387B-6618-98B9-7F6EA6B28879}"/>
              </a:ext>
            </a:extLst>
          </p:cNvPr>
          <p:cNvSpPr txBox="1">
            <a:spLocks/>
          </p:cNvSpPr>
          <p:nvPr/>
        </p:nvSpPr>
        <p:spPr>
          <a:xfrm>
            <a:off x="6194427" y="4203898"/>
            <a:ext cx="5183188" cy="5418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b="1" kern="1200">
                <a:solidFill>
                  <a:schemeClr val="accent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chemeClr val="bg2"/>
              </a:buClr>
              <a:buFont typeface="System Font Regular"/>
              <a:buNone/>
              <a:defRPr sz="2000" b="1" kern="1200">
                <a:solidFill>
                  <a:schemeClr val="accent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chemeClr val="bg2"/>
              </a:buClr>
              <a:buFont typeface="System Font Regular"/>
              <a:buNone/>
              <a:defRPr sz="1800" b="1" kern="1200">
                <a:solidFill>
                  <a:schemeClr val="accent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Wingdings" pitchFamily="2" charset="2"/>
              <a:buNone/>
              <a:defRPr sz="1600" b="1" kern="1200">
                <a:solidFill>
                  <a:schemeClr val="accent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600" b="1" kern="1200">
                <a:solidFill>
                  <a:schemeClr val="accent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1600" i="1" dirty="0"/>
              <a:t>MET</a:t>
            </a:r>
            <a:r>
              <a:rPr lang="en-US" sz="1600" dirty="0"/>
              <a:t>ex14 skipping alterations were identified through PCR or NGS testing</a:t>
            </a:r>
            <a:r>
              <a:rPr lang="en-US" sz="1600" baseline="30000" dirty="0"/>
              <a:t>†</a:t>
            </a:r>
          </a:p>
        </p:txBody>
      </p:sp>
      <p:sp>
        <p:nvSpPr>
          <p:cNvPr id="16" name="Content Placeholder 6">
            <a:extLst>
              <a:ext uri="{FF2B5EF4-FFF2-40B4-BE49-F238E27FC236}">
                <a16:creationId xmlns:a16="http://schemas.microsoft.com/office/drawing/2014/main" id="{E7F306E8-7FC5-9943-D3F7-C05718711D5A}"/>
              </a:ext>
            </a:extLst>
          </p:cNvPr>
          <p:cNvSpPr txBox="1">
            <a:spLocks/>
          </p:cNvSpPr>
          <p:nvPr/>
        </p:nvSpPr>
        <p:spPr>
          <a:xfrm>
            <a:off x="5997576" y="4804644"/>
            <a:ext cx="6194424" cy="14391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System Font Regular"/>
              <a:buChar char="&gt;"/>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58% of patients were enrolled by tissue (RNA-based) testing</a:t>
            </a:r>
          </a:p>
          <a:p>
            <a:r>
              <a:rPr lang="en-US" sz="1600" dirty="0"/>
              <a:t>63% of patients were enrolled by plasma (</a:t>
            </a:r>
            <a:r>
              <a:rPr lang="en-US" sz="1600" dirty="0" err="1"/>
              <a:t>ctDNA</a:t>
            </a:r>
            <a:r>
              <a:rPr lang="en-US" sz="1600" dirty="0"/>
              <a:t>-based) testing</a:t>
            </a:r>
          </a:p>
        </p:txBody>
      </p:sp>
    </p:spTree>
    <p:extLst>
      <p:ext uri="{BB962C8B-B14F-4D97-AF65-F5344CB8AC3E}">
        <p14:creationId xmlns:p14="http://schemas.microsoft.com/office/powerpoint/2010/main" val="142884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48613-42F7-944F-BA53-446766548DFD}"/>
              </a:ext>
            </a:extLst>
          </p:cNvPr>
          <p:cNvSpPr>
            <a:spLocks noGrp="1"/>
          </p:cNvSpPr>
          <p:nvPr>
            <p:ph type="title"/>
          </p:nvPr>
        </p:nvSpPr>
        <p:spPr/>
        <p:txBody>
          <a:bodyPr>
            <a:normAutofit/>
          </a:bodyPr>
          <a:lstStyle/>
          <a:p>
            <a:r>
              <a:rPr lang="en-US" sz="3600" dirty="0"/>
              <a:t>VISION: Best Overall Response</a:t>
            </a:r>
          </a:p>
        </p:txBody>
      </p:sp>
      <p:sp>
        <p:nvSpPr>
          <p:cNvPr id="4" name="Text Placeholder 3">
            <a:extLst>
              <a:ext uri="{FF2B5EF4-FFF2-40B4-BE49-F238E27FC236}">
                <a16:creationId xmlns:a16="http://schemas.microsoft.com/office/drawing/2014/main" id="{19B235C7-E20D-16A5-2D42-E4512FC3C6CA}"/>
              </a:ext>
            </a:extLst>
          </p:cNvPr>
          <p:cNvSpPr>
            <a:spLocks noGrp="1"/>
          </p:cNvSpPr>
          <p:nvPr>
            <p:ph type="body" sz="quarter" idx="12"/>
          </p:nvPr>
        </p:nvSpPr>
        <p:spPr>
          <a:xfrm>
            <a:off x="1524000" y="6313715"/>
            <a:ext cx="10373958" cy="383647"/>
          </a:xfrm>
        </p:spPr>
        <p:txBody>
          <a:bodyPr/>
          <a:lstStyle/>
          <a:p>
            <a:pPr>
              <a:spcBef>
                <a:spcPts val="0"/>
              </a:spcBef>
              <a:defRPr/>
            </a:pPr>
            <a:r>
              <a:rPr lang="en-US" altLang="en-US" sz="900" dirty="0">
                <a:cs typeface="Lucida Sans Unicode" panose="020B0602030504020204" pitchFamily="34" charset="0"/>
              </a:rPr>
              <a:t>DCR, disease control rate; DOR, duration of response; NE, not evaluable; ORR, objective response rate; PD, progressive disease; PR, partial response; SD, stable disease.  </a:t>
            </a:r>
          </a:p>
          <a:p>
            <a:pPr>
              <a:spcBef>
                <a:spcPts val="0"/>
              </a:spcBef>
              <a:defRPr/>
            </a:pPr>
            <a:r>
              <a:rPr lang="en-US" altLang="en-US" sz="900" dirty="0">
                <a:cs typeface="Lucida Sans Unicode" panose="020B0602030504020204" pitchFamily="34" charset="0"/>
              </a:rPr>
              <a:t>Thomas et al. </a:t>
            </a:r>
            <a:r>
              <a:rPr lang="en-US" sz="900" b="0" i="1" strike="noStrike" spc="-1" dirty="0">
                <a:solidFill>
                  <a:srgbClr val="FFFFFF"/>
                </a:solidFill>
                <a:latin typeface="Arial"/>
              </a:rPr>
              <a:t>Journal of Thoracic Oncology. </a:t>
            </a:r>
            <a:r>
              <a:rPr lang="en-US" sz="900" b="0" i="0" strike="noStrike" spc="-1" dirty="0">
                <a:solidFill>
                  <a:srgbClr val="FFFFFF"/>
                </a:solidFill>
                <a:latin typeface="Arial"/>
              </a:rPr>
              <a:t>2022;</a:t>
            </a:r>
            <a:r>
              <a:rPr lang="en-US" sz="900" b="0" strike="noStrike" spc="-1" dirty="0">
                <a:solidFill>
                  <a:srgbClr val="FFFFFF"/>
                </a:solidFill>
                <a:latin typeface="Arial"/>
              </a:rPr>
              <a:t>17:S9-S10.</a:t>
            </a:r>
            <a:endParaRPr lang="en-US" sz="900" dirty="0"/>
          </a:p>
        </p:txBody>
      </p:sp>
      <p:graphicFrame>
        <p:nvGraphicFramePr>
          <p:cNvPr id="3" name="Table 2">
            <a:extLst>
              <a:ext uri="{FF2B5EF4-FFF2-40B4-BE49-F238E27FC236}">
                <a16:creationId xmlns:a16="http://schemas.microsoft.com/office/drawing/2014/main" id="{AD16A7FC-5C79-684A-9D2D-1016C5FF7111}"/>
              </a:ext>
            </a:extLst>
          </p:cNvPr>
          <p:cNvGraphicFramePr>
            <a:graphicFrameLocks noGrp="1"/>
          </p:cNvGraphicFramePr>
          <p:nvPr>
            <p:extLst>
              <p:ext uri="{D42A27DB-BD31-4B8C-83A1-F6EECF244321}">
                <p14:modId xmlns:p14="http://schemas.microsoft.com/office/powerpoint/2010/main" val="1614929975"/>
              </p:ext>
            </p:extLst>
          </p:nvPr>
        </p:nvGraphicFramePr>
        <p:xfrm>
          <a:off x="612140" y="1753473"/>
          <a:ext cx="10741661" cy="3392670"/>
        </p:xfrm>
        <a:graphic>
          <a:graphicData uri="http://schemas.openxmlformats.org/drawingml/2006/table">
            <a:tbl>
              <a:tblPr firstRow="1" firstCol="1" bandRow="1">
                <a:tableStyleId>{5C22544A-7EE6-4342-B048-85BDC9FD1C3A}</a:tableStyleId>
              </a:tblPr>
              <a:tblGrid>
                <a:gridCol w="3365234">
                  <a:extLst>
                    <a:ext uri="{9D8B030D-6E8A-4147-A177-3AD203B41FA5}">
                      <a16:colId xmlns:a16="http://schemas.microsoft.com/office/drawing/2014/main" val="3675566130"/>
                    </a:ext>
                  </a:extLst>
                </a:gridCol>
                <a:gridCol w="2255890">
                  <a:extLst>
                    <a:ext uri="{9D8B030D-6E8A-4147-A177-3AD203B41FA5}">
                      <a16:colId xmlns:a16="http://schemas.microsoft.com/office/drawing/2014/main" val="2303520393"/>
                    </a:ext>
                  </a:extLst>
                </a:gridCol>
                <a:gridCol w="2587834">
                  <a:extLst>
                    <a:ext uri="{9D8B030D-6E8A-4147-A177-3AD203B41FA5}">
                      <a16:colId xmlns:a16="http://schemas.microsoft.com/office/drawing/2014/main" val="204425791"/>
                    </a:ext>
                  </a:extLst>
                </a:gridCol>
                <a:gridCol w="2532703">
                  <a:extLst>
                    <a:ext uri="{9D8B030D-6E8A-4147-A177-3AD203B41FA5}">
                      <a16:colId xmlns:a16="http://schemas.microsoft.com/office/drawing/2014/main" val="1926961146"/>
                    </a:ext>
                  </a:extLst>
                </a:gridCol>
              </a:tblGrid>
              <a:tr h="517890">
                <a:tc>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Cohort 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 = 161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Treatment-naïve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 = 69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Previously Treated</a:t>
                      </a:r>
                    </a:p>
                    <a:p>
                      <a:pPr algn="ctr"/>
                      <a:r>
                        <a:rPr lang="en-US" sz="1400" dirty="0">
                          <a:latin typeface="Arial" panose="020B0604020202020204" pitchFamily="34" charset="0"/>
                          <a:cs typeface="Arial" panose="020B0604020202020204" pitchFamily="34" charset="0"/>
                        </a:rPr>
                        <a:t>N = 51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633755"/>
                  </a:ext>
                </a:extLst>
              </a:tr>
              <a:tr h="304641">
                <a:tc gridSpan="4">
                  <a:txBody>
                    <a:bodyPr/>
                    <a:lstStyle/>
                    <a:p>
                      <a:r>
                        <a:rPr lang="en-US" sz="1400" dirty="0">
                          <a:latin typeface="Arial" panose="020B0604020202020204" pitchFamily="34" charset="0"/>
                          <a:cs typeface="Arial" panose="020B0604020202020204" pitchFamily="34" charset="0"/>
                        </a:rPr>
                        <a:t>Best overall response,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dirty="0">
                        <a:latin typeface="Arial" panose="020B0604020202020204" pitchFamily="34" charset="0"/>
                        <a:cs typeface="Arial" panose="020B0604020202020204" pitchFamily="34" charset="0"/>
                      </a:endParaRP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8147466"/>
                  </a:ext>
                </a:extLst>
              </a:tr>
              <a:tr h="304641">
                <a:tc>
                  <a:txBody>
                    <a:bodyPr/>
                    <a:lstStyle/>
                    <a:p>
                      <a:pPr lvl="1"/>
                      <a:r>
                        <a:rPr lang="en-US" sz="1400" dirty="0">
                          <a:latin typeface="Arial" panose="020B0604020202020204" pitchFamily="34" charset="0"/>
                          <a:cs typeface="Arial" panose="020B0604020202020204" pitchFamily="34" charset="0"/>
                        </a:rPr>
                        <a:t>PR</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62.3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51.0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39307"/>
                  </a:ext>
                </a:extLst>
              </a:tr>
              <a:tr h="304641">
                <a:tc>
                  <a:txBody>
                    <a:bodyPr/>
                    <a:lstStyle/>
                    <a:p>
                      <a:pPr lvl="1"/>
                      <a:r>
                        <a:rPr lang="en-US" sz="1400" dirty="0">
                          <a:latin typeface="Arial" panose="020B0604020202020204" pitchFamily="34" charset="0"/>
                          <a:cs typeface="Arial" panose="020B0604020202020204" pitchFamily="34" charset="0"/>
                        </a:rPr>
                        <a:t>SD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24.6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31.4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1635500"/>
                  </a:ext>
                </a:extLst>
              </a:tr>
              <a:tr h="304641">
                <a:tc>
                  <a:txBody>
                    <a:bodyPr/>
                    <a:lstStyle/>
                    <a:p>
                      <a:pPr lvl="1"/>
                      <a:r>
                        <a:rPr lang="en-US" sz="1400" dirty="0">
                          <a:latin typeface="Arial" panose="020B0604020202020204" pitchFamily="34" charset="0"/>
                          <a:cs typeface="Arial" panose="020B0604020202020204" pitchFamily="34" charset="0"/>
                        </a:rPr>
                        <a:t>PD</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10.1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7.8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176720"/>
                  </a:ext>
                </a:extLst>
              </a:tr>
              <a:tr h="304641">
                <a:tc>
                  <a:txBody>
                    <a:bodyPr/>
                    <a:lstStyle/>
                    <a:p>
                      <a:pPr lvl="1"/>
                      <a:r>
                        <a:rPr lang="en-US" sz="1400" dirty="0">
                          <a:latin typeface="Arial" panose="020B0604020202020204" pitchFamily="34" charset="0"/>
                          <a:cs typeface="Arial" panose="020B0604020202020204" pitchFamily="34" charset="0"/>
                        </a:rPr>
                        <a:t>Not evaluable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400" dirty="0">
                          <a:latin typeface="Arial" panose="020B0604020202020204" pitchFamily="34" charset="0"/>
                          <a:cs typeface="Arial" panose="020B0604020202020204" pitchFamily="34" charset="0"/>
                        </a:rPr>
                        <a:t>-</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2.9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9.8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487262"/>
                  </a:ext>
                </a:extLst>
              </a:tr>
              <a:tr h="304641">
                <a:tc>
                  <a:txBody>
                    <a:bodyPr/>
                    <a:lstStyle/>
                    <a:p>
                      <a:r>
                        <a:rPr lang="en-US" sz="1400" b="1" dirty="0">
                          <a:solidFill>
                            <a:schemeClr val="bg1"/>
                          </a:solidFill>
                          <a:latin typeface="Arial" panose="020B0604020202020204" pitchFamily="34" charset="0"/>
                          <a:cs typeface="Arial" panose="020B0604020202020204" pitchFamily="34" charset="0"/>
                        </a:rPr>
                        <a:t>ORR,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54.7</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62.3</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51.0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945218434"/>
                  </a:ext>
                </a:extLst>
              </a:tr>
              <a:tr h="304641">
                <a:tc>
                  <a:txBody>
                    <a:bodyPr/>
                    <a:lstStyle/>
                    <a:p>
                      <a:r>
                        <a:rPr lang="en-US" sz="1400" b="1" dirty="0">
                          <a:solidFill>
                            <a:schemeClr val="bg1"/>
                          </a:solidFill>
                          <a:latin typeface="Arial" panose="020B0604020202020204" pitchFamily="34" charset="0"/>
                          <a:cs typeface="Arial" panose="020B0604020202020204" pitchFamily="34" charset="0"/>
                        </a:rPr>
                        <a:t>Median DOR, months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20.8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NE</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12.6</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7061036"/>
                  </a:ext>
                </a:extLst>
              </a:tr>
              <a:tr h="370647">
                <a:tc>
                  <a:txBody>
                    <a:bodyPr/>
                    <a:lstStyle/>
                    <a:p>
                      <a:r>
                        <a:rPr lang="en-US" sz="1400" dirty="0">
                          <a:latin typeface="Arial" panose="020B0604020202020204" pitchFamily="34" charset="0"/>
                          <a:cs typeface="Arial" panose="020B0604020202020204" pitchFamily="34" charset="0"/>
                        </a:rPr>
                        <a:t>DCR, %</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80.1</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87.0%</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82.4</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8785209"/>
                  </a:ext>
                </a:extLst>
              </a:tr>
              <a:tr h="370647">
                <a:tc>
                  <a:txBody>
                    <a:bodyPr/>
                    <a:lstStyle/>
                    <a:p>
                      <a:r>
                        <a:rPr lang="en-US" sz="1400" dirty="0">
                          <a:latin typeface="Arial" panose="020B0604020202020204" pitchFamily="34" charset="0"/>
                          <a:cs typeface="Arial" panose="020B0604020202020204" pitchFamily="34" charset="0"/>
                        </a:rPr>
                        <a:t>Median PFS, months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13.8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15.9</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Arial" panose="020B0604020202020204" pitchFamily="34" charset="0"/>
                          <a:cs typeface="Arial" panose="020B0604020202020204" pitchFamily="34" charset="0"/>
                        </a:rPr>
                        <a:t>13.8</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342895"/>
                  </a:ext>
                </a:extLst>
              </a:tr>
            </a:tbl>
          </a:graphicData>
        </a:graphic>
      </p:graphicFrame>
    </p:spTree>
    <p:extLst>
      <p:ext uri="{BB962C8B-B14F-4D97-AF65-F5344CB8AC3E}">
        <p14:creationId xmlns:p14="http://schemas.microsoft.com/office/powerpoint/2010/main" val="383672545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ADC4-C308-55BF-FB68-709C3E71D7C0}"/>
              </a:ext>
            </a:extLst>
          </p:cNvPr>
          <p:cNvSpPr>
            <a:spLocks noGrp="1"/>
          </p:cNvSpPr>
          <p:nvPr>
            <p:ph type="title"/>
          </p:nvPr>
        </p:nvSpPr>
        <p:spPr>
          <a:xfrm>
            <a:off x="838200" y="221987"/>
            <a:ext cx="10515600" cy="1325563"/>
          </a:xfrm>
        </p:spPr>
        <p:txBody>
          <a:bodyPr>
            <a:normAutofit/>
          </a:bodyPr>
          <a:lstStyle/>
          <a:p>
            <a:r>
              <a:rPr lang="en-US" sz="3600" dirty="0"/>
              <a:t>VISION: TRAE Summary Across Age Subgroups and Most Common All-Cause AEs by Age</a:t>
            </a:r>
          </a:p>
        </p:txBody>
      </p:sp>
      <p:graphicFrame>
        <p:nvGraphicFramePr>
          <p:cNvPr id="9" name="Table 9">
            <a:extLst>
              <a:ext uri="{FF2B5EF4-FFF2-40B4-BE49-F238E27FC236}">
                <a16:creationId xmlns:a16="http://schemas.microsoft.com/office/drawing/2014/main" id="{F8D711ED-F2B1-FDF7-0EBA-B6D536DD2505}"/>
              </a:ext>
            </a:extLst>
          </p:cNvPr>
          <p:cNvGraphicFramePr>
            <a:graphicFrameLocks noGrp="1"/>
          </p:cNvGraphicFramePr>
          <p:nvPr>
            <p:ph sz="half" idx="1"/>
            <p:extLst>
              <p:ext uri="{D42A27DB-BD31-4B8C-83A1-F6EECF244321}">
                <p14:modId xmlns:p14="http://schemas.microsoft.com/office/powerpoint/2010/main" val="2440574348"/>
              </p:ext>
            </p:extLst>
          </p:nvPr>
        </p:nvGraphicFramePr>
        <p:xfrm>
          <a:off x="838200" y="1690687"/>
          <a:ext cx="6251088" cy="4346308"/>
        </p:xfrm>
        <a:graphic>
          <a:graphicData uri="http://schemas.openxmlformats.org/drawingml/2006/table">
            <a:tbl>
              <a:tblPr firstRow="1" firstCol="1" bandRow="1">
                <a:tableStyleId>{5C22544A-7EE6-4342-B048-85BDC9FD1C3A}</a:tableStyleId>
              </a:tblPr>
              <a:tblGrid>
                <a:gridCol w="2012577">
                  <a:extLst>
                    <a:ext uri="{9D8B030D-6E8A-4147-A177-3AD203B41FA5}">
                      <a16:colId xmlns:a16="http://schemas.microsoft.com/office/drawing/2014/main" val="196501931"/>
                    </a:ext>
                  </a:extLst>
                </a:gridCol>
                <a:gridCol w="968189">
                  <a:extLst>
                    <a:ext uri="{9D8B030D-6E8A-4147-A177-3AD203B41FA5}">
                      <a16:colId xmlns:a16="http://schemas.microsoft.com/office/drawing/2014/main" val="2951168035"/>
                    </a:ext>
                  </a:extLst>
                </a:gridCol>
                <a:gridCol w="839096">
                  <a:extLst>
                    <a:ext uri="{9D8B030D-6E8A-4147-A177-3AD203B41FA5}">
                      <a16:colId xmlns:a16="http://schemas.microsoft.com/office/drawing/2014/main" val="79273468"/>
                    </a:ext>
                  </a:extLst>
                </a:gridCol>
                <a:gridCol w="828339">
                  <a:extLst>
                    <a:ext uri="{9D8B030D-6E8A-4147-A177-3AD203B41FA5}">
                      <a16:colId xmlns:a16="http://schemas.microsoft.com/office/drawing/2014/main" val="1685214245"/>
                    </a:ext>
                  </a:extLst>
                </a:gridCol>
                <a:gridCol w="763793">
                  <a:extLst>
                    <a:ext uri="{9D8B030D-6E8A-4147-A177-3AD203B41FA5}">
                      <a16:colId xmlns:a16="http://schemas.microsoft.com/office/drawing/2014/main" val="1381326072"/>
                    </a:ext>
                  </a:extLst>
                </a:gridCol>
                <a:gridCol w="839094">
                  <a:extLst>
                    <a:ext uri="{9D8B030D-6E8A-4147-A177-3AD203B41FA5}">
                      <a16:colId xmlns:a16="http://schemas.microsoft.com/office/drawing/2014/main" val="3827993970"/>
                    </a:ext>
                  </a:extLst>
                </a:gridCol>
              </a:tblGrid>
              <a:tr h="242972">
                <a:tc rowSpan="2">
                  <a:txBody>
                    <a:bodyPr/>
                    <a:lstStyle/>
                    <a:p>
                      <a:r>
                        <a:rPr lang="en-US" sz="800" dirty="0">
                          <a:latin typeface="Arial" panose="020B0604020202020204" pitchFamily="34" charset="0"/>
                          <a:cs typeface="Arial" panose="020B0604020202020204" pitchFamily="34" charset="0"/>
                        </a:rPr>
                        <a:t>TRAE, n (%)</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en-US" sz="800" dirty="0">
                          <a:latin typeface="Arial" panose="020B0604020202020204" pitchFamily="34" charset="0"/>
                          <a:cs typeface="Arial" panose="020B0604020202020204" pitchFamily="34" charset="0"/>
                        </a:rPr>
                        <a:t>Overall</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(N = 291)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a:r>
                        <a:rPr lang="en-US" sz="800" dirty="0">
                          <a:latin typeface="Arial" panose="020B0604020202020204" pitchFamily="34" charset="0"/>
                          <a:cs typeface="Arial" panose="020B0604020202020204" pitchFamily="34" charset="0"/>
                        </a:rPr>
                        <a:t>Age subgroup, y</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400" dirty="0"/>
                    </a:p>
                  </a:txBody>
                  <a:tcPr marL="71060" marR="71060" marT="35530" marB="35530"/>
                </a:tc>
                <a:tc hMerge="1">
                  <a:txBody>
                    <a:bodyPr/>
                    <a:lstStyle/>
                    <a:p>
                      <a:endParaRPr lang="en-US" sz="1400" dirty="0"/>
                    </a:p>
                  </a:txBody>
                  <a:tcPr marL="71060" marR="71060" marT="35530" marB="35530"/>
                </a:tc>
                <a:tc hMerge="1">
                  <a:txBody>
                    <a:bodyPr/>
                    <a:lstStyle/>
                    <a:p>
                      <a:endParaRPr lang="en-US" sz="1400" dirty="0"/>
                    </a:p>
                  </a:txBody>
                  <a:tcPr marL="71060" marR="71060" marT="35530" marB="35530"/>
                </a:tc>
                <a:extLst>
                  <a:ext uri="{0D108BD9-81ED-4DB2-BD59-A6C34878D82A}">
                    <a16:rowId xmlns:a16="http://schemas.microsoft.com/office/drawing/2014/main" val="1524746210"/>
                  </a:ext>
                </a:extLst>
              </a:tr>
              <a:tr h="265493">
                <a:tc vMerge="1">
                  <a:txBody>
                    <a:bodyPr/>
                    <a:lstStyle/>
                    <a:p>
                      <a:endParaRPr lang="en-US" sz="1400" dirty="0"/>
                    </a:p>
                  </a:txBody>
                  <a:tcPr marL="71060" marR="71060" marT="35530" marB="35530"/>
                </a:tc>
                <a:tc vMerge="1">
                  <a:txBody>
                    <a:bodyPr/>
                    <a:lstStyle/>
                    <a:p>
                      <a:endParaRPr lang="en-US" sz="1400" dirty="0"/>
                    </a:p>
                  </a:txBody>
                  <a:tcPr marL="71060" marR="71060" marT="35530" marB="35530"/>
                </a:tc>
                <a:tc>
                  <a:txBody>
                    <a:bodyPr/>
                    <a:lstStyle/>
                    <a:p>
                      <a:pPr algn="ctr"/>
                      <a:r>
                        <a:rPr lang="en-US" sz="800" b="1" dirty="0">
                          <a:solidFill>
                            <a:schemeClr val="bg1"/>
                          </a:solidFill>
                          <a:latin typeface="Arial" panose="020B0604020202020204" pitchFamily="34" charset="0"/>
                          <a:cs typeface="Arial" panose="020B0604020202020204" pitchFamily="34" charset="0"/>
                        </a:rPr>
                        <a:t>&lt;65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 = 64)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≥65-&lt;75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 = 107)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≥75-&lt;85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 = 96)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≥85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 = 24)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60962562"/>
                  </a:ext>
                </a:extLst>
              </a:tr>
              <a:tr h="265493">
                <a:tc>
                  <a:txBody>
                    <a:bodyPr/>
                    <a:lstStyle/>
                    <a:p>
                      <a:r>
                        <a:rPr lang="en-US" sz="800" dirty="0">
                          <a:latin typeface="Arial" panose="020B0604020202020204" pitchFamily="34" charset="0"/>
                          <a:cs typeface="Arial" panose="020B0604020202020204" pitchFamily="34" charset="0"/>
                        </a:rPr>
                        <a:t>Any grade</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Grade ≥3</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264 (90.7)</a:t>
                      </a:r>
                    </a:p>
                    <a:p>
                      <a:pPr algn="ctr"/>
                      <a:r>
                        <a:rPr lang="en-US" sz="800" dirty="0">
                          <a:latin typeface="Arial" panose="020B0604020202020204" pitchFamily="34" charset="0"/>
                          <a:cs typeface="Arial" panose="020B0604020202020204" pitchFamily="34" charset="0"/>
                        </a:rPr>
                        <a:t>86 (29.6)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52 (81.3)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9 (14.1)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105 (98.1)</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28 (26.2)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84 (87.5)</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39 (40.6)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23 (95.8)</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10 (41.7)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2165409"/>
                  </a:ext>
                </a:extLst>
              </a:tr>
              <a:tr h="242972">
                <a:tc>
                  <a:txBody>
                    <a:bodyPr/>
                    <a:lstStyle/>
                    <a:p>
                      <a:r>
                        <a:rPr lang="en-US" sz="800" dirty="0">
                          <a:latin typeface="Arial" panose="020B0604020202020204" pitchFamily="34" charset="0"/>
                          <a:cs typeface="Arial" panose="020B0604020202020204" pitchFamily="34" charset="0"/>
                        </a:rPr>
                        <a:t>Leading to dose reduction</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90 (30.9)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10 (15.6)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36 (33.6)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36 (37.5)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 (33.3)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8793568"/>
                  </a:ext>
                </a:extLst>
              </a:tr>
              <a:tr h="242972">
                <a:tc>
                  <a:txBody>
                    <a:bodyPr/>
                    <a:lstStyle/>
                    <a:p>
                      <a:r>
                        <a:rPr lang="en-US" sz="800" dirty="0">
                          <a:latin typeface="Arial" panose="020B0604020202020204" pitchFamily="34" charset="0"/>
                          <a:cs typeface="Arial" panose="020B0604020202020204" pitchFamily="34" charset="0"/>
                        </a:rPr>
                        <a:t>Leading to temporary interruption</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114 (39.2)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14 (21.9)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39 (36.4)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46 (47.9)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15 (62.5)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9132080"/>
                  </a:ext>
                </a:extLst>
              </a:tr>
              <a:tr h="242972">
                <a:tc>
                  <a:txBody>
                    <a:bodyPr/>
                    <a:lstStyle/>
                    <a:p>
                      <a:r>
                        <a:rPr lang="en-US" sz="800" dirty="0">
                          <a:latin typeface="Arial" panose="020B0604020202020204" pitchFamily="34" charset="0"/>
                          <a:cs typeface="Arial" panose="020B0604020202020204" pitchFamily="34" charset="0"/>
                        </a:rPr>
                        <a:t>Leading to permanent discontinuation</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41 (14.1)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 (6.3)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14 (13.1)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17 (17.7)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6 (25.0)</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1233267"/>
                  </a:ext>
                </a:extLst>
              </a:tr>
              <a:tr h="242972">
                <a:tc rowSpan="2">
                  <a:txBody>
                    <a:bodyPr/>
                    <a:lstStyle/>
                    <a:p>
                      <a:r>
                        <a:rPr lang="en-US" sz="800" b="1" dirty="0">
                          <a:solidFill>
                            <a:schemeClr val="bg1"/>
                          </a:solidFill>
                          <a:latin typeface="Arial" panose="020B0604020202020204" pitchFamily="34" charset="0"/>
                          <a:cs typeface="Arial" panose="020B0604020202020204" pitchFamily="34" charset="0"/>
                        </a:rPr>
                        <a:t>Most common all-cause AEs, n(%)</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2">
                  <a:txBody>
                    <a:bodyPr/>
                    <a:lstStyle/>
                    <a:p>
                      <a:pPr algn="ctr"/>
                      <a:r>
                        <a:rPr lang="en-US" sz="800" b="1" dirty="0">
                          <a:solidFill>
                            <a:schemeClr val="bg1"/>
                          </a:solidFill>
                          <a:latin typeface="Arial" panose="020B0604020202020204" pitchFamily="34" charset="0"/>
                          <a:cs typeface="Arial" panose="020B0604020202020204" pitchFamily="34" charset="0"/>
                        </a:rPr>
                        <a:t>Overall</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(N=291)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4">
                  <a:txBody>
                    <a:bodyPr/>
                    <a:lstStyle/>
                    <a:p>
                      <a:pPr algn="ctr"/>
                      <a:r>
                        <a:rPr lang="en-US" sz="800" b="1" dirty="0">
                          <a:solidFill>
                            <a:schemeClr val="bg1"/>
                          </a:solidFill>
                          <a:latin typeface="Arial" panose="020B0604020202020204" pitchFamily="34" charset="0"/>
                          <a:cs typeface="Arial" panose="020B0604020202020204" pitchFamily="34" charset="0"/>
                        </a:rPr>
                        <a:t>Age subgroup, years</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sz="1400" dirty="0"/>
                    </a:p>
                  </a:txBody>
                  <a:tcPr marL="71060" marR="71060" marT="35530" marB="35530"/>
                </a:tc>
                <a:tc hMerge="1">
                  <a:txBody>
                    <a:bodyPr/>
                    <a:lstStyle/>
                    <a:p>
                      <a:endParaRPr lang="en-US" sz="1400" dirty="0"/>
                    </a:p>
                  </a:txBody>
                  <a:tcPr marL="71060" marR="71060" marT="35530" marB="35530"/>
                </a:tc>
                <a:tc hMerge="1">
                  <a:txBody>
                    <a:bodyPr/>
                    <a:lstStyle/>
                    <a:p>
                      <a:endParaRPr lang="en-US" sz="1400" dirty="0"/>
                    </a:p>
                  </a:txBody>
                  <a:tcPr marL="71060" marR="71060" marT="35530" marB="35530"/>
                </a:tc>
                <a:extLst>
                  <a:ext uri="{0D108BD9-81ED-4DB2-BD59-A6C34878D82A}">
                    <a16:rowId xmlns:a16="http://schemas.microsoft.com/office/drawing/2014/main" val="3710765236"/>
                  </a:ext>
                </a:extLst>
              </a:tr>
              <a:tr h="265493">
                <a:tc vMerge="1">
                  <a:txBody>
                    <a:bodyPr/>
                    <a:lstStyle/>
                    <a:p>
                      <a:endParaRPr lang="en-US" sz="1400" dirty="0"/>
                    </a:p>
                  </a:txBody>
                  <a:tcPr marL="71060" marR="71060" marT="35530" marB="35530"/>
                </a:tc>
                <a:tc vMerge="1">
                  <a:txBody>
                    <a:bodyPr/>
                    <a:lstStyle/>
                    <a:p>
                      <a:endParaRPr lang="en-US" sz="1400" dirty="0"/>
                    </a:p>
                  </a:txBody>
                  <a:tcPr marL="71060" marR="71060" marT="35530" marB="35530"/>
                </a:tc>
                <a:tc>
                  <a:txBody>
                    <a:bodyPr/>
                    <a:lstStyle/>
                    <a:p>
                      <a:pPr algn="ctr"/>
                      <a:r>
                        <a:rPr lang="en-US" sz="800" b="1" dirty="0">
                          <a:solidFill>
                            <a:schemeClr val="bg1"/>
                          </a:solidFill>
                          <a:latin typeface="Arial" panose="020B0604020202020204" pitchFamily="34" charset="0"/>
                          <a:cs typeface="Arial" panose="020B0604020202020204" pitchFamily="34" charset="0"/>
                        </a:rPr>
                        <a:t>&lt;65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(n=64)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≥65-&lt;75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(n=107)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≥75-&lt;85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(n=96)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800" b="1" dirty="0">
                          <a:solidFill>
                            <a:schemeClr val="bg1"/>
                          </a:solidFill>
                          <a:latin typeface="Arial" panose="020B0604020202020204" pitchFamily="34" charset="0"/>
                          <a:cs typeface="Arial" panose="020B0604020202020204" pitchFamily="34" charset="0"/>
                        </a:rPr>
                        <a:t>≥85</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(n=24)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467332985"/>
                  </a:ext>
                </a:extLst>
              </a:tr>
              <a:tr h="242972">
                <a:tc>
                  <a:txBody>
                    <a:bodyPr/>
                    <a:lstStyle/>
                    <a:p>
                      <a:r>
                        <a:rPr lang="en-US" sz="800" dirty="0">
                          <a:latin typeface="Arial" panose="020B0604020202020204" pitchFamily="34" charset="0"/>
                          <a:cs typeface="Arial" panose="020B0604020202020204" pitchFamily="34" charset="0"/>
                        </a:rPr>
                        <a:t>Peripheral edema</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191 (65.6)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35 (54.7)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75 (70.1)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61 (63.5)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20 (83.3)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43040"/>
                  </a:ext>
                </a:extLst>
              </a:tr>
              <a:tr h="242972">
                <a:tc>
                  <a:txBody>
                    <a:bodyPr/>
                    <a:lstStyle/>
                    <a:p>
                      <a:r>
                        <a:rPr lang="en-US" sz="800" dirty="0">
                          <a:latin typeface="Arial" panose="020B0604020202020204" pitchFamily="34" charset="0"/>
                          <a:cs typeface="Arial" panose="020B0604020202020204" pitchFamily="34" charset="0"/>
                        </a:rPr>
                        <a:t>Nausea</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87 (29.9)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16 (25.0)</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35 (32.7)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32 (33.3)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5 (20.8)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4492317"/>
                  </a:ext>
                </a:extLst>
              </a:tr>
              <a:tr h="242972">
                <a:tc>
                  <a:txBody>
                    <a:bodyPr/>
                    <a:lstStyle/>
                    <a:p>
                      <a:r>
                        <a:rPr lang="en-US" sz="800" dirty="0">
                          <a:latin typeface="Arial" panose="020B0604020202020204" pitchFamily="34" charset="0"/>
                          <a:cs typeface="Arial" panose="020B0604020202020204" pitchFamily="34" charset="0"/>
                        </a:rPr>
                        <a:t>Diarrhea</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81 (27.8)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17 (26.6)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27 (25.2)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30 (31.3)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7 (29.2)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4199101"/>
                  </a:ext>
                </a:extLst>
              </a:tr>
              <a:tr h="242972">
                <a:tc>
                  <a:txBody>
                    <a:bodyPr/>
                    <a:lstStyle/>
                    <a:p>
                      <a:r>
                        <a:rPr lang="en-US" sz="800" dirty="0">
                          <a:latin typeface="Arial" panose="020B0604020202020204" pitchFamily="34" charset="0"/>
                          <a:cs typeface="Arial" panose="020B0604020202020204" pitchFamily="34" charset="0"/>
                        </a:rPr>
                        <a:t>Hypoalbuminemia</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81 (27.8)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15 (23.4)</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27 (25.2)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31 (32.3)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 (33.3)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27237910"/>
                  </a:ext>
                </a:extLst>
              </a:tr>
              <a:tr h="242972">
                <a:tc>
                  <a:txBody>
                    <a:bodyPr/>
                    <a:lstStyle/>
                    <a:p>
                      <a:r>
                        <a:rPr lang="en-US" sz="800" dirty="0">
                          <a:latin typeface="Arial" panose="020B0604020202020204" pitchFamily="34" charset="0"/>
                          <a:cs typeface="Arial" panose="020B0604020202020204" pitchFamily="34" charset="0"/>
                        </a:rPr>
                        <a:t>Blood creatinine increase</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76 (26.1)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13 (20.3)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30 (28.0)</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29 (30.2)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 (16.7)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685678"/>
                  </a:ext>
                </a:extLst>
              </a:tr>
              <a:tr h="242972">
                <a:tc>
                  <a:txBody>
                    <a:bodyPr/>
                    <a:lstStyle/>
                    <a:p>
                      <a:r>
                        <a:rPr lang="en-US" sz="800" dirty="0">
                          <a:latin typeface="Arial" panose="020B0604020202020204" pitchFamily="34" charset="0"/>
                          <a:cs typeface="Arial" panose="020B0604020202020204" pitchFamily="34" charset="0"/>
                        </a:rPr>
                        <a:t>Dyspnea</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60 (20.6)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9 (14.1)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21 (19.6)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22 (22.9)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 (33.3)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30553784"/>
                  </a:ext>
                </a:extLst>
              </a:tr>
              <a:tr h="242972">
                <a:tc>
                  <a:txBody>
                    <a:bodyPr/>
                    <a:lstStyle/>
                    <a:p>
                      <a:r>
                        <a:rPr lang="en-US" sz="800" dirty="0">
                          <a:latin typeface="Arial" panose="020B0604020202020204" pitchFamily="34" charset="0"/>
                          <a:cs typeface="Arial" panose="020B0604020202020204" pitchFamily="34" charset="0"/>
                        </a:rPr>
                        <a:t>Decreased appetite</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48 (16.5)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3 (4.7)</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21 (19.6)</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22 (22.9)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 (8.3)</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01220176"/>
                  </a:ext>
                </a:extLst>
              </a:tr>
              <a:tr h="242972">
                <a:tc>
                  <a:txBody>
                    <a:bodyPr/>
                    <a:lstStyle/>
                    <a:p>
                      <a:r>
                        <a:rPr lang="en-US" sz="800" dirty="0">
                          <a:latin typeface="Arial" panose="020B0604020202020204" pitchFamily="34" charset="0"/>
                          <a:cs typeface="Arial" panose="020B0604020202020204" pitchFamily="34" charset="0"/>
                        </a:rPr>
                        <a:t>Constipation</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46 (15.8)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9 (14.1)</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17 (15.9)</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19 (19.8)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 (4.2)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732472"/>
                  </a:ext>
                </a:extLst>
              </a:tr>
              <a:tr h="242972">
                <a:tc>
                  <a:txBody>
                    <a:bodyPr/>
                    <a:lstStyle/>
                    <a:p>
                      <a:r>
                        <a:rPr lang="en-US" sz="800" dirty="0">
                          <a:latin typeface="Arial" panose="020B0604020202020204" pitchFamily="34" charset="0"/>
                          <a:cs typeface="Arial" panose="020B0604020202020204" pitchFamily="34" charset="0"/>
                        </a:rPr>
                        <a:t>Fatigue</a:t>
                      </a:r>
                    </a:p>
                  </a:txBody>
                  <a:tcPr marL="71060" marR="71060" marT="35530" marB="3553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45 (15.5)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8 (12.5)</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16 (15.0)</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20 (20.8)</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800" dirty="0">
                          <a:latin typeface="Arial" panose="020B0604020202020204" pitchFamily="34" charset="0"/>
                          <a:cs typeface="Arial" panose="020B0604020202020204" pitchFamily="34" charset="0"/>
                        </a:rPr>
                        <a:t>1 (4.2)</a:t>
                      </a:r>
                    </a:p>
                  </a:txBody>
                  <a:tcPr marL="71060" marR="71060" marT="35530" marB="3553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7001473"/>
                  </a:ext>
                </a:extLst>
              </a:tr>
            </a:tbl>
          </a:graphicData>
        </a:graphic>
      </p:graphicFrame>
      <p:sp>
        <p:nvSpPr>
          <p:cNvPr id="7" name="Content Placeholder 6">
            <a:extLst>
              <a:ext uri="{FF2B5EF4-FFF2-40B4-BE49-F238E27FC236}">
                <a16:creationId xmlns:a16="http://schemas.microsoft.com/office/drawing/2014/main" id="{78572792-883F-73E7-D91A-66934DA71570}"/>
              </a:ext>
            </a:extLst>
          </p:cNvPr>
          <p:cNvSpPr>
            <a:spLocks noGrp="1"/>
          </p:cNvSpPr>
          <p:nvPr>
            <p:ph sz="half" idx="2"/>
          </p:nvPr>
        </p:nvSpPr>
        <p:spPr>
          <a:xfrm>
            <a:off x="7670201" y="1825625"/>
            <a:ext cx="4098665" cy="4351338"/>
          </a:xfrm>
        </p:spPr>
        <p:txBody>
          <a:bodyPr>
            <a:normAutofit/>
          </a:bodyPr>
          <a:lstStyle/>
          <a:p>
            <a:r>
              <a:rPr lang="en-US" sz="1800" dirty="0" err="1"/>
              <a:t>Tepotinib</a:t>
            </a:r>
            <a:r>
              <a:rPr lang="en-US" sz="1800" dirty="0"/>
              <a:t> was generally well tolerated with few TRAEs resulting in discontinuation</a:t>
            </a:r>
          </a:p>
          <a:p>
            <a:r>
              <a:rPr lang="en-US" sz="1800" dirty="0"/>
              <a:t>Grade ≥3 TRAEs occurred in 29.6% of patients</a:t>
            </a:r>
          </a:p>
          <a:p>
            <a:pPr lvl="1"/>
            <a:r>
              <a:rPr lang="en-US" sz="1400" dirty="0"/>
              <a:t>30.9% of patients had TRAEs leading to dose reductions</a:t>
            </a:r>
          </a:p>
          <a:p>
            <a:pPr lvl="1"/>
            <a:r>
              <a:rPr lang="en-US" sz="1400" dirty="0"/>
              <a:t>39.2% temporary interruption</a:t>
            </a:r>
          </a:p>
          <a:p>
            <a:pPr lvl="1"/>
            <a:r>
              <a:rPr lang="en-US" sz="1400" dirty="0"/>
              <a:t>14.1% permanent discontinuation</a:t>
            </a:r>
          </a:p>
          <a:p>
            <a:r>
              <a:rPr lang="en-US" sz="1800" dirty="0"/>
              <a:t>The most common AE was peripheral edema (66%)</a:t>
            </a:r>
          </a:p>
        </p:txBody>
      </p:sp>
      <p:sp>
        <p:nvSpPr>
          <p:cNvPr id="8" name="Text Placeholder 7">
            <a:extLst>
              <a:ext uri="{FF2B5EF4-FFF2-40B4-BE49-F238E27FC236}">
                <a16:creationId xmlns:a16="http://schemas.microsoft.com/office/drawing/2014/main" id="{F6BB8CA7-85D8-D735-9904-09D8330BDC43}"/>
              </a:ext>
            </a:extLst>
          </p:cNvPr>
          <p:cNvSpPr>
            <a:spLocks noGrp="1"/>
          </p:cNvSpPr>
          <p:nvPr>
            <p:ph type="body" sz="quarter" idx="12"/>
          </p:nvPr>
        </p:nvSpPr>
        <p:spPr/>
        <p:txBody>
          <a:bodyPr/>
          <a:lstStyle/>
          <a:p>
            <a:pPr>
              <a:spcBef>
                <a:spcPts val="0"/>
              </a:spcBef>
            </a:pPr>
            <a:r>
              <a:rPr lang="en-US" dirty="0"/>
              <a:t>AE, adverse event; TRAE, treatment-related adverse events.</a:t>
            </a:r>
          </a:p>
          <a:p>
            <a:pPr>
              <a:spcBef>
                <a:spcPts val="0"/>
              </a:spcBef>
            </a:pPr>
            <a:r>
              <a:rPr lang="en-US" dirty="0" err="1"/>
              <a:t>Garassino</a:t>
            </a:r>
            <a:r>
              <a:rPr lang="en-US" dirty="0"/>
              <a:t> et al. </a:t>
            </a:r>
            <a:r>
              <a:rPr lang="en-US" i="1" dirty="0"/>
              <a:t>Ann Oncol</a:t>
            </a:r>
            <a:r>
              <a:rPr lang="en-US" dirty="0"/>
              <a:t>. 2021;32(suppl 5):S949-S1039.</a:t>
            </a:r>
          </a:p>
        </p:txBody>
      </p:sp>
    </p:spTree>
    <p:extLst>
      <p:ext uri="{BB962C8B-B14F-4D97-AF65-F5344CB8AC3E}">
        <p14:creationId xmlns:p14="http://schemas.microsoft.com/office/powerpoint/2010/main" val="79966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2304-5940-2D0F-22DB-738E8A39B2CE}"/>
              </a:ext>
            </a:extLst>
          </p:cNvPr>
          <p:cNvSpPr>
            <a:spLocks noGrp="1"/>
          </p:cNvSpPr>
          <p:nvPr>
            <p:ph type="title"/>
          </p:nvPr>
        </p:nvSpPr>
        <p:spPr/>
        <p:txBody>
          <a:bodyPr>
            <a:normAutofit/>
          </a:bodyPr>
          <a:lstStyle/>
          <a:p>
            <a:r>
              <a:rPr lang="en-US" sz="3600" dirty="0"/>
              <a:t>VISION Cohorts A + C: </a:t>
            </a:r>
            <a:br>
              <a:rPr lang="en-US" sz="3600" dirty="0"/>
            </a:br>
            <a:r>
              <a:rPr lang="en-US" sz="3600" dirty="0"/>
              <a:t>Overall Survival in Liquid vs Tissue Biopsies</a:t>
            </a:r>
          </a:p>
        </p:txBody>
      </p:sp>
      <p:sp>
        <p:nvSpPr>
          <p:cNvPr id="4" name="Content Placeholder 3">
            <a:extLst>
              <a:ext uri="{FF2B5EF4-FFF2-40B4-BE49-F238E27FC236}">
                <a16:creationId xmlns:a16="http://schemas.microsoft.com/office/drawing/2014/main" id="{CA41D4ED-6ACC-5897-58AC-2641442CF971}"/>
              </a:ext>
            </a:extLst>
          </p:cNvPr>
          <p:cNvSpPr>
            <a:spLocks noGrp="1"/>
          </p:cNvSpPr>
          <p:nvPr>
            <p:ph idx="1"/>
          </p:nvPr>
        </p:nvSpPr>
        <p:spPr>
          <a:xfrm>
            <a:off x="1355464" y="5045335"/>
            <a:ext cx="9998336" cy="1131627"/>
          </a:xfrm>
        </p:spPr>
        <p:txBody>
          <a:bodyPr>
            <a:normAutofit/>
          </a:bodyPr>
          <a:lstStyle/>
          <a:p>
            <a:pPr marL="0" indent="0" algn="ctr">
              <a:buNone/>
            </a:pPr>
            <a:r>
              <a:rPr lang="en-US" sz="1800" dirty="0"/>
              <a:t>Time-dependent endpoints showed a trend for improvement in the tissue biopsy population, despite having comparable ORRs in both treatment-naïve and previously treated patients</a:t>
            </a:r>
          </a:p>
        </p:txBody>
      </p:sp>
      <p:sp>
        <p:nvSpPr>
          <p:cNvPr id="5" name="Text Placeholder 4">
            <a:extLst>
              <a:ext uri="{FF2B5EF4-FFF2-40B4-BE49-F238E27FC236}">
                <a16:creationId xmlns:a16="http://schemas.microsoft.com/office/drawing/2014/main" id="{0CAEA251-48FC-3235-80EE-09CE517E07BD}"/>
              </a:ext>
            </a:extLst>
          </p:cNvPr>
          <p:cNvSpPr>
            <a:spLocks noGrp="1"/>
          </p:cNvSpPr>
          <p:nvPr>
            <p:ph type="body" sz="quarter" idx="12"/>
          </p:nvPr>
        </p:nvSpPr>
        <p:spPr>
          <a:xfrm>
            <a:off x="1524000" y="6320100"/>
            <a:ext cx="10352442" cy="447675"/>
          </a:xfrm>
        </p:spPr>
        <p:txBody>
          <a:bodyPr/>
          <a:lstStyle/>
          <a:p>
            <a:pPr>
              <a:spcBef>
                <a:spcPts val="0"/>
              </a:spcBef>
            </a:pPr>
            <a:r>
              <a:rPr lang="en-US" sz="900" dirty="0"/>
              <a:t>BOR, best objective response; CI, confidence interval; CR, complete response; DCR, disease control rate; DOR, duration of response; IRC, Independent Review Committee; </a:t>
            </a:r>
          </a:p>
          <a:p>
            <a:pPr>
              <a:spcBef>
                <a:spcPts val="0"/>
              </a:spcBef>
            </a:pPr>
            <a:r>
              <a:rPr lang="en-US" sz="900" dirty="0"/>
              <a:t>NE, not evaluable; ORR, objective response rate; PD, progressive disease; PFS, progression-free survival; PR, partial response; SD, stable disease.</a:t>
            </a:r>
            <a:br>
              <a:rPr lang="en-US" sz="900" dirty="0"/>
            </a:br>
            <a:r>
              <a:rPr lang="en-US" sz="900" dirty="0"/>
              <a:t>Felip et al. Presented at WCLC 2021. </a:t>
            </a:r>
            <a:r>
              <a:rPr lang="en-US" sz="900" i="0" dirty="0">
                <a:effectLst/>
              </a:rPr>
              <a:t>https://drive.google.com/file/d/1BowOhUEjUrf1Xr3m5v89bkDkIW-4nSKS/view.</a:t>
            </a:r>
            <a:endParaRPr lang="en-US" sz="900" dirty="0"/>
          </a:p>
        </p:txBody>
      </p:sp>
      <p:pic>
        <p:nvPicPr>
          <p:cNvPr id="7" name="Picture 6" descr="Chart&#10;&#10;Description automatically generated with medium confidence">
            <a:extLst>
              <a:ext uri="{FF2B5EF4-FFF2-40B4-BE49-F238E27FC236}">
                <a16:creationId xmlns:a16="http://schemas.microsoft.com/office/drawing/2014/main" id="{BA8AB13A-108D-5D4B-3B26-F4197432062F}"/>
              </a:ext>
            </a:extLst>
          </p:cNvPr>
          <p:cNvPicPr>
            <a:picLocks noChangeAspect="1"/>
          </p:cNvPicPr>
          <p:nvPr/>
        </p:nvPicPr>
        <p:blipFill>
          <a:blip r:embed="rId3"/>
          <a:stretch>
            <a:fillRect/>
          </a:stretch>
        </p:blipFill>
        <p:spPr>
          <a:xfrm>
            <a:off x="1524000" y="1620410"/>
            <a:ext cx="8869306" cy="3147566"/>
          </a:xfrm>
          <a:prstGeom prst="rect">
            <a:avLst/>
          </a:prstGeom>
        </p:spPr>
      </p:pic>
    </p:spTree>
    <p:extLst>
      <p:ext uri="{BB962C8B-B14F-4D97-AF65-F5344CB8AC3E}">
        <p14:creationId xmlns:p14="http://schemas.microsoft.com/office/powerpoint/2010/main" val="310056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04FD9-180A-2220-80F6-305F9ED0CBE3}"/>
              </a:ext>
            </a:extLst>
          </p:cNvPr>
          <p:cNvSpPr>
            <a:spLocks noGrp="1"/>
          </p:cNvSpPr>
          <p:nvPr>
            <p:ph type="title"/>
          </p:nvPr>
        </p:nvSpPr>
        <p:spPr>
          <a:xfrm>
            <a:off x="838200" y="365125"/>
            <a:ext cx="10515600" cy="965995"/>
          </a:xfrm>
        </p:spPr>
        <p:txBody>
          <a:bodyPr>
            <a:normAutofit fontScale="90000"/>
          </a:bodyPr>
          <a:lstStyle/>
          <a:p>
            <a:r>
              <a:rPr lang="en-US" sz="3600" dirty="0"/>
              <a:t>VISION Cohorts A + C: Assessment of Intracranial Response to Tepotinib by ICR </a:t>
            </a:r>
          </a:p>
        </p:txBody>
      </p:sp>
      <p:sp>
        <p:nvSpPr>
          <p:cNvPr id="4" name="Content Placeholder 3">
            <a:extLst>
              <a:ext uri="{FF2B5EF4-FFF2-40B4-BE49-F238E27FC236}">
                <a16:creationId xmlns:a16="http://schemas.microsoft.com/office/drawing/2014/main" id="{3A0EFE02-2E9D-E23C-6E31-D1D0F9313D99}"/>
              </a:ext>
            </a:extLst>
          </p:cNvPr>
          <p:cNvSpPr>
            <a:spLocks noGrp="1"/>
          </p:cNvSpPr>
          <p:nvPr>
            <p:ph sz="half" idx="1"/>
          </p:nvPr>
        </p:nvSpPr>
        <p:spPr>
          <a:xfrm>
            <a:off x="838200" y="1825625"/>
            <a:ext cx="3002280" cy="4351338"/>
          </a:xfrm>
        </p:spPr>
        <p:txBody>
          <a:bodyPr>
            <a:normAutofit/>
          </a:bodyPr>
          <a:lstStyle/>
          <a:p>
            <a:r>
              <a:rPr lang="en-US" sz="2000" dirty="0"/>
              <a:t>Of 7 patients with measurable/target brain lesions per RANO-BM, Intracranial BOR was:</a:t>
            </a:r>
          </a:p>
          <a:p>
            <a:pPr lvl="1"/>
            <a:r>
              <a:rPr lang="en-US" sz="1800" dirty="0"/>
              <a:t>PR (n = 5; including 3 cases of CR in target lesions)</a:t>
            </a:r>
          </a:p>
          <a:p>
            <a:pPr lvl="1"/>
            <a:r>
              <a:rPr lang="en-US" sz="1800" dirty="0"/>
              <a:t>SD (n = 1)</a:t>
            </a:r>
          </a:p>
          <a:p>
            <a:pPr lvl="1"/>
            <a:r>
              <a:rPr lang="en-US" sz="1800" dirty="0"/>
              <a:t>PD (n = 1)</a:t>
            </a:r>
          </a:p>
        </p:txBody>
      </p:sp>
      <p:sp>
        <p:nvSpPr>
          <p:cNvPr id="6" name="Content Placeholder 5">
            <a:extLst>
              <a:ext uri="{FF2B5EF4-FFF2-40B4-BE49-F238E27FC236}">
                <a16:creationId xmlns:a16="http://schemas.microsoft.com/office/drawing/2014/main" id="{E2F23F0B-9F23-899F-332A-E8EB19CC1D91}"/>
              </a:ext>
            </a:extLst>
          </p:cNvPr>
          <p:cNvSpPr>
            <a:spLocks noGrp="1"/>
          </p:cNvSpPr>
          <p:nvPr>
            <p:ph sz="half" idx="2"/>
          </p:nvPr>
        </p:nvSpPr>
        <p:spPr>
          <a:xfrm>
            <a:off x="1524000" y="5163672"/>
            <a:ext cx="8991600" cy="527124"/>
          </a:xfrm>
        </p:spPr>
        <p:txBody>
          <a:bodyPr>
            <a:normAutofit lnSpcReduction="10000"/>
          </a:bodyPr>
          <a:lstStyle/>
          <a:p>
            <a:pPr marL="0" indent="0" algn="ctr">
              <a:buNone/>
            </a:pPr>
            <a:r>
              <a:rPr lang="en-US" sz="1600" dirty="0" err="1"/>
              <a:t>Tepotinib</a:t>
            </a:r>
            <a:r>
              <a:rPr lang="en-US" sz="1600" dirty="0"/>
              <a:t> demonstrated intracranial activity in evaluable patients with baseline brain metastases (per RANO-BM) Intracranial disease control was observed in 13/15 patients</a:t>
            </a:r>
          </a:p>
        </p:txBody>
      </p:sp>
      <p:sp>
        <p:nvSpPr>
          <p:cNvPr id="7" name="Text Placeholder 6">
            <a:extLst>
              <a:ext uri="{FF2B5EF4-FFF2-40B4-BE49-F238E27FC236}">
                <a16:creationId xmlns:a16="http://schemas.microsoft.com/office/drawing/2014/main" id="{E0478E7E-9EF2-FD27-32B5-22D3BF8211C0}"/>
              </a:ext>
            </a:extLst>
          </p:cNvPr>
          <p:cNvSpPr>
            <a:spLocks noGrp="1"/>
          </p:cNvSpPr>
          <p:nvPr>
            <p:ph type="body" sz="quarter" idx="12"/>
          </p:nvPr>
        </p:nvSpPr>
        <p:spPr>
          <a:xfrm>
            <a:off x="1524000" y="6176963"/>
            <a:ext cx="10014857" cy="681037"/>
          </a:xfrm>
        </p:spPr>
        <p:txBody>
          <a:bodyPr/>
          <a:lstStyle/>
          <a:p>
            <a:pPr>
              <a:spcBef>
                <a:spcPts val="0"/>
              </a:spcBef>
            </a:pPr>
            <a:r>
              <a:rPr lang="en-US" sz="900" dirty="0"/>
              <a:t>Data cutoff; July 1, 2020. *Dashes (-) indicate NTLs were not recorded. †Radiotherapy for brain lesions. BOR, best objective response; CR, complete response; IRC, Independent Central Review; non-CR/non-PD, non-complete response/non-progressive disease; NTL, non-target lesion; PD, progressive disease; PFS, progression-free survival; PR, partial response; RANO-BD, Response Assessment in Neuro-Oncology Brain Metastases; RECIST, Response Evaluation Criteria in Solid Tumors; SD, stable disease.</a:t>
            </a:r>
          </a:p>
          <a:p>
            <a:pPr>
              <a:spcBef>
                <a:spcPts val="0"/>
              </a:spcBef>
            </a:pPr>
            <a:r>
              <a:rPr lang="en-US" sz="900" dirty="0"/>
              <a:t>Patel et al. </a:t>
            </a:r>
            <a:r>
              <a:rPr lang="en-US" sz="900" b="0" i="1" dirty="0">
                <a:effectLst/>
              </a:rPr>
              <a:t>J Clin Oncol</a:t>
            </a:r>
            <a:r>
              <a:rPr lang="en-US" sz="900" b="0" i="0" dirty="0">
                <a:effectLst/>
              </a:rPr>
              <a:t>. 2021;39(15):9084.</a:t>
            </a:r>
            <a:endParaRPr lang="en-US" sz="900" dirty="0"/>
          </a:p>
        </p:txBody>
      </p:sp>
      <p:pic>
        <p:nvPicPr>
          <p:cNvPr id="9" name="Picture 8" descr="Graphical user interface, application, Teams&#10;&#10;Description automatically generated">
            <a:extLst>
              <a:ext uri="{FF2B5EF4-FFF2-40B4-BE49-F238E27FC236}">
                <a16:creationId xmlns:a16="http://schemas.microsoft.com/office/drawing/2014/main" id="{C0EB6A4C-2861-4D61-87CA-924B23BABC1D}"/>
              </a:ext>
            </a:extLst>
          </p:cNvPr>
          <p:cNvPicPr>
            <a:picLocks noChangeAspect="1"/>
          </p:cNvPicPr>
          <p:nvPr/>
        </p:nvPicPr>
        <p:blipFill>
          <a:blip r:embed="rId3"/>
          <a:stretch>
            <a:fillRect/>
          </a:stretch>
        </p:blipFill>
        <p:spPr>
          <a:xfrm>
            <a:off x="3840480" y="1331120"/>
            <a:ext cx="7454900" cy="3517900"/>
          </a:xfrm>
          <a:prstGeom prst="rect">
            <a:avLst/>
          </a:prstGeom>
        </p:spPr>
      </p:pic>
    </p:spTree>
    <p:extLst>
      <p:ext uri="{BB962C8B-B14F-4D97-AF65-F5344CB8AC3E}">
        <p14:creationId xmlns:p14="http://schemas.microsoft.com/office/powerpoint/2010/main" val="263876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B6859-5B3D-6E47-B649-3E45C37A593F}"/>
              </a:ext>
            </a:extLst>
          </p:cNvPr>
          <p:cNvSpPr>
            <a:spLocks noGrp="1"/>
          </p:cNvSpPr>
          <p:nvPr>
            <p:ph type="title"/>
          </p:nvPr>
        </p:nvSpPr>
        <p:spPr/>
        <p:txBody>
          <a:bodyPr>
            <a:normAutofit/>
          </a:bodyPr>
          <a:lstStyle/>
          <a:p>
            <a:r>
              <a:rPr lang="en-US" sz="3600" dirty="0">
                <a:sym typeface="Helvetica"/>
              </a:rPr>
              <a:t>Summary: MET Inhibitors for </a:t>
            </a:r>
            <a:r>
              <a:rPr lang="en-US" sz="3600" i="1" dirty="0">
                <a:sym typeface="Helvetica"/>
              </a:rPr>
              <a:t>MET</a:t>
            </a:r>
            <a:r>
              <a:rPr lang="en-US" sz="3600" dirty="0">
                <a:sym typeface="Helvetica"/>
              </a:rPr>
              <a:t> exon</a:t>
            </a:r>
            <a:br>
              <a:rPr lang="en-US" sz="3600" dirty="0">
                <a:sym typeface="Helvetica"/>
              </a:rPr>
            </a:br>
            <a:r>
              <a:rPr lang="en-US" sz="3600" dirty="0">
                <a:sym typeface="Helvetica"/>
              </a:rPr>
              <a:t>14–skipping Mutations in NSCLC</a:t>
            </a:r>
            <a:endParaRPr lang="en-US" sz="3600" dirty="0"/>
          </a:p>
        </p:txBody>
      </p:sp>
      <p:sp>
        <p:nvSpPr>
          <p:cNvPr id="2" name="Content Placeholder 1">
            <a:extLst>
              <a:ext uri="{FF2B5EF4-FFF2-40B4-BE49-F238E27FC236}">
                <a16:creationId xmlns:a16="http://schemas.microsoft.com/office/drawing/2014/main" id="{7866215C-BE47-BB7B-99BD-32B530A54BBD}"/>
              </a:ext>
            </a:extLst>
          </p:cNvPr>
          <p:cNvSpPr>
            <a:spLocks noGrp="1"/>
          </p:cNvSpPr>
          <p:nvPr>
            <p:ph idx="1"/>
          </p:nvPr>
        </p:nvSpPr>
        <p:spPr>
          <a:xfrm>
            <a:off x="838200" y="1711091"/>
            <a:ext cx="10806953" cy="1078940"/>
          </a:xfrm>
        </p:spPr>
        <p:txBody>
          <a:bodyPr>
            <a:normAutofit/>
          </a:bodyPr>
          <a:lstStyle/>
          <a:p>
            <a:r>
              <a:rPr lang="en-US" sz="1800" dirty="0" err="1">
                <a:sym typeface="Helvetica"/>
              </a:rPr>
              <a:t>Capmatinib</a:t>
            </a:r>
            <a:r>
              <a:rPr lang="en-US" sz="1800" dirty="0">
                <a:sym typeface="Helvetica"/>
              </a:rPr>
              <a:t> and </a:t>
            </a:r>
            <a:r>
              <a:rPr lang="en-US" sz="1800" dirty="0" err="1">
                <a:sym typeface="Helvetica"/>
              </a:rPr>
              <a:t>tepotinib</a:t>
            </a:r>
            <a:r>
              <a:rPr lang="en-US" sz="1800" dirty="0">
                <a:sym typeface="Helvetica"/>
              </a:rPr>
              <a:t> both have shown durable clinical activity in patients with </a:t>
            </a:r>
            <a:r>
              <a:rPr lang="en-US" sz="1800" i="1" dirty="0">
                <a:sym typeface="Helvetica"/>
              </a:rPr>
              <a:t>MET</a:t>
            </a:r>
            <a:r>
              <a:rPr lang="en-US" sz="1800" dirty="0">
                <a:sym typeface="Helvetica"/>
              </a:rPr>
              <a:t>ex14–skipping advanced NSCLC with acceptable safety profiles</a:t>
            </a:r>
          </a:p>
          <a:p>
            <a:r>
              <a:rPr lang="en-US" sz="1800" dirty="0" err="1">
                <a:sym typeface="Helvetica"/>
              </a:rPr>
              <a:t>Capmatinib</a:t>
            </a:r>
            <a:r>
              <a:rPr lang="en-US" sz="1800" dirty="0">
                <a:sym typeface="Helvetica"/>
              </a:rPr>
              <a:t> and </a:t>
            </a:r>
            <a:r>
              <a:rPr lang="en-US" sz="1800" dirty="0" err="1">
                <a:sym typeface="Helvetica"/>
              </a:rPr>
              <a:t>tepotinib</a:t>
            </a:r>
            <a:r>
              <a:rPr lang="en-US" sz="1800" dirty="0">
                <a:sym typeface="Helvetica"/>
              </a:rPr>
              <a:t> both FDA approved for treatment of advanced </a:t>
            </a:r>
            <a:r>
              <a:rPr lang="en-US" sz="1800" i="1" dirty="0">
                <a:sym typeface="Helvetica"/>
              </a:rPr>
              <a:t>MET</a:t>
            </a:r>
            <a:r>
              <a:rPr lang="en-US" sz="1800" dirty="0">
                <a:sym typeface="Helvetica"/>
              </a:rPr>
              <a:t>ex14–skipping NSCLC</a:t>
            </a:r>
          </a:p>
          <a:p>
            <a:endParaRPr lang="en-US" sz="1800" dirty="0">
              <a:sym typeface="Helvetica"/>
            </a:endParaRPr>
          </a:p>
          <a:p>
            <a:endParaRPr lang="en-US" sz="1800" dirty="0"/>
          </a:p>
        </p:txBody>
      </p:sp>
      <p:sp>
        <p:nvSpPr>
          <p:cNvPr id="7" name="Text Placeholder 6">
            <a:extLst>
              <a:ext uri="{FF2B5EF4-FFF2-40B4-BE49-F238E27FC236}">
                <a16:creationId xmlns:a16="http://schemas.microsoft.com/office/drawing/2014/main" id="{A8761351-F4AC-174F-97A7-B0876B9CB664}"/>
              </a:ext>
            </a:extLst>
          </p:cNvPr>
          <p:cNvSpPr>
            <a:spLocks noGrp="1"/>
          </p:cNvSpPr>
          <p:nvPr>
            <p:ph type="body" sz="quarter" idx="12"/>
          </p:nvPr>
        </p:nvSpPr>
        <p:spPr>
          <a:xfrm>
            <a:off x="1524000" y="6410325"/>
            <a:ext cx="10806952" cy="447675"/>
          </a:xfrm>
        </p:spPr>
        <p:txBody>
          <a:bodyPr/>
          <a:lstStyle/>
          <a:p>
            <a:r>
              <a:rPr lang="en-US" dirty="0"/>
              <a:t>CNS, central nervous system; DOR, duration of response; ORR, overall response rate; TRAEs, treatment-related adverse events. </a:t>
            </a:r>
            <a:br>
              <a:rPr lang="en-US" dirty="0"/>
            </a:br>
            <a:r>
              <a:rPr lang="en-US" dirty="0"/>
              <a:t>Paik et al. </a:t>
            </a:r>
            <a:r>
              <a:rPr lang="en-US" i="1" dirty="0"/>
              <a:t>N </a:t>
            </a:r>
            <a:r>
              <a:rPr lang="en-US" i="1" dirty="0" err="1"/>
              <a:t>Engl</a:t>
            </a:r>
            <a:r>
              <a:rPr lang="en-US" i="1" dirty="0"/>
              <a:t> J Med</a:t>
            </a:r>
            <a:r>
              <a:rPr lang="en-US" dirty="0"/>
              <a:t>. 2020;383:931-943; Wolf et al. </a:t>
            </a:r>
            <a:r>
              <a:rPr lang="en-US" i="1" dirty="0"/>
              <a:t>N </a:t>
            </a:r>
            <a:r>
              <a:rPr lang="en-US" i="1" dirty="0" err="1"/>
              <a:t>Engl</a:t>
            </a:r>
            <a:r>
              <a:rPr lang="en-US" i="1" dirty="0"/>
              <a:t> J Med. </a:t>
            </a:r>
            <a:r>
              <a:rPr lang="en-US" dirty="0"/>
              <a:t>2020;383:944-957; </a:t>
            </a:r>
            <a:r>
              <a:rPr lang="en-US" altLang="en-US" sz="1000" dirty="0">
                <a:cs typeface="Lucida Sans Unicode" panose="020B0602030504020204" pitchFamily="34" charset="0"/>
              </a:rPr>
              <a:t>Thomas et al. </a:t>
            </a:r>
            <a:r>
              <a:rPr lang="en-US" sz="1000" b="0" i="1" strike="noStrike" spc="-1" dirty="0">
                <a:solidFill>
                  <a:srgbClr val="FFFFFF"/>
                </a:solidFill>
                <a:latin typeface="Arial"/>
              </a:rPr>
              <a:t>Journal of Thoracic Oncology. </a:t>
            </a:r>
            <a:r>
              <a:rPr lang="en-US" sz="1000" b="0" i="0" strike="noStrike" spc="-1" dirty="0">
                <a:solidFill>
                  <a:srgbClr val="FFFFFF"/>
                </a:solidFill>
                <a:latin typeface="Arial"/>
              </a:rPr>
              <a:t>2022;</a:t>
            </a:r>
            <a:r>
              <a:rPr lang="en-US" sz="1000" b="0" strike="noStrike" spc="-1" dirty="0">
                <a:solidFill>
                  <a:srgbClr val="FFFFFF"/>
                </a:solidFill>
                <a:latin typeface="Arial"/>
              </a:rPr>
              <a:t>17:S9-S10.</a:t>
            </a:r>
            <a:endParaRPr lang="en-US" dirty="0"/>
          </a:p>
        </p:txBody>
      </p:sp>
      <p:graphicFrame>
        <p:nvGraphicFramePr>
          <p:cNvPr id="12" name="Table 3">
            <a:extLst>
              <a:ext uri="{FF2B5EF4-FFF2-40B4-BE49-F238E27FC236}">
                <a16:creationId xmlns:a16="http://schemas.microsoft.com/office/drawing/2014/main" id="{7D9E07E4-A51B-3D47-A258-DD9E50CB131E}"/>
              </a:ext>
            </a:extLst>
          </p:cNvPr>
          <p:cNvGraphicFramePr>
            <a:graphicFrameLocks noGrp="1"/>
          </p:cNvGraphicFramePr>
          <p:nvPr>
            <p:extLst>
              <p:ext uri="{D42A27DB-BD31-4B8C-83A1-F6EECF244321}">
                <p14:modId xmlns:p14="http://schemas.microsoft.com/office/powerpoint/2010/main" val="4099264426"/>
              </p:ext>
            </p:extLst>
          </p:nvPr>
        </p:nvGraphicFramePr>
        <p:xfrm>
          <a:off x="1326304" y="2810435"/>
          <a:ext cx="9539392" cy="3362048"/>
        </p:xfrm>
        <a:graphic>
          <a:graphicData uri="http://schemas.openxmlformats.org/drawingml/2006/table">
            <a:tbl>
              <a:tblPr firstRow="1" firstCol="1" bandRow="1">
                <a:tableStyleId>{5C22544A-7EE6-4342-B048-85BDC9FD1C3A}</a:tableStyleId>
              </a:tblPr>
              <a:tblGrid>
                <a:gridCol w="2703016">
                  <a:extLst>
                    <a:ext uri="{9D8B030D-6E8A-4147-A177-3AD203B41FA5}">
                      <a16:colId xmlns:a16="http://schemas.microsoft.com/office/drawing/2014/main" val="3796175646"/>
                    </a:ext>
                  </a:extLst>
                </a:gridCol>
                <a:gridCol w="3418188">
                  <a:extLst>
                    <a:ext uri="{9D8B030D-6E8A-4147-A177-3AD203B41FA5}">
                      <a16:colId xmlns:a16="http://schemas.microsoft.com/office/drawing/2014/main" val="3790121169"/>
                    </a:ext>
                  </a:extLst>
                </a:gridCol>
                <a:gridCol w="3418188">
                  <a:extLst>
                    <a:ext uri="{9D8B030D-6E8A-4147-A177-3AD203B41FA5}">
                      <a16:colId xmlns:a16="http://schemas.microsoft.com/office/drawing/2014/main" val="543963665"/>
                    </a:ext>
                  </a:extLst>
                </a:gridCol>
              </a:tblGrid>
              <a:tr h="276539">
                <a:tc>
                  <a:txBody>
                    <a:bodyPr/>
                    <a:lstStyle/>
                    <a:p>
                      <a:endParaRPr lang="en-US" sz="1600" dirty="0">
                        <a:latin typeface="Arial" panose="020B0604020202020204" pitchFamily="34" charset="0"/>
                        <a:cs typeface="Arial" panose="020B0604020202020204" pitchFamily="34" charset="0"/>
                      </a:endParaRPr>
                    </a:p>
                  </a:txBody>
                  <a:tcPr marL="84976" marR="84976" marT="42488" marB="42488" anchor="ctr"/>
                </a:tc>
                <a:tc>
                  <a:txBody>
                    <a:bodyPr/>
                    <a:lstStyle/>
                    <a:p>
                      <a:pPr algn="ctr"/>
                      <a:r>
                        <a:rPr lang="en-US" sz="1600" b="1" kern="1200" dirty="0" err="1">
                          <a:solidFill>
                            <a:schemeClr val="bg1"/>
                          </a:solidFill>
                          <a:latin typeface="Arial" panose="020B0604020202020204" pitchFamily="34" charset="0"/>
                          <a:cs typeface="Arial" panose="020B0604020202020204" pitchFamily="34" charset="0"/>
                          <a:sym typeface="Helvetica"/>
                        </a:rPr>
                        <a:t>Capmatinib</a:t>
                      </a:r>
                      <a:endParaRPr lang="en-US" sz="1600" b="1" kern="1200" dirty="0">
                        <a:solidFill>
                          <a:schemeClr val="bg1"/>
                        </a:solidFill>
                        <a:latin typeface="Arial" panose="020B0604020202020204" pitchFamily="34" charset="0"/>
                        <a:cs typeface="Arial" panose="020B0604020202020204" pitchFamily="34" charset="0"/>
                        <a:sym typeface="Helvetica"/>
                      </a:endParaRPr>
                    </a:p>
                  </a:txBody>
                  <a:tcPr marL="84976" marR="84976" marT="42488" marB="42488" anchor="ctr"/>
                </a:tc>
                <a:tc>
                  <a:txBody>
                    <a:bodyPr/>
                    <a:lstStyle/>
                    <a:p>
                      <a:pPr algn="ctr" defTabSz="914377" hangingPunct="0">
                        <a:buClr>
                          <a:srgbClr val="0000FF"/>
                        </a:buClr>
                        <a:defRPr/>
                      </a:pPr>
                      <a:r>
                        <a:rPr lang="en-US" sz="1600" b="1" kern="1200" dirty="0" err="1">
                          <a:solidFill>
                            <a:schemeClr val="bg1"/>
                          </a:solidFill>
                          <a:latin typeface="Arial" panose="020B0604020202020204" pitchFamily="34" charset="0"/>
                          <a:cs typeface="Arial" panose="020B0604020202020204" pitchFamily="34" charset="0"/>
                          <a:sym typeface="Helvetica"/>
                        </a:rPr>
                        <a:t>Tepotinib</a:t>
                      </a:r>
                      <a:endParaRPr lang="en-US" sz="1600" b="1" kern="1200" dirty="0">
                        <a:solidFill>
                          <a:schemeClr val="bg1"/>
                        </a:solidFill>
                        <a:latin typeface="Arial" panose="020B0604020202020204" pitchFamily="34" charset="0"/>
                        <a:cs typeface="Arial" panose="020B0604020202020204" pitchFamily="34" charset="0"/>
                        <a:sym typeface="Helvetica"/>
                      </a:endParaRPr>
                    </a:p>
                  </a:txBody>
                  <a:tcPr marL="84976" marR="84976" marT="42488" marB="42488" anchor="ctr"/>
                </a:tc>
                <a:extLst>
                  <a:ext uri="{0D108BD9-81ED-4DB2-BD59-A6C34878D82A}">
                    <a16:rowId xmlns:a16="http://schemas.microsoft.com/office/drawing/2014/main" val="139547423"/>
                  </a:ext>
                </a:extLst>
              </a:tr>
              <a:tr h="276539">
                <a:tc>
                  <a:txBody>
                    <a:bodyPr/>
                    <a:lstStyle/>
                    <a:p>
                      <a:r>
                        <a:rPr kumimoji="0" lang="en-US" sz="1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ORR (prior platinum)</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kumimoji="0" lang="en-US" sz="16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41%</a:t>
                      </a: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51% </a:t>
                      </a:r>
                    </a:p>
                  </a:txBody>
                  <a:tcPr marL="84976" marR="84976" marT="42488" marB="42488" anchor="ctr"/>
                </a:tc>
                <a:extLst>
                  <a:ext uri="{0D108BD9-81ED-4DB2-BD59-A6C34878D82A}">
                    <a16:rowId xmlns:a16="http://schemas.microsoft.com/office/drawing/2014/main" val="2636346046"/>
                  </a:ext>
                </a:extLst>
              </a:tr>
              <a:tr h="276539">
                <a:tc>
                  <a:txBody>
                    <a:bodyPr/>
                    <a:lstStyle/>
                    <a:p>
                      <a:r>
                        <a:rPr kumimoji="0" lang="en-US" sz="1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ORR (naive)</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kumimoji="0" lang="en-US" sz="16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68%</a:t>
                      </a:r>
                      <a:endParaRPr lang="en-US" sz="1600" dirty="0">
                        <a:solidFill>
                          <a:schemeClr val="tx1"/>
                        </a:solidFill>
                        <a:latin typeface="Arial" panose="020B0604020202020204" pitchFamily="34" charset="0"/>
                        <a:cs typeface="Arial" panose="020B0604020202020204" pitchFamily="34" charset="0"/>
                      </a:endParaRP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62% </a:t>
                      </a:r>
                    </a:p>
                  </a:txBody>
                  <a:tcPr marL="84976" marR="84976" marT="42488" marB="42488" anchor="ctr"/>
                </a:tc>
                <a:extLst>
                  <a:ext uri="{0D108BD9-81ED-4DB2-BD59-A6C34878D82A}">
                    <a16:rowId xmlns:a16="http://schemas.microsoft.com/office/drawing/2014/main" val="73600360"/>
                  </a:ext>
                </a:extLst>
              </a:tr>
              <a:tr h="276539">
                <a:tc>
                  <a:txBody>
                    <a:bodyPr/>
                    <a:lstStyle/>
                    <a:p>
                      <a:r>
                        <a:rPr kumimoji="0" lang="en-US" sz="1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DOR (prior platinum)</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kumimoji="0" lang="en-US" sz="1600" b="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9.7 </a:t>
                      </a:r>
                      <a:r>
                        <a:rPr kumimoji="0" lang="en-US" sz="1600" b="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Helvetica"/>
                        </a:rPr>
                        <a:t>mo</a:t>
                      </a:r>
                      <a:endParaRPr lang="en-US" sz="1600" dirty="0">
                        <a:solidFill>
                          <a:schemeClr val="tx1"/>
                        </a:solidFill>
                        <a:latin typeface="Arial" panose="020B0604020202020204" pitchFamily="34" charset="0"/>
                        <a:cs typeface="Arial" panose="020B0604020202020204" pitchFamily="34" charset="0"/>
                      </a:endParaRP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12.6 </a:t>
                      </a:r>
                      <a:r>
                        <a:rPr lang="en-US" sz="1600" dirty="0" err="1">
                          <a:solidFill>
                            <a:schemeClr val="tx1"/>
                          </a:solidFill>
                          <a:latin typeface="Arial" panose="020B0604020202020204" pitchFamily="34" charset="0"/>
                          <a:cs typeface="Arial" panose="020B0604020202020204" pitchFamily="34" charset="0"/>
                        </a:rPr>
                        <a:t>mo</a:t>
                      </a:r>
                      <a:endParaRPr lang="en-US" sz="1600" dirty="0">
                        <a:solidFill>
                          <a:schemeClr val="tx1"/>
                        </a:solidFill>
                        <a:latin typeface="Arial" panose="020B0604020202020204" pitchFamily="34" charset="0"/>
                        <a:cs typeface="Arial" panose="020B0604020202020204" pitchFamily="34" charset="0"/>
                      </a:endParaRPr>
                    </a:p>
                  </a:txBody>
                  <a:tcPr marL="84976" marR="84976" marT="42488" marB="42488" anchor="ctr"/>
                </a:tc>
                <a:extLst>
                  <a:ext uri="{0D108BD9-81ED-4DB2-BD59-A6C34878D82A}">
                    <a16:rowId xmlns:a16="http://schemas.microsoft.com/office/drawing/2014/main" val="3842826872"/>
                  </a:ext>
                </a:extLst>
              </a:tr>
              <a:tr h="276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DOR (naive)</a:t>
                      </a:r>
                      <a:r>
                        <a:rPr lang="en-US" sz="1600" b="1" dirty="0">
                          <a:solidFill>
                            <a:schemeClr val="bg1"/>
                          </a:solidFill>
                          <a:latin typeface="Arial" panose="020B0604020202020204" pitchFamily="34" charset="0"/>
                          <a:cs typeface="Arial" panose="020B0604020202020204" pitchFamily="34" charset="0"/>
                          <a:sym typeface="Helvetica"/>
                        </a:rPr>
                        <a:t>	</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sym typeface="Helvetica"/>
                        </a:rPr>
                        <a:t>12.6 </a:t>
                      </a:r>
                      <a:r>
                        <a:rPr lang="en-US" sz="1600" dirty="0" err="1">
                          <a:solidFill>
                            <a:schemeClr val="tx1"/>
                          </a:solidFill>
                          <a:latin typeface="Arial" panose="020B0604020202020204" pitchFamily="34" charset="0"/>
                          <a:cs typeface="Arial" panose="020B0604020202020204" pitchFamily="34" charset="0"/>
                          <a:sym typeface="Helvetica"/>
                        </a:rPr>
                        <a:t>mo</a:t>
                      </a:r>
                      <a:endParaRPr lang="en-US" sz="1600" dirty="0">
                        <a:solidFill>
                          <a:schemeClr val="tx1"/>
                        </a:solidFill>
                        <a:latin typeface="Arial" panose="020B0604020202020204" pitchFamily="34" charset="0"/>
                        <a:cs typeface="Arial" panose="020B0604020202020204" pitchFamily="34" charset="0"/>
                      </a:endParaRP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NE</a:t>
                      </a:r>
                    </a:p>
                  </a:txBody>
                  <a:tcPr marL="84976" marR="84976" marT="42488" marB="42488" anchor="ctr"/>
                </a:tc>
                <a:extLst>
                  <a:ext uri="{0D108BD9-81ED-4DB2-BD59-A6C34878D82A}">
                    <a16:rowId xmlns:a16="http://schemas.microsoft.com/office/drawing/2014/main" val="2519787035"/>
                  </a:ext>
                </a:extLst>
              </a:tr>
              <a:tr h="276539">
                <a:tc>
                  <a:txBody>
                    <a:bodyPr/>
                    <a:lstStyle/>
                    <a:p>
                      <a:r>
                        <a:rPr kumimoji="0" lang="en-US" sz="1600" b="1"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Helvetica"/>
                        </a:rPr>
                        <a:t>Active in CNS met</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sym typeface="Helvetica"/>
                        </a:rPr>
                        <a:t>Yes</a:t>
                      </a:r>
                      <a:endParaRPr lang="en-US" sz="1600" dirty="0">
                        <a:solidFill>
                          <a:schemeClr val="tx1"/>
                        </a:solidFill>
                        <a:latin typeface="Arial" panose="020B0604020202020204" pitchFamily="34" charset="0"/>
                        <a:cs typeface="Arial" panose="020B0604020202020204" pitchFamily="34" charset="0"/>
                      </a:endParaRP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Yes</a:t>
                      </a:r>
                    </a:p>
                  </a:txBody>
                  <a:tcPr marL="84976" marR="84976" marT="42488" marB="42488" anchor="ctr"/>
                </a:tc>
                <a:extLst>
                  <a:ext uri="{0D108BD9-81ED-4DB2-BD59-A6C34878D82A}">
                    <a16:rowId xmlns:a16="http://schemas.microsoft.com/office/drawing/2014/main" val="1771552338"/>
                  </a:ext>
                </a:extLst>
              </a:tr>
              <a:tr h="678834">
                <a:tc>
                  <a:txBody>
                    <a:bodyPr/>
                    <a:lstStyle/>
                    <a:p>
                      <a:r>
                        <a:rPr lang="en-US" sz="1600" b="1" dirty="0">
                          <a:solidFill>
                            <a:schemeClr val="bg1"/>
                          </a:solidFill>
                          <a:latin typeface="Arial" panose="020B0604020202020204" pitchFamily="34" charset="0"/>
                          <a:cs typeface="Arial" panose="020B0604020202020204" pitchFamily="34" charset="0"/>
                          <a:sym typeface="Helvetica"/>
                        </a:rPr>
                        <a:t>Safety profile</a:t>
                      </a:r>
                      <a:endParaRPr lang="en-US" sz="1600" b="1"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Most adverse events G1/2; </a:t>
                      </a:r>
                    </a:p>
                    <a:p>
                      <a:pPr algn="ctr"/>
                      <a:r>
                        <a:rPr lang="en-US" sz="1600" dirty="0">
                          <a:solidFill>
                            <a:schemeClr val="tx1"/>
                          </a:solidFill>
                          <a:latin typeface="Arial" panose="020B0604020202020204" pitchFamily="34" charset="0"/>
                          <a:cs typeface="Arial" panose="020B0604020202020204" pitchFamily="34" charset="0"/>
                        </a:rPr>
                        <a:t>Edema any grade:</a:t>
                      </a:r>
                    </a:p>
                    <a:p>
                      <a:pPr algn="ctr"/>
                      <a:r>
                        <a:rPr lang="en-US" sz="1600" dirty="0">
                          <a:solidFill>
                            <a:schemeClr val="tx1"/>
                          </a:solidFill>
                          <a:latin typeface="Arial" panose="020B0604020202020204" pitchFamily="34" charset="0"/>
                          <a:cs typeface="Arial" panose="020B0604020202020204" pitchFamily="34" charset="0"/>
                        </a:rPr>
                        <a:t>54% in pretreated; </a:t>
                      </a:r>
                    </a:p>
                    <a:p>
                      <a:pPr algn="ctr"/>
                      <a:r>
                        <a:rPr lang="en-US" sz="1600" dirty="0">
                          <a:solidFill>
                            <a:schemeClr val="tx1"/>
                          </a:solidFill>
                          <a:latin typeface="Arial" panose="020B0604020202020204" pitchFamily="34" charset="0"/>
                          <a:cs typeface="Arial" panose="020B0604020202020204" pitchFamily="34" charset="0"/>
                        </a:rPr>
                        <a:t>75% in treatment-naive</a:t>
                      </a: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Most adverse events G1/2; </a:t>
                      </a:r>
                    </a:p>
                    <a:p>
                      <a:pPr algn="ctr"/>
                      <a:r>
                        <a:rPr lang="en-US" sz="1600" dirty="0">
                          <a:solidFill>
                            <a:schemeClr val="tx1"/>
                          </a:solidFill>
                          <a:latin typeface="Arial" panose="020B0604020202020204" pitchFamily="34" charset="0"/>
                          <a:cs typeface="Arial" panose="020B0604020202020204" pitchFamily="34" charset="0"/>
                        </a:rPr>
                        <a:t>Edema any grade: 66%</a:t>
                      </a:r>
                    </a:p>
                  </a:txBody>
                  <a:tcPr marL="84976" marR="84976" marT="42488" marB="42488" anchor="ctr"/>
                </a:tc>
                <a:extLst>
                  <a:ext uri="{0D108BD9-81ED-4DB2-BD59-A6C34878D82A}">
                    <a16:rowId xmlns:a16="http://schemas.microsoft.com/office/drawing/2014/main" val="3572423923"/>
                  </a:ext>
                </a:extLst>
              </a:tr>
              <a:tr h="276539">
                <a:tc>
                  <a:txBody>
                    <a:bodyPr/>
                    <a:lstStyle/>
                    <a:p>
                      <a:r>
                        <a:rPr lang="en-US" sz="1600" dirty="0">
                          <a:solidFill>
                            <a:schemeClr val="bg1"/>
                          </a:solidFill>
                          <a:latin typeface="Arial" panose="020B0604020202020204" pitchFamily="34" charset="0"/>
                          <a:cs typeface="Arial" panose="020B0604020202020204" pitchFamily="34" charset="0"/>
                          <a:sym typeface="Helvetica"/>
                        </a:rPr>
                        <a:t>Discontinuation TRAEs </a:t>
                      </a:r>
                      <a:endParaRPr lang="en-US" sz="1600" dirty="0">
                        <a:solidFill>
                          <a:schemeClr val="bg1"/>
                        </a:solidFill>
                        <a:latin typeface="Arial" panose="020B0604020202020204" pitchFamily="34" charset="0"/>
                        <a:cs typeface="Arial" panose="020B0604020202020204" pitchFamily="34" charset="0"/>
                      </a:endParaRPr>
                    </a:p>
                  </a:txBody>
                  <a:tcPr marL="133821"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11%</a:t>
                      </a:r>
                    </a:p>
                  </a:txBody>
                  <a:tcPr marL="84976" marR="84976" marT="42488" marB="42488" anchor="ctr"/>
                </a:tc>
                <a:tc>
                  <a:txBody>
                    <a:bodyPr/>
                    <a:lstStyle/>
                    <a:p>
                      <a:pPr algn="ctr"/>
                      <a:r>
                        <a:rPr lang="en-US" sz="1600" dirty="0">
                          <a:solidFill>
                            <a:schemeClr val="tx1"/>
                          </a:solidFill>
                          <a:latin typeface="Arial" panose="020B0604020202020204" pitchFamily="34" charset="0"/>
                          <a:cs typeface="Arial" panose="020B0604020202020204" pitchFamily="34" charset="0"/>
                        </a:rPr>
                        <a:t>14.1%</a:t>
                      </a:r>
                    </a:p>
                  </a:txBody>
                  <a:tcPr marL="84976" marR="84976" marT="42488" marB="42488" anchor="ctr"/>
                </a:tc>
                <a:extLst>
                  <a:ext uri="{0D108BD9-81ED-4DB2-BD59-A6C34878D82A}">
                    <a16:rowId xmlns:a16="http://schemas.microsoft.com/office/drawing/2014/main" val="2643137363"/>
                  </a:ext>
                </a:extLst>
              </a:tr>
            </a:tbl>
          </a:graphicData>
        </a:graphic>
      </p:graphicFrame>
    </p:spTree>
    <p:extLst>
      <p:ext uri="{BB962C8B-B14F-4D97-AF65-F5344CB8AC3E}">
        <p14:creationId xmlns:p14="http://schemas.microsoft.com/office/powerpoint/2010/main" val="2261013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3989-22A0-18B0-981A-95FC55971520}"/>
              </a:ext>
            </a:extLst>
          </p:cNvPr>
          <p:cNvSpPr>
            <a:spLocks noGrp="1"/>
          </p:cNvSpPr>
          <p:nvPr>
            <p:ph type="title"/>
          </p:nvPr>
        </p:nvSpPr>
        <p:spPr>
          <a:xfrm>
            <a:off x="839788" y="90225"/>
            <a:ext cx="10515600" cy="899913"/>
          </a:xfrm>
        </p:spPr>
        <p:txBody>
          <a:bodyPr>
            <a:normAutofit/>
          </a:bodyPr>
          <a:lstStyle/>
          <a:p>
            <a:r>
              <a:rPr lang="en-US" sz="3600" dirty="0"/>
              <a:t>Warning and Precautions</a:t>
            </a:r>
          </a:p>
        </p:txBody>
      </p:sp>
      <p:sp>
        <p:nvSpPr>
          <p:cNvPr id="5" name="Text Placeholder 4">
            <a:extLst>
              <a:ext uri="{FF2B5EF4-FFF2-40B4-BE49-F238E27FC236}">
                <a16:creationId xmlns:a16="http://schemas.microsoft.com/office/drawing/2014/main" id="{4F61F615-2E0E-118E-C89D-BCB3808B6562}"/>
              </a:ext>
            </a:extLst>
          </p:cNvPr>
          <p:cNvSpPr>
            <a:spLocks noGrp="1"/>
          </p:cNvSpPr>
          <p:nvPr>
            <p:ph type="body" idx="1"/>
          </p:nvPr>
        </p:nvSpPr>
        <p:spPr>
          <a:xfrm>
            <a:off x="508000" y="1134471"/>
            <a:ext cx="5664198" cy="486699"/>
          </a:xfrm>
        </p:spPr>
        <p:txBody>
          <a:bodyPr/>
          <a:lstStyle/>
          <a:p>
            <a:r>
              <a:rPr lang="en-US" dirty="0" err="1"/>
              <a:t>Capmatinib</a:t>
            </a:r>
            <a:endParaRPr lang="en-US" dirty="0"/>
          </a:p>
        </p:txBody>
      </p:sp>
      <p:sp>
        <p:nvSpPr>
          <p:cNvPr id="6" name="Content Placeholder 5">
            <a:extLst>
              <a:ext uri="{FF2B5EF4-FFF2-40B4-BE49-F238E27FC236}">
                <a16:creationId xmlns:a16="http://schemas.microsoft.com/office/drawing/2014/main" id="{2FB207F9-86C6-6184-FE69-200184DDE35F}"/>
              </a:ext>
            </a:extLst>
          </p:cNvPr>
          <p:cNvSpPr>
            <a:spLocks noGrp="1"/>
          </p:cNvSpPr>
          <p:nvPr>
            <p:ph sz="half" idx="2"/>
          </p:nvPr>
        </p:nvSpPr>
        <p:spPr>
          <a:xfrm>
            <a:off x="508000" y="1773833"/>
            <a:ext cx="5664199" cy="4398367"/>
          </a:xfrm>
        </p:spPr>
        <p:txBody>
          <a:bodyPr>
            <a:noAutofit/>
          </a:bodyPr>
          <a:lstStyle/>
          <a:p>
            <a:r>
              <a:rPr lang="en-US" sz="1200" b="1" dirty="0"/>
              <a:t>ILD/pneumonitis</a:t>
            </a:r>
          </a:p>
          <a:p>
            <a:pPr lvl="1"/>
            <a:r>
              <a:rPr lang="en-US" sz="1200" dirty="0"/>
              <a:t>Monitor for new or worsening pulmonary symptoms indicative of ILD/pneumonitis (</a:t>
            </a:r>
            <a:r>
              <a:rPr lang="en-US" sz="1200" dirty="0" err="1"/>
              <a:t>eg</a:t>
            </a:r>
            <a:r>
              <a:rPr lang="en-US" sz="1200" dirty="0"/>
              <a:t>, dyspnea, cough, fever)</a:t>
            </a:r>
          </a:p>
          <a:p>
            <a:pPr lvl="1"/>
            <a:r>
              <a:rPr lang="en-US" sz="1200" u="sng" dirty="0"/>
              <a:t>Immediately withhold </a:t>
            </a:r>
            <a:r>
              <a:rPr lang="en-US" sz="1200" dirty="0"/>
              <a:t>in patients with suspected ILD/pneumonitis</a:t>
            </a:r>
          </a:p>
          <a:p>
            <a:pPr lvl="1"/>
            <a:r>
              <a:rPr lang="en-US" sz="1200" dirty="0"/>
              <a:t>Permanently discontinue if no other potential causes of ILD/pneumonitis are identified</a:t>
            </a:r>
          </a:p>
          <a:p>
            <a:r>
              <a:rPr lang="en-US" sz="1200" b="1" dirty="0"/>
              <a:t>Hepatotoxicity</a:t>
            </a:r>
          </a:p>
          <a:p>
            <a:pPr lvl="1"/>
            <a:r>
              <a:rPr lang="en-US" sz="1200" dirty="0"/>
              <a:t>Monitor liver function tests (including ALT, AST, and total bilirubin) prior to the start of treatment, every 2 weeks during the first 3 months of treatment, then once a month or as clinically indicated</a:t>
            </a:r>
          </a:p>
          <a:p>
            <a:pPr lvl="1"/>
            <a:r>
              <a:rPr lang="en-US" sz="1200" dirty="0"/>
              <a:t>Withhold, dose reduce, or permanently discontinue based on severity</a:t>
            </a:r>
          </a:p>
          <a:p>
            <a:r>
              <a:rPr lang="en-US" sz="1200" b="1" dirty="0"/>
              <a:t>Pancreatic toxicity</a:t>
            </a:r>
          </a:p>
          <a:p>
            <a:pPr lvl="1"/>
            <a:r>
              <a:rPr lang="en-US" sz="1200" dirty="0"/>
              <a:t>Monitor amylase and lipase levels at baseline and regularly during treatment </a:t>
            </a:r>
          </a:p>
          <a:p>
            <a:pPr lvl="1"/>
            <a:r>
              <a:rPr lang="en-US" sz="1200" dirty="0"/>
              <a:t>Withhold, dose reduce, or permanently discontinue based on severity</a:t>
            </a:r>
          </a:p>
          <a:p>
            <a:r>
              <a:rPr lang="en-US" sz="1200" b="1" dirty="0"/>
              <a:t>Risk of photosensitivity</a:t>
            </a:r>
          </a:p>
          <a:p>
            <a:pPr lvl="1"/>
            <a:r>
              <a:rPr lang="en-US" sz="1200" dirty="0"/>
              <a:t>Advise patients to limit direct ultraviolet exposure </a:t>
            </a:r>
          </a:p>
          <a:p>
            <a:r>
              <a:rPr lang="en-US" sz="1200" b="1" dirty="0"/>
              <a:t>Embryo-fetal toxicity</a:t>
            </a:r>
          </a:p>
          <a:p>
            <a:pPr lvl="1"/>
            <a:r>
              <a:rPr lang="en-US" sz="1200" dirty="0"/>
              <a:t>Advise patients of potential risk to a fetus and to use effective contraception</a:t>
            </a:r>
          </a:p>
        </p:txBody>
      </p:sp>
      <p:sp>
        <p:nvSpPr>
          <p:cNvPr id="7" name="Text Placeholder 6">
            <a:extLst>
              <a:ext uri="{FF2B5EF4-FFF2-40B4-BE49-F238E27FC236}">
                <a16:creationId xmlns:a16="http://schemas.microsoft.com/office/drawing/2014/main" id="{05F42250-4637-C5EB-DD86-4930B58ECF93}"/>
              </a:ext>
            </a:extLst>
          </p:cNvPr>
          <p:cNvSpPr>
            <a:spLocks noGrp="1"/>
          </p:cNvSpPr>
          <p:nvPr>
            <p:ph type="body" sz="quarter" idx="3"/>
          </p:nvPr>
        </p:nvSpPr>
        <p:spPr>
          <a:xfrm>
            <a:off x="6350000" y="1139234"/>
            <a:ext cx="5183188" cy="486699"/>
          </a:xfrm>
        </p:spPr>
        <p:txBody>
          <a:bodyPr/>
          <a:lstStyle/>
          <a:p>
            <a:r>
              <a:rPr lang="en-US" dirty="0" err="1"/>
              <a:t>Tepotinib</a:t>
            </a:r>
            <a:endParaRPr lang="en-US" dirty="0"/>
          </a:p>
        </p:txBody>
      </p:sp>
      <p:sp>
        <p:nvSpPr>
          <p:cNvPr id="8" name="Content Placeholder 7">
            <a:extLst>
              <a:ext uri="{FF2B5EF4-FFF2-40B4-BE49-F238E27FC236}">
                <a16:creationId xmlns:a16="http://schemas.microsoft.com/office/drawing/2014/main" id="{6EE9A71A-ED37-5173-4D69-848A209A4824}"/>
              </a:ext>
            </a:extLst>
          </p:cNvPr>
          <p:cNvSpPr>
            <a:spLocks noGrp="1"/>
          </p:cNvSpPr>
          <p:nvPr>
            <p:ph sz="quarter" idx="4"/>
          </p:nvPr>
        </p:nvSpPr>
        <p:spPr>
          <a:xfrm>
            <a:off x="6350000" y="1773833"/>
            <a:ext cx="5183188" cy="3958630"/>
          </a:xfrm>
        </p:spPr>
        <p:txBody>
          <a:bodyPr>
            <a:noAutofit/>
          </a:bodyPr>
          <a:lstStyle/>
          <a:p>
            <a:r>
              <a:rPr lang="en-US" sz="1200" b="1" dirty="0"/>
              <a:t>ILD/Pneumonitis</a:t>
            </a:r>
          </a:p>
          <a:p>
            <a:pPr lvl="1"/>
            <a:r>
              <a:rPr lang="en-US" sz="1200" dirty="0"/>
              <a:t>Monitor patients for new or worsening pulmonary symptoms indicative of ILD/pneumonitis (</a:t>
            </a:r>
            <a:r>
              <a:rPr lang="en-US" sz="1200" dirty="0" err="1"/>
              <a:t>eg</a:t>
            </a:r>
            <a:r>
              <a:rPr lang="en-US" sz="1200" dirty="0"/>
              <a:t>, dyspnea, cough, fever)</a:t>
            </a:r>
          </a:p>
          <a:p>
            <a:pPr lvl="1"/>
            <a:r>
              <a:rPr lang="en-US" sz="1200" u="sng" dirty="0"/>
              <a:t>Immediately withhold </a:t>
            </a:r>
            <a:r>
              <a:rPr lang="en-US" sz="1200" dirty="0"/>
              <a:t>in patients with suspected ILD/pneumonitis</a:t>
            </a:r>
          </a:p>
          <a:p>
            <a:pPr lvl="1"/>
            <a:r>
              <a:rPr lang="en-US" sz="1200" dirty="0"/>
              <a:t>Permanently discontinue if no other potential causes of ILD/pneumonitis are identified </a:t>
            </a:r>
          </a:p>
          <a:p>
            <a:r>
              <a:rPr lang="en-US" sz="1200" b="1" dirty="0"/>
              <a:t>Hepatotoxicity</a:t>
            </a:r>
          </a:p>
          <a:p>
            <a:pPr lvl="1"/>
            <a:r>
              <a:rPr lang="en-US" sz="1200" dirty="0"/>
              <a:t>Monitor liver function tests (including ALT, AST, and total bilirubin) prior to the start of treatment, every 2 weeks during the first 3 months of treatment, then once a month or as clinically indicated</a:t>
            </a:r>
          </a:p>
          <a:p>
            <a:pPr lvl="1"/>
            <a:r>
              <a:rPr lang="en-US" sz="1200" dirty="0"/>
              <a:t>Withhold, dose reduce, or permanently discontinue based on severity</a:t>
            </a:r>
          </a:p>
          <a:p>
            <a:r>
              <a:rPr lang="en-US" sz="1200" b="1" dirty="0"/>
              <a:t>Embryo-fetal toxicity</a:t>
            </a:r>
          </a:p>
          <a:p>
            <a:pPr lvl="1"/>
            <a:r>
              <a:rPr lang="en-US" sz="1200" dirty="0"/>
              <a:t>Advise of potential risk to a fetus and use of effective contraception</a:t>
            </a:r>
          </a:p>
          <a:p>
            <a:endParaRPr lang="en-US" sz="1200" dirty="0"/>
          </a:p>
        </p:txBody>
      </p:sp>
      <p:sp>
        <p:nvSpPr>
          <p:cNvPr id="9" name="Text Placeholder 8">
            <a:extLst>
              <a:ext uri="{FF2B5EF4-FFF2-40B4-BE49-F238E27FC236}">
                <a16:creationId xmlns:a16="http://schemas.microsoft.com/office/drawing/2014/main" id="{F2698570-7C82-10FD-4FA9-C84D30DD7BE4}"/>
              </a:ext>
            </a:extLst>
          </p:cNvPr>
          <p:cNvSpPr>
            <a:spLocks noGrp="1"/>
          </p:cNvSpPr>
          <p:nvPr>
            <p:ph type="body" sz="quarter" idx="12"/>
          </p:nvPr>
        </p:nvSpPr>
        <p:spPr/>
        <p:txBody>
          <a:bodyPr/>
          <a:lstStyle/>
          <a:p>
            <a:pPr>
              <a:lnSpc>
                <a:spcPct val="100000"/>
              </a:lnSpc>
              <a:spcBef>
                <a:spcPts val="0"/>
              </a:spcBef>
            </a:pPr>
            <a:r>
              <a:rPr lang="en-US" dirty="0"/>
              <a:t>ALT, alanine aminotransferase; AST, aspartate aminotransferase; ILD, interstitial lung disease.</a:t>
            </a:r>
          </a:p>
          <a:p>
            <a:pPr>
              <a:lnSpc>
                <a:spcPct val="100000"/>
              </a:lnSpc>
              <a:spcBef>
                <a:spcPts val="0"/>
              </a:spcBef>
            </a:pPr>
            <a:r>
              <a:rPr lang="en-US" dirty="0"/>
              <a:t>Capmatinib prescribing information, 2022; Tepotinib prescribing information, 2022.</a:t>
            </a:r>
          </a:p>
        </p:txBody>
      </p:sp>
    </p:spTree>
    <p:extLst>
      <p:ext uri="{BB962C8B-B14F-4D97-AF65-F5344CB8AC3E}">
        <p14:creationId xmlns:p14="http://schemas.microsoft.com/office/powerpoint/2010/main" val="2326651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DB62FA-C67C-1579-CEF7-3AE228053C51}"/>
              </a:ext>
            </a:extLst>
          </p:cNvPr>
          <p:cNvSpPr>
            <a:spLocks noGrp="1"/>
          </p:cNvSpPr>
          <p:nvPr>
            <p:ph type="title"/>
          </p:nvPr>
        </p:nvSpPr>
        <p:spPr/>
        <p:txBody>
          <a:bodyPr wrap="square" anchor="ctr">
            <a:normAutofit/>
          </a:bodyPr>
          <a:lstStyle/>
          <a:p>
            <a:pPr>
              <a:lnSpc>
                <a:spcPct val="90000"/>
              </a:lnSpc>
            </a:pPr>
            <a:r>
              <a:rPr lang="en-US" sz="4000" dirty="0"/>
              <a:t>Summary of Overall Response Rates in </a:t>
            </a:r>
            <a:br>
              <a:rPr lang="en-US" sz="4000" dirty="0"/>
            </a:br>
            <a:r>
              <a:rPr lang="en-US" sz="4000" i="1" dirty="0"/>
              <a:t>MET</a:t>
            </a:r>
            <a:r>
              <a:rPr lang="en-US" sz="4000" dirty="0"/>
              <a:t> exon 14–skipping Mutations</a:t>
            </a:r>
          </a:p>
        </p:txBody>
      </p:sp>
      <p:pic>
        <p:nvPicPr>
          <p:cNvPr id="1026" name="Picture 2">
            <a:extLst>
              <a:ext uri="{FF2B5EF4-FFF2-40B4-BE49-F238E27FC236}">
                <a16:creationId xmlns:a16="http://schemas.microsoft.com/office/drawing/2014/main" id="{57BBB352-C379-CBAA-0A06-DCB3ACC1869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7" t="814" r="1392" b="50977"/>
          <a:stretch/>
        </p:blipFill>
        <p:spPr bwMode="auto">
          <a:xfrm>
            <a:off x="667767" y="2681023"/>
            <a:ext cx="5283320" cy="2556445"/>
          </a:xfrm>
          <a:prstGeom prst="rect">
            <a:avLst/>
          </a:prstGeom>
          <a:solidFill>
            <a:srgbClr val="FFFFFF"/>
          </a:solidFill>
        </p:spPr>
      </p:pic>
      <p:pic>
        <p:nvPicPr>
          <p:cNvPr id="3" name="Picture 2">
            <a:extLst>
              <a:ext uri="{FF2B5EF4-FFF2-40B4-BE49-F238E27FC236}">
                <a16:creationId xmlns:a16="http://schemas.microsoft.com/office/drawing/2014/main" id="{D7F49322-3E2B-F8A2-AFA6-9A027EA7C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 t="48910" r="948" b="656"/>
          <a:stretch/>
        </p:blipFill>
        <p:spPr bwMode="auto">
          <a:xfrm>
            <a:off x="6304703" y="2681023"/>
            <a:ext cx="5100356" cy="2556445"/>
          </a:xfrm>
          <a:prstGeom prst="rect">
            <a:avLst/>
          </a:prstGeom>
          <a:solidFill>
            <a:srgbClr val="FFFFFF"/>
          </a:solidFill>
        </p:spPr>
      </p:pic>
      <p:sp>
        <p:nvSpPr>
          <p:cNvPr id="2" name="TextBox 1">
            <a:extLst>
              <a:ext uri="{FF2B5EF4-FFF2-40B4-BE49-F238E27FC236}">
                <a16:creationId xmlns:a16="http://schemas.microsoft.com/office/drawing/2014/main" id="{8B5DAFAF-0696-707C-CEB8-703180C399C6}"/>
              </a:ext>
            </a:extLst>
          </p:cNvPr>
          <p:cNvSpPr txBox="1"/>
          <p:nvPr/>
        </p:nvSpPr>
        <p:spPr>
          <a:xfrm>
            <a:off x="1519882" y="6411724"/>
            <a:ext cx="9885177" cy="400110"/>
          </a:xfrm>
          <a:prstGeom prst="rect">
            <a:avLst/>
          </a:prstGeom>
          <a:noFill/>
        </p:spPr>
        <p:txBody>
          <a:bodyPr wrap="square">
            <a:spAutoFit/>
          </a:bodyPr>
          <a:lstStyle/>
          <a:p>
            <a:pPr defTabSz="457200" eaLnBrk="0" fontAlgn="base" hangingPunct="0">
              <a:spcAft>
                <a:spcPct val="0"/>
              </a:spcAft>
              <a:defRPr/>
            </a:pPr>
            <a:r>
              <a:rPr lang="en-US" sz="1000" dirty="0">
                <a:solidFill>
                  <a:schemeClr val="bg1"/>
                </a:solidFill>
                <a:latin typeface="Arial" panose="020B0604020202020204" pitchFamily="34" charset="0"/>
                <a:cs typeface="Arial" panose="020B0604020202020204" pitchFamily="34" charset="0"/>
              </a:rPr>
              <a:t>1/2/3L, first-/second-/third-line; BICR, blinded independent central review; </a:t>
            </a:r>
            <a:r>
              <a:rPr lang="en-US" sz="1000" i="1" dirty="0">
                <a:solidFill>
                  <a:schemeClr val="bg1"/>
                </a:solidFill>
                <a:latin typeface="Arial" panose="020B0604020202020204" pitchFamily="34" charset="0"/>
                <a:cs typeface="Arial" panose="020B0604020202020204" pitchFamily="34" charset="0"/>
              </a:rPr>
              <a:t>MET</a:t>
            </a:r>
            <a:r>
              <a:rPr lang="en-US" sz="1000" dirty="0">
                <a:solidFill>
                  <a:schemeClr val="bg1"/>
                </a:solidFill>
                <a:latin typeface="Arial" panose="020B0604020202020204" pitchFamily="34" charset="0"/>
                <a:cs typeface="Arial" panose="020B0604020202020204" pitchFamily="34" charset="0"/>
              </a:rPr>
              <a:t>ex14, </a:t>
            </a:r>
            <a:r>
              <a:rPr lang="en-US" sz="1000" i="1" dirty="0">
                <a:solidFill>
                  <a:schemeClr val="bg1"/>
                </a:solidFill>
                <a:latin typeface="Arial" panose="020B0604020202020204" pitchFamily="34" charset="0"/>
                <a:cs typeface="Arial" panose="020B0604020202020204" pitchFamily="34" charset="0"/>
              </a:rPr>
              <a:t>MET</a:t>
            </a:r>
            <a:r>
              <a:rPr lang="en-US" sz="1000" dirty="0">
                <a:solidFill>
                  <a:schemeClr val="bg1"/>
                </a:solidFill>
                <a:latin typeface="Arial" panose="020B0604020202020204" pitchFamily="34" charset="0"/>
                <a:cs typeface="Arial" panose="020B0604020202020204" pitchFamily="34" charset="0"/>
              </a:rPr>
              <a:t> exon 14 skipping mutation; NSCLC, non–small cell lung cancer. </a:t>
            </a:r>
          </a:p>
          <a:p>
            <a:pPr defTabSz="457200" eaLnBrk="0" fontAlgn="base" hangingPunct="0">
              <a:spcAft>
                <a:spcPct val="0"/>
              </a:spcAft>
              <a:defRPr/>
            </a:pPr>
            <a:r>
              <a:rPr lang="en-US" sz="1000" dirty="0">
                <a:solidFill>
                  <a:schemeClr val="bg1"/>
                </a:solidFill>
                <a:latin typeface="Arial" panose="020B0604020202020204" pitchFamily="34" charset="0"/>
                <a:cs typeface="Arial" panose="020B0604020202020204" pitchFamily="34" charset="0"/>
              </a:rPr>
              <a:t>Socinski et al. </a:t>
            </a:r>
            <a:r>
              <a:rPr lang="en-US" sz="1000" i="1" dirty="0">
                <a:solidFill>
                  <a:schemeClr val="bg1"/>
                </a:solidFill>
                <a:latin typeface="Arial" panose="020B0604020202020204" pitchFamily="34" charset="0"/>
                <a:cs typeface="Arial" panose="020B0604020202020204" pitchFamily="34" charset="0"/>
              </a:rPr>
              <a:t>JCO Precision Oncol.</a:t>
            </a:r>
            <a:r>
              <a:rPr lang="en-US" sz="1000" dirty="0">
                <a:solidFill>
                  <a:schemeClr val="bg1"/>
                </a:solidFill>
                <a:latin typeface="Arial" panose="020B0604020202020204" pitchFamily="34" charset="0"/>
                <a:cs typeface="Arial" panose="020B0604020202020204" pitchFamily="34" charset="0"/>
              </a:rPr>
              <a:t> 2021;5:653-663. </a:t>
            </a:r>
          </a:p>
        </p:txBody>
      </p:sp>
      <p:sp>
        <p:nvSpPr>
          <p:cNvPr id="6" name="TextBox 5">
            <a:extLst>
              <a:ext uri="{FF2B5EF4-FFF2-40B4-BE49-F238E27FC236}">
                <a16:creationId xmlns:a16="http://schemas.microsoft.com/office/drawing/2014/main" id="{628D9A9E-16FF-6BF4-E5FC-C6CCF952872E}"/>
              </a:ext>
            </a:extLst>
          </p:cNvPr>
          <p:cNvSpPr txBox="1"/>
          <p:nvPr/>
        </p:nvSpPr>
        <p:spPr>
          <a:xfrm>
            <a:off x="1156446" y="1645914"/>
            <a:ext cx="2505687" cy="1015663"/>
          </a:xfrm>
          <a:prstGeom prst="rect">
            <a:avLst/>
          </a:prstGeom>
          <a:noFill/>
          <a:ln>
            <a:solidFill>
              <a:schemeClr val="tx1"/>
            </a:solidFill>
          </a:ln>
        </p:spPr>
        <p:txBody>
          <a:bodyPr wrap="square">
            <a:spAutoFit/>
          </a:bodyPr>
          <a:lstStyle/>
          <a:p>
            <a:pPr algn="ctr"/>
            <a:r>
              <a:rPr lang="en-US" sz="1200" b="1" i="0" u="none" strike="noStrike" dirty="0">
                <a:solidFill>
                  <a:srgbClr val="000000"/>
                </a:solidFill>
                <a:effectLst/>
                <a:latin typeface="Arial" panose="020B0604020202020204" pitchFamily="34" charset="0"/>
                <a:cs typeface="Arial" panose="020B0604020202020204" pitchFamily="34" charset="0"/>
              </a:rPr>
              <a:t>Best Overall </a:t>
            </a:r>
            <a:r>
              <a:rPr lang="en-US" sz="1200" b="1" dirty="0">
                <a:solidFill>
                  <a:srgbClr val="000000"/>
                </a:solidFill>
                <a:latin typeface="Arial" panose="020B0604020202020204" pitchFamily="34" charset="0"/>
                <a:cs typeface="Arial" panose="020B0604020202020204" pitchFamily="34" charset="0"/>
              </a:rPr>
              <a:t>R</a:t>
            </a:r>
            <a:r>
              <a:rPr lang="en-US" sz="1200" b="1" i="0" u="none" strike="noStrike" dirty="0">
                <a:solidFill>
                  <a:srgbClr val="000000"/>
                </a:solidFill>
                <a:effectLst/>
                <a:latin typeface="Arial" panose="020B0604020202020204" pitchFamily="34" charset="0"/>
                <a:cs typeface="Arial" panose="020B0604020202020204" pitchFamily="34" charset="0"/>
              </a:rPr>
              <a:t>esponse </a:t>
            </a:r>
          </a:p>
          <a:p>
            <a:pPr algn="ctr"/>
            <a:r>
              <a:rPr lang="en-US" sz="1200" b="0" i="0" u="none" strike="noStrike" dirty="0">
                <a:solidFill>
                  <a:srgbClr val="000000"/>
                </a:solidFill>
                <a:effectLst/>
                <a:latin typeface="Arial" panose="020B0604020202020204" pitchFamily="34" charset="0"/>
                <a:cs typeface="Arial" panose="020B0604020202020204" pitchFamily="34" charset="0"/>
              </a:rPr>
              <a:t>in patients with advanced </a:t>
            </a:r>
            <a:r>
              <a:rPr lang="en-US" sz="1200" b="0" i="1" u="none" strike="noStrike" dirty="0">
                <a:solidFill>
                  <a:srgbClr val="000000"/>
                </a:solidFill>
                <a:effectLst/>
                <a:latin typeface="Arial" panose="020B0604020202020204" pitchFamily="34" charset="0"/>
                <a:cs typeface="Arial" panose="020B0604020202020204" pitchFamily="34" charset="0"/>
              </a:rPr>
              <a:t>MET</a:t>
            </a:r>
            <a:r>
              <a:rPr lang="en-US" sz="1200" b="0" i="0" u="none" strike="noStrike" dirty="0">
                <a:solidFill>
                  <a:srgbClr val="000000"/>
                </a:solidFill>
                <a:effectLst/>
                <a:latin typeface="Arial" panose="020B0604020202020204" pitchFamily="34" charset="0"/>
                <a:cs typeface="Arial" panose="020B0604020202020204" pitchFamily="34" charset="0"/>
              </a:rPr>
              <a:t>ex14 NSCLC treated with </a:t>
            </a:r>
            <a:r>
              <a:rPr lang="en-US" sz="1200" b="1" i="0" u="none" strike="noStrike" dirty="0" err="1">
                <a:solidFill>
                  <a:srgbClr val="000000"/>
                </a:solidFill>
                <a:effectLst/>
                <a:latin typeface="Arial" panose="020B0604020202020204" pitchFamily="34" charset="0"/>
                <a:cs typeface="Arial" panose="020B0604020202020204" pitchFamily="34" charset="0"/>
              </a:rPr>
              <a:t>crizotinib</a:t>
            </a:r>
            <a:r>
              <a:rPr lang="en-US" sz="1200" b="0" i="0" u="none" strike="noStrike" dirty="0">
                <a:solidFill>
                  <a:srgbClr val="000000"/>
                </a:solidFill>
                <a:effectLst/>
                <a:latin typeface="Arial" panose="020B0604020202020204" pitchFamily="34" charset="0"/>
                <a:cs typeface="Arial" panose="020B0604020202020204" pitchFamily="34" charset="0"/>
              </a:rPr>
              <a:t> in the PROFILE 1001 trial</a:t>
            </a:r>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DB20121-884B-1B36-5570-790F30E853F7}"/>
              </a:ext>
            </a:extLst>
          </p:cNvPr>
          <p:cNvSpPr txBox="1"/>
          <p:nvPr/>
        </p:nvSpPr>
        <p:spPr>
          <a:xfrm>
            <a:off x="3954269" y="1660227"/>
            <a:ext cx="2505687" cy="1015663"/>
          </a:xfrm>
          <a:prstGeom prst="rect">
            <a:avLst/>
          </a:prstGeom>
          <a:noFill/>
          <a:ln>
            <a:solidFill>
              <a:schemeClr val="tx1"/>
            </a:solidFill>
          </a:ln>
        </p:spPr>
        <p:txBody>
          <a:bodyPr wrap="square">
            <a:spAutoFit/>
          </a:bodyPr>
          <a:lstStyle/>
          <a:p>
            <a:pPr algn="ctr"/>
            <a:r>
              <a:rPr lang="en-US" sz="1200" b="1" i="0" u="none" strike="noStrike" dirty="0">
                <a:solidFill>
                  <a:srgbClr val="000000"/>
                </a:solidFill>
                <a:effectLst/>
                <a:latin typeface="Arial" panose="020B0604020202020204" pitchFamily="34" charset="0"/>
                <a:cs typeface="Arial" panose="020B0604020202020204" pitchFamily="34" charset="0"/>
              </a:rPr>
              <a:t>Best Overall </a:t>
            </a:r>
            <a:r>
              <a:rPr lang="en-US" sz="1200" b="1" dirty="0">
                <a:solidFill>
                  <a:srgbClr val="000000"/>
                </a:solidFill>
                <a:latin typeface="Arial" panose="020B0604020202020204" pitchFamily="34" charset="0"/>
                <a:cs typeface="Arial" panose="020B0604020202020204" pitchFamily="34" charset="0"/>
              </a:rPr>
              <a:t>R</a:t>
            </a:r>
            <a:r>
              <a:rPr lang="en-US" sz="1200" b="1" i="0" u="none" strike="noStrike" dirty="0">
                <a:solidFill>
                  <a:srgbClr val="000000"/>
                </a:solidFill>
                <a:effectLst/>
                <a:latin typeface="Arial" panose="020B0604020202020204" pitchFamily="34" charset="0"/>
                <a:cs typeface="Arial" panose="020B0604020202020204" pitchFamily="34" charset="0"/>
              </a:rPr>
              <a:t>esponse </a:t>
            </a:r>
          </a:p>
          <a:p>
            <a:pPr algn="ctr"/>
            <a:r>
              <a:rPr lang="en-US" sz="1200" dirty="0">
                <a:solidFill>
                  <a:srgbClr val="000000"/>
                </a:solidFill>
                <a:latin typeface="Arial" panose="020B0604020202020204" pitchFamily="34" charset="0"/>
                <a:cs typeface="Arial" panose="020B0604020202020204" pitchFamily="34" charset="0"/>
              </a:rPr>
              <a:t>per BICR in patients with advanced </a:t>
            </a:r>
            <a:r>
              <a:rPr lang="en-US" sz="1200" i="1" dirty="0">
                <a:solidFill>
                  <a:srgbClr val="000000"/>
                </a:solidFill>
                <a:latin typeface="Arial" panose="020B0604020202020204" pitchFamily="34" charset="0"/>
                <a:cs typeface="Arial" panose="020B0604020202020204" pitchFamily="34" charset="0"/>
              </a:rPr>
              <a:t>MET</a:t>
            </a:r>
            <a:r>
              <a:rPr lang="en-US" sz="1200" dirty="0">
                <a:solidFill>
                  <a:srgbClr val="000000"/>
                </a:solidFill>
                <a:latin typeface="Arial" panose="020B0604020202020204" pitchFamily="34" charset="0"/>
                <a:cs typeface="Arial" panose="020B0604020202020204" pitchFamily="34" charset="0"/>
              </a:rPr>
              <a:t>ex14 NSCLC treated with </a:t>
            </a:r>
            <a:r>
              <a:rPr lang="en-US" sz="1200" b="1" dirty="0">
                <a:solidFill>
                  <a:srgbClr val="000000"/>
                </a:solidFill>
                <a:latin typeface="Arial" panose="020B0604020202020204" pitchFamily="34" charset="0"/>
                <a:cs typeface="Arial" panose="020B0604020202020204" pitchFamily="34" charset="0"/>
              </a:rPr>
              <a:t>tepotinib</a:t>
            </a:r>
            <a:r>
              <a:rPr lang="en-US" sz="1200" dirty="0">
                <a:solidFill>
                  <a:srgbClr val="000000"/>
                </a:solidFill>
                <a:latin typeface="Arial" panose="020B0604020202020204" pitchFamily="34" charset="0"/>
                <a:cs typeface="Arial" panose="020B0604020202020204" pitchFamily="34" charset="0"/>
              </a:rPr>
              <a:t> in the VISION trial</a:t>
            </a:r>
            <a:endParaRPr 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7409678-2A8A-3BDE-1523-9E663953E5BC}"/>
              </a:ext>
            </a:extLst>
          </p:cNvPr>
          <p:cNvSpPr txBox="1"/>
          <p:nvPr/>
        </p:nvSpPr>
        <p:spPr>
          <a:xfrm>
            <a:off x="6731902" y="1654803"/>
            <a:ext cx="2505687" cy="1015663"/>
          </a:xfrm>
          <a:prstGeom prst="rect">
            <a:avLst/>
          </a:prstGeom>
          <a:noFill/>
          <a:ln>
            <a:solidFill>
              <a:schemeClr val="tx1"/>
            </a:solidFill>
          </a:ln>
        </p:spPr>
        <p:txBody>
          <a:bodyPr wrap="square">
            <a:spAutoFit/>
          </a:bodyPr>
          <a:lstStyle/>
          <a:p>
            <a:pPr algn="ctr"/>
            <a:r>
              <a:rPr lang="en-US" sz="1200" b="1" i="0" u="none" strike="noStrike" dirty="0">
                <a:solidFill>
                  <a:srgbClr val="000000"/>
                </a:solidFill>
                <a:effectLst/>
                <a:latin typeface="Arial" panose="020B0604020202020204" pitchFamily="34" charset="0"/>
                <a:cs typeface="Arial" panose="020B0604020202020204" pitchFamily="34" charset="0"/>
              </a:rPr>
              <a:t>Best Overall </a:t>
            </a:r>
            <a:r>
              <a:rPr lang="en-US" sz="1200" b="1" dirty="0">
                <a:solidFill>
                  <a:srgbClr val="000000"/>
                </a:solidFill>
                <a:latin typeface="Arial" panose="020B0604020202020204" pitchFamily="34" charset="0"/>
                <a:cs typeface="Arial" panose="020B0604020202020204" pitchFamily="34" charset="0"/>
              </a:rPr>
              <a:t>R</a:t>
            </a:r>
            <a:r>
              <a:rPr lang="en-US" sz="1200" b="1" i="0" u="none" strike="noStrike" dirty="0">
                <a:solidFill>
                  <a:srgbClr val="000000"/>
                </a:solidFill>
                <a:effectLst/>
                <a:latin typeface="Arial" panose="020B0604020202020204" pitchFamily="34" charset="0"/>
                <a:cs typeface="Arial" panose="020B0604020202020204" pitchFamily="34" charset="0"/>
              </a:rPr>
              <a:t>esponse </a:t>
            </a:r>
          </a:p>
          <a:p>
            <a:pPr algn="ctr"/>
            <a:r>
              <a:rPr lang="en-US" sz="1200" dirty="0">
                <a:solidFill>
                  <a:srgbClr val="000000"/>
                </a:solidFill>
                <a:latin typeface="Arial" panose="020B0604020202020204" pitchFamily="34" charset="0"/>
                <a:cs typeface="Arial" panose="020B0604020202020204" pitchFamily="34" charset="0"/>
              </a:rPr>
              <a:t>per BICR in patients with advanced </a:t>
            </a:r>
            <a:r>
              <a:rPr lang="en-US" sz="1200" i="1" dirty="0">
                <a:solidFill>
                  <a:srgbClr val="000000"/>
                </a:solidFill>
                <a:latin typeface="Arial" panose="020B0604020202020204" pitchFamily="34" charset="0"/>
                <a:cs typeface="Arial" panose="020B0604020202020204" pitchFamily="34" charset="0"/>
              </a:rPr>
              <a:t>MET</a:t>
            </a:r>
            <a:r>
              <a:rPr lang="en-US" sz="1200" dirty="0">
                <a:solidFill>
                  <a:srgbClr val="000000"/>
                </a:solidFill>
                <a:latin typeface="Arial" panose="020B0604020202020204" pitchFamily="34" charset="0"/>
                <a:cs typeface="Arial" panose="020B0604020202020204" pitchFamily="34" charset="0"/>
              </a:rPr>
              <a:t>ex14 NSCLC treated with </a:t>
            </a:r>
            <a:r>
              <a:rPr lang="en-US" sz="1200" b="1" dirty="0">
                <a:solidFill>
                  <a:srgbClr val="000000"/>
                </a:solidFill>
                <a:latin typeface="Arial" panose="020B0604020202020204" pitchFamily="34" charset="0"/>
                <a:cs typeface="Arial" panose="020B0604020202020204" pitchFamily="34" charset="0"/>
              </a:rPr>
              <a:t>capmatinib</a:t>
            </a:r>
            <a:r>
              <a:rPr lang="en-US" sz="1200" dirty="0">
                <a:solidFill>
                  <a:srgbClr val="000000"/>
                </a:solidFill>
                <a:latin typeface="Arial" panose="020B0604020202020204" pitchFamily="34" charset="0"/>
                <a:cs typeface="Arial" panose="020B0604020202020204" pitchFamily="34" charset="0"/>
              </a:rPr>
              <a:t> in the GEOMETRY mono-1 trial</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BE253FF-896D-DAAB-D6D8-C427CEF51323}"/>
              </a:ext>
            </a:extLst>
          </p:cNvPr>
          <p:cNvSpPr txBox="1"/>
          <p:nvPr/>
        </p:nvSpPr>
        <p:spPr>
          <a:xfrm>
            <a:off x="9440790" y="1659549"/>
            <a:ext cx="2505687" cy="1015663"/>
          </a:xfrm>
          <a:prstGeom prst="rect">
            <a:avLst/>
          </a:prstGeom>
          <a:noFill/>
          <a:ln>
            <a:solidFill>
              <a:schemeClr val="tx1"/>
            </a:solidFill>
          </a:ln>
        </p:spPr>
        <p:txBody>
          <a:bodyPr wrap="square">
            <a:spAutoFit/>
          </a:bodyPr>
          <a:lstStyle/>
          <a:p>
            <a:pPr algn="ctr"/>
            <a:r>
              <a:rPr lang="en-US" sz="1200" b="1" i="0" u="none" strike="noStrike" dirty="0">
                <a:solidFill>
                  <a:srgbClr val="000000"/>
                </a:solidFill>
                <a:effectLst/>
                <a:latin typeface="Arial" panose="020B0604020202020204" pitchFamily="34" charset="0"/>
                <a:cs typeface="Arial" panose="020B0604020202020204" pitchFamily="34" charset="0"/>
              </a:rPr>
              <a:t>Best Overall </a:t>
            </a:r>
            <a:r>
              <a:rPr lang="en-US" sz="1200" b="1" dirty="0">
                <a:solidFill>
                  <a:srgbClr val="000000"/>
                </a:solidFill>
                <a:latin typeface="Arial" panose="020B0604020202020204" pitchFamily="34" charset="0"/>
                <a:cs typeface="Arial" panose="020B0604020202020204" pitchFamily="34" charset="0"/>
              </a:rPr>
              <a:t>R</a:t>
            </a:r>
            <a:r>
              <a:rPr lang="en-US" sz="1200" b="1" i="0" u="none" strike="noStrike" dirty="0">
                <a:solidFill>
                  <a:srgbClr val="000000"/>
                </a:solidFill>
                <a:effectLst/>
                <a:latin typeface="Arial" panose="020B0604020202020204" pitchFamily="34" charset="0"/>
                <a:cs typeface="Arial" panose="020B0604020202020204" pitchFamily="34" charset="0"/>
              </a:rPr>
              <a:t>esponse </a:t>
            </a:r>
          </a:p>
          <a:p>
            <a:pPr algn="ctr"/>
            <a:r>
              <a:rPr lang="en-US" sz="1200" dirty="0">
                <a:solidFill>
                  <a:srgbClr val="000000"/>
                </a:solidFill>
                <a:latin typeface="Arial" panose="020B0604020202020204" pitchFamily="34" charset="0"/>
                <a:cs typeface="Arial" panose="020B0604020202020204" pitchFamily="34" charset="0"/>
              </a:rPr>
              <a:t>in patients with advanced </a:t>
            </a:r>
            <a:r>
              <a:rPr lang="en-US" sz="1200" i="1" dirty="0">
                <a:solidFill>
                  <a:srgbClr val="000000"/>
                </a:solidFill>
                <a:latin typeface="Arial" panose="020B0604020202020204" pitchFamily="34" charset="0"/>
                <a:cs typeface="Arial" panose="020B0604020202020204" pitchFamily="34" charset="0"/>
              </a:rPr>
              <a:t>MET</a:t>
            </a:r>
            <a:r>
              <a:rPr lang="en-US" sz="1200" dirty="0">
                <a:solidFill>
                  <a:srgbClr val="000000"/>
                </a:solidFill>
                <a:latin typeface="Arial" panose="020B0604020202020204" pitchFamily="34" charset="0"/>
                <a:cs typeface="Arial" panose="020B0604020202020204" pitchFamily="34" charset="0"/>
              </a:rPr>
              <a:t>ex14 NSCLC treated with </a:t>
            </a:r>
            <a:r>
              <a:rPr lang="en-US" sz="1200" b="1" dirty="0" err="1">
                <a:solidFill>
                  <a:srgbClr val="000000"/>
                </a:solidFill>
                <a:latin typeface="Arial" panose="020B0604020202020204" pitchFamily="34" charset="0"/>
                <a:cs typeface="Arial" panose="020B0604020202020204" pitchFamily="34" charset="0"/>
              </a:rPr>
              <a:t>savolitinib</a:t>
            </a:r>
            <a:r>
              <a:rPr lang="en-US" sz="1200" dirty="0">
                <a:solidFill>
                  <a:srgbClr val="000000"/>
                </a:solidFill>
                <a:latin typeface="Arial" panose="020B0604020202020204" pitchFamily="34" charset="0"/>
                <a:cs typeface="Arial" panose="020B0604020202020204" pitchFamily="34" charset="0"/>
              </a:rPr>
              <a:t> in trial NCT02897479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397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F009-80E6-9671-2BBE-604C0BD1DA3A}"/>
              </a:ext>
            </a:extLst>
          </p:cNvPr>
          <p:cNvSpPr>
            <a:spLocks noGrp="1"/>
          </p:cNvSpPr>
          <p:nvPr>
            <p:ph type="title"/>
          </p:nvPr>
        </p:nvSpPr>
        <p:spPr/>
        <p:txBody>
          <a:bodyPr>
            <a:normAutofit/>
          </a:bodyPr>
          <a:lstStyle/>
          <a:p>
            <a:r>
              <a:rPr lang="en-US" sz="4000" dirty="0"/>
              <a:t>Emerging Targeted Agents for </a:t>
            </a:r>
            <a:r>
              <a:rPr lang="en-US" sz="4000" i="1" dirty="0"/>
              <a:t>MET</a:t>
            </a:r>
            <a:r>
              <a:rPr lang="en-US" sz="4000" dirty="0"/>
              <a:t>ex14</a:t>
            </a:r>
          </a:p>
        </p:txBody>
      </p:sp>
      <p:sp>
        <p:nvSpPr>
          <p:cNvPr id="3" name="Content Placeholder 2">
            <a:extLst>
              <a:ext uri="{FF2B5EF4-FFF2-40B4-BE49-F238E27FC236}">
                <a16:creationId xmlns:a16="http://schemas.microsoft.com/office/drawing/2014/main" id="{2201626F-918A-7DF9-CDBD-EEC0D7BCC781}"/>
              </a:ext>
            </a:extLst>
          </p:cNvPr>
          <p:cNvSpPr>
            <a:spLocks noGrp="1"/>
          </p:cNvSpPr>
          <p:nvPr>
            <p:ph sz="half" idx="1"/>
          </p:nvPr>
        </p:nvSpPr>
        <p:spPr/>
        <p:txBody>
          <a:bodyPr>
            <a:normAutofit/>
          </a:bodyPr>
          <a:lstStyle/>
          <a:p>
            <a:r>
              <a:rPr lang="en-US" sz="2400" dirty="0" err="1"/>
              <a:t>Bozitinib</a:t>
            </a:r>
            <a:endParaRPr lang="en-US" sz="2400" dirty="0"/>
          </a:p>
          <a:p>
            <a:r>
              <a:rPr lang="en-US" sz="2400" dirty="0" err="1"/>
              <a:t>Cabozantinib</a:t>
            </a:r>
            <a:endParaRPr lang="en-US" sz="2400" dirty="0"/>
          </a:p>
          <a:p>
            <a:r>
              <a:rPr lang="en-US" sz="2400" dirty="0" err="1"/>
              <a:t>Glesatinib</a:t>
            </a:r>
            <a:endParaRPr lang="en-US" sz="2400" dirty="0"/>
          </a:p>
          <a:p>
            <a:r>
              <a:rPr lang="en-US" sz="2400" dirty="0" err="1"/>
              <a:t>Merestinib</a:t>
            </a:r>
            <a:endParaRPr lang="en-US" sz="2400" dirty="0"/>
          </a:p>
        </p:txBody>
      </p:sp>
      <p:sp>
        <p:nvSpPr>
          <p:cNvPr id="4" name="Content Placeholder 3">
            <a:extLst>
              <a:ext uri="{FF2B5EF4-FFF2-40B4-BE49-F238E27FC236}">
                <a16:creationId xmlns:a16="http://schemas.microsoft.com/office/drawing/2014/main" id="{220693F9-1552-B285-BA87-202123617DAF}"/>
              </a:ext>
            </a:extLst>
          </p:cNvPr>
          <p:cNvSpPr>
            <a:spLocks noGrp="1"/>
          </p:cNvSpPr>
          <p:nvPr>
            <p:ph sz="half" idx="2"/>
          </p:nvPr>
        </p:nvSpPr>
        <p:spPr>
          <a:xfrm>
            <a:off x="5266481" y="1825625"/>
            <a:ext cx="6087319" cy="4351338"/>
          </a:xfrm>
        </p:spPr>
        <p:txBody>
          <a:bodyPr>
            <a:normAutofit/>
          </a:bodyPr>
          <a:lstStyle/>
          <a:p>
            <a:r>
              <a:rPr lang="en-US" sz="2400" dirty="0" err="1"/>
              <a:t>Savolitinib</a:t>
            </a:r>
            <a:endParaRPr lang="en-US" sz="2400" dirty="0"/>
          </a:p>
          <a:p>
            <a:pPr lvl="1"/>
            <a:r>
              <a:rPr lang="en-US" sz="2000" dirty="0"/>
              <a:t>Approved in China for the treatment of metastatic NSCLC with </a:t>
            </a:r>
            <a:r>
              <a:rPr lang="en-US" sz="2000" i="1" dirty="0"/>
              <a:t>MET</a:t>
            </a:r>
            <a:r>
              <a:rPr lang="en-US" sz="2000" dirty="0"/>
              <a:t> exon 14–skipping alterations in patients who have progressed after or who are unable to tolerate platinum-based chemotherapy</a:t>
            </a:r>
          </a:p>
          <a:p>
            <a:endParaRPr lang="en-US" sz="2400" dirty="0"/>
          </a:p>
          <a:p>
            <a:r>
              <a:rPr lang="en-US" sz="2400" dirty="0" err="1"/>
              <a:t>Crizotinib</a:t>
            </a:r>
            <a:endParaRPr lang="en-US" sz="2400" dirty="0"/>
          </a:p>
          <a:p>
            <a:pPr lvl="1"/>
            <a:r>
              <a:rPr lang="en-US" sz="2000" dirty="0"/>
              <a:t>FDA approved in </a:t>
            </a:r>
            <a:r>
              <a:rPr lang="en-US" sz="2000" i="1" dirty="0"/>
              <a:t>ALK</a:t>
            </a:r>
            <a:r>
              <a:rPr lang="en-US" sz="2000" dirty="0"/>
              <a:t>+ NSCLC; can be useful in </a:t>
            </a:r>
            <a:r>
              <a:rPr lang="en-US" sz="2000" i="1" dirty="0"/>
              <a:t>MET</a:t>
            </a:r>
            <a:r>
              <a:rPr lang="en-US" sz="2000" dirty="0"/>
              <a:t>ex14 NSCLC</a:t>
            </a:r>
          </a:p>
          <a:p>
            <a:endParaRPr lang="en-US" sz="2400" dirty="0"/>
          </a:p>
        </p:txBody>
      </p:sp>
    </p:spTree>
    <p:extLst>
      <p:ext uri="{BB962C8B-B14F-4D97-AF65-F5344CB8AC3E}">
        <p14:creationId xmlns:p14="http://schemas.microsoft.com/office/powerpoint/2010/main" val="283358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7AC6-EB26-7EA2-5FCC-F605C9CB2E40}"/>
              </a:ext>
            </a:extLst>
          </p:cNvPr>
          <p:cNvSpPr>
            <a:spLocks noGrp="1"/>
          </p:cNvSpPr>
          <p:nvPr>
            <p:ph type="title"/>
          </p:nvPr>
        </p:nvSpPr>
        <p:spPr/>
        <p:txBody>
          <a:bodyPr/>
          <a:lstStyle/>
          <a:p>
            <a:r>
              <a:rPr lang="en-US" dirty="0"/>
              <a:t>Case Study Example</a:t>
            </a:r>
          </a:p>
        </p:txBody>
      </p:sp>
      <p:sp>
        <p:nvSpPr>
          <p:cNvPr id="3" name="Text Placeholder 2">
            <a:extLst>
              <a:ext uri="{FF2B5EF4-FFF2-40B4-BE49-F238E27FC236}">
                <a16:creationId xmlns:a16="http://schemas.microsoft.com/office/drawing/2014/main" id="{DA1E6ADB-FC96-D84D-9E08-C2C829F6C4DA}"/>
              </a:ext>
            </a:extLst>
          </p:cNvPr>
          <p:cNvSpPr>
            <a:spLocks noGrp="1"/>
          </p:cNvSpPr>
          <p:nvPr>
            <p:ph type="body" idx="1"/>
          </p:nvPr>
        </p:nvSpPr>
        <p:spPr/>
        <p:txBody>
          <a:bodyPr/>
          <a:lstStyle/>
          <a:p>
            <a:r>
              <a:rPr lang="en-US" dirty="0"/>
              <a:t>Patient Presentation and Molecular Testing</a:t>
            </a:r>
          </a:p>
        </p:txBody>
      </p:sp>
      <p:sp>
        <p:nvSpPr>
          <p:cNvPr id="4" name="Content Placeholder 3">
            <a:extLst>
              <a:ext uri="{FF2B5EF4-FFF2-40B4-BE49-F238E27FC236}">
                <a16:creationId xmlns:a16="http://schemas.microsoft.com/office/drawing/2014/main" id="{D23CA206-9DE4-08AD-BDE7-7A4F9E52C2D0}"/>
              </a:ext>
            </a:extLst>
          </p:cNvPr>
          <p:cNvSpPr>
            <a:spLocks noGrp="1"/>
          </p:cNvSpPr>
          <p:nvPr>
            <p:ph sz="half" idx="2"/>
          </p:nvPr>
        </p:nvSpPr>
        <p:spPr>
          <a:xfrm>
            <a:off x="839788" y="2505075"/>
            <a:ext cx="4947695" cy="3684588"/>
          </a:xfrm>
        </p:spPr>
        <p:txBody>
          <a:bodyPr>
            <a:noAutofit/>
          </a:bodyPr>
          <a:lstStyle/>
          <a:p>
            <a:r>
              <a:rPr lang="en-US" sz="2000" dirty="0"/>
              <a:t>A 72-year-old woman with newly diagnosed lung adenocarcinoma metastatic to the brain presents to your clinic for management</a:t>
            </a:r>
          </a:p>
          <a:p>
            <a:r>
              <a:rPr lang="en-US" sz="2000" dirty="0"/>
              <a:t>She is a former 20 pack-year smoker</a:t>
            </a:r>
          </a:p>
          <a:p>
            <a:r>
              <a:rPr lang="en-US" sz="2000" dirty="0"/>
              <a:t>ECOG PS = 2</a:t>
            </a:r>
          </a:p>
          <a:p>
            <a:r>
              <a:rPr lang="en-US" sz="2000" dirty="0"/>
              <a:t>Additional pathology records show a PD-L1 TPS of 30%</a:t>
            </a:r>
          </a:p>
          <a:p>
            <a:r>
              <a:rPr lang="en-US" sz="2000" dirty="0"/>
              <a:t>NGS testing shows a </a:t>
            </a:r>
            <a:r>
              <a:rPr lang="en-US" sz="2000" i="1" dirty="0"/>
              <a:t>MET</a:t>
            </a:r>
            <a:r>
              <a:rPr lang="en-US" sz="2000" dirty="0"/>
              <a:t> exon 14–skipping mutation</a:t>
            </a:r>
          </a:p>
        </p:txBody>
      </p:sp>
      <p:sp>
        <p:nvSpPr>
          <p:cNvPr id="5" name="Text Placeholder 4">
            <a:extLst>
              <a:ext uri="{FF2B5EF4-FFF2-40B4-BE49-F238E27FC236}">
                <a16:creationId xmlns:a16="http://schemas.microsoft.com/office/drawing/2014/main" id="{A87A0F36-40A4-4444-1341-B704CD3FC57A}"/>
              </a:ext>
            </a:extLst>
          </p:cNvPr>
          <p:cNvSpPr>
            <a:spLocks noGrp="1"/>
          </p:cNvSpPr>
          <p:nvPr>
            <p:ph type="body" sz="quarter" idx="3"/>
          </p:nvPr>
        </p:nvSpPr>
        <p:spPr/>
        <p:txBody>
          <a:bodyPr/>
          <a:lstStyle/>
          <a:p>
            <a:r>
              <a:rPr lang="en-US" dirty="0"/>
              <a:t>Treatment Options</a:t>
            </a:r>
          </a:p>
        </p:txBody>
      </p:sp>
      <p:sp>
        <p:nvSpPr>
          <p:cNvPr id="9" name="Content Placeholder 8">
            <a:extLst>
              <a:ext uri="{FF2B5EF4-FFF2-40B4-BE49-F238E27FC236}">
                <a16:creationId xmlns:a16="http://schemas.microsoft.com/office/drawing/2014/main" id="{2779C794-83BA-967E-511B-74C7230ED275}"/>
              </a:ext>
            </a:extLst>
          </p:cNvPr>
          <p:cNvSpPr>
            <a:spLocks noGrp="1"/>
          </p:cNvSpPr>
          <p:nvPr>
            <p:ph sz="quarter" idx="4"/>
          </p:nvPr>
        </p:nvSpPr>
        <p:spPr/>
        <p:txBody>
          <a:bodyPr>
            <a:noAutofit/>
          </a:bodyPr>
          <a:lstStyle/>
          <a:p>
            <a:r>
              <a:rPr lang="en-US" sz="2000" dirty="0"/>
              <a:t>Which of the following treatment options would you recommend for this patient?</a:t>
            </a:r>
          </a:p>
          <a:p>
            <a:pPr marL="971550" lvl="1" indent="-514350">
              <a:buFont typeface="+mj-lt"/>
              <a:buAutoNum type="alphaLcParenR"/>
            </a:pPr>
            <a:r>
              <a:rPr lang="en-US" sz="2000" dirty="0"/>
              <a:t>MET inhibitor (</a:t>
            </a:r>
            <a:r>
              <a:rPr lang="en-US" sz="2000" dirty="0" err="1"/>
              <a:t>capmatinib</a:t>
            </a:r>
            <a:r>
              <a:rPr lang="en-US" sz="2000" dirty="0"/>
              <a:t> or </a:t>
            </a:r>
            <a:r>
              <a:rPr lang="en-US" sz="2000" dirty="0" err="1"/>
              <a:t>tepotinib</a:t>
            </a:r>
            <a:r>
              <a:rPr lang="en-US" sz="2000" dirty="0"/>
              <a:t>)</a:t>
            </a:r>
          </a:p>
          <a:p>
            <a:pPr marL="971550" lvl="1" indent="-514350">
              <a:buFont typeface="+mj-lt"/>
              <a:buAutoNum type="alphaLcParenR"/>
            </a:pPr>
            <a:r>
              <a:rPr lang="en-US" sz="2000" dirty="0" err="1"/>
              <a:t>Crizotinib</a:t>
            </a:r>
            <a:endParaRPr lang="en-US" sz="2000" dirty="0"/>
          </a:p>
          <a:p>
            <a:pPr marL="971550" lvl="1" indent="-514350">
              <a:buFont typeface="+mj-lt"/>
              <a:buAutoNum type="alphaLcParenR"/>
            </a:pPr>
            <a:r>
              <a:rPr lang="en-US" sz="2000" dirty="0"/>
              <a:t>Immune checkpoint inhibitor (ICI) monotherapy</a:t>
            </a:r>
          </a:p>
          <a:p>
            <a:pPr marL="971550" lvl="1" indent="-514350">
              <a:buFont typeface="+mj-lt"/>
              <a:buAutoNum type="alphaLcParenR"/>
            </a:pPr>
            <a:r>
              <a:rPr lang="en-US" sz="2000" dirty="0"/>
              <a:t>ICI + chemotherapy</a:t>
            </a:r>
          </a:p>
          <a:p>
            <a:pPr marL="971550" lvl="1" indent="-514350">
              <a:buFont typeface="+mj-lt"/>
              <a:buAutoNum type="alphaLcParenR"/>
            </a:pPr>
            <a:r>
              <a:rPr lang="en-US" sz="2000" dirty="0"/>
              <a:t>Unsure</a:t>
            </a:r>
          </a:p>
        </p:txBody>
      </p:sp>
    </p:spTree>
    <p:extLst>
      <p:ext uri="{BB962C8B-B14F-4D97-AF65-F5344CB8AC3E}">
        <p14:creationId xmlns:p14="http://schemas.microsoft.com/office/powerpoint/2010/main" val="875048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5AE6-5557-4731-024B-2F2605B19993}"/>
              </a:ext>
            </a:extLst>
          </p:cNvPr>
          <p:cNvSpPr>
            <a:spLocks noGrp="1"/>
          </p:cNvSpPr>
          <p:nvPr>
            <p:ph type="title"/>
          </p:nvPr>
        </p:nvSpPr>
        <p:spPr/>
        <p:txBody>
          <a:bodyPr/>
          <a:lstStyle/>
          <a:p>
            <a:r>
              <a:rPr lang="en-US"/>
              <a:t>Learning Objectives</a:t>
            </a:r>
            <a:endParaRPr lang="en-US" dirty="0"/>
          </a:p>
        </p:txBody>
      </p:sp>
      <p:sp>
        <p:nvSpPr>
          <p:cNvPr id="7" name="Text Placeholder 6">
            <a:extLst>
              <a:ext uri="{FF2B5EF4-FFF2-40B4-BE49-F238E27FC236}">
                <a16:creationId xmlns:a16="http://schemas.microsoft.com/office/drawing/2014/main" id="{707CE40A-FB7A-620B-3B07-4D8D3717612F}"/>
              </a:ext>
            </a:extLst>
          </p:cNvPr>
          <p:cNvSpPr>
            <a:spLocks noGrp="1"/>
          </p:cNvSpPr>
          <p:nvPr>
            <p:ph type="body" idx="1"/>
          </p:nvPr>
        </p:nvSpPr>
        <p:spPr>
          <a:xfrm>
            <a:off x="839788" y="1681163"/>
            <a:ext cx="10512424" cy="354901"/>
          </a:xfrm>
        </p:spPr>
        <p:txBody>
          <a:bodyPr>
            <a:normAutofit lnSpcReduction="10000"/>
          </a:bodyPr>
          <a:lstStyle/>
          <a:p>
            <a:r>
              <a:rPr lang="en-US" sz="2000" dirty="0"/>
              <a:t>Upon completion of this activity, participants should be better able to:</a:t>
            </a:r>
          </a:p>
        </p:txBody>
      </p:sp>
      <p:sp>
        <p:nvSpPr>
          <p:cNvPr id="11266" name="Content Placeholder 2">
            <a:extLst>
              <a:ext uri="{FF2B5EF4-FFF2-40B4-BE49-F238E27FC236}">
                <a16:creationId xmlns:a16="http://schemas.microsoft.com/office/drawing/2014/main" id="{FBDC32DF-C54F-CDAB-0433-BD1A4CB42A88}"/>
              </a:ext>
            </a:extLst>
          </p:cNvPr>
          <p:cNvSpPr>
            <a:spLocks noGrp="1"/>
          </p:cNvSpPr>
          <p:nvPr>
            <p:ph sz="half" idx="2"/>
          </p:nvPr>
        </p:nvSpPr>
        <p:spPr>
          <a:xfrm>
            <a:off x="839788" y="2290136"/>
            <a:ext cx="5256212" cy="3684588"/>
          </a:xfrm>
        </p:spPr>
        <p:txBody>
          <a:bodyPr>
            <a:noAutofit/>
          </a:bodyPr>
          <a:lstStyle/>
          <a:p>
            <a:pPr lvl="0">
              <a:lnSpc>
                <a:spcPct val="120000"/>
              </a:lnSpc>
            </a:pPr>
            <a:r>
              <a:rPr lang="en-US" sz="1700" dirty="0"/>
              <a:t>Describe the importance of genetic screening and testing of genetic alterations in NSCLC</a:t>
            </a:r>
          </a:p>
          <a:p>
            <a:pPr lvl="0">
              <a:lnSpc>
                <a:spcPct val="120000"/>
              </a:lnSpc>
            </a:pPr>
            <a:r>
              <a:rPr lang="en-US" sz="1700" dirty="0"/>
              <a:t>Implement molecular testing for </a:t>
            </a:r>
            <a:r>
              <a:rPr lang="en-US" sz="1700" i="1" dirty="0"/>
              <a:t>MET</a:t>
            </a:r>
            <a:r>
              <a:rPr lang="en-US" sz="1700" dirty="0"/>
              <a:t>ex14 skipping events in clinical practice for all patients diagnosed with NSCLC, according to evidence-based guidelines recommendations, to identify those who would benefit from targeted therapy</a:t>
            </a:r>
          </a:p>
          <a:p>
            <a:pPr lvl="0">
              <a:lnSpc>
                <a:spcPct val="120000"/>
              </a:lnSpc>
            </a:pPr>
            <a:r>
              <a:rPr lang="en-US" sz="1700" dirty="0"/>
              <a:t>Assess emerging clinical trial and real-world data for targeted therapies for the treatment of </a:t>
            </a:r>
            <a:r>
              <a:rPr lang="en-US" sz="1700" i="1" dirty="0"/>
              <a:t>MET</a:t>
            </a:r>
            <a:r>
              <a:rPr lang="en-US" sz="1700" dirty="0"/>
              <a:t>ex14-skipping NSCLC</a:t>
            </a:r>
          </a:p>
          <a:p>
            <a:pPr>
              <a:lnSpc>
                <a:spcPct val="120000"/>
              </a:lnSpc>
            </a:pPr>
            <a:endParaRPr lang="en-US" sz="1700" dirty="0"/>
          </a:p>
        </p:txBody>
      </p:sp>
      <p:sp>
        <p:nvSpPr>
          <p:cNvPr id="9" name="Content Placeholder 8">
            <a:extLst>
              <a:ext uri="{FF2B5EF4-FFF2-40B4-BE49-F238E27FC236}">
                <a16:creationId xmlns:a16="http://schemas.microsoft.com/office/drawing/2014/main" id="{2D350B47-000E-B619-1269-114E961B51F2}"/>
              </a:ext>
            </a:extLst>
          </p:cNvPr>
          <p:cNvSpPr>
            <a:spLocks noGrp="1"/>
          </p:cNvSpPr>
          <p:nvPr>
            <p:ph sz="quarter" idx="4"/>
          </p:nvPr>
        </p:nvSpPr>
        <p:spPr>
          <a:xfrm>
            <a:off x="6412992" y="2290136"/>
            <a:ext cx="4942396" cy="3196264"/>
          </a:xfrm>
        </p:spPr>
        <p:txBody>
          <a:bodyPr>
            <a:normAutofit/>
          </a:bodyPr>
          <a:lstStyle/>
          <a:p>
            <a:pPr lvl="0">
              <a:lnSpc>
                <a:spcPct val="120000"/>
              </a:lnSpc>
            </a:pPr>
            <a:r>
              <a:rPr lang="en-US" sz="1800" dirty="0"/>
              <a:t>Apply an integrated treatment plan for patients with </a:t>
            </a:r>
            <a:r>
              <a:rPr lang="en-US" sz="1800" i="1" dirty="0"/>
              <a:t>MET</a:t>
            </a:r>
            <a:r>
              <a:rPr lang="en-US" sz="1800" dirty="0"/>
              <a:t>ex14-skipping mutation–positive metastatic NSCLC based on the latest clinical evidence, efficacy data, and guideline recommendations</a:t>
            </a:r>
          </a:p>
          <a:p>
            <a:pPr lvl="0">
              <a:lnSpc>
                <a:spcPct val="120000"/>
              </a:lnSpc>
            </a:pPr>
            <a:r>
              <a:rPr lang="en-US" sz="1800" dirty="0"/>
              <a:t>Devise mitigation strategies and plans for the identification and management of common treatment-related adverse events associated with </a:t>
            </a:r>
            <a:r>
              <a:rPr lang="en-US" sz="1800" i="1" dirty="0"/>
              <a:t>MET</a:t>
            </a:r>
            <a:r>
              <a:rPr lang="en-US" sz="1800" dirty="0"/>
              <a:t>ex14-directed therapies</a:t>
            </a:r>
          </a:p>
        </p:txBody>
      </p:sp>
    </p:spTree>
    <p:extLst>
      <p:ext uri="{BB962C8B-B14F-4D97-AF65-F5344CB8AC3E}">
        <p14:creationId xmlns:p14="http://schemas.microsoft.com/office/powerpoint/2010/main" val="3905763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094A-F896-09BD-9A09-5C0D6B103F71}"/>
              </a:ext>
            </a:extLst>
          </p:cNvPr>
          <p:cNvSpPr>
            <a:spLocks noGrp="1"/>
          </p:cNvSpPr>
          <p:nvPr>
            <p:ph type="title"/>
          </p:nvPr>
        </p:nvSpPr>
        <p:spPr/>
        <p:txBody>
          <a:bodyPr/>
          <a:lstStyle/>
          <a:p>
            <a:r>
              <a:rPr lang="en-US"/>
              <a:t>Key Takeaways</a:t>
            </a:r>
          </a:p>
        </p:txBody>
      </p:sp>
      <p:sp>
        <p:nvSpPr>
          <p:cNvPr id="7" name="Content Placeholder 6">
            <a:extLst>
              <a:ext uri="{FF2B5EF4-FFF2-40B4-BE49-F238E27FC236}">
                <a16:creationId xmlns:a16="http://schemas.microsoft.com/office/drawing/2014/main" id="{C6E2AF3B-6035-D19E-EA84-4439FB5110C7}"/>
              </a:ext>
            </a:extLst>
          </p:cNvPr>
          <p:cNvSpPr>
            <a:spLocks noGrp="1"/>
          </p:cNvSpPr>
          <p:nvPr>
            <p:ph sz="half" idx="1"/>
          </p:nvPr>
        </p:nvSpPr>
        <p:spPr/>
        <p:txBody>
          <a:bodyPr>
            <a:normAutofit fontScale="70000" lnSpcReduction="20000"/>
          </a:bodyPr>
          <a:lstStyle/>
          <a:p>
            <a:r>
              <a:rPr lang="en-US" dirty="0"/>
              <a:t>A mutation that results in loss of exon 14 can occur in NSCLC</a:t>
            </a:r>
          </a:p>
          <a:p>
            <a:r>
              <a:rPr lang="en-US" dirty="0"/>
              <a:t>Loss of </a:t>
            </a:r>
            <a:r>
              <a:rPr lang="en-US" i="1" dirty="0"/>
              <a:t>MET</a:t>
            </a:r>
            <a:r>
              <a:rPr lang="en-US" dirty="0"/>
              <a:t>ex14 leads to dysregulation and inappropriate signaling</a:t>
            </a:r>
          </a:p>
          <a:p>
            <a:r>
              <a:rPr lang="en-US" dirty="0"/>
              <a:t>NCCN Guidelines</a:t>
            </a:r>
            <a:r>
              <a:rPr lang="en-US" baseline="30000" dirty="0"/>
              <a:t>®</a:t>
            </a:r>
            <a:r>
              <a:rPr lang="en-US" dirty="0"/>
              <a:t> recommend routine molecular testing at the time of diagnosis in patients with advanced NSCLC</a:t>
            </a:r>
          </a:p>
          <a:p>
            <a:r>
              <a:rPr lang="en-US" dirty="0"/>
              <a:t>Testing should be performed via a broad, panel-based approached, such as NGS</a:t>
            </a:r>
          </a:p>
          <a:p>
            <a:r>
              <a:rPr lang="en-US" dirty="0"/>
              <a:t>Two MET inhibitors are highly effective in the first-line setting, </a:t>
            </a:r>
            <a:r>
              <a:rPr lang="en-US" dirty="0" err="1"/>
              <a:t>capmatinib</a:t>
            </a:r>
            <a:r>
              <a:rPr lang="en-US" dirty="0"/>
              <a:t> and </a:t>
            </a:r>
            <a:r>
              <a:rPr lang="en-US" dirty="0" err="1"/>
              <a:t>tepotinib</a:t>
            </a:r>
            <a:endParaRPr lang="en-US" dirty="0"/>
          </a:p>
          <a:p>
            <a:r>
              <a:rPr lang="en-US" dirty="0"/>
              <a:t>Both MET inhibitors have shown intracranial responses</a:t>
            </a:r>
          </a:p>
          <a:p>
            <a:r>
              <a:rPr lang="en-US" dirty="0"/>
              <a:t>Edema, ILD/pneumonitis, and hepatoxicity can occur and should be monitored</a:t>
            </a:r>
          </a:p>
        </p:txBody>
      </p:sp>
      <p:sp>
        <p:nvSpPr>
          <p:cNvPr id="8" name="Content Placeholder 7">
            <a:extLst>
              <a:ext uri="{FF2B5EF4-FFF2-40B4-BE49-F238E27FC236}">
                <a16:creationId xmlns:a16="http://schemas.microsoft.com/office/drawing/2014/main" id="{258D298E-CD5F-C8F3-3BFC-1469F67B1FF5}"/>
              </a:ext>
            </a:extLst>
          </p:cNvPr>
          <p:cNvSpPr>
            <a:spLocks noGrp="1"/>
          </p:cNvSpPr>
          <p:nvPr>
            <p:ph sz="half" idx="2"/>
          </p:nvPr>
        </p:nvSpPr>
        <p:spPr/>
        <p:txBody>
          <a:bodyPr>
            <a:normAutofit/>
          </a:bodyPr>
          <a:lstStyle/>
          <a:p>
            <a:r>
              <a:rPr lang="en-US" sz="1800" dirty="0"/>
              <a:t>Comprehensive care team can include:</a:t>
            </a:r>
          </a:p>
          <a:p>
            <a:pPr lvl="1"/>
            <a:r>
              <a:rPr lang="en-US" sz="1800" dirty="0"/>
              <a:t>Thoracic surgery</a:t>
            </a:r>
          </a:p>
          <a:p>
            <a:pPr lvl="1"/>
            <a:r>
              <a:rPr lang="en-US" sz="1800" dirty="0"/>
              <a:t>Radiation oncology</a:t>
            </a:r>
          </a:p>
          <a:p>
            <a:pPr lvl="1"/>
            <a:r>
              <a:rPr lang="en-US" sz="1800" dirty="0"/>
              <a:t>Pulmonary medicine</a:t>
            </a:r>
          </a:p>
          <a:p>
            <a:pPr lvl="1"/>
            <a:r>
              <a:rPr lang="en-US" sz="1800" dirty="0"/>
              <a:t>Medical oncology</a:t>
            </a:r>
          </a:p>
          <a:p>
            <a:pPr lvl="1"/>
            <a:r>
              <a:rPr lang="en-US" sz="1800" dirty="0"/>
              <a:t>Palliative care</a:t>
            </a:r>
          </a:p>
          <a:p>
            <a:pPr lvl="1"/>
            <a:r>
              <a:rPr lang="en-US" sz="1800" dirty="0"/>
              <a:t>Thoracic radiology</a:t>
            </a:r>
          </a:p>
          <a:p>
            <a:pPr lvl="1"/>
            <a:r>
              <a:rPr lang="en-US" sz="1800" dirty="0"/>
              <a:t>Pathology</a:t>
            </a:r>
          </a:p>
          <a:p>
            <a:endParaRPr lang="en-US" sz="1800" dirty="0"/>
          </a:p>
        </p:txBody>
      </p:sp>
    </p:spTree>
    <p:extLst>
      <p:ext uri="{BB962C8B-B14F-4D97-AF65-F5344CB8AC3E}">
        <p14:creationId xmlns:p14="http://schemas.microsoft.com/office/powerpoint/2010/main" val="3480259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Diagram&#10;&#10;Description automatically generated">
            <a:extLst>
              <a:ext uri="{FF2B5EF4-FFF2-40B4-BE49-F238E27FC236}">
                <a16:creationId xmlns:a16="http://schemas.microsoft.com/office/drawing/2014/main" id="{1A7E602D-1898-796E-93B3-7ED73547B7D1}"/>
              </a:ext>
            </a:extLst>
          </p:cNvPr>
          <p:cNvPicPr>
            <a:picLocks noChangeAspect="1"/>
          </p:cNvPicPr>
          <p:nvPr/>
        </p:nvPicPr>
        <p:blipFill rotWithShape="1">
          <a:blip r:embed="rId2"/>
          <a:srcRect b="19"/>
          <a:stretch/>
        </p:blipFill>
        <p:spPr>
          <a:xfrm>
            <a:off x="0" y="0"/>
            <a:ext cx="12192000" cy="6858000"/>
          </a:xfrm>
          <a:prstGeom prst="rect">
            <a:avLst/>
          </a:prstGeom>
        </p:spPr>
      </p:pic>
    </p:spTree>
    <p:extLst>
      <p:ext uri="{BB962C8B-B14F-4D97-AF65-F5344CB8AC3E}">
        <p14:creationId xmlns:p14="http://schemas.microsoft.com/office/powerpoint/2010/main" val="279799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437DA6-4A89-2CDC-DC6A-484EA3E422FC}"/>
              </a:ext>
            </a:extLst>
          </p:cNvPr>
          <p:cNvSpPr>
            <a:spLocks noGrp="1"/>
          </p:cNvSpPr>
          <p:nvPr>
            <p:ph type="ctrTitle"/>
          </p:nvPr>
        </p:nvSpPr>
        <p:spPr/>
        <p:txBody>
          <a:bodyPr>
            <a:normAutofit/>
          </a:bodyPr>
          <a:lstStyle/>
          <a:p>
            <a:r>
              <a:rPr lang="en-US" sz="4800" dirty="0"/>
              <a:t>Overview of </a:t>
            </a:r>
            <a:r>
              <a:rPr lang="en-US" sz="4800" i="1" dirty="0"/>
              <a:t>MET</a:t>
            </a:r>
            <a:r>
              <a:rPr lang="en-US" sz="4800" dirty="0"/>
              <a:t> exon</a:t>
            </a:r>
            <a:br>
              <a:rPr lang="en-US" sz="4800" dirty="0"/>
            </a:br>
            <a:r>
              <a:rPr lang="en-US" sz="4800" dirty="0"/>
              <a:t>14–skipping (</a:t>
            </a:r>
            <a:r>
              <a:rPr lang="en-US" sz="4800" i="1" dirty="0"/>
              <a:t>MET</a:t>
            </a:r>
            <a:r>
              <a:rPr lang="en-US" sz="4800" dirty="0"/>
              <a:t>ex14) NSCLC</a:t>
            </a:r>
          </a:p>
        </p:txBody>
      </p:sp>
    </p:spTree>
    <p:extLst>
      <p:ext uri="{BB962C8B-B14F-4D97-AF65-F5344CB8AC3E}">
        <p14:creationId xmlns:p14="http://schemas.microsoft.com/office/powerpoint/2010/main" val="87933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838200" y="255326"/>
            <a:ext cx="10515600" cy="1325563"/>
          </a:xfrm>
        </p:spPr>
        <p:txBody>
          <a:bodyPr>
            <a:normAutofit/>
          </a:bodyPr>
          <a:lstStyle/>
          <a:p>
            <a:r>
              <a:rPr lang="en-US" sz="4000" dirty="0"/>
              <a:t>Molecular Alterations in Non-squamous (Adenocarcinoma) NSCLC</a:t>
            </a:r>
          </a:p>
        </p:txBody>
      </p:sp>
      <p:sp>
        <p:nvSpPr>
          <p:cNvPr id="13" name="Text Placeholder 12">
            <a:extLst>
              <a:ext uri="{FF2B5EF4-FFF2-40B4-BE49-F238E27FC236}">
                <a16:creationId xmlns:a16="http://schemas.microsoft.com/office/drawing/2014/main" id="{6514E27C-2DA0-D3C4-FEF1-4BAEAD64C54F}"/>
              </a:ext>
            </a:extLst>
          </p:cNvPr>
          <p:cNvSpPr>
            <a:spLocks noGrp="1"/>
          </p:cNvSpPr>
          <p:nvPr>
            <p:ph type="body" sz="quarter" idx="12"/>
          </p:nvPr>
        </p:nvSpPr>
        <p:spPr>
          <a:xfrm>
            <a:off x="1524000" y="6394719"/>
            <a:ext cx="10515600" cy="447675"/>
          </a:xfrm>
        </p:spPr>
        <p:txBody>
          <a:bodyPr/>
          <a:lstStyle/>
          <a:p>
            <a:r>
              <a:rPr lang="en-US" sz="999" i="1" dirty="0">
                <a:latin typeface="Arial" panose="020B0604020202020204"/>
              </a:rPr>
              <a:t>ALK</a:t>
            </a:r>
            <a:r>
              <a:rPr lang="en-US" sz="999" dirty="0">
                <a:latin typeface="Arial" panose="020B0604020202020204"/>
              </a:rPr>
              <a:t>, anaplastic lymphoma kinase; </a:t>
            </a:r>
            <a:r>
              <a:rPr lang="en-US" sz="999" i="1" dirty="0">
                <a:latin typeface="Arial" panose="020B0604020202020204"/>
              </a:rPr>
              <a:t>BRAF</a:t>
            </a:r>
            <a:r>
              <a:rPr lang="en-US" sz="999" dirty="0">
                <a:latin typeface="Arial" panose="020B0604020202020204"/>
              </a:rPr>
              <a:t>, B-Raf proto-oncogene; </a:t>
            </a:r>
            <a:r>
              <a:rPr lang="en-US" sz="999" i="1" dirty="0">
                <a:latin typeface="Arial" panose="020B0604020202020204"/>
              </a:rPr>
              <a:t>EGFR</a:t>
            </a:r>
            <a:r>
              <a:rPr lang="en-US" sz="999" dirty="0">
                <a:latin typeface="Arial" panose="020B0604020202020204"/>
              </a:rPr>
              <a:t>, epidermal growth factor receptor; </a:t>
            </a:r>
            <a:r>
              <a:rPr lang="en-US" sz="999" i="1" dirty="0">
                <a:latin typeface="Arial" panose="020B0604020202020204"/>
              </a:rPr>
              <a:t>ERBB2</a:t>
            </a:r>
            <a:r>
              <a:rPr lang="en-US" sz="999" dirty="0">
                <a:latin typeface="Arial" panose="020B0604020202020204"/>
              </a:rPr>
              <a:t>, Erb-B2 receptor tyrosine kinase 2; </a:t>
            </a:r>
            <a:r>
              <a:rPr lang="en-US" sz="999" i="1" dirty="0">
                <a:latin typeface="Arial" panose="020B0604020202020204"/>
              </a:rPr>
              <a:t>KRAS</a:t>
            </a:r>
            <a:r>
              <a:rPr lang="en-US" sz="999" dirty="0">
                <a:latin typeface="Arial" panose="020B0604020202020204"/>
              </a:rPr>
              <a:t>, KRAS proto-oncogene;  </a:t>
            </a:r>
            <a:r>
              <a:rPr lang="en-US" sz="999" i="1" dirty="0">
                <a:latin typeface="Arial" panose="020B0604020202020204"/>
              </a:rPr>
              <a:t>MET</a:t>
            </a:r>
            <a:r>
              <a:rPr lang="en-US" sz="999" dirty="0">
                <a:latin typeface="Arial" panose="020B0604020202020204"/>
              </a:rPr>
              <a:t>, MET proto-oncogene; NSCLC, non–small cell lung cancer; </a:t>
            </a:r>
            <a:r>
              <a:rPr lang="en-US" sz="999" i="1" dirty="0">
                <a:latin typeface="Arial" panose="020B0604020202020204"/>
              </a:rPr>
              <a:t>RET</a:t>
            </a:r>
            <a:r>
              <a:rPr lang="en-US" sz="999" dirty="0">
                <a:latin typeface="Arial" panose="020B0604020202020204"/>
              </a:rPr>
              <a:t>, rearranged during transfection. </a:t>
            </a:r>
            <a:r>
              <a:rPr lang="en-US" sz="999" i="1" dirty="0">
                <a:latin typeface="Arial" panose="020B0604020202020204"/>
              </a:rPr>
              <a:t>ROS1</a:t>
            </a:r>
            <a:r>
              <a:rPr lang="en-US" sz="999" dirty="0">
                <a:latin typeface="Arial" panose="020B0604020202020204"/>
              </a:rPr>
              <a:t>, ROS proto-oncogene 1.</a:t>
            </a:r>
            <a:br>
              <a:rPr lang="en-US" sz="999" dirty="0">
                <a:latin typeface="Arial" panose="020B0604020202020204"/>
              </a:rPr>
            </a:br>
            <a:r>
              <a:rPr lang="da-DK" sz="999" dirty="0">
                <a:latin typeface="Arial" panose="020B0604020202020204"/>
              </a:rPr>
              <a:t>Jordan et al </a:t>
            </a:r>
            <a:r>
              <a:rPr lang="da-DK" sz="999" i="1" dirty="0">
                <a:latin typeface="Arial" panose="020B0604020202020204"/>
              </a:rPr>
              <a:t>Cancer </a:t>
            </a:r>
            <a:r>
              <a:rPr lang="da-DK" sz="999" i="1" dirty="0" err="1">
                <a:latin typeface="Arial" panose="020B0604020202020204"/>
              </a:rPr>
              <a:t>Discov</a:t>
            </a:r>
            <a:r>
              <a:rPr lang="da-DK" sz="999" dirty="0">
                <a:latin typeface="Arial" panose="020B0604020202020204"/>
              </a:rPr>
              <a:t>. 2017;7(6):596-609. </a:t>
            </a:r>
            <a:endParaRPr lang="en-US" sz="999" dirty="0">
              <a:latin typeface="Arial" panose="020B0604020202020204"/>
            </a:endParaRPr>
          </a:p>
        </p:txBody>
      </p:sp>
      <p:grpSp>
        <p:nvGrpSpPr>
          <p:cNvPr id="18" name="Group 17">
            <a:extLst>
              <a:ext uri="{FF2B5EF4-FFF2-40B4-BE49-F238E27FC236}">
                <a16:creationId xmlns:a16="http://schemas.microsoft.com/office/drawing/2014/main" id="{715423D0-97C0-4D9A-8B8B-E4DA7707B9A4}"/>
              </a:ext>
            </a:extLst>
          </p:cNvPr>
          <p:cNvGrpSpPr/>
          <p:nvPr/>
        </p:nvGrpSpPr>
        <p:grpSpPr>
          <a:xfrm flipH="1">
            <a:off x="7563669" y="2927496"/>
            <a:ext cx="2045108" cy="206424"/>
            <a:chOff x="2994344" y="2927259"/>
            <a:chExt cx="1615074" cy="163018"/>
          </a:xfrm>
        </p:grpSpPr>
        <p:cxnSp>
          <p:nvCxnSpPr>
            <p:cNvPr id="19" name="Straight Connector 18">
              <a:extLst>
                <a:ext uri="{FF2B5EF4-FFF2-40B4-BE49-F238E27FC236}">
                  <a16:creationId xmlns:a16="http://schemas.microsoft.com/office/drawing/2014/main" id="{A6122F32-E172-4AF2-A614-53942B820821}"/>
                </a:ext>
              </a:extLst>
            </p:cNvPr>
            <p:cNvCxnSpPr>
              <a:cxnSpLocks/>
            </p:cNvCxnSpPr>
            <p:nvPr/>
          </p:nvCxnSpPr>
          <p:spPr>
            <a:xfrm>
              <a:off x="4347100" y="2927259"/>
              <a:ext cx="262318" cy="163018"/>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740D4E1-8629-4524-AE66-28CB1ABBAD89}"/>
                </a:ext>
              </a:extLst>
            </p:cNvPr>
            <p:cNvCxnSpPr>
              <a:cxnSpLocks/>
            </p:cNvCxnSpPr>
            <p:nvPr/>
          </p:nvCxnSpPr>
          <p:spPr>
            <a:xfrm>
              <a:off x="2994344" y="2927260"/>
              <a:ext cx="1352754"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1" name="Rectangle 20">
            <a:extLst>
              <a:ext uri="{FF2B5EF4-FFF2-40B4-BE49-F238E27FC236}">
                <a16:creationId xmlns:a16="http://schemas.microsoft.com/office/drawing/2014/main" id="{B3B26C0F-4295-4D67-B77B-C81588186614}"/>
              </a:ext>
            </a:extLst>
          </p:cNvPr>
          <p:cNvSpPr/>
          <p:nvPr/>
        </p:nvSpPr>
        <p:spPr>
          <a:xfrm>
            <a:off x="7106858" y="1831905"/>
            <a:ext cx="256386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913920">
              <a:defRPr/>
            </a:pPr>
            <a:r>
              <a:rPr lang="en-GB" sz="1199" b="1">
                <a:solidFill>
                  <a:schemeClr val="tx1"/>
                </a:solidFill>
                <a:latin typeface="Arial" panose="020B0604020202020204" pitchFamily="34" charset="0"/>
                <a:cs typeface="Arial" panose="020B0604020202020204" pitchFamily="34" charset="0"/>
              </a:rPr>
              <a:t>Other mutations: 12.4%</a:t>
            </a:r>
          </a:p>
        </p:txBody>
      </p:sp>
      <p:sp>
        <p:nvSpPr>
          <p:cNvPr id="22" name="Rectangle 21">
            <a:extLst>
              <a:ext uri="{FF2B5EF4-FFF2-40B4-BE49-F238E27FC236}">
                <a16:creationId xmlns:a16="http://schemas.microsoft.com/office/drawing/2014/main" id="{D97C64BE-EDC1-4259-B7CB-CBA5E1BCDEE1}"/>
              </a:ext>
            </a:extLst>
          </p:cNvPr>
          <p:cNvSpPr/>
          <p:nvPr/>
        </p:nvSpPr>
        <p:spPr>
          <a:xfrm>
            <a:off x="7106858" y="2323923"/>
            <a:ext cx="256386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913920">
              <a:defRPr/>
            </a:pPr>
            <a:r>
              <a:rPr lang="en-GB" sz="1199" b="1">
                <a:solidFill>
                  <a:schemeClr val="tx1"/>
                </a:solidFill>
                <a:latin typeface="Arial" panose="020B0604020202020204" pitchFamily="34" charset="0"/>
                <a:cs typeface="Arial" panose="020B0604020202020204" pitchFamily="34" charset="0"/>
              </a:rPr>
              <a:t>Other drivers: 2.9%</a:t>
            </a:r>
          </a:p>
        </p:txBody>
      </p:sp>
      <p:sp>
        <p:nvSpPr>
          <p:cNvPr id="23" name="Rectangle 22">
            <a:extLst>
              <a:ext uri="{FF2B5EF4-FFF2-40B4-BE49-F238E27FC236}">
                <a16:creationId xmlns:a16="http://schemas.microsoft.com/office/drawing/2014/main" id="{81DC04C9-93CC-4E03-B39C-4B59A747ED13}"/>
              </a:ext>
            </a:extLst>
          </p:cNvPr>
          <p:cNvSpPr/>
          <p:nvPr/>
        </p:nvSpPr>
        <p:spPr>
          <a:xfrm>
            <a:off x="7106858" y="2654885"/>
            <a:ext cx="256386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913920">
              <a:defRPr/>
            </a:pPr>
            <a:r>
              <a:rPr lang="en-GB" sz="1199" b="1">
                <a:solidFill>
                  <a:schemeClr val="tx1"/>
                </a:solidFill>
                <a:latin typeface="Arial" panose="020B0604020202020204" pitchFamily="34" charset="0"/>
                <a:cs typeface="Arial" panose="020B0604020202020204" pitchFamily="34" charset="0"/>
              </a:rPr>
              <a:t>No mutations: 1.2%</a:t>
            </a:r>
          </a:p>
        </p:txBody>
      </p:sp>
      <p:grpSp>
        <p:nvGrpSpPr>
          <p:cNvPr id="24" name="Group 23">
            <a:extLst>
              <a:ext uri="{FF2B5EF4-FFF2-40B4-BE49-F238E27FC236}">
                <a16:creationId xmlns:a16="http://schemas.microsoft.com/office/drawing/2014/main" id="{CF5A0B1C-D566-4D1F-9947-5333762C8A9D}"/>
              </a:ext>
            </a:extLst>
          </p:cNvPr>
          <p:cNvGrpSpPr/>
          <p:nvPr/>
        </p:nvGrpSpPr>
        <p:grpSpPr>
          <a:xfrm flipH="1">
            <a:off x="7407991" y="2598150"/>
            <a:ext cx="2133243" cy="317687"/>
            <a:chOff x="3077140" y="2961550"/>
            <a:chExt cx="1684677" cy="250886"/>
          </a:xfrm>
        </p:grpSpPr>
        <p:cxnSp>
          <p:nvCxnSpPr>
            <p:cNvPr id="25" name="Straight Connector 24">
              <a:extLst>
                <a:ext uri="{FF2B5EF4-FFF2-40B4-BE49-F238E27FC236}">
                  <a16:creationId xmlns:a16="http://schemas.microsoft.com/office/drawing/2014/main" id="{81465B6E-3686-46DD-9807-70B4D540CE82}"/>
                </a:ext>
              </a:extLst>
            </p:cNvPr>
            <p:cNvCxnSpPr>
              <a:cxnSpLocks/>
            </p:cNvCxnSpPr>
            <p:nvPr/>
          </p:nvCxnSpPr>
          <p:spPr>
            <a:xfrm>
              <a:off x="4515931" y="2966549"/>
              <a:ext cx="245886" cy="245887"/>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A397738-8FB8-4A50-9D18-6A92F37B397E}"/>
                </a:ext>
              </a:extLst>
            </p:cNvPr>
            <p:cNvCxnSpPr>
              <a:cxnSpLocks/>
            </p:cNvCxnSpPr>
            <p:nvPr/>
          </p:nvCxnSpPr>
          <p:spPr>
            <a:xfrm>
              <a:off x="3077140" y="2961550"/>
              <a:ext cx="1428749"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50D21D2-491D-43EE-9882-C77DD2B8DFFB}"/>
              </a:ext>
            </a:extLst>
          </p:cNvPr>
          <p:cNvGrpSpPr/>
          <p:nvPr/>
        </p:nvGrpSpPr>
        <p:grpSpPr>
          <a:xfrm flipH="1">
            <a:off x="6751600" y="2130726"/>
            <a:ext cx="2773553" cy="332272"/>
            <a:chOff x="2613862" y="3003459"/>
            <a:chExt cx="2190346" cy="262404"/>
          </a:xfrm>
        </p:grpSpPr>
        <p:cxnSp>
          <p:nvCxnSpPr>
            <p:cNvPr id="28" name="Straight Connector 27">
              <a:extLst>
                <a:ext uri="{FF2B5EF4-FFF2-40B4-BE49-F238E27FC236}">
                  <a16:creationId xmlns:a16="http://schemas.microsoft.com/office/drawing/2014/main" id="{EDFC35B8-5B4A-4B0B-A83E-253972A7038D}"/>
                </a:ext>
              </a:extLst>
            </p:cNvPr>
            <p:cNvCxnSpPr>
              <a:cxnSpLocks/>
            </p:cNvCxnSpPr>
            <p:nvPr/>
          </p:nvCxnSpPr>
          <p:spPr>
            <a:xfrm>
              <a:off x="4552840" y="3003459"/>
              <a:ext cx="251368" cy="262404"/>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062EC6-87C7-4D41-B21F-74AA010AD4A9}"/>
                </a:ext>
              </a:extLst>
            </p:cNvPr>
            <p:cNvCxnSpPr>
              <a:cxnSpLocks/>
            </p:cNvCxnSpPr>
            <p:nvPr/>
          </p:nvCxnSpPr>
          <p:spPr>
            <a:xfrm>
              <a:off x="2613862" y="3003460"/>
              <a:ext cx="1938977"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B855CF39-5725-4DB7-99BC-6F149C2345A6}"/>
              </a:ext>
            </a:extLst>
          </p:cNvPr>
          <p:cNvSpPr/>
          <p:nvPr/>
        </p:nvSpPr>
        <p:spPr>
          <a:xfrm>
            <a:off x="1734094" y="1828646"/>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dirty="0">
                <a:solidFill>
                  <a:schemeClr val="tx1"/>
                </a:solidFill>
                <a:latin typeface="Arial" panose="020B0604020202020204" pitchFamily="34" charset="0"/>
                <a:cs typeface="Arial" panose="020B0604020202020204" pitchFamily="34" charset="0"/>
              </a:rPr>
              <a:t>No oncogenic driver identified: 12.0%</a:t>
            </a:r>
          </a:p>
        </p:txBody>
      </p:sp>
      <p:sp>
        <p:nvSpPr>
          <p:cNvPr id="31" name="Rectangle 30">
            <a:extLst>
              <a:ext uri="{FF2B5EF4-FFF2-40B4-BE49-F238E27FC236}">
                <a16:creationId xmlns:a16="http://schemas.microsoft.com/office/drawing/2014/main" id="{E970A95A-B41B-4CB2-B971-CAC21E0F7DD1}"/>
              </a:ext>
            </a:extLst>
          </p:cNvPr>
          <p:cNvSpPr/>
          <p:nvPr/>
        </p:nvSpPr>
        <p:spPr>
          <a:xfrm>
            <a:off x="1734094" y="2163177"/>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ROS1 </a:t>
            </a:r>
            <a:r>
              <a:rPr lang="en-GB" sz="1199" b="1" dirty="0">
                <a:solidFill>
                  <a:schemeClr val="tx1"/>
                </a:solidFill>
                <a:latin typeface="Arial" panose="020B0604020202020204" pitchFamily="34" charset="0"/>
                <a:cs typeface="Arial" panose="020B0604020202020204" pitchFamily="34" charset="0"/>
              </a:rPr>
              <a:t>fusion: 2.6%</a:t>
            </a:r>
          </a:p>
        </p:txBody>
      </p:sp>
      <p:sp>
        <p:nvSpPr>
          <p:cNvPr id="32" name="Rectangle 31">
            <a:extLst>
              <a:ext uri="{FF2B5EF4-FFF2-40B4-BE49-F238E27FC236}">
                <a16:creationId xmlns:a16="http://schemas.microsoft.com/office/drawing/2014/main" id="{0C12DE42-DF84-4C41-B50B-C34A0731740D}"/>
              </a:ext>
            </a:extLst>
          </p:cNvPr>
          <p:cNvSpPr/>
          <p:nvPr/>
        </p:nvSpPr>
        <p:spPr>
          <a:xfrm>
            <a:off x="1734094" y="2475861"/>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BRAF</a:t>
            </a:r>
            <a:r>
              <a:rPr lang="en-GB" sz="1199" b="1" dirty="0">
                <a:solidFill>
                  <a:schemeClr val="tx1"/>
                </a:solidFill>
                <a:latin typeface="Arial" panose="020B0604020202020204" pitchFamily="34" charset="0"/>
                <a:cs typeface="Arial" panose="020B0604020202020204" pitchFamily="34" charset="0"/>
              </a:rPr>
              <a:t> V600E: 2.1%</a:t>
            </a:r>
          </a:p>
        </p:txBody>
      </p:sp>
      <p:sp>
        <p:nvSpPr>
          <p:cNvPr id="33" name="Rectangle 32">
            <a:extLst>
              <a:ext uri="{FF2B5EF4-FFF2-40B4-BE49-F238E27FC236}">
                <a16:creationId xmlns:a16="http://schemas.microsoft.com/office/drawing/2014/main" id="{E45F9DD0-C9D3-4796-9073-A4F0AD12E7C8}"/>
              </a:ext>
            </a:extLst>
          </p:cNvPr>
          <p:cNvSpPr/>
          <p:nvPr/>
        </p:nvSpPr>
        <p:spPr>
          <a:xfrm>
            <a:off x="1734094" y="2821025"/>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RET </a:t>
            </a:r>
            <a:r>
              <a:rPr lang="en-GB" sz="1199" b="1" dirty="0">
                <a:solidFill>
                  <a:schemeClr val="tx1"/>
                </a:solidFill>
                <a:latin typeface="Arial" panose="020B0604020202020204" pitchFamily="34" charset="0"/>
                <a:cs typeface="Arial" panose="020B0604020202020204" pitchFamily="34" charset="0"/>
              </a:rPr>
              <a:t>fusion: 1.7%</a:t>
            </a:r>
          </a:p>
        </p:txBody>
      </p:sp>
      <p:sp>
        <p:nvSpPr>
          <p:cNvPr id="34" name="Rectangle 33">
            <a:extLst>
              <a:ext uri="{FF2B5EF4-FFF2-40B4-BE49-F238E27FC236}">
                <a16:creationId xmlns:a16="http://schemas.microsoft.com/office/drawing/2014/main" id="{64DD05BF-D4DA-462C-9436-145B3C8ACE9C}"/>
              </a:ext>
            </a:extLst>
          </p:cNvPr>
          <p:cNvSpPr/>
          <p:nvPr/>
        </p:nvSpPr>
        <p:spPr>
          <a:xfrm>
            <a:off x="1734094" y="3141124"/>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MET</a:t>
            </a:r>
            <a:r>
              <a:rPr lang="en-GB" sz="1199" b="1" dirty="0">
                <a:solidFill>
                  <a:schemeClr val="tx1"/>
                </a:solidFill>
                <a:latin typeface="Arial" panose="020B0604020202020204" pitchFamily="34" charset="0"/>
                <a:cs typeface="Arial" panose="020B0604020202020204" pitchFamily="34" charset="0"/>
              </a:rPr>
              <a:t> amplification: 1.4%</a:t>
            </a:r>
          </a:p>
        </p:txBody>
      </p:sp>
      <p:sp>
        <p:nvSpPr>
          <p:cNvPr id="36" name="Rectangle 35">
            <a:extLst>
              <a:ext uri="{FF2B5EF4-FFF2-40B4-BE49-F238E27FC236}">
                <a16:creationId xmlns:a16="http://schemas.microsoft.com/office/drawing/2014/main" id="{6C76794D-2D26-467D-B472-F10AFA81DF24}"/>
              </a:ext>
            </a:extLst>
          </p:cNvPr>
          <p:cNvSpPr/>
          <p:nvPr/>
        </p:nvSpPr>
        <p:spPr>
          <a:xfrm>
            <a:off x="1734094" y="3986660"/>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ERBB2</a:t>
            </a:r>
            <a:r>
              <a:rPr lang="en-GB" sz="1199" b="1" dirty="0">
                <a:solidFill>
                  <a:schemeClr val="tx1"/>
                </a:solidFill>
                <a:latin typeface="Arial" panose="020B0604020202020204" pitchFamily="34" charset="0"/>
                <a:cs typeface="Arial" panose="020B0604020202020204" pitchFamily="34" charset="0"/>
              </a:rPr>
              <a:t> amplification: 1.4%</a:t>
            </a:r>
          </a:p>
        </p:txBody>
      </p:sp>
      <p:sp>
        <p:nvSpPr>
          <p:cNvPr id="37" name="Rectangle 36">
            <a:extLst>
              <a:ext uri="{FF2B5EF4-FFF2-40B4-BE49-F238E27FC236}">
                <a16:creationId xmlns:a16="http://schemas.microsoft.com/office/drawing/2014/main" id="{84760D93-7926-432A-9ADF-BD1A73513EFD}"/>
              </a:ext>
            </a:extLst>
          </p:cNvPr>
          <p:cNvSpPr/>
          <p:nvPr/>
        </p:nvSpPr>
        <p:spPr>
          <a:xfrm>
            <a:off x="1734094" y="4418888"/>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ERBB2</a:t>
            </a:r>
            <a:r>
              <a:rPr lang="en-GB" sz="1199" b="1" dirty="0">
                <a:solidFill>
                  <a:schemeClr val="tx1"/>
                </a:solidFill>
                <a:latin typeface="Arial" panose="020B0604020202020204" pitchFamily="34" charset="0"/>
                <a:cs typeface="Arial" panose="020B0604020202020204" pitchFamily="34" charset="0"/>
              </a:rPr>
              <a:t> mutation: 2.3%</a:t>
            </a:r>
          </a:p>
        </p:txBody>
      </p:sp>
      <p:sp>
        <p:nvSpPr>
          <p:cNvPr id="38" name="Rectangle 37">
            <a:extLst>
              <a:ext uri="{FF2B5EF4-FFF2-40B4-BE49-F238E27FC236}">
                <a16:creationId xmlns:a16="http://schemas.microsoft.com/office/drawing/2014/main" id="{A9338819-490D-4213-8982-03F262B8D9F6}"/>
              </a:ext>
            </a:extLst>
          </p:cNvPr>
          <p:cNvSpPr/>
          <p:nvPr/>
        </p:nvSpPr>
        <p:spPr>
          <a:xfrm>
            <a:off x="1734094" y="4848226"/>
            <a:ext cx="3211351" cy="2781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ALK </a:t>
            </a:r>
            <a:r>
              <a:rPr lang="en-GB" sz="1199" b="1" dirty="0">
                <a:solidFill>
                  <a:schemeClr val="tx1"/>
                </a:solidFill>
                <a:latin typeface="Arial" panose="020B0604020202020204" pitchFamily="34" charset="0"/>
                <a:cs typeface="Arial" panose="020B0604020202020204" pitchFamily="34" charset="0"/>
              </a:rPr>
              <a:t>fusion: 3.8%</a:t>
            </a:r>
          </a:p>
        </p:txBody>
      </p:sp>
      <p:grpSp>
        <p:nvGrpSpPr>
          <p:cNvPr id="39" name="Group 38">
            <a:extLst>
              <a:ext uri="{FF2B5EF4-FFF2-40B4-BE49-F238E27FC236}">
                <a16:creationId xmlns:a16="http://schemas.microsoft.com/office/drawing/2014/main" id="{D9238CF7-DDE3-48E3-BE85-9BE3627E1358}"/>
              </a:ext>
            </a:extLst>
          </p:cNvPr>
          <p:cNvGrpSpPr/>
          <p:nvPr/>
        </p:nvGrpSpPr>
        <p:grpSpPr>
          <a:xfrm rot="10800000" flipH="1">
            <a:off x="1774959" y="4657237"/>
            <a:ext cx="2367658" cy="494510"/>
            <a:chOff x="2916861" y="2730538"/>
            <a:chExt cx="1869800" cy="390527"/>
          </a:xfrm>
        </p:grpSpPr>
        <p:cxnSp>
          <p:nvCxnSpPr>
            <p:cNvPr id="40" name="Straight Connector 39">
              <a:extLst>
                <a:ext uri="{FF2B5EF4-FFF2-40B4-BE49-F238E27FC236}">
                  <a16:creationId xmlns:a16="http://schemas.microsoft.com/office/drawing/2014/main" id="{66C8D973-41F5-4EB7-BD18-41DBE70CE136}"/>
                </a:ext>
              </a:extLst>
            </p:cNvPr>
            <p:cNvCxnSpPr>
              <a:cxnSpLocks/>
            </p:cNvCxnSpPr>
            <p:nvPr/>
          </p:nvCxnSpPr>
          <p:spPr>
            <a:xfrm rot="10800000" flipH="1" flipV="1">
              <a:off x="4279968" y="2730583"/>
              <a:ext cx="506693" cy="390482"/>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3E76E7E-4877-4E58-A6B9-4ECF31428691}"/>
                </a:ext>
              </a:extLst>
            </p:cNvPr>
            <p:cNvCxnSpPr>
              <a:cxnSpLocks/>
            </p:cNvCxnSpPr>
            <p:nvPr/>
          </p:nvCxnSpPr>
          <p:spPr>
            <a:xfrm rot="10800000" flipH="1">
              <a:off x="2916861" y="2730538"/>
              <a:ext cx="1364377"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42" name="Group 41">
            <a:extLst>
              <a:ext uri="{FF2B5EF4-FFF2-40B4-BE49-F238E27FC236}">
                <a16:creationId xmlns:a16="http://schemas.microsoft.com/office/drawing/2014/main" id="{878EC92C-A56B-4724-BBA7-5DBF888E8215}"/>
              </a:ext>
            </a:extLst>
          </p:cNvPr>
          <p:cNvGrpSpPr/>
          <p:nvPr/>
        </p:nvGrpSpPr>
        <p:grpSpPr>
          <a:xfrm rot="10800000" flipH="1">
            <a:off x="1764204" y="4322148"/>
            <a:ext cx="2350699" cy="396510"/>
            <a:chOff x="2908368" y="2763035"/>
            <a:chExt cx="1856407" cy="313134"/>
          </a:xfrm>
        </p:grpSpPr>
        <p:cxnSp>
          <p:nvCxnSpPr>
            <p:cNvPr id="43" name="Straight Connector 42">
              <a:extLst>
                <a:ext uri="{FF2B5EF4-FFF2-40B4-BE49-F238E27FC236}">
                  <a16:creationId xmlns:a16="http://schemas.microsoft.com/office/drawing/2014/main" id="{E6766C8D-32AB-402F-98C3-1D3886072D65}"/>
                </a:ext>
              </a:extLst>
            </p:cNvPr>
            <p:cNvCxnSpPr>
              <a:cxnSpLocks/>
            </p:cNvCxnSpPr>
            <p:nvPr/>
          </p:nvCxnSpPr>
          <p:spPr>
            <a:xfrm rot="10800000" flipH="1" flipV="1">
              <a:off x="4371369" y="2763035"/>
              <a:ext cx="393406" cy="313134"/>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0F79CF7-544B-41F2-977F-B8DDDDA0C9DC}"/>
                </a:ext>
              </a:extLst>
            </p:cNvPr>
            <p:cNvCxnSpPr>
              <a:cxnSpLocks/>
            </p:cNvCxnSpPr>
            <p:nvPr/>
          </p:nvCxnSpPr>
          <p:spPr>
            <a:xfrm rot="10800000" flipH="1">
              <a:off x="2908368" y="2763036"/>
              <a:ext cx="1463001"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64802D25-954E-44E2-82E2-EC2E06F7D6F3}"/>
              </a:ext>
            </a:extLst>
          </p:cNvPr>
          <p:cNvGrpSpPr/>
          <p:nvPr/>
        </p:nvGrpSpPr>
        <p:grpSpPr>
          <a:xfrm rot="10800000" flipH="1">
            <a:off x="1770637" y="4084178"/>
            <a:ext cx="2326742" cy="194140"/>
            <a:chOff x="2949148" y="2730538"/>
            <a:chExt cx="1837488" cy="153317"/>
          </a:xfrm>
        </p:grpSpPr>
        <p:cxnSp>
          <p:nvCxnSpPr>
            <p:cNvPr id="46" name="Straight Connector 45">
              <a:extLst>
                <a:ext uri="{FF2B5EF4-FFF2-40B4-BE49-F238E27FC236}">
                  <a16:creationId xmlns:a16="http://schemas.microsoft.com/office/drawing/2014/main" id="{F724B9B5-75FE-495F-BF7E-07C41C631DCA}"/>
                </a:ext>
              </a:extLst>
            </p:cNvPr>
            <p:cNvCxnSpPr>
              <a:cxnSpLocks/>
            </p:cNvCxnSpPr>
            <p:nvPr/>
          </p:nvCxnSpPr>
          <p:spPr>
            <a:xfrm rot="10800000" flipH="1" flipV="1">
              <a:off x="4558098" y="2730583"/>
              <a:ext cx="228538" cy="153272"/>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044EB80-03FC-40E1-A43E-01BB61C1B0C1}"/>
                </a:ext>
              </a:extLst>
            </p:cNvPr>
            <p:cNvCxnSpPr>
              <a:cxnSpLocks/>
            </p:cNvCxnSpPr>
            <p:nvPr/>
          </p:nvCxnSpPr>
          <p:spPr>
            <a:xfrm rot="10800000" flipH="1">
              <a:off x="2949148" y="2730538"/>
              <a:ext cx="1607410"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48" name="Group 47">
            <a:extLst>
              <a:ext uri="{FF2B5EF4-FFF2-40B4-BE49-F238E27FC236}">
                <a16:creationId xmlns:a16="http://schemas.microsoft.com/office/drawing/2014/main" id="{8237C426-F521-4A5F-9E98-A7D2430A1730}"/>
              </a:ext>
            </a:extLst>
          </p:cNvPr>
          <p:cNvGrpSpPr/>
          <p:nvPr/>
        </p:nvGrpSpPr>
        <p:grpSpPr>
          <a:xfrm>
            <a:off x="1770637" y="3783507"/>
            <a:ext cx="2371980" cy="18767"/>
            <a:chOff x="791412" y="3221404"/>
            <a:chExt cx="1873213" cy="14821"/>
          </a:xfrm>
        </p:grpSpPr>
        <p:cxnSp>
          <p:nvCxnSpPr>
            <p:cNvPr id="49" name="Straight Connector 48">
              <a:extLst>
                <a:ext uri="{FF2B5EF4-FFF2-40B4-BE49-F238E27FC236}">
                  <a16:creationId xmlns:a16="http://schemas.microsoft.com/office/drawing/2014/main" id="{C7ACDFA9-B050-495C-92AE-41E0906AE162}"/>
                </a:ext>
              </a:extLst>
            </p:cNvPr>
            <p:cNvCxnSpPr>
              <a:cxnSpLocks/>
            </p:cNvCxnSpPr>
            <p:nvPr/>
          </p:nvCxnSpPr>
          <p:spPr>
            <a:xfrm flipV="1">
              <a:off x="2386600" y="3221404"/>
              <a:ext cx="278025" cy="14777"/>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20F52FC-E8EF-42B7-AC0B-528E609A74CB}"/>
                </a:ext>
              </a:extLst>
            </p:cNvPr>
            <p:cNvCxnSpPr>
              <a:cxnSpLocks/>
            </p:cNvCxnSpPr>
            <p:nvPr/>
          </p:nvCxnSpPr>
          <p:spPr>
            <a:xfrm>
              <a:off x="791412" y="3236225"/>
              <a:ext cx="1595918" cy="0"/>
            </a:xfrm>
            <a:prstGeom prst="line">
              <a:avLst/>
            </a:prstGeom>
            <a:ln w="12700" cap="rnd">
              <a:solidFill>
                <a:schemeClr val="tx1">
                  <a:lumMod val="60000"/>
                  <a:lumOff val="40000"/>
                </a:schemeClr>
              </a:solidFill>
              <a:tailEnd type="none"/>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a:extLst>
              <a:ext uri="{FF2B5EF4-FFF2-40B4-BE49-F238E27FC236}">
                <a16:creationId xmlns:a16="http://schemas.microsoft.com/office/drawing/2014/main" id="{4650A575-8739-4F26-9D5B-F67D0C5B8500}"/>
              </a:ext>
            </a:extLst>
          </p:cNvPr>
          <p:cNvCxnSpPr>
            <a:cxnSpLocks/>
          </p:cNvCxnSpPr>
          <p:nvPr/>
        </p:nvCxnSpPr>
        <p:spPr>
          <a:xfrm>
            <a:off x="3806040" y="3465895"/>
            <a:ext cx="370425" cy="84795"/>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a16="http://schemas.microsoft.com/office/drawing/2014/main" id="{96804FDC-C36E-41CA-97DB-C53ED11A05B5}"/>
              </a:ext>
            </a:extLst>
          </p:cNvPr>
          <p:cNvGrpSpPr/>
          <p:nvPr/>
        </p:nvGrpSpPr>
        <p:grpSpPr>
          <a:xfrm>
            <a:off x="1770637" y="3107006"/>
            <a:ext cx="2499923" cy="358888"/>
            <a:chOff x="2810043" y="3003459"/>
            <a:chExt cx="1974253" cy="283423"/>
          </a:xfrm>
        </p:grpSpPr>
        <p:cxnSp>
          <p:nvCxnSpPr>
            <p:cNvPr id="53" name="Straight Connector 52">
              <a:extLst>
                <a:ext uri="{FF2B5EF4-FFF2-40B4-BE49-F238E27FC236}">
                  <a16:creationId xmlns:a16="http://schemas.microsoft.com/office/drawing/2014/main" id="{5CEE5505-5162-407D-B0D4-2BBEE951D34A}"/>
                </a:ext>
              </a:extLst>
            </p:cNvPr>
            <p:cNvCxnSpPr>
              <a:cxnSpLocks/>
            </p:cNvCxnSpPr>
            <p:nvPr/>
          </p:nvCxnSpPr>
          <p:spPr>
            <a:xfrm>
              <a:off x="4552841" y="3003459"/>
              <a:ext cx="231455" cy="164174"/>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58C55F5-28F9-4C38-920B-EE6229051299}"/>
                </a:ext>
              </a:extLst>
            </p:cNvPr>
            <p:cNvCxnSpPr>
              <a:cxnSpLocks/>
            </p:cNvCxnSpPr>
            <p:nvPr/>
          </p:nvCxnSpPr>
          <p:spPr>
            <a:xfrm>
              <a:off x="2810043" y="3003460"/>
              <a:ext cx="1742796"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4A486E80-6044-424D-BD21-D24468E76BF1}"/>
                </a:ext>
              </a:extLst>
            </p:cNvPr>
            <p:cNvCxnSpPr>
              <a:cxnSpLocks/>
            </p:cNvCxnSpPr>
            <p:nvPr/>
          </p:nvCxnSpPr>
          <p:spPr>
            <a:xfrm>
              <a:off x="2810043" y="3286882"/>
              <a:ext cx="1607410"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62A72149-1B1D-4CA1-B1C7-05FDDF9986EC}"/>
              </a:ext>
            </a:extLst>
          </p:cNvPr>
          <p:cNvGrpSpPr/>
          <p:nvPr/>
        </p:nvGrpSpPr>
        <p:grpSpPr>
          <a:xfrm>
            <a:off x="1763856" y="2760239"/>
            <a:ext cx="2618518" cy="355518"/>
            <a:chOff x="2709437" y="2871507"/>
            <a:chExt cx="2067911" cy="280762"/>
          </a:xfrm>
        </p:grpSpPr>
        <p:cxnSp>
          <p:nvCxnSpPr>
            <p:cNvPr id="56" name="Straight Connector 55">
              <a:extLst>
                <a:ext uri="{FF2B5EF4-FFF2-40B4-BE49-F238E27FC236}">
                  <a16:creationId xmlns:a16="http://schemas.microsoft.com/office/drawing/2014/main" id="{E4C784BA-DF5E-45A1-A669-12EC5E8B84D7}"/>
                </a:ext>
              </a:extLst>
            </p:cNvPr>
            <p:cNvCxnSpPr>
              <a:cxnSpLocks/>
            </p:cNvCxnSpPr>
            <p:nvPr/>
          </p:nvCxnSpPr>
          <p:spPr>
            <a:xfrm>
              <a:off x="4422815" y="2873433"/>
              <a:ext cx="354533" cy="278836"/>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01053ED-831C-41E5-9FF7-104339572037}"/>
                </a:ext>
              </a:extLst>
            </p:cNvPr>
            <p:cNvCxnSpPr>
              <a:cxnSpLocks/>
            </p:cNvCxnSpPr>
            <p:nvPr/>
          </p:nvCxnSpPr>
          <p:spPr>
            <a:xfrm>
              <a:off x="2709437" y="2871507"/>
              <a:ext cx="1707155"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ACA27194-0353-4555-9380-E83B18F6AC50}"/>
              </a:ext>
            </a:extLst>
          </p:cNvPr>
          <p:cNvGrpSpPr/>
          <p:nvPr/>
        </p:nvGrpSpPr>
        <p:grpSpPr>
          <a:xfrm>
            <a:off x="1772084" y="2130726"/>
            <a:ext cx="3371038" cy="363755"/>
            <a:chOff x="2128039" y="3003459"/>
            <a:chExt cx="2662195" cy="287267"/>
          </a:xfrm>
        </p:grpSpPr>
        <p:cxnSp>
          <p:nvCxnSpPr>
            <p:cNvPr id="59" name="Straight Connector 58">
              <a:extLst>
                <a:ext uri="{FF2B5EF4-FFF2-40B4-BE49-F238E27FC236}">
                  <a16:creationId xmlns:a16="http://schemas.microsoft.com/office/drawing/2014/main" id="{79F01A36-EE12-4F04-85B0-B0F9C3E3D8FC}"/>
                </a:ext>
              </a:extLst>
            </p:cNvPr>
            <p:cNvCxnSpPr>
              <a:cxnSpLocks/>
            </p:cNvCxnSpPr>
            <p:nvPr/>
          </p:nvCxnSpPr>
          <p:spPr>
            <a:xfrm>
              <a:off x="4552841" y="3003459"/>
              <a:ext cx="237393" cy="287267"/>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F8B9454-9433-411A-A080-757A376F150E}"/>
                </a:ext>
              </a:extLst>
            </p:cNvPr>
            <p:cNvCxnSpPr>
              <a:cxnSpLocks/>
            </p:cNvCxnSpPr>
            <p:nvPr/>
          </p:nvCxnSpPr>
          <p:spPr>
            <a:xfrm>
              <a:off x="2128039" y="3003460"/>
              <a:ext cx="2424800"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1E568BB6-D901-4041-9465-B9ED2DE18578}"/>
              </a:ext>
            </a:extLst>
          </p:cNvPr>
          <p:cNvGrpSpPr/>
          <p:nvPr/>
        </p:nvGrpSpPr>
        <p:grpSpPr>
          <a:xfrm>
            <a:off x="1772084" y="2440437"/>
            <a:ext cx="2818103" cy="492600"/>
            <a:chOff x="2603101" y="2773931"/>
            <a:chExt cx="2225528" cy="389019"/>
          </a:xfrm>
        </p:grpSpPr>
        <p:cxnSp>
          <p:nvCxnSpPr>
            <p:cNvPr id="62" name="Straight Connector 61">
              <a:extLst>
                <a:ext uri="{FF2B5EF4-FFF2-40B4-BE49-F238E27FC236}">
                  <a16:creationId xmlns:a16="http://schemas.microsoft.com/office/drawing/2014/main" id="{E488947F-D4FF-4B6A-861C-AE661D8E5EF0}"/>
                </a:ext>
              </a:extLst>
            </p:cNvPr>
            <p:cNvCxnSpPr>
              <a:cxnSpLocks/>
            </p:cNvCxnSpPr>
            <p:nvPr/>
          </p:nvCxnSpPr>
          <p:spPr>
            <a:xfrm>
              <a:off x="4323795" y="2774413"/>
              <a:ext cx="504834" cy="388537"/>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88ED68C-4BDE-457C-861C-3EDA5F895092}"/>
                </a:ext>
              </a:extLst>
            </p:cNvPr>
            <p:cNvCxnSpPr>
              <a:cxnSpLocks/>
            </p:cNvCxnSpPr>
            <p:nvPr/>
          </p:nvCxnSpPr>
          <p:spPr>
            <a:xfrm>
              <a:off x="2603101" y="2773931"/>
              <a:ext cx="1715195" cy="0"/>
            </a:xfrm>
            <a:prstGeom prst="line">
              <a:avLst/>
            </a:prstGeom>
            <a:ln w="12700" cap="rnd">
              <a:solidFill>
                <a:schemeClr val="tx1">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grpSp>
      <p:graphicFrame>
        <p:nvGraphicFramePr>
          <p:cNvPr id="64" name="Chart 63">
            <a:extLst>
              <a:ext uri="{FF2B5EF4-FFF2-40B4-BE49-F238E27FC236}">
                <a16:creationId xmlns:a16="http://schemas.microsoft.com/office/drawing/2014/main" id="{D8C6DBDC-AF5B-49AC-9124-6AEEA7CAFD36}"/>
              </a:ext>
            </a:extLst>
          </p:cNvPr>
          <p:cNvGraphicFramePr>
            <a:graphicFrameLocks/>
          </p:cNvGraphicFramePr>
          <p:nvPr>
            <p:extLst>
              <p:ext uri="{D42A27DB-BD31-4B8C-83A1-F6EECF244321}">
                <p14:modId xmlns:p14="http://schemas.microsoft.com/office/powerpoint/2010/main" val="3823457049"/>
              </p:ext>
            </p:extLst>
          </p:nvPr>
        </p:nvGraphicFramePr>
        <p:xfrm>
          <a:off x="2933246" y="2172801"/>
          <a:ext cx="6103493" cy="4068545"/>
        </p:xfrm>
        <a:graphic>
          <a:graphicData uri="http://schemas.openxmlformats.org/drawingml/2006/chart">
            <c:chart xmlns:c="http://schemas.openxmlformats.org/drawingml/2006/chart" xmlns:r="http://schemas.openxmlformats.org/officeDocument/2006/relationships" r:id="rId4"/>
          </a:graphicData>
        </a:graphic>
      </p:graphicFrame>
      <p:sp>
        <p:nvSpPr>
          <p:cNvPr id="72" name="Rectangle 71">
            <a:extLst>
              <a:ext uri="{FF2B5EF4-FFF2-40B4-BE49-F238E27FC236}">
                <a16:creationId xmlns:a16="http://schemas.microsoft.com/office/drawing/2014/main" id="{F6BE5096-2010-4EA3-A7C2-3601E3867FC3}"/>
              </a:ext>
            </a:extLst>
          </p:cNvPr>
          <p:cNvSpPr/>
          <p:nvPr/>
        </p:nvSpPr>
        <p:spPr>
          <a:xfrm>
            <a:off x="4947888" y="4821997"/>
            <a:ext cx="1238482" cy="6711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20">
              <a:defRPr/>
            </a:pPr>
            <a:r>
              <a:rPr lang="en-GB" sz="1400" b="1" i="1" dirty="0">
                <a:solidFill>
                  <a:schemeClr val="tx1"/>
                </a:solidFill>
              </a:rPr>
              <a:t>EGFR</a:t>
            </a:r>
            <a:br>
              <a:rPr lang="en-GB" sz="1400" b="1" i="1" dirty="0">
                <a:solidFill>
                  <a:schemeClr val="tx1"/>
                </a:solidFill>
              </a:rPr>
            </a:br>
            <a:r>
              <a:rPr lang="en-GB" sz="1400" b="1" i="1" dirty="0">
                <a:solidFill>
                  <a:schemeClr val="tx1"/>
                </a:solidFill>
              </a:rPr>
              <a:t>28.0%</a:t>
            </a:r>
          </a:p>
        </p:txBody>
      </p:sp>
      <p:sp>
        <p:nvSpPr>
          <p:cNvPr id="73" name="Rectangle 72">
            <a:extLst>
              <a:ext uri="{FF2B5EF4-FFF2-40B4-BE49-F238E27FC236}">
                <a16:creationId xmlns:a16="http://schemas.microsoft.com/office/drawing/2014/main" id="{0D9E8D73-694B-4085-97A0-E06754944A60}"/>
              </a:ext>
            </a:extLst>
          </p:cNvPr>
          <p:cNvSpPr/>
          <p:nvPr/>
        </p:nvSpPr>
        <p:spPr>
          <a:xfrm>
            <a:off x="6367573" y="4116242"/>
            <a:ext cx="1238482" cy="6711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920">
              <a:defRPr/>
            </a:pPr>
            <a:r>
              <a:rPr lang="en-GB" sz="1400" b="1" i="1" dirty="0">
                <a:solidFill>
                  <a:schemeClr val="tx1"/>
                </a:solidFill>
              </a:rPr>
              <a:t>KRAS</a:t>
            </a:r>
            <a:br>
              <a:rPr lang="en-GB" sz="1400" b="1" dirty="0">
                <a:solidFill>
                  <a:schemeClr val="tx1"/>
                </a:solidFill>
              </a:rPr>
            </a:br>
            <a:r>
              <a:rPr lang="en-GB" sz="1400" b="1" dirty="0">
                <a:solidFill>
                  <a:schemeClr val="tx1"/>
                </a:solidFill>
              </a:rPr>
              <a:t>25.3%</a:t>
            </a:r>
          </a:p>
        </p:txBody>
      </p:sp>
      <p:sp>
        <p:nvSpPr>
          <p:cNvPr id="35" name="Rectangle 34">
            <a:extLst>
              <a:ext uri="{FF2B5EF4-FFF2-40B4-BE49-F238E27FC236}">
                <a16:creationId xmlns:a16="http://schemas.microsoft.com/office/drawing/2014/main" id="{B97B42C9-5DB3-4C32-8178-52B56855632C}"/>
              </a:ext>
            </a:extLst>
          </p:cNvPr>
          <p:cNvSpPr/>
          <p:nvPr/>
        </p:nvSpPr>
        <p:spPr>
          <a:xfrm>
            <a:off x="1654503" y="3657625"/>
            <a:ext cx="2071946" cy="245926"/>
          </a:xfrm>
          <a:prstGeom prst="rect">
            <a:avLst/>
          </a:prstGeom>
          <a:solidFill>
            <a:schemeClr val="accent3">
              <a:lumMod val="60000"/>
              <a:lumOff val="4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3920">
              <a:defRPr/>
            </a:pPr>
            <a:r>
              <a:rPr lang="en-GB" sz="1199" b="1" i="1" dirty="0">
                <a:solidFill>
                  <a:schemeClr val="tx1"/>
                </a:solidFill>
                <a:latin typeface="Arial" panose="020B0604020202020204" pitchFamily="34" charset="0"/>
                <a:cs typeface="Arial" panose="020B0604020202020204" pitchFamily="34" charset="0"/>
              </a:rPr>
              <a:t>MET</a:t>
            </a:r>
            <a:r>
              <a:rPr lang="en-GB" sz="1199" b="1" dirty="0">
                <a:solidFill>
                  <a:schemeClr val="tx1"/>
                </a:solidFill>
                <a:latin typeface="Arial" panose="020B0604020202020204" pitchFamily="34" charset="0"/>
                <a:cs typeface="Arial" panose="020B0604020202020204" pitchFamily="34" charset="0"/>
              </a:rPr>
              <a:t>ex14 skipping: 3.0%</a:t>
            </a:r>
          </a:p>
        </p:txBody>
      </p:sp>
    </p:spTree>
    <p:custDataLst>
      <p:tags r:id="rId1"/>
    </p:custDataLst>
    <p:extLst>
      <p:ext uri="{BB962C8B-B14F-4D97-AF65-F5344CB8AC3E}">
        <p14:creationId xmlns:p14="http://schemas.microsoft.com/office/powerpoint/2010/main" val="339243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71438E75-DE54-CC4B-D666-7291E8CC8866}"/>
              </a:ext>
            </a:extLst>
          </p:cNvPr>
          <p:cNvCxnSpPr>
            <a:cxnSpLocks/>
          </p:cNvCxnSpPr>
          <p:nvPr/>
        </p:nvCxnSpPr>
        <p:spPr>
          <a:xfrm>
            <a:off x="10869964" y="1916077"/>
            <a:ext cx="1457" cy="3826190"/>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E65CFB8E-1A6F-4B97-BC7A-558EAD56E0BF}"/>
              </a:ext>
            </a:extLst>
          </p:cNvPr>
          <p:cNvCxnSpPr>
            <a:cxnSpLocks/>
          </p:cNvCxnSpPr>
          <p:nvPr/>
        </p:nvCxnSpPr>
        <p:spPr>
          <a:xfrm>
            <a:off x="1165141" y="1930014"/>
            <a:ext cx="0" cy="3813482"/>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628059C-7126-4F6E-88BC-9FE048B1CE94}"/>
              </a:ext>
            </a:extLst>
          </p:cNvPr>
          <p:cNvSpPr txBox="1"/>
          <p:nvPr/>
        </p:nvSpPr>
        <p:spPr>
          <a:xfrm>
            <a:off x="4859726" y="1046890"/>
            <a:ext cx="3016266" cy="396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13647">
              <a:lnSpc>
                <a:spcPct val="90000"/>
              </a:lnSpc>
              <a:buClr>
                <a:srgbClr val="8B3D9A"/>
              </a:buClr>
              <a:defRPr/>
            </a:pPr>
            <a:r>
              <a:rPr lang="en-US" sz="1050" b="1" kern="0" dirty="0">
                <a:solidFill>
                  <a:schemeClr val="tx1"/>
                </a:solidFill>
                <a:latin typeface="Arial" panose="020B0604020202020204" pitchFamily="34" charset="0"/>
                <a:cs typeface="Arial" panose="020B0604020202020204" pitchFamily="34" charset="0"/>
              </a:rPr>
              <a:t>Advanced NSCLC </a:t>
            </a:r>
          </a:p>
          <a:p>
            <a:pPr algn="ctr" defTabSz="913647">
              <a:lnSpc>
                <a:spcPct val="90000"/>
              </a:lnSpc>
              <a:buClr>
                <a:srgbClr val="8B3D9A"/>
              </a:buClr>
              <a:defRPr/>
            </a:pPr>
            <a:r>
              <a:rPr lang="en-US" sz="1050" b="1" kern="0" dirty="0">
                <a:solidFill>
                  <a:schemeClr val="tx1"/>
                </a:solidFill>
                <a:latin typeface="Arial" panose="020B0604020202020204" pitchFamily="34" charset="0"/>
                <a:cs typeface="Arial" panose="020B0604020202020204" pitchFamily="34" charset="0"/>
              </a:rPr>
              <a:t>(molecular biomarker positive)</a:t>
            </a:r>
          </a:p>
        </p:txBody>
      </p:sp>
      <p:cxnSp>
        <p:nvCxnSpPr>
          <p:cNvPr id="61" name="Straight Arrow Connector 60">
            <a:extLst>
              <a:ext uri="{FF2B5EF4-FFF2-40B4-BE49-F238E27FC236}">
                <a16:creationId xmlns:a16="http://schemas.microsoft.com/office/drawing/2014/main" id="{D6D62941-AA6C-43AA-B1E1-C4C4BE7511E5}"/>
              </a:ext>
            </a:extLst>
          </p:cNvPr>
          <p:cNvCxnSpPr>
            <a:cxnSpLocks/>
          </p:cNvCxnSpPr>
          <p:nvPr/>
        </p:nvCxnSpPr>
        <p:spPr>
          <a:xfrm>
            <a:off x="7218630" y="1916077"/>
            <a:ext cx="0" cy="3826190"/>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F9C937B-8CDB-4A41-A5CC-4942CF613CDD}"/>
              </a:ext>
            </a:extLst>
          </p:cNvPr>
          <p:cNvCxnSpPr>
            <a:cxnSpLocks/>
          </p:cNvCxnSpPr>
          <p:nvPr/>
        </p:nvCxnSpPr>
        <p:spPr>
          <a:xfrm>
            <a:off x="9608847" y="1901755"/>
            <a:ext cx="0" cy="3840512"/>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6">
            <a:extLst>
              <a:ext uri="{FF2B5EF4-FFF2-40B4-BE49-F238E27FC236}">
                <a16:creationId xmlns:a16="http://schemas.microsoft.com/office/drawing/2014/main" id="{AF71B40A-8365-4F3D-A2CE-9FB0EC4CE5CB}"/>
              </a:ext>
            </a:extLst>
          </p:cNvPr>
          <p:cNvSpPr txBox="1">
            <a:spLocks noChangeArrowheads="1"/>
          </p:cNvSpPr>
          <p:nvPr/>
        </p:nvSpPr>
        <p:spPr bwMode="auto">
          <a:xfrm>
            <a:off x="3134964" y="1675657"/>
            <a:ext cx="1077136"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00" dirty="0">
                <a:latin typeface="Arial" panose="020B0604020202020204" pitchFamily="34" charset="0"/>
              </a:rPr>
              <a:t>ALK </a:t>
            </a:r>
          </a:p>
          <a:p>
            <a:pPr defTabSz="913647">
              <a:defRPr/>
            </a:pPr>
            <a:r>
              <a:rPr lang="en-US" altLang="en-US" sz="1100" i="0" dirty="0">
                <a:latin typeface="Arial" panose="020B0604020202020204" pitchFamily="34" charset="0"/>
              </a:rPr>
              <a:t>positive</a:t>
            </a:r>
          </a:p>
        </p:txBody>
      </p:sp>
      <p:cxnSp>
        <p:nvCxnSpPr>
          <p:cNvPr id="5" name="Elbow Connector 17">
            <a:extLst>
              <a:ext uri="{FF2B5EF4-FFF2-40B4-BE49-F238E27FC236}">
                <a16:creationId xmlns:a16="http://schemas.microsoft.com/office/drawing/2014/main" id="{2798AD32-3D93-45E5-B37F-6478A66446CA}"/>
              </a:ext>
            </a:extLst>
          </p:cNvPr>
          <p:cNvCxnSpPr>
            <a:cxnSpLocks/>
          </p:cNvCxnSpPr>
          <p:nvPr/>
        </p:nvCxnSpPr>
        <p:spPr>
          <a:xfrm>
            <a:off x="6035348" y="1512809"/>
            <a:ext cx="4836073" cy="159180"/>
          </a:xfrm>
          <a:prstGeom prst="bentConnector2">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6">
            <a:extLst>
              <a:ext uri="{FF2B5EF4-FFF2-40B4-BE49-F238E27FC236}">
                <a16:creationId xmlns:a16="http://schemas.microsoft.com/office/drawing/2014/main" id="{49CF665B-01CE-42EC-B777-F5129BA49950}"/>
              </a:ext>
            </a:extLst>
          </p:cNvPr>
          <p:cNvSpPr txBox="1">
            <a:spLocks noChangeArrowheads="1"/>
          </p:cNvSpPr>
          <p:nvPr/>
        </p:nvSpPr>
        <p:spPr bwMode="auto">
          <a:xfrm>
            <a:off x="109993" y="1698142"/>
            <a:ext cx="1764936" cy="24468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3647">
              <a:lnSpc>
                <a:spcPct val="90000"/>
              </a:lnSpc>
              <a:buClr>
                <a:srgbClr val="8B3D9A"/>
              </a:buClr>
              <a:defRPr/>
            </a:pPr>
            <a:r>
              <a:rPr lang="en-US" altLang="en-US" sz="1100" i="1" kern="0" dirty="0">
                <a:solidFill>
                  <a:srgbClr val="FFFFFF"/>
                </a:solidFill>
                <a:latin typeface="Arial" panose="020B0604020202020204" pitchFamily="34" charset="0"/>
                <a:cs typeface="Arial" panose="020B0604020202020204" pitchFamily="34" charset="0"/>
              </a:rPr>
              <a:t>EGFR positive</a:t>
            </a:r>
            <a:r>
              <a:rPr lang="en-US" altLang="en-US" sz="1100" kern="0" dirty="0">
                <a:solidFill>
                  <a:srgbClr val="FFFFFF"/>
                </a:solidFill>
                <a:latin typeface="Arial" panose="020B0604020202020204" pitchFamily="34" charset="0"/>
                <a:cs typeface="Arial" panose="020B0604020202020204" pitchFamily="34" charset="0"/>
              </a:rPr>
              <a:t> </a:t>
            </a:r>
          </a:p>
        </p:txBody>
      </p:sp>
      <p:cxnSp>
        <p:nvCxnSpPr>
          <p:cNvPr id="17" name="Elbow Connector 70">
            <a:extLst>
              <a:ext uri="{FF2B5EF4-FFF2-40B4-BE49-F238E27FC236}">
                <a16:creationId xmlns:a16="http://schemas.microsoft.com/office/drawing/2014/main" id="{9FE47A0C-8ABC-4738-ADDF-BBF30ACD82E1}"/>
              </a:ext>
            </a:extLst>
          </p:cNvPr>
          <p:cNvCxnSpPr>
            <a:cxnSpLocks/>
            <a:stCxn id="18" idx="2"/>
          </p:cNvCxnSpPr>
          <p:nvPr/>
        </p:nvCxnSpPr>
        <p:spPr>
          <a:xfrm rot="5400000">
            <a:off x="3645495" y="-1043563"/>
            <a:ext cx="235087" cy="5209642"/>
          </a:xfrm>
          <a:prstGeom prst="bentConnector3">
            <a:avLst>
              <a:gd name="adj1" fmla="val 29255"/>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6">
            <a:extLst>
              <a:ext uri="{FF2B5EF4-FFF2-40B4-BE49-F238E27FC236}">
                <a16:creationId xmlns:a16="http://schemas.microsoft.com/office/drawing/2014/main" id="{A485EEF8-2073-4E86-A963-86F5D7C6FE24}"/>
              </a:ext>
            </a:extLst>
          </p:cNvPr>
          <p:cNvSpPr txBox="1">
            <a:spLocks noChangeArrowheads="1"/>
          </p:cNvSpPr>
          <p:nvPr/>
        </p:nvSpPr>
        <p:spPr bwMode="auto">
          <a:xfrm>
            <a:off x="4318622" y="1667638"/>
            <a:ext cx="1121881"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R="0" lvl="0" indent="0" algn="ctr" defTabSz="914126" fontAlgn="auto">
              <a:lnSpc>
                <a:spcPct val="90000"/>
              </a:lnSpc>
              <a:buClr>
                <a:srgbClr val="8B3D9A"/>
              </a:buClr>
              <a:buSzTx/>
              <a:buFontTx/>
              <a:buNone/>
              <a:tabLst/>
              <a:defRPr kumimoji="0" sz="1200" b="1" i="1" u="none" strike="noStrike" kern="0" cap="none" spc="0" normalizeH="0" baseline="0">
                <a:ln>
                  <a:noFill/>
                </a:ln>
                <a:solidFill>
                  <a:srgbClr val="FFFFFF"/>
                </a:solidFill>
                <a:effectLst/>
                <a:uLnTx/>
                <a:uFillTx/>
                <a:latin typeface="Arial" charset="0"/>
                <a:cs typeface="Arial" panose="020B0604020202020204" pitchFamily="34"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00" dirty="0">
                <a:latin typeface="Arial" panose="020B0604020202020204" pitchFamily="34" charset="0"/>
              </a:rPr>
              <a:t>ROS1 </a:t>
            </a:r>
          </a:p>
          <a:p>
            <a:pPr defTabSz="913647">
              <a:defRPr/>
            </a:pPr>
            <a:r>
              <a:rPr lang="en-US" altLang="en-US" sz="1100" i="0" dirty="0">
                <a:latin typeface="Arial" panose="020B0604020202020204" pitchFamily="34" charset="0"/>
              </a:rPr>
              <a:t>positive</a:t>
            </a:r>
          </a:p>
        </p:txBody>
      </p:sp>
      <p:cxnSp>
        <p:nvCxnSpPr>
          <p:cNvPr id="22" name="Straight Arrow Connector 21">
            <a:extLst>
              <a:ext uri="{FF2B5EF4-FFF2-40B4-BE49-F238E27FC236}">
                <a16:creationId xmlns:a16="http://schemas.microsoft.com/office/drawing/2014/main" id="{AF055BA5-E118-40E5-BA28-068F9F8CE73D}"/>
              </a:ext>
            </a:extLst>
          </p:cNvPr>
          <p:cNvCxnSpPr>
            <a:cxnSpLocks/>
          </p:cNvCxnSpPr>
          <p:nvPr/>
        </p:nvCxnSpPr>
        <p:spPr>
          <a:xfrm>
            <a:off x="4865234" y="2080090"/>
            <a:ext cx="7527" cy="3662177"/>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9">
            <a:extLst>
              <a:ext uri="{FF2B5EF4-FFF2-40B4-BE49-F238E27FC236}">
                <a16:creationId xmlns:a16="http://schemas.microsoft.com/office/drawing/2014/main" id="{F178B46E-3DBE-434B-A95E-28198EE4E079}"/>
              </a:ext>
            </a:extLst>
          </p:cNvPr>
          <p:cNvSpPr txBox="1">
            <a:spLocks noChangeArrowheads="1"/>
          </p:cNvSpPr>
          <p:nvPr/>
        </p:nvSpPr>
        <p:spPr bwMode="auto">
          <a:xfrm>
            <a:off x="4343626" y="2339410"/>
            <a:ext cx="1081457" cy="10064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err="1">
                <a:latin typeface="Arial" panose="020B0604020202020204" pitchFamily="34" charset="0"/>
                <a:cs typeface="Arial" panose="020B0604020202020204" pitchFamily="34" charset="0"/>
              </a:rPr>
              <a:t>Entrectinib</a:t>
            </a: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latin typeface="Arial" panose="020B0604020202020204" pitchFamily="34" charset="0"/>
                <a:cs typeface="Arial" panose="020B0604020202020204" pitchFamily="34" charset="0"/>
              </a:rPr>
              <a:t>Crizotinib</a:t>
            </a: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(possibly </a:t>
            </a:r>
            <a:r>
              <a:rPr lang="en-US" altLang="en-US" sz="1100" b="0" kern="0" dirty="0" err="1">
                <a:latin typeface="Arial" panose="020B0604020202020204" pitchFamily="34" charset="0"/>
                <a:cs typeface="Arial" panose="020B0604020202020204" pitchFamily="34" charset="0"/>
              </a:rPr>
              <a:t>ceritinib</a:t>
            </a:r>
            <a:r>
              <a:rPr lang="en-US" altLang="en-US" sz="1100" b="0" kern="0" dirty="0">
                <a:latin typeface="Arial" panose="020B0604020202020204" pitchFamily="34" charset="0"/>
                <a:cs typeface="Arial" panose="020B0604020202020204" pitchFamily="34" charset="0"/>
              </a:rPr>
              <a:t>)</a:t>
            </a:r>
          </a:p>
        </p:txBody>
      </p:sp>
      <p:cxnSp>
        <p:nvCxnSpPr>
          <p:cNvPr id="35" name="Straight Arrow Connector 34">
            <a:extLst>
              <a:ext uri="{FF2B5EF4-FFF2-40B4-BE49-F238E27FC236}">
                <a16:creationId xmlns:a16="http://schemas.microsoft.com/office/drawing/2014/main" id="{D46BF202-786F-453C-B768-05AC8920004C}"/>
              </a:ext>
            </a:extLst>
          </p:cNvPr>
          <p:cNvCxnSpPr>
            <a:cxnSpLocks/>
            <a:stCxn id="4" idx="2"/>
          </p:cNvCxnSpPr>
          <p:nvPr/>
        </p:nvCxnSpPr>
        <p:spPr>
          <a:xfrm flipH="1">
            <a:off x="3632044" y="2072689"/>
            <a:ext cx="41488" cy="3669578"/>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9">
            <a:extLst>
              <a:ext uri="{FF2B5EF4-FFF2-40B4-BE49-F238E27FC236}">
                <a16:creationId xmlns:a16="http://schemas.microsoft.com/office/drawing/2014/main" id="{6DE9E21D-331D-4757-A47B-E7C4B63A615A}"/>
              </a:ext>
            </a:extLst>
          </p:cNvPr>
          <p:cNvSpPr txBox="1">
            <a:spLocks noChangeArrowheads="1"/>
          </p:cNvSpPr>
          <p:nvPr/>
        </p:nvSpPr>
        <p:spPr bwMode="auto">
          <a:xfrm>
            <a:off x="3080641" y="2348664"/>
            <a:ext cx="1161247" cy="1311128"/>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Alectinib</a:t>
            </a: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latin typeface="Arial" panose="020B0604020202020204" pitchFamily="34" charset="0"/>
                <a:cs typeface="Arial" panose="020B0604020202020204" pitchFamily="34" charset="0"/>
              </a:rPr>
              <a:t>Brigatinib</a:t>
            </a: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latin typeface="Arial" panose="020B0604020202020204" pitchFamily="34" charset="0"/>
                <a:cs typeface="Arial" panose="020B0604020202020204" pitchFamily="34" charset="0"/>
              </a:rPr>
              <a:t>Lorlatinib</a:t>
            </a: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(possibly </a:t>
            </a:r>
            <a:r>
              <a:rPr lang="en-US" altLang="en-US" sz="1100" b="0" kern="0" dirty="0" err="1">
                <a:latin typeface="Arial" panose="020B0604020202020204" pitchFamily="34" charset="0"/>
                <a:cs typeface="Arial" panose="020B0604020202020204" pitchFamily="34" charset="0"/>
              </a:rPr>
              <a:t>ceritinib</a:t>
            </a:r>
            <a:r>
              <a:rPr lang="en-US" altLang="en-US" sz="1100" b="0" kern="0" dirty="0">
                <a:latin typeface="Arial" panose="020B0604020202020204" pitchFamily="34" charset="0"/>
                <a:cs typeface="Arial" panose="020B0604020202020204" pitchFamily="34" charset="0"/>
              </a:rPr>
              <a:t> or </a:t>
            </a:r>
            <a:r>
              <a:rPr lang="en-US" altLang="en-US" sz="1100" b="0" kern="0" dirty="0" err="1">
                <a:latin typeface="Arial" panose="020B0604020202020204" pitchFamily="34" charset="0"/>
                <a:cs typeface="Arial" panose="020B0604020202020204" pitchFamily="34" charset="0"/>
              </a:rPr>
              <a:t>crizotinib</a:t>
            </a:r>
            <a:r>
              <a:rPr lang="en-US" altLang="en-US" sz="1100" b="0" kern="0" dirty="0">
                <a:latin typeface="Arial" panose="020B0604020202020204" pitchFamily="34" charset="0"/>
                <a:cs typeface="Arial" panose="020B0604020202020204" pitchFamily="34" charset="0"/>
              </a:rPr>
              <a:t>) </a:t>
            </a:r>
            <a:endParaRPr lang="en-US" altLang="en-US" sz="1100" b="0" kern="0" baseline="30000" dirty="0">
              <a:latin typeface="Arial" panose="020B0604020202020204" pitchFamily="34" charset="0"/>
              <a:cs typeface="Arial" panose="020B0604020202020204" pitchFamily="34" charset="0"/>
            </a:endParaRPr>
          </a:p>
        </p:txBody>
      </p:sp>
      <p:sp>
        <p:nvSpPr>
          <p:cNvPr id="49" name="TextBox 6">
            <a:extLst>
              <a:ext uri="{FF2B5EF4-FFF2-40B4-BE49-F238E27FC236}">
                <a16:creationId xmlns:a16="http://schemas.microsoft.com/office/drawing/2014/main" id="{91E97C73-C519-4ED5-BD9D-6528074B7525}"/>
              </a:ext>
            </a:extLst>
          </p:cNvPr>
          <p:cNvSpPr txBox="1">
            <a:spLocks noChangeArrowheads="1"/>
          </p:cNvSpPr>
          <p:nvPr/>
        </p:nvSpPr>
        <p:spPr bwMode="auto">
          <a:xfrm>
            <a:off x="5534949" y="1668388"/>
            <a:ext cx="1121881"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3647">
              <a:lnSpc>
                <a:spcPct val="90000"/>
              </a:lnSpc>
              <a:spcBef>
                <a:spcPct val="35000"/>
              </a:spcBef>
              <a:spcAft>
                <a:spcPct val="25000"/>
              </a:spcAft>
              <a:buClr>
                <a:srgbClr val="8B3D9A"/>
              </a:buClr>
              <a:defRPr/>
            </a:pPr>
            <a:r>
              <a:rPr lang="en-US" altLang="en-US" sz="1100" i="1" kern="0" dirty="0">
                <a:solidFill>
                  <a:srgbClr val="FFFFFF"/>
                </a:solidFill>
                <a:latin typeface="Arial" panose="020B0604020202020204" pitchFamily="34" charset="0"/>
                <a:cs typeface="Arial" panose="020B0604020202020204" pitchFamily="34" charset="0"/>
              </a:rPr>
              <a:t>BRAF </a:t>
            </a:r>
            <a:r>
              <a:rPr lang="en-US" altLang="en-US" sz="1100" kern="0" dirty="0">
                <a:solidFill>
                  <a:srgbClr val="FFFFFF"/>
                </a:solidFill>
                <a:latin typeface="Arial" panose="020B0604020202020204" pitchFamily="34" charset="0"/>
                <a:cs typeface="Arial" panose="020B0604020202020204" pitchFamily="34" charset="0"/>
              </a:rPr>
              <a:t>V600E positive</a:t>
            </a:r>
          </a:p>
        </p:txBody>
      </p:sp>
      <p:cxnSp>
        <p:nvCxnSpPr>
          <p:cNvPr id="50" name="Straight Arrow Connector 49">
            <a:extLst>
              <a:ext uri="{FF2B5EF4-FFF2-40B4-BE49-F238E27FC236}">
                <a16:creationId xmlns:a16="http://schemas.microsoft.com/office/drawing/2014/main" id="{D9EAF52B-A725-4951-943F-D25D12E50A47}"/>
              </a:ext>
            </a:extLst>
          </p:cNvPr>
          <p:cNvCxnSpPr>
            <a:cxnSpLocks/>
          </p:cNvCxnSpPr>
          <p:nvPr/>
        </p:nvCxnSpPr>
        <p:spPr>
          <a:xfrm flipH="1">
            <a:off x="6096000" y="2080090"/>
            <a:ext cx="31509" cy="3662177"/>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9">
            <a:extLst>
              <a:ext uri="{FF2B5EF4-FFF2-40B4-BE49-F238E27FC236}">
                <a16:creationId xmlns:a16="http://schemas.microsoft.com/office/drawing/2014/main" id="{7356B3AE-071C-440A-A2C9-2D38E9CEDEF8}"/>
              </a:ext>
            </a:extLst>
          </p:cNvPr>
          <p:cNvSpPr txBox="1">
            <a:spLocks noChangeArrowheads="1"/>
          </p:cNvSpPr>
          <p:nvPr/>
        </p:nvSpPr>
        <p:spPr bwMode="auto">
          <a:xfrm>
            <a:off x="5545696" y="2348665"/>
            <a:ext cx="1048689" cy="10064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Dabrafenib+</a:t>
            </a:r>
          </a:p>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trametinib</a:t>
            </a: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(possibly vemurafenib or dabrafenib)</a:t>
            </a:r>
          </a:p>
        </p:txBody>
      </p:sp>
      <p:sp>
        <p:nvSpPr>
          <p:cNvPr id="13" name="TextBox 104">
            <a:extLst>
              <a:ext uri="{FF2B5EF4-FFF2-40B4-BE49-F238E27FC236}">
                <a16:creationId xmlns:a16="http://schemas.microsoft.com/office/drawing/2014/main" id="{EDE33E58-9795-4E9F-BE3F-53C6846ADC6D}"/>
              </a:ext>
            </a:extLst>
          </p:cNvPr>
          <p:cNvSpPr txBox="1">
            <a:spLocks noChangeArrowheads="1"/>
          </p:cNvSpPr>
          <p:nvPr/>
        </p:nvSpPr>
        <p:spPr bwMode="auto">
          <a:xfrm rot="5400000">
            <a:off x="10503807" y="2790573"/>
            <a:ext cx="2840472" cy="258404"/>
          </a:xfrm>
          <a:prstGeom prst="rect">
            <a:avLst/>
          </a:prstGeom>
          <a:noFill/>
          <a:ln>
            <a:noFill/>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3647">
              <a:lnSpc>
                <a:spcPct val="90000"/>
              </a:lnSpc>
              <a:spcBef>
                <a:spcPct val="35000"/>
              </a:spcBef>
              <a:spcAft>
                <a:spcPct val="25000"/>
              </a:spcAft>
              <a:buClr>
                <a:srgbClr val="8B3D9A"/>
              </a:buClr>
              <a:defRPr/>
            </a:pPr>
            <a:r>
              <a:rPr lang="en-US" altLang="en-US" sz="1199" kern="0" dirty="0">
                <a:solidFill>
                  <a:srgbClr val="000000"/>
                </a:solidFill>
                <a:latin typeface="Arial" panose="020B0604020202020204" pitchFamily="34" charset="0"/>
                <a:cs typeface="Arial" panose="020B0604020202020204" pitchFamily="34" charset="0"/>
              </a:rPr>
              <a:t>First-line therapy</a:t>
            </a:r>
          </a:p>
        </p:txBody>
      </p:sp>
      <p:sp>
        <p:nvSpPr>
          <p:cNvPr id="14" name="TextBox 106">
            <a:extLst>
              <a:ext uri="{FF2B5EF4-FFF2-40B4-BE49-F238E27FC236}">
                <a16:creationId xmlns:a16="http://schemas.microsoft.com/office/drawing/2014/main" id="{51F8318A-6C45-4B70-A37C-ABBB8DD424A2}"/>
              </a:ext>
            </a:extLst>
          </p:cNvPr>
          <p:cNvSpPr txBox="1">
            <a:spLocks noChangeArrowheads="1"/>
          </p:cNvSpPr>
          <p:nvPr/>
        </p:nvSpPr>
        <p:spPr bwMode="auto">
          <a:xfrm rot="5400000">
            <a:off x="11389505" y="4996809"/>
            <a:ext cx="1158777" cy="332142"/>
          </a:xfrm>
          <a:prstGeom prst="rect">
            <a:avLst/>
          </a:prstGeom>
          <a:noFill/>
          <a:ln>
            <a:noFill/>
          </a:ln>
        </p:spPr>
        <p:txBody>
          <a:bodyPr wrap="square" lIns="0" tIns="0" rIns="0" b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3647">
              <a:lnSpc>
                <a:spcPct val="90000"/>
              </a:lnSpc>
              <a:buClr>
                <a:srgbClr val="8B3D9A"/>
              </a:buClr>
              <a:defRPr/>
            </a:pPr>
            <a:r>
              <a:rPr lang="en-US" altLang="en-US" sz="1199" kern="0" dirty="0">
                <a:solidFill>
                  <a:srgbClr val="000000"/>
                </a:solidFill>
                <a:latin typeface="Arial" panose="020B0604020202020204" pitchFamily="34" charset="0"/>
                <a:cs typeface="Arial" panose="020B0604020202020204" pitchFamily="34" charset="0"/>
              </a:rPr>
              <a:t>Subsequent</a:t>
            </a:r>
          </a:p>
          <a:p>
            <a:pPr algn="ctr" defTabSz="913647">
              <a:lnSpc>
                <a:spcPct val="90000"/>
              </a:lnSpc>
              <a:buClr>
                <a:srgbClr val="8B3D9A"/>
              </a:buClr>
              <a:defRPr/>
            </a:pPr>
            <a:r>
              <a:rPr lang="en-US" altLang="en-US" sz="1199" kern="0" dirty="0">
                <a:solidFill>
                  <a:srgbClr val="000000"/>
                </a:solidFill>
                <a:latin typeface="Arial" panose="020B0604020202020204" pitchFamily="34" charset="0"/>
                <a:cs typeface="Arial" panose="020B0604020202020204" pitchFamily="34" charset="0"/>
              </a:rPr>
              <a:t> therapy</a:t>
            </a:r>
          </a:p>
        </p:txBody>
      </p:sp>
      <p:grpSp>
        <p:nvGrpSpPr>
          <p:cNvPr id="174088" name="Group 103">
            <a:extLst>
              <a:ext uri="{FF2B5EF4-FFF2-40B4-BE49-F238E27FC236}">
                <a16:creationId xmlns:a16="http://schemas.microsoft.com/office/drawing/2014/main" id="{3F8072DA-FFD0-412D-915D-F50D19116542}"/>
              </a:ext>
            </a:extLst>
          </p:cNvPr>
          <p:cNvGrpSpPr>
            <a:grpSpLocks/>
          </p:cNvGrpSpPr>
          <p:nvPr/>
        </p:nvGrpSpPr>
        <p:grpSpPr bwMode="auto">
          <a:xfrm>
            <a:off x="11442870" y="1499538"/>
            <a:ext cx="271233" cy="4133435"/>
            <a:chOff x="8534400" y="1201693"/>
            <a:chExt cx="381005" cy="6410077"/>
          </a:xfrm>
        </p:grpSpPr>
        <p:cxnSp>
          <p:nvCxnSpPr>
            <p:cNvPr id="10" name="Straight Connector 9">
              <a:extLst>
                <a:ext uri="{FF2B5EF4-FFF2-40B4-BE49-F238E27FC236}">
                  <a16:creationId xmlns:a16="http://schemas.microsoft.com/office/drawing/2014/main" id="{803100FE-DCD2-49F1-B165-7FDDB220D927}"/>
                </a:ext>
              </a:extLst>
            </p:cNvPr>
            <p:cNvCxnSpPr/>
            <p:nvPr/>
          </p:nvCxnSpPr>
          <p:spPr>
            <a:xfrm>
              <a:off x="8915405" y="1201693"/>
              <a:ext cx="0" cy="641007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8629E4-8348-4101-819B-7FA46A899CBD}"/>
                </a:ext>
              </a:extLst>
            </p:cNvPr>
            <p:cNvCxnSpPr/>
            <p:nvPr/>
          </p:nvCxnSpPr>
          <p:spPr>
            <a:xfrm flipH="1">
              <a:off x="8534400" y="1201693"/>
              <a:ext cx="38100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BFB92-D219-41AB-9728-AD6E0C574FB4}"/>
                </a:ext>
              </a:extLst>
            </p:cNvPr>
            <p:cNvCxnSpPr/>
            <p:nvPr/>
          </p:nvCxnSpPr>
          <p:spPr>
            <a:xfrm flipH="1">
              <a:off x="8534400" y="7611770"/>
              <a:ext cx="38100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a:extLst>
              <a:ext uri="{FF2B5EF4-FFF2-40B4-BE49-F238E27FC236}">
                <a16:creationId xmlns:a16="http://schemas.microsoft.com/office/drawing/2014/main" id="{933FE82A-B9C2-4688-9023-39A4E6E0E637}"/>
              </a:ext>
            </a:extLst>
          </p:cNvPr>
          <p:cNvCxnSpPr>
            <a:cxnSpLocks/>
          </p:cNvCxnSpPr>
          <p:nvPr/>
        </p:nvCxnSpPr>
        <p:spPr>
          <a:xfrm>
            <a:off x="8402933" y="1909158"/>
            <a:ext cx="0" cy="3833109"/>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9">
            <a:extLst>
              <a:ext uri="{FF2B5EF4-FFF2-40B4-BE49-F238E27FC236}">
                <a16:creationId xmlns:a16="http://schemas.microsoft.com/office/drawing/2014/main" id="{CD6A47EB-364F-422B-BC3E-ADB3DF075FEB}"/>
              </a:ext>
            </a:extLst>
          </p:cNvPr>
          <p:cNvSpPr txBox="1">
            <a:spLocks noChangeArrowheads="1"/>
          </p:cNvSpPr>
          <p:nvPr/>
        </p:nvSpPr>
        <p:spPr bwMode="auto">
          <a:xfrm>
            <a:off x="6729577" y="2358568"/>
            <a:ext cx="965491" cy="549381"/>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a:latin typeface="Arial" panose="020B0604020202020204" pitchFamily="34" charset="0"/>
                <a:cs typeface="Arial" panose="020B0604020202020204" pitchFamily="34" charset="0"/>
              </a:rPr>
              <a:t>Larotrectinib</a:t>
            </a:r>
          </a:p>
          <a:p>
            <a:pPr defTabSz="913647">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latin typeface="Arial" panose="020B0604020202020204" pitchFamily="34" charset="0"/>
                <a:cs typeface="Arial" panose="020B0604020202020204" pitchFamily="34" charset="0"/>
              </a:rPr>
              <a:t>Entrectinib</a:t>
            </a:r>
            <a:endParaRPr lang="en-US" altLang="en-US" sz="1100" b="0" kern="0" dirty="0">
              <a:latin typeface="Arial" panose="020B0604020202020204" pitchFamily="34" charset="0"/>
              <a:cs typeface="Arial" panose="020B0604020202020204" pitchFamily="34" charset="0"/>
            </a:endParaRPr>
          </a:p>
        </p:txBody>
      </p:sp>
      <p:sp>
        <p:nvSpPr>
          <p:cNvPr id="46" name="TextBox 6">
            <a:extLst>
              <a:ext uri="{FF2B5EF4-FFF2-40B4-BE49-F238E27FC236}">
                <a16:creationId xmlns:a16="http://schemas.microsoft.com/office/drawing/2014/main" id="{A8203318-535B-4E16-932A-C041E2AAE254}"/>
              </a:ext>
            </a:extLst>
          </p:cNvPr>
          <p:cNvSpPr txBox="1">
            <a:spLocks noChangeArrowheads="1"/>
          </p:cNvSpPr>
          <p:nvPr/>
        </p:nvSpPr>
        <p:spPr bwMode="auto">
          <a:xfrm>
            <a:off x="6752159" y="1671528"/>
            <a:ext cx="986196"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3647">
              <a:spcBef>
                <a:spcPts val="0"/>
              </a:spcBef>
              <a:spcAft>
                <a:spcPts val="0"/>
              </a:spcAft>
              <a:defRPr/>
            </a:pPr>
            <a:r>
              <a:rPr lang="en-US" altLang="en-US" sz="1100" b="1" dirty="0">
                <a:latin typeface="Arial" panose="020B0604020202020204" pitchFamily="34" charset="0"/>
                <a:cs typeface="Arial" panose="020B0604020202020204" pitchFamily="34" charset="0"/>
              </a:rPr>
              <a:t>NTRK1/2/3 </a:t>
            </a:r>
          </a:p>
          <a:p>
            <a:pPr defTabSz="913647">
              <a:spcBef>
                <a:spcPts val="0"/>
              </a:spcBef>
              <a:spcAft>
                <a:spcPts val="0"/>
              </a:spcAft>
              <a:defRPr/>
            </a:pPr>
            <a:r>
              <a:rPr lang="en-US" altLang="en-US" sz="1100" b="1" i="0" dirty="0">
                <a:latin typeface="Arial" panose="020B0604020202020204" pitchFamily="34" charset="0"/>
                <a:cs typeface="Arial" panose="020B0604020202020204" pitchFamily="34" charset="0"/>
              </a:rPr>
              <a:t>positive</a:t>
            </a:r>
          </a:p>
        </p:txBody>
      </p:sp>
      <p:sp>
        <p:nvSpPr>
          <p:cNvPr id="53" name="TextBox 9">
            <a:extLst>
              <a:ext uri="{FF2B5EF4-FFF2-40B4-BE49-F238E27FC236}">
                <a16:creationId xmlns:a16="http://schemas.microsoft.com/office/drawing/2014/main" id="{BA6914C1-8407-4431-8031-8226FFA5F925}"/>
              </a:ext>
            </a:extLst>
          </p:cNvPr>
          <p:cNvSpPr txBox="1">
            <a:spLocks noChangeArrowheads="1"/>
          </p:cNvSpPr>
          <p:nvPr/>
        </p:nvSpPr>
        <p:spPr bwMode="auto">
          <a:xfrm>
            <a:off x="9011807" y="2346390"/>
            <a:ext cx="1150292" cy="1006429"/>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err="1">
                <a:solidFill>
                  <a:schemeClr val="bg2">
                    <a:lumMod val="10000"/>
                  </a:schemeClr>
                </a:solidFill>
                <a:latin typeface="Arial" panose="020B0604020202020204" pitchFamily="34" charset="0"/>
                <a:cs typeface="Arial" panose="020B0604020202020204" pitchFamily="34" charset="0"/>
              </a:rPr>
              <a:t>Selpercatinib</a:t>
            </a: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solidFill>
                  <a:schemeClr val="bg2">
                    <a:lumMod val="10000"/>
                  </a:schemeClr>
                </a:solidFill>
                <a:latin typeface="Arial" panose="020B0604020202020204" pitchFamily="34" charset="0"/>
                <a:cs typeface="Arial" panose="020B0604020202020204" pitchFamily="34" charset="0"/>
              </a:rPr>
              <a:t>Pralsetinib</a:t>
            </a: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solidFill>
                  <a:schemeClr val="bg2">
                    <a:lumMod val="10000"/>
                  </a:schemeClr>
                </a:solidFill>
                <a:latin typeface="Arial" panose="020B0604020202020204" pitchFamily="34" charset="0"/>
                <a:cs typeface="Arial" panose="020B0604020202020204" pitchFamily="34" charset="0"/>
              </a:rPr>
              <a:t>(possibly </a:t>
            </a:r>
            <a:r>
              <a:rPr lang="en-US" altLang="en-US" sz="1100" b="0" kern="0" dirty="0" err="1">
                <a:solidFill>
                  <a:schemeClr val="bg2">
                    <a:lumMod val="10000"/>
                  </a:schemeClr>
                </a:solidFill>
                <a:latin typeface="Arial" panose="020B0604020202020204" pitchFamily="34" charset="0"/>
                <a:cs typeface="Arial" panose="020B0604020202020204" pitchFamily="34" charset="0"/>
              </a:rPr>
              <a:t>cabozantinib</a:t>
            </a:r>
            <a:r>
              <a:rPr lang="en-US" altLang="en-US" sz="1100" b="0" kern="0" dirty="0">
                <a:solidFill>
                  <a:schemeClr val="bg2">
                    <a:lumMod val="10000"/>
                  </a:schemeClr>
                </a:solidFill>
                <a:latin typeface="Arial" panose="020B0604020202020204" pitchFamily="34" charset="0"/>
                <a:cs typeface="Arial" panose="020B0604020202020204" pitchFamily="34" charset="0"/>
              </a:rPr>
              <a:t>)</a:t>
            </a:r>
          </a:p>
        </p:txBody>
      </p:sp>
      <p:sp>
        <p:nvSpPr>
          <p:cNvPr id="54" name="TextBox 6">
            <a:extLst>
              <a:ext uri="{FF2B5EF4-FFF2-40B4-BE49-F238E27FC236}">
                <a16:creationId xmlns:a16="http://schemas.microsoft.com/office/drawing/2014/main" id="{A676CFC2-AFA3-45BB-BD30-B0D599232093}"/>
              </a:ext>
            </a:extLst>
          </p:cNvPr>
          <p:cNvSpPr txBox="1">
            <a:spLocks noChangeArrowheads="1"/>
          </p:cNvSpPr>
          <p:nvPr/>
        </p:nvSpPr>
        <p:spPr bwMode="auto">
          <a:xfrm>
            <a:off x="9011806" y="1667967"/>
            <a:ext cx="1152260"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3647">
              <a:spcBef>
                <a:spcPts val="0"/>
              </a:spcBef>
              <a:spcAft>
                <a:spcPts val="0"/>
              </a:spcAft>
              <a:defRPr/>
            </a:pPr>
            <a:r>
              <a:rPr lang="en-US" altLang="en-US" sz="1100" b="1" dirty="0">
                <a:latin typeface="Arial" panose="020B0604020202020204" pitchFamily="34" charset="0"/>
                <a:cs typeface="Arial" panose="020B0604020202020204" pitchFamily="34" charset="0"/>
              </a:rPr>
              <a:t>RET </a:t>
            </a:r>
          </a:p>
          <a:p>
            <a:pPr defTabSz="913647">
              <a:spcBef>
                <a:spcPts val="0"/>
              </a:spcBef>
              <a:spcAft>
                <a:spcPts val="0"/>
              </a:spcAft>
              <a:defRPr/>
            </a:pPr>
            <a:r>
              <a:rPr lang="en-US" altLang="en-US" sz="1100" b="1" i="0" dirty="0">
                <a:latin typeface="Arial" panose="020B0604020202020204" pitchFamily="34" charset="0"/>
                <a:cs typeface="Arial" panose="020B0604020202020204" pitchFamily="34" charset="0"/>
              </a:rPr>
              <a:t>positive</a:t>
            </a:r>
          </a:p>
        </p:txBody>
      </p:sp>
      <p:sp>
        <p:nvSpPr>
          <p:cNvPr id="57" name="TextBox 9">
            <a:extLst>
              <a:ext uri="{FF2B5EF4-FFF2-40B4-BE49-F238E27FC236}">
                <a16:creationId xmlns:a16="http://schemas.microsoft.com/office/drawing/2014/main" id="{6CF668FD-9E42-4A06-93AB-E7936E45DEE3}"/>
              </a:ext>
            </a:extLst>
          </p:cNvPr>
          <p:cNvSpPr txBox="1">
            <a:spLocks noChangeArrowheads="1"/>
          </p:cNvSpPr>
          <p:nvPr/>
        </p:nvSpPr>
        <p:spPr bwMode="auto">
          <a:xfrm>
            <a:off x="7807057" y="2353308"/>
            <a:ext cx="1118589" cy="1006429"/>
          </a:xfrm>
          <a:prstGeom prst="rect">
            <a:avLst/>
          </a:prstGeom>
          <a:ln w="38100">
            <a:noFill/>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err="1">
                <a:solidFill>
                  <a:schemeClr val="bg2">
                    <a:lumMod val="10000"/>
                  </a:schemeClr>
                </a:solidFill>
                <a:latin typeface="Arial" panose="020B0604020202020204" pitchFamily="34" charset="0"/>
                <a:cs typeface="Arial" panose="020B0604020202020204" pitchFamily="34" charset="0"/>
              </a:rPr>
              <a:t>Capmatinib</a:t>
            </a: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err="1">
                <a:solidFill>
                  <a:schemeClr val="bg2">
                    <a:lumMod val="10000"/>
                  </a:schemeClr>
                </a:solidFill>
                <a:latin typeface="Arial" panose="020B0604020202020204" pitchFamily="34" charset="0"/>
                <a:cs typeface="Arial" panose="020B0604020202020204" pitchFamily="34" charset="0"/>
              </a:rPr>
              <a:t>Tepotinib</a:t>
            </a: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solidFill>
                  <a:schemeClr val="bg2">
                    <a:lumMod val="10000"/>
                  </a:schemeClr>
                </a:solidFill>
                <a:latin typeface="Arial" panose="020B0604020202020204" pitchFamily="34" charset="0"/>
                <a:cs typeface="Arial" panose="020B0604020202020204" pitchFamily="34" charset="0"/>
              </a:rPr>
              <a:t>(possibly </a:t>
            </a:r>
            <a:r>
              <a:rPr lang="en-US" altLang="en-US" sz="1100" b="0" kern="0" dirty="0" err="1">
                <a:solidFill>
                  <a:schemeClr val="bg2">
                    <a:lumMod val="10000"/>
                  </a:schemeClr>
                </a:solidFill>
                <a:latin typeface="Arial" panose="020B0604020202020204" pitchFamily="34" charset="0"/>
                <a:cs typeface="Arial" panose="020B0604020202020204" pitchFamily="34" charset="0"/>
              </a:rPr>
              <a:t>crizotinib</a:t>
            </a:r>
            <a:r>
              <a:rPr lang="en-US" altLang="en-US" sz="1100" b="0" kern="0" dirty="0">
                <a:solidFill>
                  <a:schemeClr val="bg2">
                    <a:lumMod val="10000"/>
                  </a:schemeClr>
                </a:solidFill>
                <a:latin typeface="Arial" panose="020B0604020202020204" pitchFamily="34" charset="0"/>
                <a:cs typeface="Arial" panose="020B0604020202020204" pitchFamily="34" charset="0"/>
              </a:rPr>
              <a:t>)</a:t>
            </a:r>
          </a:p>
        </p:txBody>
      </p:sp>
      <p:sp>
        <p:nvSpPr>
          <p:cNvPr id="58" name="TextBox 6">
            <a:extLst>
              <a:ext uri="{FF2B5EF4-FFF2-40B4-BE49-F238E27FC236}">
                <a16:creationId xmlns:a16="http://schemas.microsoft.com/office/drawing/2014/main" id="{52629555-0C28-4FE6-9473-E32B5563ADFF}"/>
              </a:ext>
            </a:extLst>
          </p:cNvPr>
          <p:cNvSpPr txBox="1">
            <a:spLocks noChangeArrowheads="1"/>
          </p:cNvSpPr>
          <p:nvPr/>
        </p:nvSpPr>
        <p:spPr bwMode="auto">
          <a:xfrm>
            <a:off x="7809798" y="1675657"/>
            <a:ext cx="1118588" cy="397032"/>
          </a:xfrm>
          <a:prstGeom prst="rect">
            <a:avLst/>
          </a:prstGeom>
          <a:ln w="38100">
            <a:noFill/>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R="0" lvl="0" indent="0" algn="ctr" defTabSz="914126" fontAlgn="auto">
              <a:lnSpc>
                <a:spcPct val="90000"/>
              </a:lnSpc>
              <a:spcBef>
                <a:spcPts val="0"/>
              </a:spcBef>
              <a:spcAft>
                <a:spcPts val="0"/>
              </a:spcAft>
              <a:buClr>
                <a:srgbClr val="8B3D9A"/>
              </a:buClr>
              <a:buSzTx/>
              <a:buFontTx/>
              <a:buNone/>
              <a:tabLst/>
              <a:defRPr kumimoji="0" sz="1200" b="1" i="1" u="none" strike="noStrike" kern="0" cap="none" spc="0" normalizeH="0" baseline="0">
                <a:ln>
                  <a:noFill/>
                </a:ln>
                <a:solidFill>
                  <a:srgbClr val="FFFFFF"/>
                </a:solidFill>
                <a:effectLst/>
                <a:uLnTx/>
                <a:uFillTx/>
                <a:latin typeface="Arial"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3647">
              <a:defRPr/>
            </a:pPr>
            <a:r>
              <a:rPr lang="en-US" altLang="en-US" sz="1100" dirty="0">
                <a:latin typeface="Arial" panose="020B0604020202020204" pitchFamily="34" charset="0"/>
                <a:cs typeface="Arial" panose="020B0604020202020204" pitchFamily="34" charset="0"/>
              </a:rPr>
              <a:t>MET</a:t>
            </a:r>
            <a:r>
              <a:rPr lang="en-US" altLang="en-US" sz="1100" i="0" dirty="0">
                <a:latin typeface="Arial" panose="020B0604020202020204" pitchFamily="34" charset="0"/>
                <a:cs typeface="Arial" panose="020B0604020202020204" pitchFamily="34" charset="0"/>
              </a:rPr>
              <a:t>ex14</a:t>
            </a:r>
            <a:r>
              <a:rPr lang="en-US" altLang="en-US" sz="1100" dirty="0">
                <a:latin typeface="Arial" panose="020B0604020202020204" pitchFamily="34" charset="0"/>
                <a:cs typeface="Arial" panose="020B0604020202020204" pitchFamily="34" charset="0"/>
              </a:rPr>
              <a:t> </a:t>
            </a:r>
          </a:p>
          <a:p>
            <a:pPr defTabSz="913647">
              <a:defRPr/>
            </a:pPr>
            <a:r>
              <a:rPr lang="en-US" altLang="en-US" sz="1100" i="0" dirty="0">
                <a:latin typeface="Arial" panose="020B0604020202020204" pitchFamily="34" charset="0"/>
                <a:cs typeface="Arial" panose="020B0604020202020204" pitchFamily="34" charset="0"/>
              </a:rPr>
              <a:t>positive</a:t>
            </a:r>
          </a:p>
        </p:txBody>
      </p:sp>
      <p:cxnSp>
        <p:nvCxnSpPr>
          <p:cNvPr id="30" name="Straight Arrow Connector 29">
            <a:extLst>
              <a:ext uri="{FF2B5EF4-FFF2-40B4-BE49-F238E27FC236}">
                <a16:creationId xmlns:a16="http://schemas.microsoft.com/office/drawing/2014/main" id="{4A5825FE-2C36-454E-A803-CBB559D2B18C}"/>
              </a:ext>
            </a:extLst>
          </p:cNvPr>
          <p:cNvCxnSpPr/>
          <p:nvPr/>
        </p:nvCxnSpPr>
        <p:spPr bwMode="auto">
          <a:xfrm>
            <a:off x="4872761" y="1502935"/>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cxnSp>
        <p:nvCxnSpPr>
          <p:cNvPr id="62" name="Straight Arrow Connector 61">
            <a:extLst>
              <a:ext uri="{FF2B5EF4-FFF2-40B4-BE49-F238E27FC236}">
                <a16:creationId xmlns:a16="http://schemas.microsoft.com/office/drawing/2014/main" id="{C20A0110-CE9A-4574-8441-64CA25F00820}"/>
              </a:ext>
            </a:extLst>
          </p:cNvPr>
          <p:cNvCxnSpPr/>
          <p:nvPr/>
        </p:nvCxnSpPr>
        <p:spPr bwMode="auto">
          <a:xfrm>
            <a:off x="6126003" y="1502935"/>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cxnSp>
        <p:nvCxnSpPr>
          <p:cNvPr id="63" name="Straight Arrow Connector 62">
            <a:extLst>
              <a:ext uri="{FF2B5EF4-FFF2-40B4-BE49-F238E27FC236}">
                <a16:creationId xmlns:a16="http://schemas.microsoft.com/office/drawing/2014/main" id="{549B740A-A159-4F7A-A8C5-2A0138203A4E}"/>
              </a:ext>
            </a:extLst>
          </p:cNvPr>
          <p:cNvCxnSpPr/>
          <p:nvPr/>
        </p:nvCxnSpPr>
        <p:spPr bwMode="auto">
          <a:xfrm>
            <a:off x="7194306" y="1499539"/>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cxnSp>
        <p:nvCxnSpPr>
          <p:cNvPr id="64" name="Straight Arrow Connector 63">
            <a:extLst>
              <a:ext uri="{FF2B5EF4-FFF2-40B4-BE49-F238E27FC236}">
                <a16:creationId xmlns:a16="http://schemas.microsoft.com/office/drawing/2014/main" id="{E409AB0B-264D-4C61-B636-03CDA9BB1D79}"/>
              </a:ext>
            </a:extLst>
          </p:cNvPr>
          <p:cNvCxnSpPr/>
          <p:nvPr/>
        </p:nvCxnSpPr>
        <p:spPr bwMode="auto">
          <a:xfrm>
            <a:off x="8375223" y="1499539"/>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cxnSp>
        <p:nvCxnSpPr>
          <p:cNvPr id="65" name="Straight Arrow Connector 64">
            <a:extLst>
              <a:ext uri="{FF2B5EF4-FFF2-40B4-BE49-F238E27FC236}">
                <a16:creationId xmlns:a16="http://schemas.microsoft.com/office/drawing/2014/main" id="{C68911C1-2FA2-4321-8193-A0D94B78D6C5}"/>
              </a:ext>
            </a:extLst>
          </p:cNvPr>
          <p:cNvCxnSpPr/>
          <p:nvPr/>
        </p:nvCxnSpPr>
        <p:spPr bwMode="auto">
          <a:xfrm>
            <a:off x="9594995" y="1499539"/>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sp>
        <p:nvSpPr>
          <p:cNvPr id="67" name="TextBox 6">
            <a:extLst>
              <a:ext uri="{FF2B5EF4-FFF2-40B4-BE49-F238E27FC236}">
                <a16:creationId xmlns:a16="http://schemas.microsoft.com/office/drawing/2014/main" id="{926F1CBE-2826-4AE9-9AB0-D3705A82B77C}"/>
              </a:ext>
            </a:extLst>
          </p:cNvPr>
          <p:cNvSpPr txBox="1">
            <a:spLocks noChangeArrowheads="1"/>
          </p:cNvSpPr>
          <p:nvPr/>
        </p:nvSpPr>
        <p:spPr bwMode="auto">
          <a:xfrm>
            <a:off x="1959952" y="1698142"/>
            <a:ext cx="1063326"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3647">
              <a:lnSpc>
                <a:spcPct val="90000"/>
              </a:lnSpc>
              <a:buClr>
                <a:srgbClr val="8B3D9A"/>
              </a:buClr>
              <a:defRPr/>
            </a:pPr>
            <a:r>
              <a:rPr lang="en-US" altLang="en-US" sz="1100" i="1" kern="0" dirty="0">
                <a:solidFill>
                  <a:srgbClr val="FFFFFF"/>
                </a:solidFill>
                <a:latin typeface="Arial" panose="020B0604020202020204" pitchFamily="34" charset="0"/>
                <a:cs typeface="Arial" panose="020B0604020202020204" pitchFamily="34" charset="0"/>
              </a:rPr>
              <a:t>KRAS G12C</a:t>
            </a:r>
          </a:p>
          <a:p>
            <a:pPr algn="ctr" defTabSz="913647">
              <a:lnSpc>
                <a:spcPct val="90000"/>
              </a:lnSpc>
              <a:buClr>
                <a:srgbClr val="8B3D9A"/>
              </a:buClr>
              <a:defRPr/>
            </a:pPr>
            <a:r>
              <a:rPr lang="en-US" altLang="en-US" sz="1100" i="1" kern="0" dirty="0">
                <a:solidFill>
                  <a:srgbClr val="FFFFFF"/>
                </a:solidFill>
                <a:latin typeface="Arial" panose="020B0604020202020204" pitchFamily="34" charset="0"/>
                <a:cs typeface="Arial" panose="020B0604020202020204" pitchFamily="34" charset="0"/>
              </a:rPr>
              <a:t>positive</a:t>
            </a:r>
          </a:p>
        </p:txBody>
      </p:sp>
      <p:cxnSp>
        <p:nvCxnSpPr>
          <p:cNvPr id="68" name="Straight Arrow Connector 67">
            <a:extLst>
              <a:ext uri="{FF2B5EF4-FFF2-40B4-BE49-F238E27FC236}">
                <a16:creationId xmlns:a16="http://schemas.microsoft.com/office/drawing/2014/main" id="{FD5F217A-C6DA-4226-AC54-1C426FBD87FC}"/>
              </a:ext>
            </a:extLst>
          </p:cNvPr>
          <p:cNvCxnSpPr>
            <a:cxnSpLocks/>
          </p:cNvCxnSpPr>
          <p:nvPr/>
        </p:nvCxnSpPr>
        <p:spPr>
          <a:xfrm>
            <a:off x="2474367" y="2095174"/>
            <a:ext cx="0" cy="3648322"/>
          </a:xfrm>
          <a:prstGeom prst="straightConnector1">
            <a:avLst/>
          </a:prstGeom>
          <a:ln w="28575">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AB07D1F-1F3C-453E-9DC3-2F7D838E50B6}"/>
              </a:ext>
            </a:extLst>
          </p:cNvPr>
          <p:cNvCxnSpPr/>
          <p:nvPr/>
        </p:nvCxnSpPr>
        <p:spPr bwMode="auto">
          <a:xfrm>
            <a:off x="3665197" y="1489320"/>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cxnSp>
        <p:nvCxnSpPr>
          <p:cNvPr id="71" name="Straight Arrow Connector 70">
            <a:extLst>
              <a:ext uri="{FF2B5EF4-FFF2-40B4-BE49-F238E27FC236}">
                <a16:creationId xmlns:a16="http://schemas.microsoft.com/office/drawing/2014/main" id="{7D2E66D3-FC81-4015-A0F3-D652538D097A}"/>
              </a:ext>
            </a:extLst>
          </p:cNvPr>
          <p:cNvCxnSpPr/>
          <p:nvPr/>
        </p:nvCxnSpPr>
        <p:spPr bwMode="auto">
          <a:xfrm>
            <a:off x="2468848" y="1512348"/>
            <a:ext cx="0" cy="185795"/>
          </a:xfrm>
          <a:prstGeom prst="straightConnector1">
            <a:avLst/>
          </a:prstGeom>
          <a:noFill/>
          <a:ln w="28575" cap="flat" cmpd="sng" algn="ctr">
            <a:solidFill>
              <a:schemeClr val="tx1">
                <a:lumMod val="50000"/>
                <a:lumOff val="50000"/>
              </a:schemeClr>
            </a:solidFill>
            <a:prstDash val="solid"/>
            <a:round/>
            <a:headEnd type="none" w="med" len="med"/>
            <a:tailEnd type="triangle"/>
          </a:ln>
          <a:effectLst/>
        </p:spPr>
      </p:cxnSp>
      <p:sp>
        <p:nvSpPr>
          <p:cNvPr id="78" name="TextBox 9">
            <a:extLst>
              <a:ext uri="{FF2B5EF4-FFF2-40B4-BE49-F238E27FC236}">
                <a16:creationId xmlns:a16="http://schemas.microsoft.com/office/drawing/2014/main" id="{03309A13-2F2F-454A-A8FF-EA0611494484}"/>
              </a:ext>
            </a:extLst>
          </p:cNvPr>
          <p:cNvSpPr txBox="1">
            <a:spLocks noChangeArrowheads="1"/>
          </p:cNvSpPr>
          <p:nvPr/>
        </p:nvSpPr>
        <p:spPr bwMode="auto">
          <a:xfrm>
            <a:off x="125280" y="2997953"/>
            <a:ext cx="1747344" cy="964880"/>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900" kern="0" dirty="0">
                <a:latin typeface="Arial" panose="020B0604020202020204" pitchFamily="34" charset="0"/>
                <a:cs typeface="Arial" panose="020B0604020202020204" pitchFamily="34" charset="0"/>
              </a:rPr>
              <a:t>S768I, L861Q, G719x:</a:t>
            </a:r>
          </a:p>
          <a:p>
            <a:pPr defTabSz="913647">
              <a:spcBef>
                <a:spcPts val="0"/>
              </a:spcBef>
              <a:spcAft>
                <a:spcPts val="0"/>
              </a:spcAft>
              <a:defRPr/>
            </a:pPr>
            <a:r>
              <a:rPr lang="en-US" altLang="en-US" sz="900" b="0" kern="0" dirty="0" err="1">
                <a:latin typeface="Arial" panose="020B0604020202020204" pitchFamily="34" charset="0"/>
                <a:cs typeface="Arial" panose="020B0604020202020204" pitchFamily="34" charset="0"/>
              </a:rPr>
              <a:t>Afatinib</a:t>
            </a:r>
            <a:endParaRPr lang="en-US" altLang="en-US" sz="90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9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900" b="0" kern="0" dirty="0">
                <a:latin typeface="Arial" panose="020B0604020202020204" pitchFamily="34" charset="0"/>
                <a:cs typeface="Arial" panose="020B0604020202020204" pitchFamily="34" charset="0"/>
              </a:rPr>
              <a:t>Osimertinib</a:t>
            </a:r>
          </a:p>
          <a:p>
            <a:pPr defTabSz="913647">
              <a:spcBef>
                <a:spcPts val="0"/>
              </a:spcBef>
              <a:spcAft>
                <a:spcPts val="0"/>
              </a:spcAft>
              <a:defRPr/>
            </a:pPr>
            <a:endParaRPr lang="en-US" altLang="en-US" sz="9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900" b="0" kern="0" dirty="0">
                <a:latin typeface="Arial" panose="020B0604020202020204" pitchFamily="34" charset="0"/>
                <a:cs typeface="Arial" panose="020B0604020202020204" pitchFamily="34" charset="0"/>
              </a:rPr>
              <a:t>(possibly erlotinib, gefitinib, dacomitinib)</a:t>
            </a:r>
          </a:p>
        </p:txBody>
      </p:sp>
      <p:sp>
        <p:nvSpPr>
          <p:cNvPr id="79" name="TextBox 9">
            <a:extLst>
              <a:ext uri="{FF2B5EF4-FFF2-40B4-BE49-F238E27FC236}">
                <a16:creationId xmlns:a16="http://schemas.microsoft.com/office/drawing/2014/main" id="{9C397189-5D0D-4CE4-B85A-7D41398C1344}"/>
              </a:ext>
            </a:extLst>
          </p:cNvPr>
          <p:cNvSpPr txBox="1">
            <a:spLocks noChangeArrowheads="1"/>
          </p:cNvSpPr>
          <p:nvPr/>
        </p:nvSpPr>
        <p:spPr bwMode="auto">
          <a:xfrm>
            <a:off x="117995" y="4021537"/>
            <a:ext cx="1760674" cy="549381"/>
          </a:xfrm>
          <a:prstGeom prst="rect">
            <a:avLst/>
          </a:prstGeom>
          <a:ln/>
        </p:spPr>
        <p:style>
          <a:lnRef idx="1">
            <a:schemeClr val="accent6"/>
          </a:lnRef>
          <a:fillRef idx="2">
            <a:schemeClr val="accent6"/>
          </a:fillRef>
          <a:effectRef idx="1">
            <a:schemeClr val="accent6"/>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900" kern="0" dirty="0">
                <a:latin typeface="Arial" panose="020B0604020202020204" pitchFamily="34" charset="0"/>
                <a:cs typeface="Arial" panose="020B0604020202020204" pitchFamily="34" charset="0"/>
              </a:rPr>
              <a:t>Exon 20 ins:</a:t>
            </a:r>
          </a:p>
          <a:p>
            <a:pPr defTabSz="913647">
              <a:defRPr/>
            </a:pPr>
            <a:r>
              <a:rPr lang="en-US" altLang="en-US" sz="900" b="0" kern="0" dirty="0">
                <a:latin typeface="Arial" panose="020B0604020202020204" pitchFamily="34" charset="0"/>
                <a:cs typeface="Arial" panose="020B0604020202020204" pitchFamily="34" charset="0"/>
              </a:rPr>
              <a:t>Platinum based chemo +/- VEGF/ICI</a:t>
            </a:r>
          </a:p>
        </p:txBody>
      </p:sp>
      <p:sp>
        <p:nvSpPr>
          <p:cNvPr id="80" name="TextBox 9">
            <a:extLst>
              <a:ext uri="{FF2B5EF4-FFF2-40B4-BE49-F238E27FC236}">
                <a16:creationId xmlns:a16="http://schemas.microsoft.com/office/drawing/2014/main" id="{4E49B487-251B-45F6-A249-AB34EFBF1290}"/>
              </a:ext>
            </a:extLst>
          </p:cNvPr>
          <p:cNvSpPr txBox="1">
            <a:spLocks noChangeArrowheads="1"/>
          </p:cNvSpPr>
          <p:nvPr/>
        </p:nvSpPr>
        <p:spPr bwMode="auto">
          <a:xfrm>
            <a:off x="3051943" y="4726629"/>
            <a:ext cx="1209705" cy="854080"/>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a:spcBef>
                <a:spcPts val="0"/>
              </a:spcBef>
              <a:spcAft>
                <a:spcPts val="0"/>
              </a:spcAft>
              <a:defRPr/>
            </a:pPr>
            <a:r>
              <a:rPr lang="en-US" altLang="en-US" sz="1100" b="0" kern="0" dirty="0" err="1">
                <a:latin typeface="Arial" panose="020B0604020202020204" pitchFamily="34" charset="0"/>
                <a:cs typeface="Arial" panose="020B0604020202020204" pitchFamily="34" charset="0"/>
              </a:rPr>
              <a:t>Lorlatinib</a:t>
            </a:r>
            <a:r>
              <a:rPr lang="en-US" altLang="en-US" sz="1100" b="0" kern="0" dirty="0">
                <a:latin typeface="Arial" panose="020B0604020202020204" pitchFamily="34" charset="0"/>
                <a:cs typeface="Arial" panose="020B0604020202020204" pitchFamily="34" charset="0"/>
              </a:rPr>
              <a:t> </a:t>
            </a:r>
          </a:p>
          <a:p>
            <a:pPr>
              <a:spcBef>
                <a:spcPts val="0"/>
              </a:spcBef>
              <a:spcAft>
                <a:spcPts val="0"/>
              </a:spcAft>
              <a:defRPr/>
            </a:pPr>
            <a:endParaRPr lang="en-US" altLang="en-US" sz="1100" b="0" kern="0" dirty="0">
              <a:latin typeface="Arial" panose="020B0604020202020204" pitchFamily="34" charset="0"/>
              <a:cs typeface="Arial" panose="020B0604020202020204" pitchFamily="34" charset="0"/>
            </a:endParaRPr>
          </a:p>
          <a:p>
            <a:pPr>
              <a:spcBef>
                <a:spcPts val="0"/>
              </a:spcBef>
              <a:spcAft>
                <a:spcPts val="0"/>
              </a:spcAft>
              <a:defRPr/>
            </a:pPr>
            <a:r>
              <a:rPr lang="en-US" altLang="en-US" sz="1100" b="0" kern="0" dirty="0">
                <a:latin typeface="Arial" panose="020B0604020202020204" pitchFamily="34" charset="0"/>
                <a:cs typeface="Arial" panose="020B0604020202020204" pitchFamily="34" charset="0"/>
              </a:rPr>
              <a:t>(possibly alectinib, brigatinib, ceritinib, or crizotinib)</a:t>
            </a:r>
          </a:p>
        </p:txBody>
      </p:sp>
      <p:sp>
        <p:nvSpPr>
          <p:cNvPr id="81" name="TextBox 9">
            <a:extLst>
              <a:ext uri="{FF2B5EF4-FFF2-40B4-BE49-F238E27FC236}">
                <a16:creationId xmlns:a16="http://schemas.microsoft.com/office/drawing/2014/main" id="{2D529D69-1252-4198-8323-31F18C613ED5}"/>
              </a:ext>
            </a:extLst>
          </p:cNvPr>
          <p:cNvSpPr txBox="1">
            <a:spLocks noChangeArrowheads="1"/>
          </p:cNvSpPr>
          <p:nvPr/>
        </p:nvSpPr>
        <p:spPr bwMode="auto">
          <a:xfrm>
            <a:off x="4357552" y="4726628"/>
            <a:ext cx="1015363" cy="244682"/>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a:spcBef>
                <a:spcPts val="0"/>
              </a:spcBef>
              <a:spcAft>
                <a:spcPts val="0"/>
              </a:spcAft>
              <a:defRPr/>
            </a:pPr>
            <a:r>
              <a:rPr lang="en-US" altLang="en-US" sz="1100" b="0" kern="0" dirty="0" err="1">
                <a:latin typeface="Arial" panose="020B0604020202020204" pitchFamily="34" charset="0"/>
                <a:cs typeface="Arial" panose="020B0604020202020204" pitchFamily="34" charset="0"/>
              </a:rPr>
              <a:t>Lorlatinib</a:t>
            </a:r>
            <a:endParaRPr lang="en-US" altLang="en-US" sz="1100" b="0" kern="0" dirty="0">
              <a:latin typeface="Arial" panose="020B0604020202020204" pitchFamily="34" charset="0"/>
              <a:cs typeface="Arial" panose="020B0604020202020204" pitchFamily="34" charset="0"/>
            </a:endParaRPr>
          </a:p>
        </p:txBody>
      </p:sp>
      <p:sp>
        <p:nvSpPr>
          <p:cNvPr id="82" name="TextBox 9">
            <a:extLst>
              <a:ext uri="{FF2B5EF4-FFF2-40B4-BE49-F238E27FC236}">
                <a16:creationId xmlns:a16="http://schemas.microsoft.com/office/drawing/2014/main" id="{A8580D62-BE60-4C4C-ACBA-5B88931D264E}"/>
              </a:ext>
            </a:extLst>
          </p:cNvPr>
          <p:cNvSpPr txBox="1">
            <a:spLocks noChangeArrowheads="1"/>
          </p:cNvSpPr>
          <p:nvPr/>
        </p:nvSpPr>
        <p:spPr bwMode="auto">
          <a:xfrm>
            <a:off x="1994766" y="4730145"/>
            <a:ext cx="933265" cy="244682"/>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00" b="0" kern="0" dirty="0">
                <a:latin typeface="Arial" panose="020B0604020202020204" pitchFamily="34" charset="0"/>
                <a:cs typeface="Arial" panose="020B0604020202020204" pitchFamily="34" charset="0"/>
              </a:rPr>
              <a:t>Sotorasib</a:t>
            </a:r>
          </a:p>
        </p:txBody>
      </p:sp>
      <p:sp>
        <p:nvSpPr>
          <p:cNvPr id="83" name="TextBox 9">
            <a:extLst>
              <a:ext uri="{FF2B5EF4-FFF2-40B4-BE49-F238E27FC236}">
                <a16:creationId xmlns:a16="http://schemas.microsoft.com/office/drawing/2014/main" id="{2DAF06B0-5796-4A36-96A5-F4A66CCD559B}"/>
              </a:ext>
            </a:extLst>
          </p:cNvPr>
          <p:cNvSpPr txBox="1">
            <a:spLocks noChangeArrowheads="1"/>
          </p:cNvSpPr>
          <p:nvPr/>
        </p:nvSpPr>
        <p:spPr bwMode="auto">
          <a:xfrm>
            <a:off x="1964530" y="2348665"/>
            <a:ext cx="1078052" cy="549381"/>
          </a:xfrm>
          <a:prstGeom prst="rect">
            <a:avLst/>
          </a:prstGeom>
          <a:ln/>
        </p:spPr>
        <p:style>
          <a:lnRef idx="1">
            <a:schemeClr val="accent6"/>
          </a:lnRef>
          <a:fillRef idx="2">
            <a:schemeClr val="accent6"/>
          </a:fillRef>
          <a:effectRef idx="1">
            <a:schemeClr val="accent6"/>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00" b="0" kern="0" dirty="0">
                <a:latin typeface="Arial" panose="020B0604020202020204" pitchFamily="34" charset="0"/>
                <a:cs typeface="Arial" panose="020B0604020202020204" pitchFamily="34" charset="0"/>
              </a:rPr>
              <a:t>Platinum based chemotherapy +/- ICI</a:t>
            </a:r>
          </a:p>
        </p:txBody>
      </p:sp>
      <p:sp>
        <p:nvSpPr>
          <p:cNvPr id="84" name="TextBox 9">
            <a:extLst>
              <a:ext uri="{FF2B5EF4-FFF2-40B4-BE49-F238E27FC236}">
                <a16:creationId xmlns:a16="http://schemas.microsoft.com/office/drawing/2014/main" id="{7785A224-63D0-4AEB-8394-94B473C19F55}"/>
              </a:ext>
            </a:extLst>
          </p:cNvPr>
          <p:cNvSpPr txBox="1">
            <a:spLocks noChangeArrowheads="1"/>
          </p:cNvSpPr>
          <p:nvPr/>
        </p:nvSpPr>
        <p:spPr bwMode="auto">
          <a:xfrm>
            <a:off x="117995" y="5838177"/>
            <a:ext cx="11324867" cy="258404"/>
          </a:xfrm>
          <a:prstGeom prst="rect">
            <a:avLst/>
          </a:prstGeom>
          <a:ln/>
        </p:spPr>
        <p:style>
          <a:lnRef idx="1">
            <a:schemeClr val="accent4"/>
          </a:lnRef>
          <a:fillRef idx="2">
            <a:schemeClr val="accent4"/>
          </a:fillRef>
          <a:effectRef idx="1">
            <a:schemeClr val="accent4"/>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99" kern="0" dirty="0">
                <a:latin typeface="Arial" panose="020B0604020202020204" pitchFamily="34" charset="0"/>
                <a:cs typeface="Arial" panose="020B0604020202020204" pitchFamily="34" charset="0"/>
              </a:rPr>
              <a:t>If not previously received: platinum-based chemotherapy +/- VEGF/ICI</a:t>
            </a:r>
          </a:p>
        </p:txBody>
      </p:sp>
      <p:sp>
        <p:nvSpPr>
          <p:cNvPr id="16" name="TextBox 9">
            <a:extLst>
              <a:ext uri="{FF2B5EF4-FFF2-40B4-BE49-F238E27FC236}">
                <a16:creationId xmlns:a16="http://schemas.microsoft.com/office/drawing/2014/main" id="{B04529B9-FEC8-4BDA-A911-2F28BE4A786C}"/>
              </a:ext>
            </a:extLst>
          </p:cNvPr>
          <p:cNvSpPr txBox="1">
            <a:spLocks noChangeArrowheads="1"/>
          </p:cNvSpPr>
          <p:nvPr/>
        </p:nvSpPr>
        <p:spPr bwMode="auto">
          <a:xfrm>
            <a:off x="117995" y="1990201"/>
            <a:ext cx="1747345" cy="964880"/>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900" kern="0" dirty="0">
                <a:latin typeface="Arial" panose="020B0604020202020204" pitchFamily="34" charset="0"/>
                <a:cs typeface="Arial" panose="020B0604020202020204" pitchFamily="34" charset="0"/>
              </a:rPr>
              <a:t>Exon 19 del or L858R:</a:t>
            </a:r>
          </a:p>
          <a:p>
            <a:pPr defTabSz="913647">
              <a:spcBef>
                <a:spcPts val="0"/>
              </a:spcBef>
              <a:spcAft>
                <a:spcPts val="0"/>
              </a:spcAft>
              <a:defRPr/>
            </a:pPr>
            <a:r>
              <a:rPr lang="en-US" altLang="en-US" sz="900" b="0" kern="0" dirty="0">
                <a:latin typeface="Arial" panose="020B0604020202020204" pitchFamily="34" charset="0"/>
                <a:cs typeface="Arial" panose="020B0604020202020204" pitchFamily="34" charset="0"/>
              </a:rPr>
              <a:t>Osimertinib</a:t>
            </a:r>
          </a:p>
          <a:p>
            <a:pPr defTabSz="913647">
              <a:spcBef>
                <a:spcPts val="0"/>
              </a:spcBef>
              <a:spcAft>
                <a:spcPts val="0"/>
              </a:spcAft>
              <a:defRPr/>
            </a:pPr>
            <a:endParaRPr lang="en-US" altLang="en-US" sz="90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900" b="0" kern="0" dirty="0">
                <a:latin typeface="Arial" panose="020B0604020202020204" pitchFamily="34" charset="0"/>
                <a:cs typeface="Arial" panose="020B0604020202020204" pitchFamily="34" charset="0"/>
              </a:rPr>
              <a:t>(possibly erlotinib, </a:t>
            </a:r>
            <a:r>
              <a:rPr lang="en-US" altLang="en-US" sz="900" b="0" kern="0" dirty="0" err="1">
                <a:latin typeface="Arial" panose="020B0604020202020204" pitchFamily="34" charset="0"/>
                <a:cs typeface="Arial" panose="020B0604020202020204" pitchFamily="34" charset="0"/>
              </a:rPr>
              <a:t>afatinib</a:t>
            </a:r>
            <a:r>
              <a:rPr lang="en-US" altLang="en-US" sz="900" b="0" kern="0" dirty="0">
                <a:latin typeface="Arial" panose="020B0604020202020204" pitchFamily="34" charset="0"/>
                <a:cs typeface="Arial" panose="020B0604020202020204" pitchFamily="34" charset="0"/>
              </a:rPr>
              <a:t>, gefitinib, dacomitinib, erlotinib + ramucirumab, erlotinib + bevacizumab</a:t>
            </a:r>
          </a:p>
        </p:txBody>
      </p:sp>
      <p:sp>
        <p:nvSpPr>
          <p:cNvPr id="3" name="Title 2">
            <a:extLst>
              <a:ext uri="{FF2B5EF4-FFF2-40B4-BE49-F238E27FC236}">
                <a16:creationId xmlns:a16="http://schemas.microsoft.com/office/drawing/2014/main" id="{19B63F0B-AC6A-EE5D-6D6D-62E2058928F5}"/>
              </a:ext>
            </a:extLst>
          </p:cNvPr>
          <p:cNvSpPr>
            <a:spLocks noGrp="1"/>
          </p:cNvSpPr>
          <p:nvPr>
            <p:ph type="title"/>
          </p:nvPr>
        </p:nvSpPr>
        <p:spPr>
          <a:xfrm>
            <a:off x="444506" y="-29167"/>
            <a:ext cx="11358314" cy="1325563"/>
          </a:xfrm>
        </p:spPr>
        <p:txBody>
          <a:bodyPr>
            <a:noAutofit/>
          </a:bodyPr>
          <a:lstStyle/>
          <a:p>
            <a:r>
              <a:rPr lang="en-US" sz="3200" dirty="0"/>
              <a:t>2022: Approved Targeted Therapies for Molecular Biomarker– Positive NSCLC</a:t>
            </a:r>
          </a:p>
        </p:txBody>
      </p:sp>
      <p:sp>
        <p:nvSpPr>
          <p:cNvPr id="6" name="Text Placeholder 5">
            <a:extLst>
              <a:ext uri="{FF2B5EF4-FFF2-40B4-BE49-F238E27FC236}">
                <a16:creationId xmlns:a16="http://schemas.microsoft.com/office/drawing/2014/main" id="{88A8626C-AACB-0EB4-6B62-DB919FAF8C5D}"/>
              </a:ext>
            </a:extLst>
          </p:cNvPr>
          <p:cNvSpPr>
            <a:spLocks noGrp="1"/>
          </p:cNvSpPr>
          <p:nvPr>
            <p:ph type="body" sz="quarter" idx="12"/>
          </p:nvPr>
        </p:nvSpPr>
        <p:spPr/>
        <p:txBody>
          <a:bodyPr/>
          <a:lstStyle/>
          <a:p>
            <a:pPr defTabSz="882300">
              <a:defRPr/>
            </a:pPr>
            <a:r>
              <a:rPr lang="en-US" sz="999" dirty="0"/>
              <a:t>CT, chemotherapy; NSCLC, non-small-cell lung cancer; VEGF, vascular endothelial growth factor; ICI, immune checkpoint inhibitor.</a:t>
            </a:r>
            <a:br>
              <a:rPr lang="en-US" sz="999" dirty="0"/>
            </a:br>
            <a:r>
              <a:rPr lang="en-US" sz="999" dirty="0"/>
              <a:t>Courtesy of Dr. Mark Socinski; NCCN Guidelines Version 4.2022. </a:t>
            </a:r>
          </a:p>
        </p:txBody>
      </p:sp>
      <p:sp>
        <p:nvSpPr>
          <p:cNvPr id="2" name="TextBox 9">
            <a:extLst>
              <a:ext uri="{FF2B5EF4-FFF2-40B4-BE49-F238E27FC236}">
                <a16:creationId xmlns:a16="http://schemas.microsoft.com/office/drawing/2014/main" id="{48EEA986-F80B-DE2F-EF68-2F54B433F21E}"/>
              </a:ext>
            </a:extLst>
          </p:cNvPr>
          <p:cNvSpPr txBox="1">
            <a:spLocks noChangeArrowheads="1"/>
          </p:cNvSpPr>
          <p:nvPr/>
        </p:nvSpPr>
        <p:spPr bwMode="auto">
          <a:xfrm>
            <a:off x="98264" y="4735588"/>
            <a:ext cx="1739465" cy="674031"/>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050" kern="0" dirty="0">
                <a:latin typeface="Arial" panose="020B0604020202020204" pitchFamily="34" charset="0"/>
                <a:cs typeface="Arial" panose="020B0604020202020204" pitchFamily="34" charset="0"/>
              </a:rPr>
              <a:t>Exon 20 ins:</a:t>
            </a:r>
          </a:p>
          <a:p>
            <a:pPr defTabSz="913647">
              <a:spcBef>
                <a:spcPts val="0"/>
              </a:spcBef>
              <a:spcAft>
                <a:spcPts val="0"/>
              </a:spcAft>
              <a:defRPr/>
            </a:pPr>
            <a:r>
              <a:rPr lang="en-US" altLang="en-US" sz="1050" b="0" kern="0" dirty="0" err="1">
                <a:latin typeface="Arial" panose="020B0604020202020204" pitchFamily="34" charset="0"/>
                <a:cs typeface="Arial" panose="020B0604020202020204" pitchFamily="34" charset="0"/>
              </a:rPr>
              <a:t>Amivantamab-vmjw</a:t>
            </a:r>
            <a:endParaRPr lang="en-US" altLang="en-US" sz="1050" b="0" kern="0" dirty="0">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050" b="0" kern="0" dirty="0">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050" b="0" kern="0" dirty="0" err="1">
                <a:latin typeface="Arial" panose="020B0604020202020204" pitchFamily="34" charset="0"/>
                <a:cs typeface="Arial" panose="020B0604020202020204" pitchFamily="34" charset="0"/>
              </a:rPr>
              <a:t>Mobocertinib</a:t>
            </a:r>
            <a:endParaRPr lang="en-US" altLang="en-US" sz="1050" b="0" kern="0" dirty="0">
              <a:latin typeface="Arial" panose="020B0604020202020204" pitchFamily="34" charset="0"/>
              <a:cs typeface="Arial" panose="020B0604020202020204" pitchFamily="34" charset="0"/>
            </a:endParaRPr>
          </a:p>
        </p:txBody>
      </p:sp>
      <p:sp>
        <p:nvSpPr>
          <p:cNvPr id="9" name="TextBox 6">
            <a:extLst>
              <a:ext uri="{FF2B5EF4-FFF2-40B4-BE49-F238E27FC236}">
                <a16:creationId xmlns:a16="http://schemas.microsoft.com/office/drawing/2014/main" id="{9C6484DD-3F9C-4877-BD58-41CBD1EA5C4A}"/>
              </a:ext>
            </a:extLst>
          </p:cNvPr>
          <p:cNvSpPr txBox="1">
            <a:spLocks noChangeArrowheads="1"/>
          </p:cNvSpPr>
          <p:nvPr/>
        </p:nvSpPr>
        <p:spPr bwMode="auto">
          <a:xfrm>
            <a:off x="10245010" y="1667638"/>
            <a:ext cx="1152260" cy="397032"/>
          </a:xfrm>
          <a:prstGeom prst="rect">
            <a:avLst/>
          </a:prstGeom>
          <a:ln/>
        </p:spPr>
        <p:style>
          <a:lnRef idx="1">
            <a:schemeClr val="accent1"/>
          </a:lnRef>
          <a:fillRef idx="2">
            <a:schemeClr val="accent1"/>
          </a:fillRef>
          <a:effectRef idx="1">
            <a:schemeClr val="accent1"/>
          </a:effectRef>
          <a:fontRef idx="minor">
            <a:schemeClr val="dk1"/>
          </a:fontRef>
        </p:style>
        <p:txBody>
          <a:bodyPr wrap="square" lIns="0" rIns="0">
            <a:spAutoFit/>
          </a:bodyPr>
          <a:lstStyle>
            <a:defPPr>
              <a:defRPr lang="en-US"/>
            </a:defPPr>
            <a:lvl1pPr marL="0" marR="0" lvl="0" indent="0" algn="ctr" defTabSz="914126" eaLnBrk="1" fontAlgn="auto" latinLnBrk="0" hangingPunct="1">
              <a:lnSpc>
                <a:spcPct val="90000"/>
              </a:lnSpc>
              <a:spcBef>
                <a:spcPct val="35000"/>
              </a:spcBef>
              <a:spcAft>
                <a:spcPct val="25000"/>
              </a:spcAft>
              <a:buClr>
                <a:srgbClr val="8B3D9A"/>
              </a:buClr>
              <a:buSzTx/>
              <a:buFontTx/>
              <a:buNone/>
              <a:tabLst/>
              <a:defRPr kumimoji="0" sz="1200" i="1" u="none" strike="noStrike" kern="0" cap="none" spc="0" normalizeH="0" baseline="0">
                <a:ln>
                  <a:noFill/>
                </a:ln>
                <a:solidFill>
                  <a:srgbClr val="FFFFFF"/>
                </a:solidFill>
                <a:effectLst/>
                <a:uLnTx/>
                <a:uFillTx/>
                <a:latin typeface="Arial" charset="0"/>
                <a:cs typeface="+mn-cs"/>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defTabSz="913647">
              <a:spcBef>
                <a:spcPts val="0"/>
              </a:spcBef>
              <a:spcAft>
                <a:spcPts val="0"/>
              </a:spcAft>
              <a:defRPr/>
            </a:pPr>
            <a:r>
              <a:rPr lang="en-US" altLang="en-US" sz="1100" b="1" dirty="0">
                <a:latin typeface="Arial" panose="020B0604020202020204" pitchFamily="34" charset="0"/>
                <a:cs typeface="Arial" panose="020B0604020202020204" pitchFamily="34" charset="0"/>
              </a:rPr>
              <a:t>ERBB2 (HER2)</a:t>
            </a:r>
          </a:p>
          <a:p>
            <a:pPr defTabSz="913647">
              <a:spcBef>
                <a:spcPts val="0"/>
              </a:spcBef>
              <a:spcAft>
                <a:spcPts val="0"/>
              </a:spcAft>
              <a:defRPr/>
            </a:pPr>
            <a:r>
              <a:rPr lang="en-US" altLang="en-US" sz="1100" b="1" i="0" dirty="0">
                <a:latin typeface="Arial" panose="020B0604020202020204" pitchFamily="34" charset="0"/>
                <a:cs typeface="Arial" panose="020B0604020202020204" pitchFamily="34" charset="0"/>
              </a:rPr>
              <a:t>positive</a:t>
            </a:r>
          </a:p>
        </p:txBody>
      </p:sp>
      <p:sp>
        <p:nvSpPr>
          <p:cNvPr id="24" name="TextBox 9">
            <a:extLst>
              <a:ext uri="{FF2B5EF4-FFF2-40B4-BE49-F238E27FC236}">
                <a16:creationId xmlns:a16="http://schemas.microsoft.com/office/drawing/2014/main" id="{60DF0F42-9143-5065-B58D-8081F6CB1855}"/>
              </a:ext>
            </a:extLst>
          </p:cNvPr>
          <p:cNvSpPr txBox="1">
            <a:spLocks noChangeArrowheads="1"/>
          </p:cNvSpPr>
          <p:nvPr/>
        </p:nvSpPr>
        <p:spPr bwMode="auto">
          <a:xfrm>
            <a:off x="10096996" y="4726016"/>
            <a:ext cx="1545936" cy="854080"/>
          </a:xfrm>
          <a:prstGeom prst="rect">
            <a:avLst/>
          </a:prstGeom>
          <a:ln/>
        </p:spPr>
        <p:style>
          <a:lnRef idx="1">
            <a:schemeClr val="accent5"/>
          </a:lnRef>
          <a:fillRef idx="2">
            <a:schemeClr val="accent5"/>
          </a:fillRef>
          <a:effectRef idx="1">
            <a:schemeClr val="accent5"/>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spcBef>
                <a:spcPts val="0"/>
              </a:spcBef>
              <a:spcAft>
                <a:spcPts val="0"/>
              </a:spcAft>
              <a:defRPr/>
            </a:pPr>
            <a:r>
              <a:rPr lang="en-US" altLang="en-US" sz="1100" b="0" kern="0" dirty="0">
                <a:solidFill>
                  <a:schemeClr val="bg2">
                    <a:lumMod val="10000"/>
                  </a:schemeClr>
                </a:solidFill>
                <a:latin typeface="Arial" panose="020B0604020202020204" pitchFamily="34" charset="0"/>
                <a:cs typeface="Arial" panose="020B0604020202020204" pitchFamily="34" charset="0"/>
              </a:rPr>
              <a:t>Fam-trastuzumab </a:t>
            </a:r>
            <a:r>
              <a:rPr lang="en-US" altLang="en-US" sz="1100" b="0" kern="0" dirty="0" err="1">
                <a:solidFill>
                  <a:schemeClr val="bg2">
                    <a:lumMod val="10000"/>
                  </a:schemeClr>
                </a:solidFill>
                <a:latin typeface="Arial" panose="020B0604020202020204" pitchFamily="34" charset="0"/>
                <a:cs typeface="Arial" panose="020B0604020202020204" pitchFamily="34" charset="0"/>
              </a:rPr>
              <a:t>deruxtecan-nxki</a:t>
            </a: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endParaRPr lang="en-US" altLang="en-US" sz="1100" b="0" kern="0" dirty="0">
              <a:solidFill>
                <a:schemeClr val="bg2">
                  <a:lumMod val="10000"/>
                </a:schemeClr>
              </a:solidFill>
              <a:latin typeface="Arial" panose="020B0604020202020204" pitchFamily="34" charset="0"/>
              <a:cs typeface="Arial" panose="020B0604020202020204" pitchFamily="34" charset="0"/>
            </a:endParaRPr>
          </a:p>
          <a:p>
            <a:pPr defTabSz="913647">
              <a:spcBef>
                <a:spcPts val="0"/>
              </a:spcBef>
              <a:spcAft>
                <a:spcPts val="0"/>
              </a:spcAft>
              <a:defRPr/>
            </a:pPr>
            <a:r>
              <a:rPr lang="en-US" altLang="en-US" sz="1100" b="0" kern="0" dirty="0">
                <a:solidFill>
                  <a:schemeClr val="bg2">
                    <a:lumMod val="10000"/>
                  </a:schemeClr>
                </a:solidFill>
                <a:latin typeface="Arial" panose="020B0604020202020204" pitchFamily="34" charset="0"/>
                <a:cs typeface="Arial" panose="020B0604020202020204" pitchFamily="34" charset="0"/>
              </a:rPr>
              <a:t>(possibly ado-trastuzumab emtansine)</a:t>
            </a:r>
          </a:p>
        </p:txBody>
      </p:sp>
      <p:cxnSp>
        <p:nvCxnSpPr>
          <p:cNvPr id="40" name="Straight Connector 39">
            <a:extLst>
              <a:ext uri="{FF2B5EF4-FFF2-40B4-BE49-F238E27FC236}">
                <a16:creationId xmlns:a16="http://schemas.microsoft.com/office/drawing/2014/main" id="{55354ED7-26E0-323F-DC98-C4D849111B62}"/>
              </a:ext>
            </a:extLst>
          </p:cNvPr>
          <p:cNvCxnSpPr>
            <a:cxnSpLocks/>
          </p:cNvCxnSpPr>
          <p:nvPr/>
        </p:nvCxnSpPr>
        <p:spPr>
          <a:xfrm flipV="1">
            <a:off x="104329" y="4631947"/>
            <a:ext cx="12028531" cy="18408"/>
          </a:xfrm>
          <a:prstGeom prst="line">
            <a:avLst/>
          </a:prstGeom>
          <a:ln>
            <a:prstDash val="lgDash"/>
          </a:ln>
        </p:spPr>
        <p:style>
          <a:lnRef idx="1">
            <a:schemeClr val="accent3"/>
          </a:lnRef>
          <a:fillRef idx="0">
            <a:schemeClr val="accent3"/>
          </a:fillRef>
          <a:effectRef idx="0">
            <a:schemeClr val="accent3"/>
          </a:effectRef>
          <a:fontRef idx="minor">
            <a:schemeClr val="tx1"/>
          </a:fontRef>
        </p:style>
      </p:cxnSp>
      <p:sp>
        <p:nvSpPr>
          <p:cNvPr id="41" name="TextBox 9">
            <a:extLst>
              <a:ext uri="{FF2B5EF4-FFF2-40B4-BE49-F238E27FC236}">
                <a16:creationId xmlns:a16="http://schemas.microsoft.com/office/drawing/2014/main" id="{7896BBD0-D5F3-93D1-ADF4-4EBD4C94AF35}"/>
              </a:ext>
            </a:extLst>
          </p:cNvPr>
          <p:cNvSpPr txBox="1">
            <a:spLocks noChangeArrowheads="1"/>
          </p:cNvSpPr>
          <p:nvPr/>
        </p:nvSpPr>
        <p:spPr bwMode="auto">
          <a:xfrm>
            <a:off x="10275734" y="2335938"/>
            <a:ext cx="1150291" cy="549381"/>
          </a:xfrm>
          <a:prstGeom prst="rect">
            <a:avLst/>
          </a:prstGeom>
          <a:ln/>
        </p:spPr>
        <p:style>
          <a:lnRef idx="1">
            <a:schemeClr val="accent6"/>
          </a:lnRef>
          <a:fillRef idx="2">
            <a:schemeClr val="accent6"/>
          </a:fillRef>
          <a:effectRef idx="1">
            <a:schemeClr val="accent6"/>
          </a:effectRef>
          <a:fontRef idx="minor">
            <a:schemeClr val="dk1"/>
          </a:fontRef>
        </p:style>
        <p:txBody>
          <a:bodyPr wrap="square" lIns="0" rIns="0">
            <a:spAutoFit/>
          </a:bodyPr>
          <a:lstStyle>
            <a:defPPr>
              <a:defRPr lang="en-US"/>
            </a:defPPr>
            <a:lvl1pPr algn="ctr">
              <a:lnSpc>
                <a:spcPct val="90000"/>
              </a:lnSpc>
              <a:spcBef>
                <a:spcPct val="35000"/>
              </a:spcBef>
              <a:spcAft>
                <a:spcPct val="25000"/>
              </a:spcAft>
              <a:buClr>
                <a:srgbClr val="8B3D9A"/>
              </a:buClr>
              <a:buFont typeface="Arial" charset="0"/>
              <a:buNone/>
              <a:defRPr sz="1200" b="1">
                <a:solidFill>
                  <a:srgbClr val="000000"/>
                </a:solidFill>
                <a:latin typeface="Arial" charset="0"/>
              </a:defRPr>
            </a:lvl1pPr>
            <a:lvl2pPr marL="742950" indent="-285750">
              <a:defRPr b="1">
                <a:latin typeface="Arial" charset="0"/>
              </a:defRPr>
            </a:lvl2pPr>
            <a:lvl3pPr marL="1143000" indent="-228600">
              <a:defRPr b="1">
                <a:latin typeface="Arial" charset="0"/>
              </a:defRPr>
            </a:lvl3pPr>
            <a:lvl4pPr marL="1600200" indent="-228600">
              <a:defRPr b="1">
                <a:latin typeface="Arial" charset="0"/>
              </a:defRPr>
            </a:lvl4pPr>
            <a:lvl5pPr marL="2057400" indent="-22860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pPr defTabSz="913647">
              <a:defRPr/>
            </a:pPr>
            <a:r>
              <a:rPr lang="en-US" altLang="en-US" sz="1100" b="0" kern="0" dirty="0">
                <a:latin typeface="Arial" panose="020B0604020202020204" pitchFamily="34" charset="0"/>
                <a:cs typeface="Arial" panose="020B0604020202020204" pitchFamily="34" charset="0"/>
              </a:rPr>
              <a:t>Platinum based chemotherapy +/- ICI</a:t>
            </a:r>
          </a:p>
        </p:txBody>
      </p:sp>
      <p:sp>
        <p:nvSpPr>
          <p:cNvPr id="7" name="Rectangle 6">
            <a:extLst>
              <a:ext uri="{FF2B5EF4-FFF2-40B4-BE49-F238E27FC236}">
                <a16:creationId xmlns:a16="http://schemas.microsoft.com/office/drawing/2014/main" id="{1EE38FD1-D94A-941D-786B-598664DD597A}"/>
              </a:ext>
            </a:extLst>
          </p:cNvPr>
          <p:cNvSpPr/>
          <p:nvPr/>
        </p:nvSpPr>
        <p:spPr>
          <a:xfrm>
            <a:off x="7738355" y="1658939"/>
            <a:ext cx="1233569" cy="173390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84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3105C6-F433-5345-8A29-5FC70740DC8D}"/>
              </a:ext>
            </a:extLst>
          </p:cNvPr>
          <p:cNvSpPr>
            <a:spLocks noGrp="1"/>
          </p:cNvSpPr>
          <p:nvPr>
            <p:ph type="title"/>
          </p:nvPr>
        </p:nvSpPr>
        <p:spPr>
          <a:xfrm>
            <a:off x="838200" y="365125"/>
            <a:ext cx="10988040" cy="637607"/>
          </a:xfrm>
        </p:spPr>
        <p:txBody>
          <a:bodyPr>
            <a:noAutofit/>
          </a:bodyPr>
          <a:lstStyle/>
          <a:p>
            <a:r>
              <a:rPr lang="en-US" sz="3600" dirty="0"/>
              <a:t>NCCN Guidelines</a:t>
            </a:r>
            <a:r>
              <a:rPr lang="en-US" sz="3600" baseline="30000" dirty="0"/>
              <a:t>®</a:t>
            </a:r>
            <a:r>
              <a:rPr lang="en-US" sz="3600" dirty="0"/>
              <a:t>: Advanced or Metastatic NSCLC</a:t>
            </a:r>
          </a:p>
        </p:txBody>
      </p:sp>
      <p:sp>
        <p:nvSpPr>
          <p:cNvPr id="12" name="Text Placeholder 11">
            <a:extLst>
              <a:ext uri="{FF2B5EF4-FFF2-40B4-BE49-F238E27FC236}">
                <a16:creationId xmlns:a16="http://schemas.microsoft.com/office/drawing/2014/main" id="{C1F0FBA5-A90E-464B-A44E-E3E170B739CD}"/>
              </a:ext>
            </a:extLst>
          </p:cNvPr>
          <p:cNvSpPr>
            <a:spLocks noGrp="1"/>
          </p:cNvSpPr>
          <p:nvPr>
            <p:ph type="body" sz="quarter" idx="12"/>
          </p:nvPr>
        </p:nvSpPr>
        <p:spPr>
          <a:xfrm>
            <a:off x="1433015" y="6320100"/>
            <a:ext cx="10606585" cy="492941"/>
          </a:xfrm>
        </p:spPr>
        <p:txBody>
          <a:bodyPr/>
          <a:lstStyle/>
          <a:p>
            <a:pPr>
              <a:spcBef>
                <a:spcPts val="0"/>
              </a:spcBef>
            </a:pPr>
            <a:r>
              <a:rPr lang="en-US" sz="800" dirty="0">
                <a:solidFill>
                  <a:schemeClr val="bg1"/>
                </a:solidFill>
              </a:rPr>
              <a:t>NSCLC, non-small cell lung cancer; PD-L1, programmed death ligand 1.</a:t>
            </a:r>
          </a:p>
          <a:p>
            <a:pPr>
              <a:spcBef>
                <a:spcPts val="0"/>
              </a:spcBef>
            </a:pPr>
            <a:r>
              <a:rPr lang="en-US" sz="800" dirty="0">
                <a:solidFill>
                  <a:schemeClr val="bg1"/>
                </a:solidFill>
              </a:rPr>
              <a:t>Reproduced/Adapted with permission from the NCCN Clinical Practice Guidelines in Oncology (NCCN Guidelines</a:t>
            </a:r>
            <a:r>
              <a:rPr lang="en-US" sz="800" baseline="30000" dirty="0">
                <a:solidFill>
                  <a:schemeClr val="bg1"/>
                </a:solidFill>
              </a:rPr>
              <a:t>®</a:t>
            </a:r>
            <a:r>
              <a:rPr lang="en-US" sz="800" dirty="0">
                <a:solidFill>
                  <a:schemeClr val="bg1"/>
                </a:solidFill>
              </a:rPr>
              <a:t>) for Non-Small Cell Lung Cancer V.4.2022. © 2022 National Comprehensive Cancer Network, Inc. All rights reserved. The NCCN Guidelines</a:t>
            </a:r>
            <a:r>
              <a:rPr lang="en-US" sz="800" baseline="30000" dirty="0">
                <a:solidFill>
                  <a:schemeClr val="bg1"/>
                </a:solidFill>
              </a:rPr>
              <a:t>®</a:t>
            </a:r>
            <a:r>
              <a:rPr lang="en-US" sz="800" dirty="0">
                <a:solidFill>
                  <a:schemeClr val="bg1"/>
                </a:solidFill>
              </a:rPr>
              <a:t> and illustrations herein may not be reproduced in any form for any purpose without the express written permission of the NCCN. To view the most recent and complete version of the NCCN Guidelines, go online to NCCN.org. NATIONAL COMPREHENSIVE CANCER NETWORK</a:t>
            </a:r>
            <a:r>
              <a:rPr lang="en-US" sz="800" baseline="30000" dirty="0">
                <a:solidFill>
                  <a:schemeClr val="bg1"/>
                </a:solidFill>
              </a:rPr>
              <a:t>®</a:t>
            </a:r>
            <a:r>
              <a:rPr lang="en-US" sz="800" dirty="0">
                <a:solidFill>
                  <a:schemeClr val="bg1"/>
                </a:solidFill>
              </a:rPr>
              <a:t>, NCCN</a:t>
            </a:r>
            <a:r>
              <a:rPr lang="en-US" sz="800" baseline="30000" dirty="0">
                <a:solidFill>
                  <a:schemeClr val="bg1"/>
                </a:solidFill>
              </a:rPr>
              <a:t>®</a:t>
            </a:r>
            <a:r>
              <a:rPr lang="en-US" sz="800" dirty="0">
                <a:solidFill>
                  <a:schemeClr val="bg1"/>
                </a:solidFill>
              </a:rPr>
              <a:t>, NCCN GUIDELINES</a:t>
            </a:r>
            <a:r>
              <a:rPr lang="en-US" sz="800" baseline="30000" dirty="0">
                <a:solidFill>
                  <a:schemeClr val="bg1"/>
                </a:solidFill>
              </a:rPr>
              <a:t>®</a:t>
            </a:r>
            <a:r>
              <a:rPr lang="en-US" sz="800" dirty="0">
                <a:solidFill>
                  <a:schemeClr val="bg1"/>
                </a:solidFill>
              </a:rPr>
              <a:t>, and all other NCCN Content are trademarks owned by the National Comprehensive Cancer Network, Inc.</a:t>
            </a:r>
          </a:p>
        </p:txBody>
      </p:sp>
      <p:grpSp>
        <p:nvGrpSpPr>
          <p:cNvPr id="7" name="Group 6">
            <a:extLst>
              <a:ext uri="{FF2B5EF4-FFF2-40B4-BE49-F238E27FC236}">
                <a16:creationId xmlns:a16="http://schemas.microsoft.com/office/drawing/2014/main" id="{7DC7AC2D-4929-B848-8E31-952D30303445}"/>
              </a:ext>
            </a:extLst>
          </p:cNvPr>
          <p:cNvGrpSpPr/>
          <p:nvPr/>
        </p:nvGrpSpPr>
        <p:grpSpPr>
          <a:xfrm>
            <a:off x="943645" y="1214897"/>
            <a:ext cx="3900521" cy="528347"/>
            <a:chOff x="1078081" y="1531286"/>
            <a:chExt cx="7023155" cy="951324"/>
          </a:xfrm>
        </p:grpSpPr>
        <p:pic>
          <p:nvPicPr>
            <p:cNvPr id="5" name="Picture 4" descr="Graphical user interface, text, application, chat or text message&#10;&#10;Description automatically generated">
              <a:extLst>
                <a:ext uri="{FF2B5EF4-FFF2-40B4-BE49-F238E27FC236}">
                  <a16:creationId xmlns:a16="http://schemas.microsoft.com/office/drawing/2014/main" id="{1AEB0684-13CE-5642-90A1-42049705A79E}"/>
                </a:ext>
              </a:extLst>
            </p:cNvPr>
            <p:cNvPicPr>
              <a:picLocks noChangeAspect="1"/>
            </p:cNvPicPr>
            <p:nvPr/>
          </p:nvPicPr>
          <p:blipFill rotWithShape="1">
            <a:blip r:embed="rId3"/>
            <a:srcRect t="19322" b="13584"/>
            <a:stretch/>
          </p:blipFill>
          <p:spPr>
            <a:xfrm>
              <a:off x="1078081" y="1642494"/>
              <a:ext cx="2253845" cy="840116"/>
            </a:xfrm>
            <a:prstGeom prst="rect">
              <a:avLst/>
            </a:prstGeom>
          </p:spPr>
        </p:pic>
        <p:sp>
          <p:nvSpPr>
            <p:cNvPr id="6" name="TextBox 5">
              <a:extLst>
                <a:ext uri="{FF2B5EF4-FFF2-40B4-BE49-F238E27FC236}">
                  <a16:creationId xmlns:a16="http://schemas.microsoft.com/office/drawing/2014/main" id="{42933C3C-7C3A-3447-90DB-5337161EE73E}"/>
                </a:ext>
              </a:extLst>
            </p:cNvPr>
            <p:cNvSpPr txBox="1"/>
            <p:nvPr/>
          </p:nvSpPr>
          <p:spPr>
            <a:xfrm>
              <a:off x="3611065" y="1531286"/>
              <a:ext cx="4490171" cy="942092"/>
            </a:xfrm>
            <a:prstGeom prst="rect">
              <a:avLst/>
            </a:prstGeom>
            <a:noFill/>
          </p:spPr>
          <p:txBody>
            <a:bodyPr wrap="square" rtlCol="0">
              <a:spAutoFit/>
            </a:bodyPr>
            <a:lstStyle/>
            <a:p>
              <a:r>
                <a:rPr lang="en-US" sz="1400" dirty="0">
                  <a:solidFill>
                    <a:schemeClr val="accent2"/>
                  </a:solidFill>
                  <a:latin typeface="+mj-lt"/>
                </a:rPr>
                <a:t>NCCN Guidelines Version 4.2022</a:t>
              </a:r>
            </a:p>
            <a:p>
              <a:r>
                <a:rPr lang="en-US" sz="1400" dirty="0">
                  <a:solidFill>
                    <a:schemeClr val="accent2"/>
                  </a:solidFill>
                  <a:latin typeface="+mj-lt"/>
                </a:rPr>
                <a:t>Non-Small Cell lung Cancer</a:t>
              </a:r>
            </a:p>
          </p:txBody>
        </p:sp>
      </p:grpSp>
      <p:sp>
        <p:nvSpPr>
          <p:cNvPr id="8" name="TextBox 7">
            <a:extLst>
              <a:ext uri="{FF2B5EF4-FFF2-40B4-BE49-F238E27FC236}">
                <a16:creationId xmlns:a16="http://schemas.microsoft.com/office/drawing/2014/main" id="{FAEC2C37-2E80-794B-9E58-9DDC4CA366C4}"/>
              </a:ext>
            </a:extLst>
          </p:cNvPr>
          <p:cNvSpPr txBox="1"/>
          <p:nvPr/>
        </p:nvSpPr>
        <p:spPr>
          <a:xfrm>
            <a:off x="702723" y="2012046"/>
            <a:ext cx="3974177" cy="307617"/>
          </a:xfrm>
          <a:prstGeom prst="rect">
            <a:avLst/>
          </a:prstGeom>
        </p:spPr>
        <p:style>
          <a:lnRef idx="1">
            <a:schemeClr val="dk1"/>
          </a:lnRef>
          <a:fillRef idx="2">
            <a:schemeClr val="dk1"/>
          </a:fillRef>
          <a:effectRef idx="1">
            <a:schemeClr val="dk1"/>
          </a:effectRef>
          <a:fontRef idx="minor">
            <a:schemeClr val="dk1"/>
          </a:fontRef>
        </p:style>
        <p:txBody>
          <a:bodyPr wrap="square" rtlCol="0" anchor="ctr" anchorCtr="0">
            <a:spAutoFit/>
          </a:bodyPr>
          <a:lstStyle/>
          <a:p>
            <a:pPr algn="ctr"/>
            <a:r>
              <a:rPr lang="en-US" sz="1399" b="1" dirty="0">
                <a:solidFill>
                  <a:schemeClr val="bg1"/>
                </a:solidFill>
                <a:latin typeface="Arial" panose="020B0604020202020204" pitchFamily="34" charset="0"/>
                <a:cs typeface="Arial" panose="020B0604020202020204" pitchFamily="34" charset="0"/>
              </a:rPr>
              <a:t>CLINICAL PRESENTATION</a:t>
            </a:r>
          </a:p>
        </p:txBody>
      </p:sp>
      <p:sp>
        <p:nvSpPr>
          <p:cNvPr id="9" name="TextBox 8">
            <a:extLst>
              <a:ext uri="{FF2B5EF4-FFF2-40B4-BE49-F238E27FC236}">
                <a16:creationId xmlns:a16="http://schemas.microsoft.com/office/drawing/2014/main" id="{1ABE186B-22B4-E043-B9B2-6C545B55204B}"/>
              </a:ext>
            </a:extLst>
          </p:cNvPr>
          <p:cNvSpPr txBox="1"/>
          <p:nvPr/>
        </p:nvSpPr>
        <p:spPr>
          <a:xfrm>
            <a:off x="699719" y="3385358"/>
            <a:ext cx="1434306" cy="1168539"/>
          </a:xfrm>
          <a:prstGeom prst="ellipse">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b="1" dirty="0">
                <a:latin typeface="Arial" panose="020B0604020202020204" pitchFamily="34" charset="0"/>
                <a:cs typeface="Arial" panose="020B0604020202020204" pitchFamily="34" charset="0"/>
              </a:rPr>
              <a:t>Advanced</a:t>
            </a:r>
          </a:p>
          <a:p>
            <a:pPr algn="ctr"/>
            <a:r>
              <a:rPr lang="en-US" sz="1200" b="1" dirty="0">
                <a:latin typeface="Arial" panose="020B0604020202020204" pitchFamily="34" charset="0"/>
                <a:cs typeface="Arial" panose="020B0604020202020204" pitchFamily="34" charset="0"/>
              </a:rPr>
              <a:t>or</a:t>
            </a:r>
          </a:p>
          <a:p>
            <a:pPr algn="ctr"/>
            <a:r>
              <a:rPr lang="en-US" sz="1200" b="1" dirty="0">
                <a:latin typeface="Arial" panose="020B0604020202020204" pitchFamily="34" charset="0"/>
                <a:cs typeface="Arial" panose="020B0604020202020204" pitchFamily="34" charset="0"/>
              </a:rPr>
              <a:t>metastatic</a:t>
            </a:r>
          </a:p>
          <a:p>
            <a:pPr algn="ctr"/>
            <a:r>
              <a:rPr lang="en-US" sz="1200" b="1" dirty="0">
                <a:latin typeface="Arial" panose="020B0604020202020204" pitchFamily="34" charset="0"/>
                <a:cs typeface="Arial" panose="020B0604020202020204" pitchFamily="34" charset="0"/>
              </a:rPr>
              <a:t>disease</a:t>
            </a:r>
          </a:p>
        </p:txBody>
      </p:sp>
      <p:sp>
        <p:nvSpPr>
          <p:cNvPr id="24" name="TextBox 23">
            <a:extLst>
              <a:ext uri="{FF2B5EF4-FFF2-40B4-BE49-F238E27FC236}">
                <a16:creationId xmlns:a16="http://schemas.microsoft.com/office/drawing/2014/main" id="{C18C7445-295F-E045-B3DA-C7B250CFF5B0}"/>
              </a:ext>
            </a:extLst>
          </p:cNvPr>
          <p:cNvSpPr txBox="1"/>
          <p:nvPr/>
        </p:nvSpPr>
        <p:spPr>
          <a:xfrm>
            <a:off x="5011434" y="2476304"/>
            <a:ext cx="1837782" cy="13227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marL="180975" indent="-180975">
              <a:spcAft>
                <a:spcPts val="600"/>
              </a:spcAft>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Adenocarcinoma</a:t>
            </a:r>
          </a:p>
          <a:p>
            <a:pPr marL="180975" indent="-180975">
              <a:spcAft>
                <a:spcPts val="600"/>
              </a:spcAft>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Large cell</a:t>
            </a:r>
          </a:p>
          <a:p>
            <a:pPr marL="180975" indent="-180975">
              <a:spcAft>
                <a:spcPts val="600"/>
              </a:spcAft>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NSCLC not otherwise </a:t>
            </a:r>
            <a:br>
              <a:rPr lang="en-US" sz="1399" dirty="0">
                <a:solidFill>
                  <a:schemeClr val="tx1"/>
                </a:solidFill>
                <a:latin typeface="Arial" panose="020B0604020202020204" pitchFamily="34" charset="0"/>
                <a:cs typeface="Arial" panose="020B0604020202020204" pitchFamily="34" charset="0"/>
              </a:rPr>
            </a:br>
            <a:r>
              <a:rPr lang="en-US" sz="1399" dirty="0">
                <a:solidFill>
                  <a:schemeClr val="tx1"/>
                </a:solidFill>
                <a:latin typeface="Arial" panose="020B0604020202020204" pitchFamily="34" charset="0"/>
                <a:cs typeface="Arial" panose="020B0604020202020204" pitchFamily="34" charset="0"/>
              </a:rPr>
              <a:t>specified (NOS)</a:t>
            </a:r>
          </a:p>
        </p:txBody>
      </p:sp>
      <p:sp>
        <p:nvSpPr>
          <p:cNvPr id="26" name="TextBox 25">
            <a:extLst>
              <a:ext uri="{FF2B5EF4-FFF2-40B4-BE49-F238E27FC236}">
                <a16:creationId xmlns:a16="http://schemas.microsoft.com/office/drawing/2014/main" id="{77448D5C-07D7-1D47-92DA-6CE2C802ACC5}"/>
              </a:ext>
            </a:extLst>
          </p:cNvPr>
          <p:cNvSpPr txBox="1"/>
          <p:nvPr/>
        </p:nvSpPr>
        <p:spPr>
          <a:xfrm>
            <a:off x="7294316" y="2453170"/>
            <a:ext cx="4194964" cy="159954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marL="120650" indent="-120650">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Molecular testing, including:</a:t>
            </a:r>
          </a:p>
          <a:p>
            <a:pPr marL="349250" indent="-152400">
              <a:buClr>
                <a:schemeClr val="tx1"/>
              </a:buClr>
              <a:buSzPct val="50000"/>
              <a:buFont typeface="System Font Regular"/>
              <a:buChar char="-"/>
            </a:pPr>
            <a:r>
              <a:rPr lang="en-US" sz="1399" i="1" dirty="0">
                <a:solidFill>
                  <a:schemeClr val="tx1"/>
                </a:solidFill>
                <a:latin typeface="Arial" panose="020B0604020202020204" pitchFamily="34" charset="0"/>
                <a:cs typeface="Arial" panose="020B0604020202020204" pitchFamily="34" charset="0"/>
              </a:rPr>
              <a:t>EGFR</a:t>
            </a:r>
            <a:r>
              <a:rPr lang="en-US" sz="1399" dirty="0">
                <a:solidFill>
                  <a:schemeClr val="tx1"/>
                </a:solidFill>
                <a:latin typeface="Arial" panose="020B0604020202020204" pitchFamily="34" charset="0"/>
                <a:cs typeface="Arial" panose="020B0604020202020204" pitchFamily="34" charset="0"/>
              </a:rPr>
              <a:t> mutation (Category 1), </a:t>
            </a:r>
            <a:r>
              <a:rPr lang="en-US" sz="1399" i="1" dirty="0">
                <a:solidFill>
                  <a:schemeClr val="tx1"/>
                </a:solidFill>
                <a:latin typeface="Arial" panose="020B0604020202020204" pitchFamily="34" charset="0"/>
                <a:cs typeface="Arial" panose="020B0604020202020204" pitchFamily="34" charset="0"/>
              </a:rPr>
              <a:t>ALK</a:t>
            </a:r>
            <a:r>
              <a:rPr lang="en-US" sz="1399" dirty="0">
                <a:solidFill>
                  <a:schemeClr val="tx1"/>
                </a:solidFill>
                <a:latin typeface="Arial" panose="020B0604020202020204" pitchFamily="34" charset="0"/>
                <a:cs typeface="Arial" panose="020B0604020202020204" pitchFamily="34" charset="0"/>
              </a:rPr>
              <a:t> (Category 1), </a:t>
            </a:r>
            <a:r>
              <a:rPr lang="en-US" sz="1399" i="1" dirty="0">
                <a:solidFill>
                  <a:schemeClr val="tx1"/>
                </a:solidFill>
                <a:latin typeface="Arial" panose="020B0604020202020204" pitchFamily="34" charset="0"/>
                <a:cs typeface="Arial" panose="020B0604020202020204" pitchFamily="34" charset="0"/>
              </a:rPr>
              <a:t>KRAS</a:t>
            </a:r>
            <a:r>
              <a:rPr lang="en-US" sz="1399" dirty="0">
                <a:solidFill>
                  <a:schemeClr val="tx1"/>
                </a:solidFill>
                <a:latin typeface="Arial" panose="020B0604020202020204" pitchFamily="34" charset="0"/>
                <a:cs typeface="Arial" panose="020B0604020202020204" pitchFamily="34" charset="0"/>
              </a:rPr>
              <a:t>, </a:t>
            </a:r>
            <a:r>
              <a:rPr lang="en-US" sz="1399" i="1" dirty="0">
                <a:solidFill>
                  <a:schemeClr val="tx1"/>
                </a:solidFill>
                <a:latin typeface="Arial" panose="020B0604020202020204" pitchFamily="34" charset="0"/>
                <a:cs typeface="Arial" panose="020B0604020202020204" pitchFamily="34" charset="0"/>
              </a:rPr>
              <a:t>ROS1, BRAF, NTRK1/2/3, MET</a:t>
            </a:r>
            <a:r>
              <a:rPr lang="en-US" sz="1399" dirty="0">
                <a:solidFill>
                  <a:schemeClr val="tx1"/>
                </a:solidFill>
                <a:latin typeface="Arial" panose="020B0604020202020204" pitchFamily="34" charset="0"/>
                <a:cs typeface="Arial" panose="020B0604020202020204" pitchFamily="34" charset="0"/>
              </a:rPr>
              <a:t>ex14 skipping, </a:t>
            </a:r>
            <a:r>
              <a:rPr lang="en-US" sz="1399" i="1" dirty="0">
                <a:solidFill>
                  <a:schemeClr val="tx1"/>
                </a:solidFill>
                <a:latin typeface="Arial" panose="020B0604020202020204" pitchFamily="34" charset="0"/>
                <a:cs typeface="Arial" panose="020B0604020202020204" pitchFamily="34" charset="0"/>
              </a:rPr>
              <a:t>RET, ERBB2 (HER2)</a:t>
            </a:r>
          </a:p>
          <a:p>
            <a:pPr marL="349250" indent="-152400">
              <a:buClr>
                <a:schemeClr val="tx1"/>
              </a:buClr>
              <a:buSzPct val="50000"/>
              <a:buFont typeface="System Font Regular"/>
              <a:buChar char="-"/>
            </a:pPr>
            <a:r>
              <a:rPr lang="en-US" sz="1399" dirty="0">
                <a:solidFill>
                  <a:schemeClr val="tx1"/>
                </a:solidFill>
                <a:latin typeface="Arial" panose="020B0604020202020204" pitchFamily="34" charset="0"/>
                <a:cs typeface="Arial" panose="020B0604020202020204" pitchFamily="34" charset="0"/>
              </a:rPr>
              <a:t>Testing should be conducted as part of broad molecular profiling</a:t>
            </a:r>
          </a:p>
          <a:p>
            <a:pPr marL="120650" indent="-120650">
              <a:buClr>
                <a:schemeClr val="tx1"/>
              </a:buClr>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PD-L1 testing (Category 1)</a:t>
            </a:r>
          </a:p>
        </p:txBody>
      </p:sp>
      <p:sp>
        <p:nvSpPr>
          <p:cNvPr id="27" name="TextBox 26">
            <a:extLst>
              <a:ext uri="{FF2B5EF4-FFF2-40B4-BE49-F238E27FC236}">
                <a16:creationId xmlns:a16="http://schemas.microsoft.com/office/drawing/2014/main" id="{ADE9C922-A898-B247-B5B5-97D34DC0E8DE}"/>
              </a:ext>
            </a:extLst>
          </p:cNvPr>
          <p:cNvSpPr txBox="1"/>
          <p:nvPr/>
        </p:nvSpPr>
        <p:spPr>
          <a:xfrm>
            <a:off x="4753610" y="2012045"/>
            <a:ext cx="2353435" cy="307617"/>
          </a:xfrm>
          <a:prstGeom prst="rect">
            <a:avLst/>
          </a:prstGeom>
        </p:spPr>
        <p:style>
          <a:lnRef idx="1">
            <a:schemeClr val="dk1"/>
          </a:lnRef>
          <a:fillRef idx="2">
            <a:schemeClr val="dk1"/>
          </a:fillRef>
          <a:effectRef idx="1">
            <a:schemeClr val="dk1"/>
          </a:effectRef>
          <a:fontRef idx="minor">
            <a:schemeClr val="dk1"/>
          </a:fontRef>
        </p:style>
        <p:txBody>
          <a:bodyPr wrap="square" rtlCol="0" anchor="ctr" anchorCtr="0">
            <a:spAutoFit/>
          </a:bodyPr>
          <a:lstStyle/>
          <a:p>
            <a:pPr algn="ctr"/>
            <a:r>
              <a:rPr lang="en-US" sz="1399" b="1" dirty="0">
                <a:solidFill>
                  <a:schemeClr val="bg1"/>
                </a:solidFill>
                <a:latin typeface="Arial" panose="020B0604020202020204" pitchFamily="34" charset="0"/>
                <a:cs typeface="Arial" panose="020B0604020202020204" pitchFamily="34" charset="0"/>
              </a:rPr>
              <a:t>HISTOLOGIC SUBTYPE</a:t>
            </a:r>
          </a:p>
        </p:txBody>
      </p:sp>
      <p:sp>
        <p:nvSpPr>
          <p:cNvPr id="28" name="TextBox 27">
            <a:extLst>
              <a:ext uri="{FF2B5EF4-FFF2-40B4-BE49-F238E27FC236}">
                <a16:creationId xmlns:a16="http://schemas.microsoft.com/office/drawing/2014/main" id="{553B7515-DC7D-D84B-978B-7BDEF08EA764}"/>
              </a:ext>
            </a:extLst>
          </p:cNvPr>
          <p:cNvSpPr txBox="1"/>
          <p:nvPr/>
        </p:nvSpPr>
        <p:spPr>
          <a:xfrm>
            <a:off x="7294316" y="2012046"/>
            <a:ext cx="4194964" cy="307617"/>
          </a:xfrm>
          <a:prstGeom prst="rect">
            <a:avLst/>
          </a:prstGeom>
        </p:spPr>
        <p:style>
          <a:lnRef idx="1">
            <a:schemeClr val="dk1"/>
          </a:lnRef>
          <a:fillRef idx="2">
            <a:schemeClr val="dk1"/>
          </a:fillRef>
          <a:effectRef idx="1">
            <a:schemeClr val="dk1"/>
          </a:effectRef>
          <a:fontRef idx="minor">
            <a:schemeClr val="dk1"/>
          </a:fontRef>
        </p:style>
        <p:txBody>
          <a:bodyPr wrap="square" rtlCol="0" anchor="ctr" anchorCtr="0">
            <a:spAutoFit/>
          </a:bodyPr>
          <a:lstStyle/>
          <a:p>
            <a:pPr algn="ctr"/>
            <a:r>
              <a:rPr lang="en-US" sz="1399" b="1" dirty="0">
                <a:solidFill>
                  <a:schemeClr val="bg1"/>
                </a:solidFill>
                <a:latin typeface="Arial" panose="020B0604020202020204" pitchFamily="34" charset="0"/>
                <a:cs typeface="Arial" panose="020B0604020202020204" pitchFamily="34" charset="0"/>
              </a:rPr>
              <a:t>BIOMARKER TESTING</a:t>
            </a:r>
          </a:p>
        </p:txBody>
      </p:sp>
      <p:sp>
        <p:nvSpPr>
          <p:cNvPr id="31" name="TextBox 30">
            <a:extLst>
              <a:ext uri="{FF2B5EF4-FFF2-40B4-BE49-F238E27FC236}">
                <a16:creationId xmlns:a16="http://schemas.microsoft.com/office/drawing/2014/main" id="{2A85CEDB-6169-E44E-ACB0-3830D89298DF}"/>
              </a:ext>
            </a:extLst>
          </p:cNvPr>
          <p:cNvSpPr txBox="1"/>
          <p:nvPr/>
        </p:nvSpPr>
        <p:spPr>
          <a:xfrm>
            <a:off x="5011434" y="4587137"/>
            <a:ext cx="1837782" cy="52294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algn="ctr"/>
            <a:r>
              <a:rPr lang="en-US" sz="1399" dirty="0">
                <a:solidFill>
                  <a:schemeClr val="tx1"/>
                </a:solidFill>
                <a:latin typeface="Arial" panose="020B0604020202020204" pitchFamily="34" charset="0"/>
                <a:cs typeface="Arial" panose="020B0604020202020204" pitchFamily="34" charset="0"/>
              </a:rPr>
              <a:t>Squamous cell </a:t>
            </a:r>
            <a:br>
              <a:rPr lang="en-US" sz="1399" dirty="0">
                <a:solidFill>
                  <a:schemeClr val="tx1"/>
                </a:solidFill>
                <a:latin typeface="Arial" panose="020B0604020202020204" pitchFamily="34" charset="0"/>
                <a:cs typeface="Arial" panose="020B0604020202020204" pitchFamily="34" charset="0"/>
              </a:rPr>
            </a:br>
            <a:r>
              <a:rPr lang="en-US" sz="1399" dirty="0">
                <a:solidFill>
                  <a:schemeClr val="tx1"/>
                </a:solidFill>
                <a:latin typeface="Arial" panose="020B0604020202020204" pitchFamily="34" charset="0"/>
                <a:cs typeface="Arial" panose="020B0604020202020204" pitchFamily="34" charset="0"/>
              </a:rPr>
              <a:t>carcinoma</a:t>
            </a:r>
          </a:p>
        </p:txBody>
      </p:sp>
      <p:sp>
        <p:nvSpPr>
          <p:cNvPr id="33" name="TextBox 32">
            <a:extLst>
              <a:ext uri="{FF2B5EF4-FFF2-40B4-BE49-F238E27FC236}">
                <a16:creationId xmlns:a16="http://schemas.microsoft.com/office/drawing/2014/main" id="{F7D0B9F5-F4C8-8F40-906F-258BAE198267}"/>
              </a:ext>
            </a:extLst>
          </p:cNvPr>
          <p:cNvSpPr txBox="1"/>
          <p:nvPr/>
        </p:nvSpPr>
        <p:spPr>
          <a:xfrm>
            <a:off x="7297317" y="4164079"/>
            <a:ext cx="4194964" cy="159954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ctr" anchorCtr="0">
            <a:spAutoFit/>
          </a:bodyPr>
          <a:lstStyle/>
          <a:p>
            <a:pPr marL="120650" indent="-120650">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Consider molecular testing, including:</a:t>
            </a:r>
          </a:p>
          <a:p>
            <a:pPr marL="288925" indent="-165100">
              <a:buClr>
                <a:schemeClr val="tx1"/>
              </a:buClr>
              <a:buSzPct val="50000"/>
              <a:buFont typeface="System Font Regular"/>
              <a:buChar char="-"/>
            </a:pPr>
            <a:r>
              <a:rPr lang="en-US" sz="1399" i="1" dirty="0">
                <a:solidFill>
                  <a:schemeClr val="tx1"/>
                </a:solidFill>
                <a:latin typeface="Arial" panose="020B0604020202020204" pitchFamily="34" charset="0"/>
                <a:cs typeface="Arial" panose="020B0604020202020204" pitchFamily="34" charset="0"/>
              </a:rPr>
              <a:t>EGFR</a:t>
            </a:r>
            <a:r>
              <a:rPr lang="en-US" sz="1399" dirty="0">
                <a:solidFill>
                  <a:schemeClr val="tx1"/>
                </a:solidFill>
                <a:latin typeface="Arial" panose="020B0604020202020204" pitchFamily="34" charset="0"/>
                <a:cs typeface="Arial" panose="020B0604020202020204" pitchFamily="34" charset="0"/>
              </a:rPr>
              <a:t> mutation, </a:t>
            </a:r>
            <a:r>
              <a:rPr lang="en-US" sz="1399" i="1" dirty="0">
                <a:solidFill>
                  <a:schemeClr val="tx1"/>
                </a:solidFill>
                <a:latin typeface="Arial" panose="020B0604020202020204" pitchFamily="34" charset="0"/>
                <a:cs typeface="Arial" panose="020B0604020202020204" pitchFamily="34" charset="0"/>
              </a:rPr>
              <a:t>ALK, KRAS, ROS1, BRAF, NTRK1/2/3, MET</a:t>
            </a:r>
            <a:r>
              <a:rPr lang="en-US" sz="1399" dirty="0">
                <a:solidFill>
                  <a:schemeClr val="tx1"/>
                </a:solidFill>
                <a:latin typeface="Arial" panose="020B0604020202020204" pitchFamily="34" charset="0"/>
                <a:cs typeface="Arial" panose="020B0604020202020204" pitchFamily="34" charset="0"/>
              </a:rPr>
              <a:t>ex14</a:t>
            </a:r>
            <a:r>
              <a:rPr lang="en-US" sz="1399" i="1" dirty="0">
                <a:solidFill>
                  <a:schemeClr val="tx1"/>
                </a:solidFill>
                <a:latin typeface="Arial" panose="020B0604020202020204" pitchFamily="34" charset="0"/>
                <a:cs typeface="Arial" panose="020B0604020202020204" pitchFamily="34" charset="0"/>
              </a:rPr>
              <a:t> </a:t>
            </a:r>
            <a:r>
              <a:rPr lang="en-US" sz="1399" dirty="0">
                <a:solidFill>
                  <a:schemeClr val="tx1"/>
                </a:solidFill>
                <a:latin typeface="Arial" panose="020B0604020202020204" pitchFamily="34" charset="0"/>
                <a:cs typeface="Arial" panose="020B0604020202020204" pitchFamily="34" charset="0"/>
              </a:rPr>
              <a:t>skipping</a:t>
            </a:r>
            <a:r>
              <a:rPr lang="en-US" sz="1399" i="1" dirty="0">
                <a:solidFill>
                  <a:schemeClr val="tx1"/>
                </a:solidFill>
                <a:latin typeface="Arial" panose="020B0604020202020204" pitchFamily="34" charset="0"/>
                <a:cs typeface="Arial" panose="020B0604020202020204" pitchFamily="34" charset="0"/>
              </a:rPr>
              <a:t>, RET, ERBB2 (HER2) </a:t>
            </a:r>
          </a:p>
          <a:p>
            <a:pPr marL="288925" indent="-165100">
              <a:buClr>
                <a:schemeClr val="tx1"/>
              </a:buClr>
              <a:buSzPct val="50000"/>
              <a:buFont typeface="System Font Regular"/>
              <a:buChar char="-"/>
            </a:pPr>
            <a:r>
              <a:rPr lang="en-US" sz="1399" dirty="0">
                <a:solidFill>
                  <a:schemeClr val="tx1"/>
                </a:solidFill>
                <a:latin typeface="Arial" panose="020B0604020202020204" pitchFamily="34" charset="0"/>
                <a:cs typeface="Arial" panose="020B0604020202020204" pitchFamily="34" charset="0"/>
              </a:rPr>
              <a:t>Testing should be conducted as part of broad molecular profiling</a:t>
            </a:r>
          </a:p>
          <a:p>
            <a:pPr marL="120650" indent="-120650">
              <a:buClr>
                <a:schemeClr val="tx1"/>
              </a:buClr>
              <a:buSzPct val="85000"/>
              <a:buFont typeface="Arial" panose="020B0604020202020204" pitchFamily="34" charset="0"/>
              <a:buChar char="•"/>
            </a:pPr>
            <a:r>
              <a:rPr lang="en-US" sz="1399" dirty="0">
                <a:solidFill>
                  <a:schemeClr val="tx1"/>
                </a:solidFill>
                <a:latin typeface="Arial" panose="020B0604020202020204" pitchFamily="34" charset="0"/>
                <a:cs typeface="Arial" panose="020B0604020202020204" pitchFamily="34" charset="0"/>
              </a:rPr>
              <a:t>PD-L1 testing (Category 1)</a:t>
            </a:r>
          </a:p>
        </p:txBody>
      </p:sp>
      <p:sp>
        <p:nvSpPr>
          <p:cNvPr id="19" name="TextBox 18">
            <a:extLst>
              <a:ext uri="{FF2B5EF4-FFF2-40B4-BE49-F238E27FC236}">
                <a16:creationId xmlns:a16="http://schemas.microsoft.com/office/drawing/2014/main" id="{62F02441-7120-A44C-B10D-0D2630786DA0}"/>
              </a:ext>
            </a:extLst>
          </p:cNvPr>
          <p:cNvSpPr txBox="1"/>
          <p:nvPr/>
        </p:nvSpPr>
        <p:spPr>
          <a:xfrm>
            <a:off x="2347589" y="2677694"/>
            <a:ext cx="2329310" cy="26147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nchor="ctr" anchorCtr="0">
            <a:spAutoFit/>
          </a:bodyPr>
          <a:lstStyle/>
          <a:p>
            <a:pPr marL="120650" indent="-120650">
              <a:spcAft>
                <a:spcPts val="600"/>
              </a:spcAft>
              <a:buClr>
                <a:schemeClr val="tx1"/>
              </a:buClr>
              <a:buSzPct val="85000"/>
              <a:buFont typeface="Arial" panose="020B0604020202020204" pitchFamily="34" charset="0"/>
              <a:buChar char="•"/>
            </a:pPr>
            <a:r>
              <a:rPr lang="en-US" sz="1399" dirty="0">
                <a:latin typeface="Arial" panose="020B0604020202020204" pitchFamily="34" charset="0"/>
                <a:cs typeface="Arial" panose="020B0604020202020204" pitchFamily="34" charset="0"/>
              </a:rPr>
              <a:t>Establish histologic subtype with adequate tissue for molecular testing (consider rebiopsy or plasma testing if appropriate) </a:t>
            </a:r>
          </a:p>
          <a:p>
            <a:pPr marL="120650" indent="-120650">
              <a:spcAft>
                <a:spcPts val="600"/>
              </a:spcAft>
              <a:buClr>
                <a:schemeClr val="tx1"/>
              </a:buClr>
              <a:buSzPct val="85000"/>
              <a:buFont typeface="Arial" panose="020B0604020202020204" pitchFamily="34" charset="0"/>
              <a:buChar char="•"/>
            </a:pPr>
            <a:r>
              <a:rPr lang="en-US" sz="1399" dirty="0">
                <a:latin typeface="Arial" panose="020B0604020202020204" pitchFamily="34" charset="0"/>
                <a:cs typeface="Arial" panose="020B0604020202020204" pitchFamily="34" charset="0"/>
              </a:rPr>
              <a:t>Smoking cessation counseling</a:t>
            </a:r>
          </a:p>
          <a:p>
            <a:pPr marL="120650" indent="-120650">
              <a:spcAft>
                <a:spcPts val="600"/>
              </a:spcAft>
              <a:buClr>
                <a:schemeClr val="tx1"/>
              </a:buClr>
              <a:buSzPct val="85000"/>
              <a:buFont typeface="Arial" panose="020B0604020202020204" pitchFamily="34" charset="0"/>
              <a:buChar char="•"/>
            </a:pPr>
            <a:r>
              <a:rPr lang="en-US" sz="1399" dirty="0">
                <a:latin typeface="Arial" panose="020B0604020202020204" pitchFamily="34" charset="0"/>
                <a:cs typeface="Arial" panose="020B0604020202020204" pitchFamily="34" charset="0"/>
              </a:rPr>
              <a:t>Integrate palliative care (See NCCN Guidelines for Palliative Care)</a:t>
            </a:r>
          </a:p>
        </p:txBody>
      </p:sp>
      <p:cxnSp>
        <p:nvCxnSpPr>
          <p:cNvPr id="14" name="Straight Arrow Connector 13">
            <a:extLst>
              <a:ext uri="{FF2B5EF4-FFF2-40B4-BE49-F238E27FC236}">
                <a16:creationId xmlns:a16="http://schemas.microsoft.com/office/drawing/2014/main" id="{CF1B2568-E661-6349-AF66-6EDDD5D41EEF}"/>
              </a:ext>
            </a:extLst>
          </p:cNvPr>
          <p:cNvCxnSpPr>
            <a:cxnSpLocks/>
            <a:stCxn id="9" idx="6"/>
            <a:endCxn id="19" idx="1"/>
          </p:cNvCxnSpPr>
          <p:nvPr/>
        </p:nvCxnSpPr>
        <p:spPr>
          <a:xfrm>
            <a:off x="2134025" y="3969628"/>
            <a:ext cx="213564" cy="1543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1D4ACC00-BE24-0746-9FE2-C5BC1010F0F3}"/>
              </a:ext>
            </a:extLst>
          </p:cNvPr>
          <p:cNvCxnSpPr>
            <a:stCxn id="19" idx="3"/>
            <a:endCxn id="24" idx="1"/>
          </p:cNvCxnSpPr>
          <p:nvPr/>
        </p:nvCxnSpPr>
        <p:spPr>
          <a:xfrm flipV="1">
            <a:off x="4676899" y="3137703"/>
            <a:ext cx="334535" cy="847361"/>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27D6835B-32BF-704A-A593-0B558E2B887E}"/>
              </a:ext>
            </a:extLst>
          </p:cNvPr>
          <p:cNvCxnSpPr>
            <a:stCxn id="19" idx="3"/>
            <a:endCxn id="31" idx="1"/>
          </p:cNvCxnSpPr>
          <p:nvPr/>
        </p:nvCxnSpPr>
        <p:spPr>
          <a:xfrm>
            <a:off x="4676898" y="3985063"/>
            <a:ext cx="334536" cy="863548"/>
          </a:xfrm>
          <a:prstGeom prst="bentConnector3">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4EE3B8-06DF-DB47-B70A-29B15A477534}"/>
              </a:ext>
            </a:extLst>
          </p:cNvPr>
          <p:cNvCxnSpPr>
            <a:cxnSpLocks/>
            <a:stCxn id="24" idx="3"/>
          </p:cNvCxnSpPr>
          <p:nvPr/>
        </p:nvCxnSpPr>
        <p:spPr>
          <a:xfrm>
            <a:off x="6849216" y="3137703"/>
            <a:ext cx="44510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4D7F61-6BB1-D247-A685-631D2F3077A6}"/>
              </a:ext>
            </a:extLst>
          </p:cNvPr>
          <p:cNvCxnSpPr>
            <a:cxnSpLocks/>
            <a:stCxn id="31" idx="3"/>
          </p:cNvCxnSpPr>
          <p:nvPr/>
        </p:nvCxnSpPr>
        <p:spPr>
          <a:xfrm flipV="1">
            <a:off x="6849216" y="4840660"/>
            <a:ext cx="445100" cy="795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159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AXIS Color Palette 1">
      <a:dk1>
        <a:srgbClr val="3A3A3A"/>
      </a:dk1>
      <a:lt1>
        <a:srgbClr val="FFFFFF"/>
      </a:lt1>
      <a:dk2>
        <a:srgbClr val="15345A"/>
      </a:dk2>
      <a:lt2>
        <a:srgbClr val="EAEAEA"/>
      </a:lt2>
      <a:accent1>
        <a:srgbClr val="007DC3"/>
      </a:accent1>
      <a:accent2>
        <a:srgbClr val="1C3F93"/>
      </a:accent2>
      <a:accent3>
        <a:srgbClr val="E8931A"/>
      </a:accent3>
      <a:accent4>
        <a:srgbClr val="BF3A61"/>
      </a:accent4>
      <a:accent5>
        <a:srgbClr val="3A869B"/>
      </a:accent5>
      <a:accent6>
        <a:srgbClr val="64AB6C"/>
      </a:accent6>
      <a:hlink>
        <a:srgbClr val="8EDFDC"/>
      </a:hlink>
      <a:folHlink>
        <a:srgbClr val="007DC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13703</TotalTime>
  <Words>12050</Words>
  <Application>Microsoft Macintosh PowerPoint</Application>
  <PresentationFormat>Widescreen</PresentationFormat>
  <Paragraphs>1407</Paragraphs>
  <Slides>51</Slides>
  <Notes>46</Notes>
  <HiddenSlides>6</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51</vt:i4>
      </vt:variant>
    </vt:vector>
  </HeadingPairs>
  <TitlesOfParts>
    <vt:vector size="71" baseType="lpstr">
      <vt:lpstr>Arial</vt:lpstr>
      <vt:lpstr>Calibri</vt:lpstr>
      <vt:lpstr>Calibri Light</vt:lpstr>
      <vt:lpstr>Courier New</vt:lpstr>
      <vt:lpstr>Helvetica</vt:lpstr>
      <vt:lpstr>HelveticaLTW05-BlackCond</vt:lpstr>
      <vt:lpstr>inherit</vt:lpstr>
      <vt:lpstr>Inter</vt:lpstr>
      <vt:lpstr>Merriweather</vt:lpstr>
      <vt:lpstr>Montserrat</vt:lpstr>
      <vt:lpstr>Noto Sans</vt:lpstr>
      <vt:lpstr>Open Sans</vt:lpstr>
      <vt:lpstr>Roboto Condensed</vt:lpstr>
      <vt:lpstr>System Font Regular</vt:lpstr>
      <vt:lpstr>Times New Roman</vt:lpstr>
      <vt:lpstr>Trebuchet MS</vt:lpstr>
      <vt:lpstr>ui-sans-serif</vt:lpstr>
      <vt:lpstr>Verdana</vt:lpstr>
      <vt:lpstr>Wingdings</vt:lpstr>
      <vt:lpstr>1_Office Theme</vt:lpstr>
      <vt:lpstr>PowerPoint Presentation</vt:lpstr>
      <vt:lpstr>DISCLAIMER</vt:lpstr>
      <vt:lpstr>PowerPoint Presentation</vt:lpstr>
      <vt:lpstr>Disclosure of Conflicts of Interest</vt:lpstr>
      <vt:lpstr>Learning Objectives</vt:lpstr>
      <vt:lpstr>Overview of MET exon 14–skipping (METex14) NSCLC</vt:lpstr>
      <vt:lpstr>Molecular Alterations in Non-squamous (Adenocarcinoma) NSCLC</vt:lpstr>
      <vt:lpstr>2022: Approved Targeted Therapies for Molecular Biomarker– Positive NSCLC</vt:lpstr>
      <vt:lpstr>NCCN Guidelines®: Advanced or Metastatic NSCLC</vt:lpstr>
      <vt:lpstr>Gaps and Disparities in Biomarker Testing in NSCLC</vt:lpstr>
      <vt:lpstr>MET Exon 14–skipping Variants in NSCLC</vt:lpstr>
      <vt:lpstr>MET Exon 14–skipping Mutation</vt:lpstr>
      <vt:lpstr>MET Exon 14 Skipping Alterations by Site and Regions of Interest for Sequencing</vt:lpstr>
      <vt:lpstr>MET Exon 14–skipping Mutation</vt:lpstr>
      <vt:lpstr>METex14 Skipping Alterations:  Primary Oncogenic Drivers in NSCLC</vt:lpstr>
      <vt:lpstr>Understanding Genomic Profiling Solutions for Identifying METex14</vt:lpstr>
      <vt:lpstr>Overview of the Amplicon-based and Hybrid Capture–based DNA NGS Methods for Targeted Sequencing of MET</vt:lpstr>
      <vt:lpstr>Testing for MET exon 14–skipping Mutations</vt:lpstr>
      <vt:lpstr>NCCN Guidelines®: Testing Methodologies</vt:lpstr>
      <vt:lpstr>Major Elements of Molecular Testing Critical for Utilization and Interpretation of Molecular Results</vt:lpstr>
      <vt:lpstr>Tissue versus Plasma-based Testing Considerations</vt:lpstr>
      <vt:lpstr>Molecular Testing Timing</vt:lpstr>
      <vt:lpstr>2018 CAP/IASLC/AMP Molecular Testing Guideline</vt:lpstr>
      <vt:lpstr>2018 CAP/IASLC/AMP Molecular Testing Guideline (cont.)</vt:lpstr>
      <vt:lpstr>Current Targeted Therapies for METex14 </vt:lpstr>
      <vt:lpstr>Mechanisms of Action, Selectivity, and Potency of Key MET Inhibitor Competitors in NSCLC</vt:lpstr>
      <vt:lpstr>NCCN Guideline® Recommendations:  METex14 Skipping Mutation</vt:lpstr>
      <vt:lpstr>Crizotinib Targets MET exon 14–Driven NSCLC</vt:lpstr>
      <vt:lpstr>FDA Approvals: MET Inhibitors for Metastatic NSCLC</vt:lpstr>
      <vt:lpstr>Capmatinib Background</vt:lpstr>
      <vt:lpstr>GEOMETRY mono-1: A Phase 2 Trial of Capmatinib in Patients With Advanced NSCLC Harboring MET exon14–skipping Mutation</vt:lpstr>
      <vt:lpstr>GEOMETRY mono-1: Best Overall Response</vt:lpstr>
      <vt:lpstr>GEOMETRY mono-1: Tumor Shrinkage per BICR</vt:lpstr>
      <vt:lpstr>GEOMETRY mono-1: Duration of Response per BICR</vt:lpstr>
      <vt:lpstr>GEOMETRY mono-1: Safety Summary</vt:lpstr>
      <vt:lpstr>Response to Capmatinib in a Patient with METex14 NSCLC and Brain Metastases </vt:lpstr>
      <vt:lpstr>GEOMETRY mono-1: MET-amplified Cohorts </vt:lpstr>
      <vt:lpstr>GEOMETRY mono-1: MET-Amplified Cohorts </vt:lpstr>
      <vt:lpstr>VISION: A Single-arm, Open-label, Multicenter, Nonrandomized, Multicohort Study</vt:lpstr>
      <vt:lpstr>VISION: Patient Characteristics</vt:lpstr>
      <vt:lpstr>VISION: Best Overall Response</vt:lpstr>
      <vt:lpstr>VISION: TRAE Summary Across Age Subgroups and Most Common All-Cause AEs by Age</vt:lpstr>
      <vt:lpstr>VISION Cohorts A + C:  Overall Survival in Liquid vs Tissue Biopsies</vt:lpstr>
      <vt:lpstr>VISION Cohorts A + C: Assessment of Intracranial Response to Tepotinib by ICR </vt:lpstr>
      <vt:lpstr>Summary: MET Inhibitors for MET exon 14–skipping Mutations in NSCLC</vt:lpstr>
      <vt:lpstr>Warning and Precautions</vt:lpstr>
      <vt:lpstr>Summary of Overall Response Rates in  MET exon 14–skipping Mutations</vt:lpstr>
      <vt:lpstr>Emerging Targeted Agents for METex14</vt:lpstr>
      <vt:lpstr>Case Study Example</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Marshall</dc:creator>
  <cp:lastModifiedBy>Jocelyn Timko</cp:lastModifiedBy>
  <cp:revision>91</cp:revision>
  <dcterms:created xsi:type="dcterms:W3CDTF">2022-06-02T16:37:55Z</dcterms:created>
  <dcterms:modified xsi:type="dcterms:W3CDTF">2022-10-06T17:36:00Z</dcterms:modified>
</cp:coreProperties>
</file>