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9" r:id="rId5"/>
    <p:sldMasterId id="2147483679" r:id="rId6"/>
    <p:sldMasterId id="2147483688" r:id="rId7"/>
    <p:sldMasterId id="2147483699" r:id="rId8"/>
  </p:sldMasterIdLst>
  <p:notesMasterIdLst>
    <p:notesMasterId r:id="rId77"/>
  </p:notesMasterIdLst>
  <p:sldIdLst>
    <p:sldId id="2147470525" r:id="rId9"/>
    <p:sldId id="494" r:id="rId10"/>
    <p:sldId id="495" r:id="rId11"/>
    <p:sldId id="2147480917" r:id="rId12"/>
    <p:sldId id="260" r:id="rId13"/>
    <p:sldId id="2147470502" r:id="rId14"/>
    <p:sldId id="2147481082" r:id="rId15"/>
    <p:sldId id="2147481083" r:id="rId16"/>
    <p:sldId id="2147480968" r:id="rId17"/>
    <p:sldId id="2147480970" r:id="rId18"/>
    <p:sldId id="2147481063" r:id="rId19"/>
    <p:sldId id="2147480995" r:id="rId20"/>
    <p:sldId id="2147480999" r:id="rId21"/>
    <p:sldId id="2147481079" r:id="rId22"/>
    <p:sldId id="2147480997" r:id="rId23"/>
    <p:sldId id="2147481001" r:id="rId24"/>
    <p:sldId id="2147481003" r:id="rId25"/>
    <p:sldId id="2147481064" r:id="rId26"/>
    <p:sldId id="2147481065" r:id="rId27"/>
    <p:sldId id="2147481041" r:id="rId28"/>
    <p:sldId id="2147481006" r:id="rId29"/>
    <p:sldId id="2147481086" r:id="rId30"/>
    <p:sldId id="2147481010" r:id="rId31"/>
    <p:sldId id="2147480971" r:id="rId32"/>
    <p:sldId id="2147481084" r:id="rId33"/>
    <p:sldId id="2147481054" r:id="rId34"/>
    <p:sldId id="2147481046" r:id="rId35"/>
    <p:sldId id="2147481067" r:id="rId36"/>
    <p:sldId id="2147481068" r:id="rId37"/>
    <p:sldId id="2147481069" r:id="rId38"/>
    <p:sldId id="2147481070" r:id="rId39"/>
    <p:sldId id="2147481081" r:id="rId40"/>
    <p:sldId id="2147481072" r:id="rId41"/>
    <p:sldId id="2147481073" r:id="rId42"/>
    <p:sldId id="2147481052" r:id="rId43"/>
    <p:sldId id="2147481053" r:id="rId44"/>
    <p:sldId id="2147481074" r:id="rId45"/>
    <p:sldId id="2147481075" r:id="rId46"/>
    <p:sldId id="2147481076" r:id="rId47"/>
    <p:sldId id="2147480974" r:id="rId48"/>
    <p:sldId id="2147480976" r:id="rId49"/>
    <p:sldId id="2147481060" r:id="rId50"/>
    <p:sldId id="2147481059" r:id="rId51"/>
    <p:sldId id="2147481034" r:id="rId52"/>
    <p:sldId id="2147481033" r:id="rId53"/>
    <p:sldId id="2147481077" r:id="rId54"/>
    <p:sldId id="2147481078" r:id="rId55"/>
    <p:sldId id="2147481062" r:id="rId56"/>
    <p:sldId id="2147481042" r:id="rId57"/>
    <p:sldId id="2147480977" r:id="rId58"/>
    <p:sldId id="2147481043" r:id="rId59"/>
    <p:sldId id="2147480979" r:id="rId60"/>
    <p:sldId id="2147470504" r:id="rId61"/>
    <p:sldId id="2147480980" r:id="rId62"/>
    <p:sldId id="2147480981" r:id="rId63"/>
    <p:sldId id="2147470446" r:id="rId64"/>
    <p:sldId id="2147481080" r:id="rId65"/>
    <p:sldId id="2147470488" r:id="rId66"/>
    <p:sldId id="271" r:id="rId67"/>
    <p:sldId id="2147480946" r:id="rId68"/>
    <p:sldId id="259" r:id="rId69"/>
    <p:sldId id="2147480983" r:id="rId70"/>
    <p:sldId id="2147481085" r:id="rId71"/>
    <p:sldId id="2147480938" r:id="rId72"/>
    <p:sldId id="2147481051" r:id="rId73"/>
    <p:sldId id="573" r:id="rId74"/>
    <p:sldId id="2147481061" r:id="rId75"/>
    <p:sldId id="292"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795131-F131-DD8D-EC92-75A68C2343BF}" name="Tim Person" initials="TP" userId="S::tperson@ushealthconnect.com::b2b484d9-01a2-453c-8946-0f01071f09e2" providerId="AD"/>
  <p188:author id="{F81DE35A-50DD-831C-4C71-771EAADA53CF}" name="Paige Daniels" initials="PD" userId="S::pdaniels@ushealthconnect.com::86daaabd-8219-4d78-97e4-3e43d69765b9" providerId="AD"/>
  <p188:author id="{DBD5FE65-ECD1-6335-8562-01A6292607CF}" name="Jeannie Hoffman-Censits" initials="JH" userId="S::jhoffm57@jh.edu::c73448e3-a1cd-49ec-b18c-170482612afb" providerId="AD"/>
  <p188:author id="{0687B19D-8269-EC7C-2ED0-A643C948A569}" name="Olivia Marshall" initials="OM" userId="S::OMarshall@ushealthconnect.com::ff4eb11f-1293-460e-bc55-670f617c422b" providerId="AD"/>
  <p188:author id="{DC58BEA5-05B9-0DF6-87DC-E9980C486B90}" name="Neal Shore" initials="NS" userId="S::NShore@gsuro.com::d8920535-7d6f-4714-8ae3-b08cac94fa6c" providerId="AD"/>
  <p188:author id="{D9561DE4-01D6-0762-7F17-5C46F3B63AE4}" name="Bing-E Xu" initials="BX" userId="S::bxu@ushealthconnect.com::990b69f3-48c2-4329-8ecf-51bb172f8bc3" providerId="AD"/>
  <p188:author id="{ED06ABED-A05C-63D9-D63F-AC90D2E8514B}" name="Harley Kidner" initials="HK" userId="S::HKidner@ushealthconnect.com::5b13863f-857f-45ba-b29d-d3555fa5f84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345A"/>
    <a:srgbClr val="0089CA"/>
    <a:srgbClr val="E4F6FF"/>
    <a:srgbClr val="D8D8D8"/>
    <a:srgbClr val="000000"/>
    <a:srgbClr val="EFAB00"/>
    <a:srgbClr val="1254A5"/>
    <a:srgbClr val="00429C"/>
    <a:srgbClr val="CBD8E9"/>
    <a:srgbClr val="E7ED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E6F8D8-B6C2-43E4-AAEC-ABE10198D4CA}" v="11" dt="2026-06-17T22:27:29.0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48" autoAdjust="0"/>
    <p:restoredTop sz="78450" autoAdjust="0"/>
  </p:normalViewPr>
  <p:slideViewPr>
    <p:cSldViewPr snapToGrid="0">
      <p:cViewPr varScale="1">
        <p:scale>
          <a:sx n="58" d="100"/>
          <a:sy n="58" d="100"/>
        </p:scale>
        <p:origin x="72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3.xml"/><Relationship Id="rId82" Type="http://schemas.microsoft.com/office/2015/10/relationships/revisionInfo" Target="revisionInfo.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0677C7-C0CC-4388-9F65-4ADB60F5D7EF}" type="datetimeFigureOut">
              <a:rPr lang="en-US" smtClean="0"/>
              <a:t>6/18/2026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6A4DA9-F686-4DEB-A359-3C8F7400EEF2}" type="slidenum">
              <a:rPr lang="en-US" smtClean="0"/>
              <a:t>‹#›</a:t>
            </a:fld>
            <a:endParaRPr lang="en-US"/>
          </a:p>
        </p:txBody>
      </p:sp>
    </p:spTree>
    <p:extLst>
      <p:ext uri="{BB962C8B-B14F-4D97-AF65-F5344CB8AC3E}">
        <p14:creationId xmlns:p14="http://schemas.microsoft.com/office/powerpoint/2010/main" val="3945462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D74FC-6A3E-C145-8C47-3D28F7FEA0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560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Enfortumab vedotin is an antibody-drug conjugate and the first approved for urothelial cancer. The chemotherapy attached to an antibody, I think of it like a heat-seeking missile. So instead of more conventional older types of chemotherapies with relatively even distribution throughout the body, antibody-drug conjugates are really essentially a targeted chemotherapy with the hope, and an idea that more of the drug will be delivered to the site of the cancer and then sparing normal tissues.</a:t>
            </a:r>
          </a:p>
          <a:p>
            <a:endParaRPr lang="en-US" dirty="0"/>
          </a:p>
        </p:txBody>
      </p:sp>
      <p:sp>
        <p:nvSpPr>
          <p:cNvPr id="4" name="Slide Number Placeholder 3"/>
          <p:cNvSpPr>
            <a:spLocks noGrp="1"/>
          </p:cNvSpPr>
          <p:nvPr>
            <p:ph type="sldNum" sz="quarter" idx="5"/>
          </p:nvPr>
        </p:nvSpPr>
        <p:spPr/>
        <p:txBody>
          <a:bodyPr/>
          <a:lstStyle/>
          <a:p>
            <a:fld id="{B86A4DA9-F686-4DEB-A359-3C8F7400EEF2}" type="slidenum">
              <a:rPr lang="en-US" smtClean="0"/>
              <a:t>12</a:t>
            </a:fld>
            <a:endParaRPr lang="en-US"/>
          </a:p>
        </p:txBody>
      </p:sp>
    </p:spTree>
    <p:extLst>
      <p:ext uri="{BB962C8B-B14F-4D97-AF65-F5344CB8AC3E}">
        <p14:creationId xmlns:p14="http://schemas.microsoft.com/office/powerpoint/2010/main" val="3874544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early phase trial, the EV-103 trial had multiple different cohorts, including enfortumab alone and then enfortumab plus pembrolizumab, which is a checkpoint inhibitor. This was initially done in patients who were cisplatin ineligible with a really tremendous response rate in patients untreated at the time. And interestingly, when we look at the long-term data from that trial, 42% of patients with advanced urothelial cancer who were cisplatin ineligible were alive at five years, and that compares to historic data where less than 5% were alive in a similar population from prior. So definitely a game changer in terms of long-term outcomes for patients with urothelial cancer, particularly those who are cisplatin ineligible.</a:t>
            </a:r>
          </a:p>
        </p:txBody>
      </p:sp>
      <p:sp>
        <p:nvSpPr>
          <p:cNvPr id="4" name="Slide Number Placeholder 3"/>
          <p:cNvSpPr>
            <a:spLocks noGrp="1"/>
          </p:cNvSpPr>
          <p:nvPr>
            <p:ph type="sldNum" sz="quarter" idx="5"/>
          </p:nvPr>
        </p:nvSpPr>
        <p:spPr/>
        <p:txBody>
          <a:bodyPr/>
          <a:lstStyle/>
          <a:p>
            <a:fld id="{B86A4DA9-F686-4DEB-A359-3C8F7400EEF2}" type="slidenum">
              <a:rPr lang="en-US" smtClean="0"/>
              <a:t>13</a:t>
            </a:fld>
            <a:endParaRPr lang="en-US"/>
          </a:p>
        </p:txBody>
      </p:sp>
    </p:spTree>
    <p:extLst>
      <p:ext uri="{BB962C8B-B14F-4D97-AF65-F5344CB8AC3E}">
        <p14:creationId xmlns:p14="http://schemas.microsoft.com/office/powerpoint/2010/main" val="3386875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what about the story of the patients who are survivors? Those of you who have used EVP in your practice know that there is really a wide range of outcomes as well as duration of therapy. And so, these are really just not necessarily examples from the trial, but examples from my own practice where you could have a patient who had a complete response in cycle 3, dose reduced for neuropathy and then just continues on pembrolizumab. Or a patient who had a partial response in cycle 3 was then stable, held for cumulative toxicity. And because of slow growth, maybe went on to have a resection. Or patients who have high-grade skin toxicity early on, stop all drugs, and 2 years later, maybe still have a complete response. So there is a lot of variable outcomes that we see in terms of what those survivors look like. And it’s one thing I think we’re lacking from some of these papers is what exactly was the journey that these different patients on this trial actually took to have these great long-term outcomes. </a:t>
            </a:r>
          </a:p>
        </p:txBody>
      </p:sp>
      <p:sp>
        <p:nvSpPr>
          <p:cNvPr id="4" name="Slide Number Placeholder 3"/>
          <p:cNvSpPr>
            <a:spLocks noGrp="1"/>
          </p:cNvSpPr>
          <p:nvPr>
            <p:ph type="sldNum" sz="quarter" idx="5"/>
          </p:nvPr>
        </p:nvSpPr>
        <p:spPr/>
        <p:txBody>
          <a:bodyPr/>
          <a:lstStyle/>
          <a:p>
            <a:fld id="{B86A4DA9-F686-4DEB-A359-3C8F7400EEF2}" type="slidenum">
              <a:rPr lang="en-US" smtClean="0"/>
              <a:t>14</a:t>
            </a:fld>
            <a:endParaRPr lang="en-US"/>
          </a:p>
        </p:txBody>
      </p:sp>
    </p:spTree>
    <p:extLst>
      <p:ext uri="{BB962C8B-B14F-4D97-AF65-F5344CB8AC3E}">
        <p14:creationId xmlns:p14="http://schemas.microsoft.com/office/powerpoint/2010/main" val="3449755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again, for those of you who have used EVP, most patients have some degree of response. The response rate is quite high at over 70% regardless of PD-L1 status. Responses are brisk and durable. I tell patients, “Often times, you’ll tell me before I tell you whether or not the medication is working based on how you’re feeling, potentially in narcotic use and other markers.“ And also, you can see here from the spider plot on the right-hand side, that most of these responses in patients who are responders tend to be durable. And it’s regardless of PD-L1 status, so we may or may not check it. But in terms of deciding whether or not a patient should get enfortumab vedotin and pembrolizumab, we give it regardless. </a:t>
            </a:r>
          </a:p>
          <a:p>
            <a:endParaRPr lang="en-US" dirty="0"/>
          </a:p>
        </p:txBody>
      </p:sp>
      <p:sp>
        <p:nvSpPr>
          <p:cNvPr id="4" name="Slide Number Placeholder 3"/>
          <p:cNvSpPr>
            <a:spLocks noGrp="1"/>
          </p:cNvSpPr>
          <p:nvPr>
            <p:ph type="sldNum" sz="quarter" idx="5"/>
          </p:nvPr>
        </p:nvSpPr>
        <p:spPr/>
        <p:txBody>
          <a:bodyPr/>
          <a:lstStyle/>
          <a:p>
            <a:fld id="{B86A4DA9-F686-4DEB-A359-3C8F7400EEF2}" type="slidenum">
              <a:rPr lang="en-US" smtClean="0"/>
              <a:t>15</a:t>
            </a:fld>
            <a:endParaRPr lang="en-US"/>
          </a:p>
        </p:txBody>
      </p:sp>
    </p:spTree>
    <p:extLst>
      <p:ext uri="{BB962C8B-B14F-4D97-AF65-F5344CB8AC3E}">
        <p14:creationId xmlns:p14="http://schemas.microsoft.com/office/powerpoint/2010/main" val="3413440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Enfortumab vedotin is an antibody-drug conjugate that’s targeted against a surface protein on cells called nectin-4. And actually in the early-phase trials of enfortumab, patients had to have nectin-4 testing. In order to even be considered for the trials, nectin-4 was one, felt to be rather ubiquitous, and then two, regardless of nectin-4 expression, patients tended to respond to enfortumab and pembrolizumab. So, it was no longer required. It’s not at all part of standard of care. A patient comes into our office with metastatic urothelial cancer, most of the time patients are generally eligible for the treatment. A few patients may be ineligible, so it’s really the chair time and insurance clearance are the things that we need for the patient to get started. We don’t need nectin-4 testing, nor does it seem to impact outcomes. </a:t>
            </a:r>
          </a:p>
        </p:txBody>
      </p:sp>
      <p:sp>
        <p:nvSpPr>
          <p:cNvPr id="4" name="Slide Number Placeholder 3"/>
          <p:cNvSpPr>
            <a:spLocks noGrp="1"/>
          </p:cNvSpPr>
          <p:nvPr>
            <p:ph type="sldNum" sz="quarter" idx="5"/>
          </p:nvPr>
        </p:nvSpPr>
        <p:spPr/>
        <p:txBody>
          <a:bodyPr/>
          <a:lstStyle/>
          <a:p>
            <a:fld id="{B86A4DA9-F686-4DEB-A359-3C8F7400EEF2}" type="slidenum">
              <a:rPr lang="en-US" smtClean="0"/>
              <a:t>16</a:t>
            </a:fld>
            <a:endParaRPr lang="en-US"/>
          </a:p>
        </p:txBody>
      </p:sp>
    </p:spTree>
    <p:extLst>
      <p:ext uri="{BB962C8B-B14F-4D97-AF65-F5344CB8AC3E}">
        <p14:creationId xmlns:p14="http://schemas.microsoft.com/office/powerpoint/2010/main" val="965460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same era as the </a:t>
            </a:r>
            <a:r>
              <a:rPr lang="en-US" dirty="0" err="1"/>
              <a:t>CheckMate</a:t>
            </a:r>
            <a:r>
              <a:rPr lang="en-US" dirty="0"/>
              <a:t> 901 trial, when platinum alone was standard, in EV-302, enfortumab and pembrolizumab was tested against platinum. So, the phase 3 trial looking at frontline enfortumab plus pembrolizumab versus chemotherapy in advanced urothelial cancer was the definitive randomized trial that brought this treatment into the frontline standard of care for cisplatin-eligible patients. So, this is a large international phase 3 trial using enfortumab and pembrolizumab. The standard dosing is 1.25 mg/kg on days 1 and 8, capped at 125 mg, and pembrolizumab on day 1. It’s a 3-week cycle versus chemotherapy and the standard at the time was cisplatin or carboplatin and gemcitabine for a maximum of 6 cycles. Now, as the trial was in development, the JAVELIN trial was coming along as well. So, an amendment was made that patients on the chemotherapy arm, if they were eligible, could certainly have gotten a maintenance as part of their standard of care in the control arm. And I think over like 20% of patients actually went on to get that maintenance therapy. </a:t>
            </a:r>
          </a:p>
        </p:txBody>
      </p:sp>
      <p:sp>
        <p:nvSpPr>
          <p:cNvPr id="4" name="Slide Number Placeholder 3"/>
          <p:cNvSpPr>
            <a:spLocks noGrp="1"/>
          </p:cNvSpPr>
          <p:nvPr>
            <p:ph type="sldNum" sz="quarter" idx="5"/>
          </p:nvPr>
        </p:nvSpPr>
        <p:spPr/>
        <p:txBody>
          <a:bodyPr/>
          <a:lstStyle/>
          <a:p>
            <a:fld id="{B86A4DA9-F686-4DEB-A359-3C8F7400EEF2}" type="slidenum">
              <a:rPr lang="en-US" smtClean="0"/>
              <a:t>17</a:t>
            </a:fld>
            <a:endParaRPr lang="en-US"/>
          </a:p>
        </p:txBody>
      </p:sp>
    </p:spTree>
    <p:extLst>
      <p:ext uri="{BB962C8B-B14F-4D97-AF65-F5344CB8AC3E}">
        <p14:creationId xmlns:p14="http://schemas.microsoft.com/office/powerpoint/2010/main" val="752475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overall survival was really unprecedented, 31.5 months in the enfortumab and pembrolizumab arm versus 16.1 months in the control arm. Nothing like we had ever seen before, almost doubling an overall survival in the patients who received enfortumab and pembrolizumab. </a:t>
            </a:r>
          </a:p>
        </p:txBody>
      </p:sp>
      <p:sp>
        <p:nvSpPr>
          <p:cNvPr id="4" name="Slide Number Placeholder 3"/>
          <p:cNvSpPr>
            <a:spLocks noGrp="1"/>
          </p:cNvSpPr>
          <p:nvPr>
            <p:ph type="sldNum" sz="quarter" idx="5"/>
          </p:nvPr>
        </p:nvSpPr>
        <p:spPr/>
        <p:txBody>
          <a:bodyPr/>
          <a:lstStyle/>
          <a:p>
            <a:fld id="{B86A4DA9-F686-4DEB-A359-3C8F7400EEF2}" type="slidenum">
              <a:rPr lang="en-US" smtClean="0"/>
              <a:t>18</a:t>
            </a:fld>
            <a:endParaRPr lang="en-US"/>
          </a:p>
        </p:txBody>
      </p:sp>
    </p:spTree>
    <p:extLst>
      <p:ext uri="{BB962C8B-B14F-4D97-AF65-F5344CB8AC3E}">
        <p14:creationId xmlns:p14="http://schemas.microsoft.com/office/powerpoint/2010/main" val="104615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if you look by cisplatin eligibility, if you think about things like peripheral neuropathy and performance status of 2 or patients that had hearing issues, those patients who were eligible or ineligible for cisplatin, both clearly had benefit from enfortumab and pembrolizumab versus chemotherapy.</a:t>
            </a:r>
          </a:p>
        </p:txBody>
      </p:sp>
      <p:sp>
        <p:nvSpPr>
          <p:cNvPr id="4" name="Slide Number Placeholder 3"/>
          <p:cNvSpPr>
            <a:spLocks noGrp="1"/>
          </p:cNvSpPr>
          <p:nvPr>
            <p:ph type="sldNum" sz="quarter" idx="5"/>
          </p:nvPr>
        </p:nvSpPr>
        <p:spPr/>
        <p:txBody>
          <a:bodyPr/>
          <a:lstStyle/>
          <a:p>
            <a:fld id="{B86A4DA9-F686-4DEB-A359-3C8F7400EEF2}" type="slidenum">
              <a:rPr lang="en-US" smtClean="0"/>
              <a:t>19</a:t>
            </a:fld>
            <a:endParaRPr lang="en-US"/>
          </a:p>
        </p:txBody>
      </p:sp>
    </p:spTree>
    <p:extLst>
      <p:ext uri="{BB962C8B-B14F-4D97-AF65-F5344CB8AC3E}">
        <p14:creationId xmlns:p14="http://schemas.microsoft.com/office/powerpoint/2010/main" val="3617977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Notably, all patient subgroups fared better with enfortumab and pembrolizumab, even in poor risk patients with liver and visceral metastasis and in frailness defined by cisplatin eligibility.</a:t>
            </a:r>
          </a:p>
        </p:txBody>
      </p:sp>
      <p:sp>
        <p:nvSpPr>
          <p:cNvPr id="4" name="Slide Number Placeholder 3"/>
          <p:cNvSpPr>
            <a:spLocks noGrp="1"/>
          </p:cNvSpPr>
          <p:nvPr>
            <p:ph type="sldNum" sz="quarter" idx="5"/>
          </p:nvPr>
        </p:nvSpPr>
        <p:spPr/>
        <p:txBody>
          <a:bodyPr/>
          <a:lstStyle/>
          <a:p>
            <a:fld id="{B86A4DA9-F686-4DEB-A359-3C8F7400EEF2}" type="slidenum">
              <a:rPr lang="en-US" smtClean="0"/>
              <a:t>20</a:t>
            </a:fld>
            <a:endParaRPr lang="en-US"/>
          </a:p>
        </p:txBody>
      </p:sp>
    </p:spTree>
    <p:extLst>
      <p:ext uri="{BB962C8B-B14F-4D97-AF65-F5344CB8AC3E}">
        <p14:creationId xmlns:p14="http://schemas.microsoft.com/office/powerpoint/2010/main" val="668438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profound survival benefit with EVP in EV-302 was durable at a recent 3.5-year follow-up. And really importantly, the tails of these curves are flattening out over time that we can see. Patients are continuing to live longer on the EVP arm compared to chemotherapy, now out to 33.6 months of overall survival. </a:t>
            </a:r>
          </a:p>
        </p:txBody>
      </p:sp>
      <p:sp>
        <p:nvSpPr>
          <p:cNvPr id="4" name="Slide Number Placeholder 3"/>
          <p:cNvSpPr>
            <a:spLocks noGrp="1"/>
          </p:cNvSpPr>
          <p:nvPr>
            <p:ph type="sldNum" sz="quarter" idx="5"/>
          </p:nvPr>
        </p:nvSpPr>
        <p:spPr/>
        <p:txBody>
          <a:bodyPr/>
          <a:lstStyle/>
          <a:p>
            <a:fld id="{B86A4DA9-F686-4DEB-A359-3C8F7400EEF2}" type="slidenum">
              <a:rPr lang="en-US" smtClean="0"/>
              <a:t>21</a:t>
            </a:fld>
            <a:endParaRPr lang="en-US"/>
          </a:p>
        </p:txBody>
      </p:sp>
    </p:spTree>
    <p:extLst>
      <p:ext uri="{BB962C8B-B14F-4D97-AF65-F5344CB8AC3E}">
        <p14:creationId xmlns:p14="http://schemas.microsoft.com/office/powerpoint/2010/main" val="2528475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21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921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5C3F54-763A-EE41-8132-99EF98686136}"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3.5-year median follow-up, EVP demonstrated ORRs exceeding those with chemotherapy, with about twice as many patients achieving a CR. Cumulative responses deepened over time, with around 2/3 of patients with CR converting from PR to CR.</a:t>
            </a:r>
          </a:p>
        </p:txBody>
      </p:sp>
      <p:sp>
        <p:nvSpPr>
          <p:cNvPr id="4" name="Slide Number Placeholder 3"/>
          <p:cNvSpPr>
            <a:spLocks noGrp="1"/>
          </p:cNvSpPr>
          <p:nvPr>
            <p:ph type="sldNum" sz="quarter" idx="5"/>
          </p:nvPr>
        </p:nvSpPr>
        <p:spPr/>
        <p:txBody>
          <a:bodyPr/>
          <a:lstStyle/>
          <a:p>
            <a:fld id="{B86A4DA9-F686-4DEB-A359-3C8F7400EEF2}" type="slidenum">
              <a:rPr lang="en-US" smtClean="0"/>
              <a:t>22</a:t>
            </a:fld>
            <a:endParaRPr lang="en-US"/>
          </a:p>
        </p:txBody>
      </p:sp>
    </p:spTree>
    <p:extLst>
      <p:ext uri="{BB962C8B-B14F-4D97-AF65-F5344CB8AC3E}">
        <p14:creationId xmlns:p14="http://schemas.microsoft.com/office/powerpoint/2010/main" val="24052406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some considerations for using enfortumab and pembrolizumab as frontline therapy. So certainly consider EVP as the first-line treatment of choice for locally advanced and metastatic urothelial cancer. In our practice, we’re starting enfortumab and pembrolizumab, and then at the same time, sending off biomarker testing for next-gen sequencing at this point in time. Those are kind of complete packages where we’re also getting PD-L1 testing, even though we’re not necessarily using it, as well as other things like HER2 IHC, which we’ll talk about soon. What to expect? So in the trials, patients were allowed up to 35 cycles of pembrolizumab and no maximum for enfortumab vedotin. Again, those of us who use these medications in practice know that I don’t think we’ve seen anybody that maybe has gone out that long maybe for the immunotherapy.</a:t>
            </a:r>
          </a:p>
          <a:p>
            <a:endParaRPr lang="en-US" dirty="0"/>
          </a:p>
          <a:p>
            <a:r>
              <a:rPr lang="en-US" dirty="0"/>
              <a:t>But in the 302 trial, the median number of cycles for </a:t>
            </a:r>
            <a:r>
              <a:rPr lang="en-US" dirty="0" err="1"/>
              <a:t>pembro</a:t>
            </a:r>
            <a:r>
              <a:rPr lang="en-US" dirty="0"/>
              <a:t> was 11, and the median number of cycles for enfortumab was 9 because of cumulative toxicity. Also, importantly, per standard of care per the package insert that the dose of enfortumab vedotin is capped at 125 mg, And so that is well known I am sure to the oncologists as well as your pharmacy and nursing teams because you can see increased toxicity with higher doses.</a:t>
            </a:r>
          </a:p>
        </p:txBody>
      </p:sp>
      <p:sp>
        <p:nvSpPr>
          <p:cNvPr id="4" name="Slide Number Placeholder 3"/>
          <p:cNvSpPr>
            <a:spLocks noGrp="1"/>
          </p:cNvSpPr>
          <p:nvPr>
            <p:ph type="sldNum" sz="quarter" idx="5"/>
          </p:nvPr>
        </p:nvSpPr>
        <p:spPr/>
        <p:txBody>
          <a:bodyPr/>
          <a:lstStyle/>
          <a:p>
            <a:fld id="{B86A4DA9-F686-4DEB-A359-3C8F7400EEF2}" type="slidenum">
              <a:rPr lang="en-US" smtClean="0"/>
              <a:t>23</a:t>
            </a:fld>
            <a:endParaRPr lang="en-US"/>
          </a:p>
        </p:txBody>
      </p:sp>
    </p:spTree>
    <p:extLst>
      <p:ext uri="{BB962C8B-B14F-4D97-AF65-F5344CB8AC3E}">
        <p14:creationId xmlns:p14="http://schemas.microsoft.com/office/powerpoint/2010/main" val="1877658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what about the second-line setting? Most patients will derive some clinical benefit from enfortumab and pembrolizumab, and some will even have a durable complete response. But for primary progressors or those who are intolerant or progress after initial response, what's next? For now, there's little data to guide and trials are forthcoming and retrospective experiences are being shared. </a:t>
            </a:r>
          </a:p>
          <a:p>
            <a:endParaRPr lang="en-US" dirty="0"/>
          </a:p>
          <a:p>
            <a:r>
              <a:rPr lang="en-US" dirty="0"/>
              <a:t>But in the meantime, the NCCN has provided a roadmap for options for consideration based on biomarkers and patient comorbidities such as peripheral neuropathy. </a:t>
            </a:r>
          </a:p>
          <a:p>
            <a:endParaRPr lang="en-US" dirty="0"/>
          </a:p>
        </p:txBody>
      </p:sp>
      <p:sp>
        <p:nvSpPr>
          <p:cNvPr id="4" name="Slide Number Placeholder 3"/>
          <p:cNvSpPr>
            <a:spLocks noGrp="1"/>
          </p:cNvSpPr>
          <p:nvPr>
            <p:ph type="sldNum" sz="quarter" idx="5"/>
          </p:nvPr>
        </p:nvSpPr>
        <p:spPr/>
        <p:txBody>
          <a:bodyPr/>
          <a:lstStyle/>
          <a:p>
            <a:fld id="{B86A4DA9-F686-4DEB-A359-3C8F7400EEF2}" type="slidenum">
              <a:rPr lang="en-US" smtClean="0"/>
              <a:t>25</a:t>
            </a:fld>
            <a:endParaRPr lang="en-US"/>
          </a:p>
        </p:txBody>
      </p:sp>
    </p:spTree>
    <p:extLst>
      <p:ext uri="{BB962C8B-B14F-4D97-AF65-F5344CB8AC3E}">
        <p14:creationId xmlns:p14="http://schemas.microsoft.com/office/powerpoint/2010/main" val="4122096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making follow-up treatment decisions, following enfortumab and pembrolizumab, follow-up biopsy, if feasible, could be considered for repeat testing or banking for clinical trials. Many patients have the option for next-line platinum, which has shown some activity in retrospective series. When feasible, biomarker-directed therapy may also be an option, and of course these choices can be made in sequence in later lines of therapies.</a:t>
            </a:r>
          </a:p>
          <a:p>
            <a:endParaRPr lang="en-US" dirty="0"/>
          </a:p>
        </p:txBody>
      </p:sp>
      <p:sp>
        <p:nvSpPr>
          <p:cNvPr id="4" name="Slide Number Placeholder 3"/>
          <p:cNvSpPr>
            <a:spLocks noGrp="1"/>
          </p:cNvSpPr>
          <p:nvPr>
            <p:ph type="sldNum" sz="quarter" idx="5"/>
          </p:nvPr>
        </p:nvSpPr>
        <p:spPr/>
        <p:txBody>
          <a:bodyPr/>
          <a:lstStyle/>
          <a:p>
            <a:fld id="{B86A4DA9-F686-4DEB-A359-3C8F7400EEF2}" type="slidenum">
              <a:rPr lang="en-US" smtClean="0"/>
              <a:t>26</a:t>
            </a:fld>
            <a:endParaRPr lang="en-US"/>
          </a:p>
        </p:txBody>
      </p:sp>
    </p:spTree>
    <p:extLst>
      <p:ext uri="{BB962C8B-B14F-4D97-AF65-F5344CB8AC3E}">
        <p14:creationId xmlns:p14="http://schemas.microsoft.com/office/powerpoint/2010/main" val="3444369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approved biomarker-directed therapies, and this means where there's tangible proof that the patient provides to us based on their tumor samples, are trastuzumab deruxtecan, a HER2-directed antibody-drug conjugate, as well as erdafitinib, which is an oral targeted therapy against the FGFR3 pathway. Both can be reasonably well tolerated in a late-line setting and effective for patients with treatment-refractory urothelial cancer.</a:t>
            </a:r>
          </a:p>
          <a:p>
            <a:endParaRPr lang="en-US" dirty="0"/>
          </a:p>
        </p:txBody>
      </p:sp>
      <p:sp>
        <p:nvSpPr>
          <p:cNvPr id="4" name="Slide Number Placeholder 3"/>
          <p:cNvSpPr>
            <a:spLocks noGrp="1"/>
          </p:cNvSpPr>
          <p:nvPr>
            <p:ph type="sldNum" sz="quarter" idx="5"/>
          </p:nvPr>
        </p:nvSpPr>
        <p:spPr/>
        <p:txBody>
          <a:bodyPr/>
          <a:lstStyle/>
          <a:p>
            <a:fld id="{B86A4DA9-F686-4DEB-A359-3C8F7400EEF2}" type="slidenum">
              <a:rPr lang="en-US" smtClean="0"/>
              <a:t>27</a:t>
            </a:fld>
            <a:endParaRPr lang="en-US"/>
          </a:p>
        </p:txBody>
      </p:sp>
    </p:spTree>
    <p:extLst>
      <p:ext uri="{BB962C8B-B14F-4D97-AF65-F5344CB8AC3E}">
        <p14:creationId xmlns:p14="http://schemas.microsoft.com/office/powerpoint/2010/main" val="362860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data we have for using HER2-directed therapy is, I think really a lovely trial design. The DESTINY-PanTumor02 study looked at the FDA-approved drug trastuzumab deruxtecan, a slightly lower dose than used in breast cancer, in any solid tumor with overexpression of HER2, looking for outcomes like response rate and survival outcomes as well as toxicity.</a:t>
            </a:r>
          </a:p>
        </p:txBody>
      </p:sp>
      <p:sp>
        <p:nvSpPr>
          <p:cNvPr id="4" name="Slide Number Placeholder 3"/>
          <p:cNvSpPr>
            <a:spLocks noGrp="1"/>
          </p:cNvSpPr>
          <p:nvPr>
            <p:ph type="sldNum" sz="quarter" idx="5"/>
          </p:nvPr>
        </p:nvSpPr>
        <p:spPr/>
        <p:txBody>
          <a:bodyPr/>
          <a:lstStyle/>
          <a:p>
            <a:fld id="{B86A4DA9-F686-4DEB-A359-3C8F7400EEF2}" type="slidenum">
              <a:rPr lang="en-US" smtClean="0"/>
              <a:t>28</a:t>
            </a:fld>
            <a:endParaRPr lang="en-US"/>
          </a:p>
        </p:txBody>
      </p:sp>
    </p:spTree>
    <p:extLst>
      <p:ext uri="{BB962C8B-B14F-4D97-AF65-F5344CB8AC3E}">
        <p14:creationId xmlns:p14="http://schemas.microsoft.com/office/powerpoint/2010/main" val="19629270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just highlight the bladder cancer cohort, only 41 patients, but you know, particularly for those with overexpression of HER2 by immunohistochemistry, the response rates were relatively impressive, making this a tool that we have in our toolkit for patients with urothelial cancer with progression on EVP. </a:t>
            </a:r>
          </a:p>
        </p:txBody>
      </p:sp>
      <p:sp>
        <p:nvSpPr>
          <p:cNvPr id="4" name="Slide Number Placeholder 3"/>
          <p:cNvSpPr>
            <a:spLocks noGrp="1"/>
          </p:cNvSpPr>
          <p:nvPr>
            <p:ph type="sldNum" sz="quarter" idx="5"/>
          </p:nvPr>
        </p:nvSpPr>
        <p:spPr/>
        <p:txBody>
          <a:bodyPr/>
          <a:lstStyle/>
          <a:p>
            <a:fld id="{B86A4DA9-F686-4DEB-A359-3C8F7400EEF2}" type="slidenum">
              <a:rPr lang="en-US" smtClean="0"/>
              <a:t>29</a:t>
            </a:fld>
            <a:endParaRPr lang="en-US"/>
          </a:p>
        </p:txBody>
      </p:sp>
    </p:spTree>
    <p:extLst>
      <p:ext uri="{BB962C8B-B14F-4D97-AF65-F5344CB8AC3E}">
        <p14:creationId xmlns:p14="http://schemas.microsoft.com/office/powerpoint/2010/main" val="41840942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erdafitinib? It was tested in a single-arm study as well as in this phase 3 THOR trial looking at patients who had previous checkpoint inhibitor or who had not had previous checkpoint inhibitor with 2 arms looking at erdafitinib with modern comparators at the time. </a:t>
            </a:r>
          </a:p>
        </p:txBody>
      </p:sp>
      <p:sp>
        <p:nvSpPr>
          <p:cNvPr id="4" name="Slide Number Placeholder 3"/>
          <p:cNvSpPr>
            <a:spLocks noGrp="1"/>
          </p:cNvSpPr>
          <p:nvPr>
            <p:ph type="sldNum" sz="quarter" idx="5"/>
          </p:nvPr>
        </p:nvSpPr>
        <p:spPr/>
        <p:txBody>
          <a:bodyPr/>
          <a:lstStyle/>
          <a:p>
            <a:fld id="{B86A4DA9-F686-4DEB-A359-3C8F7400EEF2}" type="slidenum">
              <a:rPr lang="en-US" smtClean="0"/>
              <a:t>30</a:t>
            </a:fld>
            <a:endParaRPr lang="en-US"/>
          </a:p>
        </p:txBody>
      </p:sp>
    </p:spTree>
    <p:extLst>
      <p:ext uri="{BB962C8B-B14F-4D97-AF65-F5344CB8AC3E}">
        <p14:creationId xmlns:p14="http://schemas.microsoft.com/office/powerpoint/2010/main" val="524314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Erdafitinib led to improved overall survival versus physician’s choice chemotherapy in the US. We tend to use docetaxel in that setting, with a median overall survival of 12 months. </a:t>
            </a:r>
          </a:p>
        </p:txBody>
      </p:sp>
      <p:sp>
        <p:nvSpPr>
          <p:cNvPr id="4" name="Slide Number Placeholder 3"/>
          <p:cNvSpPr>
            <a:spLocks noGrp="1"/>
          </p:cNvSpPr>
          <p:nvPr>
            <p:ph type="sldNum" sz="quarter" idx="5"/>
          </p:nvPr>
        </p:nvSpPr>
        <p:spPr/>
        <p:txBody>
          <a:bodyPr/>
          <a:lstStyle/>
          <a:p>
            <a:fld id="{B86A4DA9-F686-4DEB-A359-3C8F7400EEF2}" type="slidenum">
              <a:rPr lang="en-US" smtClean="0"/>
              <a:t>31</a:t>
            </a:fld>
            <a:endParaRPr lang="en-US"/>
          </a:p>
        </p:txBody>
      </p:sp>
    </p:spTree>
    <p:extLst>
      <p:ext uri="{BB962C8B-B14F-4D97-AF65-F5344CB8AC3E}">
        <p14:creationId xmlns:p14="http://schemas.microsoft.com/office/powerpoint/2010/main" val="38681426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subsequent therapies for patients who previously had enfortumab and pembrolizumab? What does the Ev-302 study tell us? For patients who received any therapy after EVP, the majority of them look like they got platinum-based chemotherapy. </a:t>
            </a:r>
          </a:p>
        </p:txBody>
      </p:sp>
      <p:sp>
        <p:nvSpPr>
          <p:cNvPr id="4" name="Slide Number Placeholder 3"/>
          <p:cNvSpPr>
            <a:spLocks noGrp="1"/>
          </p:cNvSpPr>
          <p:nvPr>
            <p:ph type="sldNum" sz="quarter" idx="5"/>
          </p:nvPr>
        </p:nvSpPr>
        <p:spPr/>
        <p:txBody>
          <a:bodyPr/>
          <a:lstStyle/>
          <a:p>
            <a:fld id="{B86A4DA9-F686-4DEB-A359-3C8F7400EEF2}" type="slidenum">
              <a:rPr lang="en-US" smtClean="0"/>
              <a:t>32</a:t>
            </a:fld>
            <a:endParaRPr lang="en-US"/>
          </a:p>
        </p:txBody>
      </p:sp>
    </p:spTree>
    <p:extLst>
      <p:ext uri="{BB962C8B-B14F-4D97-AF65-F5344CB8AC3E}">
        <p14:creationId xmlns:p14="http://schemas.microsoft.com/office/powerpoint/2010/main" val="1774770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1126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EB5F856-7C31-C34B-A83D-F197DABE6AD6}"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some real-world outcomes looking at patients who’ve had enfortumab and pembrolizumab and then moved on to other therapies? So, this was published recently in Bladder Cancer in 2026, looking at the Flatiron database of over 15,000 patients. Over 700 of them or so had gotten first-line EVP, and if they had progressed, what other therapies did they get? So, the majority of the patients either got carboplatin-based chemotherapy, which makes sense again. To not have overlapping toxicity, particularly from neuropathy after EVP or other therapies, which I assume are those biomarker-directed therapies like erdafitinib or T-DXd. And looking at overall survival probability, not insignificant outcomes in terms of those patients who are able to start second-line therapy. So I do think that for patients who have progression on EVP, even though the outcomes from EVP can be so good, if patients are clearly having primary progression, I think it probably makes sense to think about what else is out there and what else they may respond to, either better or have a lower toxicity profile so that they may be able to get additional lines of therapy.</a:t>
            </a:r>
          </a:p>
          <a:p>
            <a:endParaRPr lang="en-US" dirty="0"/>
          </a:p>
        </p:txBody>
      </p:sp>
      <p:sp>
        <p:nvSpPr>
          <p:cNvPr id="4" name="Slide Number Placeholder 3"/>
          <p:cNvSpPr>
            <a:spLocks noGrp="1"/>
          </p:cNvSpPr>
          <p:nvPr>
            <p:ph type="sldNum" sz="quarter" idx="5"/>
          </p:nvPr>
        </p:nvSpPr>
        <p:spPr/>
        <p:txBody>
          <a:bodyPr/>
          <a:lstStyle/>
          <a:p>
            <a:fld id="{B86A4DA9-F686-4DEB-A359-3C8F7400EEF2}" type="slidenum">
              <a:rPr lang="en-US" smtClean="0"/>
              <a:t>33</a:t>
            </a:fld>
            <a:endParaRPr lang="en-US"/>
          </a:p>
        </p:txBody>
      </p:sp>
    </p:spTree>
    <p:extLst>
      <p:ext uri="{BB962C8B-B14F-4D97-AF65-F5344CB8AC3E}">
        <p14:creationId xmlns:p14="http://schemas.microsoft.com/office/powerpoint/2010/main" val="26847910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a poster from ASCO 2025. This was an experience paper from Memorial Sloan Kettering, just looking at their patients who had had progression on enfortumab and pembrolizumab. Again, kind of a smattering of treatments they had gotten in the second/third line. But in terms of those patients who had gotten any platinum-based chemotherapy, the response rate was 49% after EVP, which I think is certainly impressive and something to take into consideration for those patients who are progressing on the EVP or need something else. </a:t>
            </a:r>
          </a:p>
        </p:txBody>
      </p:sp>
      <p:sp>
        <p:nvSpPr>
          <p:cNvPr id="4" name="Slide Number Placeholder 3"/>
          <p:cNvSpPr>
            <a:spLocks noGrp="1"/>
          </p:cNvSpPr>
          <p:nvPr>
            <p:ph type="sldNum" sz="quarter" idx="5"/>
          </p:nvPr>
        </p:nvSpPr>
        <p:spPr/>
        <p:txBody>
          <a:bodyPr/>
          <a:lstStyle/>
          <a:p>
            <a:fld id="{B86A4DA9-F686-4DEB-A359-3C8F7400EEF2}" type="slidenum">
              <a:rPr lang="en-US" smtClean="0"/>
              <a:t>34</a:t>
            </a:fld>
            <a:endParaRPr lang="en-US"/>
          </a:p>
        </p:txBody>
      </p:sp>
    </p:spTree>
    <p:extLst>
      <p:ext uri="{BB962C8B-B14F-4D97-AF65-F5344CB8AC3E}">
        <p14:creationId xmlns:p14="http://schemas.microsoft.com/office/powerpoint/2010/main" val="40469754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national survey of GU oncologists. We survey when we don’t have the data and ask a similar question: what’s your preferred second-line treatment for metastatic urothelial cancer after enfortumab and pembrolizumab? And again, I think importantly these answers were all over the board in terms of any kind of preferred. But what that means is really as a joint decision with the patient and provider in terms of thinking about what their current comorbidity status is and what options here are on the table. </a:t>
            </a:r>
          </a:p>
        </p:txBody>
      </p:sp>
      <p:sp>
        <p:nvSpPr>
          <p:cNvPr id="4" name="Slide Number Placeholder 3"/>
          <p:cNvSpPr>
            <a:spLocks noGrp="1"/>
          </p:cNvSpPr>
          <p:nvPr>
            <p:ph type="sldNum" sz="quarter" idx="5"/>
          </p:nvPr>
        </p:nvSpPr>
        <p:spPr/>
        <p:txBody>
          <a:bodyPr/>
          <a:lstStyle/>
          <a:p>
            <a:fld id="{B86A4DA9-F686-4DEB-A359-3C8F7400EEF2}" type="slidenum">
              <a:rPr lang="en-US" smtClean="0"/>
              <a:t>35</a:t>
            </a:fld>
            <a:endParaRPr lang="en-US"/>
          </a:p>
        </p:txBody>
      </p:sp>
    </p:spTree>
    <p:extLst>
      <p:ext uri="{BB962C8B-B14F-4D97-AF65-F5344CB8AC3E}">
        <p14:creationId xmlns:p14="http://schemas.microsoft.com/office/powerpoint/2010/main" val="9644547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some instances, like in my clinic for predominantly variant subtypes, like, say, predominantly small squamous cell bladder cancer, I might start with platinum and immune therapy. And in this setting, if there's progression after that first line of therapy with platinum and a checkpoint, what can we use in the second-line and beyond setting? We know that enfortumab alone and potentially in combination has activity, and biomarker-directed therapy is also available.</a:t>
            </a:r>
          </a:p>
          <a:p>
            <a:endParaRPr lang="en-US" dirty="0"/>
          </a:p>
        </p:txBody>
      </p:sp>
      <p:sp>
        <p:nvSpPr>
          <p:cNvPr id="4" name="Slide Number Placeholder 3"/>
          <p:cNvSpPr>
            <a:spLocks noGrp="1"/>
          </p:cNvSpPr>
          <p:nvPr>
            <p:ph type="sldNum" sz="quarter" idx="5"/>
          </p:nvPr>
        </p:nvSpPr>
        <p:spPr/>
        <p:txBody>
          <a:bodyPr/>
          <a:lstStyle/>
          <a:p>
            <a:fld id="{B86A4DA9-F686-4DEB-A359-3C8F7400EEF2}" type="slidenum">
              <a:rPr lang="en-US" smtClean="0"/>
              <a:t>36</a:t>
            </a:fld>
            <a:endParaRPr lang="en-US"/>
          </a:p>
        </p:txBody>
      </p:sp>
    </p:spTree>
    <p:extLst>
      <p:ext uri="{BB962C8B-B14F-4D97-AF65-F5344CB8AC3E}">
        <p14:creationId xmlns:p14="http://schemas.microsoft.com/office/powerpoint/2010/main" val="40037048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from the phase 3 EV-301 trial, for patients who had prior platinum-based chemotherapy, this was a trial of enfortumab alone. So without pembrolizumab as a partner. The dosing is the same 1.25 mg/kg on days 1, 8, and 15 on a 28-day cycle versus investigator choice chemotherapy.</a:t>
            </a:r>
          </a:p>
        </p:txBody>
      </p:sp>
      <p:sp>
        <p:nvSpPr>
          <p:cNvPr id="4" name="Slide Number Placeholder 3"/>
          <p:cNvSpPr>
            <a:spLocks noGrp="1"/>
          </p:cNvSpPr>
          <p:nvPr>
            <p:ph type="sldNum" sz="quarter" idx="5"/>
          </p:nvPr>
        </p:nvSpPr>
        <p:spPr/>
        <p:txBody>
          <a:bodyPr/>
          <a:lstStyle/>
          <a:p>
            <a:fld id="{B86A4DA9-F686-4DEB-A359-3C8F7400EEF2}" type="slidenum">
              <a:rPr lang="en-US" smtClean="0"/>
              <a:t>37</a:t>
            </a:fld>
            <a:endParaRPr lang="en-US"/>
          </a:p>
        </p:txBody>
      </p:sp>
    </p:spTree>
    <p:extLst>
      <p:ext uri="{BB962C8B-B14F-4D97-AF65-F5344CB8AC3E}">
        <p14:creationId xmlns:p14="http://schemas.microsoft.com/office/powerpoint/2010/main" val="41283188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enfortumab improved overall survival over single-agent chemotherapy, 12.9 versus 8.9 months.</a:t>
            </a:r>
          </a:p>
        </p:txBody>
      </p:sp>
      <p:sp>
        <p:nvSpPr>
          <p:cNvPr id="4" name="Slide Number Placeholder 3"/>
          <p:cNvSpPr>
            <a:spLocks noGrp="1"/>
          </p:cNvSpPr>
          <p:nvPr>
            <p:ph type="sldNum" sz="quarter" idx="5"/>
          </p:nvPr>
        </p:nvSpPr>
        <p:spPr/>
        <p:txBody>
          <a:bodyPr/>
          <a:lstStyle/>
          <a:p>
            <a:fld id="{B86A4DA9-F686-4DEB-A359-3C8F7400EEF2}" type="slidenum">
              <a:rPr lang="en-US" smtClean="0"/>
              <a:t>38</a:t>
            </a:fld>
            <a:endParaRPr lang="en-US"/>
          </a:p>
        </p:txBody>
      </p:sp>
    </p:spTree>
    <p:extLst>
      <p:ext uri="{BB962C8B-B14F-4D97-AF65-F5344CB8AC3E}">
        <p14:creationId xmlns:p14="http://schemas.microsoft.com/office/powerpoint/2010/main" val="21670280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options for treatment that are available in 2026 include sacituzumab govitecan, again another breast cancer drug that had some degree of expanded indication for patients with urothelial cancer. This is still part of the guidelines listed as an option in certain circumstances. So this phase 2 trial showed that SG single-agent therapy for patients with progression on prior chemotherapy led to significant response rates as well as some clinical benefit with a median duration of response of 8.2 months in responders and an overall survival of 10.9 months. </a:t>
            </a:r>
          </a:p>
        </p:txBody>
      </p:sp>
      <p:sp>
        <p:nvSpPr>
          <p:cNvPr id="4" name="Slide Number Placeholder 3"/>
          <p:cNvSpPr>
            <a:spLocks noGrp="1"/>
          </p:cNvSpPr>
          <p:nvPr>
            <p:ph type="sldNum" sz="quarter" idx="5"/>
          </p:nvPr>
        </p:nvSpPr>
        <p:spPr/>
        <p:txBody>
          <a:bodyPr/>
          <a:lstStyle/>
          <a:p>
            <a:fld id="{B86A4DA9-F686-4DEB-A359-3C8F7400EEF2}" type="slidenum">
              <a:rPr lang="en-US" smtClean="0"/>
              <a:t>39</a:t>
            </a:fld>
            <a:endParaRPr lang="en-US"/>
          </a:p>
        </p:txBody>
      </p:sp>
    </p:spTree>
    <p:extLst>
      <p:ext uri="{BB962C8B-B14F-4D97-AF65-F5344CB8AC3E}">
        <p14:creationId xmlns:p14="http://schemas.microsoft.com/office/powerpoint/2010/main" val="23868607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enfortumab and pembrolizumab, what adverse events we see? So, the adverse events can actually come on quite quickly. These are somewhat averages, but not absolutes in terms of when we see these things. So, hyperglycemia can come on quite quickly as can skin reactions. And some of the most profound skin reactions I’ve seen with EVP have been in cycle 1. Peripheral neuropathy tends to be cumulative, but again, if we’re using enfortumab alone, maybe in a later-line setting after platinum-based chemotherapy or in someone with a preexisting neuropathy, it can come on even sooner. But the average range of time frame that we see these toxicities can be immediate, but they can also be cumulative over time.</a:t>
            </a:r>
          </a:p>
          <a:p>
            <a:endParaRPr lang="en-US" dirty="0"/>
          </a:p>
          <a:p>
            <a:r>
              <a:rPr lang="en-US" dirty="0"/>
              <a:t>Every once in a while, I’ll see a high-grade skin toxicity in later months, but for the most part, we’re seeing it early and then intervening with dose interruption or reduction. Pneumonitis also something to be aware of. And again, as we think about stacking and sequencing other therapies, this also an important adverse event. Either agent alone (enfortumab or pembrolizumab) can cause it. And then of course. A slightly increased risk when the two drugs are together. </a:t>
            </a:r>
          </a:p>
        </p:txBody>
      </p:sp>
      <p:sp>
        <p:nvSpPr>
          <p:cNvPr id="4" name="Slide Number Placeholder 3"/>
          <p:cNvSpPr>
            <a:spLocks noGrp="1"/>
          </p:cNvSpPr>
          <p:nvPr>
            <p:ph type="sldNum" sz="quarter" idx="5"/>
          </p:nvPr>
        </p:nvSpPr>
        <p:spPr/>
        <p:txBody>
          <a:bodyPr/>
          <a:lstStyle/>
          <a:p>
            <a:fld id="{B86A4DA9-F686-4DEB-A359-3C8F7400EEF2}" type="slidenum">
              <a:rPr lang="en-US" smtClean="0"/>
              <a:t>41</a:t>
            </a:fld>
            <a:endParaRPr lang="en-US"/>
          </a:p>
        </p:txBody>
      </p:sp>
    </p:spTree>
    <p:extLst>
      <p:ext uri="{BB962C8B-B14F-4D97-AF65-F5344CB8AC3E}">
        <p14:creationId xmlns:p14="http://schemas.microsoft.com/office/powerpoint/2010/main" val="37238677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Skin toxicity is quite common in the combination and early low-grade skin toxicity is actually even more common. So in our clinic, we are following patients usually for each treatment in early cycles. Because the treatment is usually so effective in the patients that we're giving it to, I tend to hold treatment rather than pushing especially through early skin toxicity. Holding as well as dose reduction can be effective, but we also think about supportive care such as topical steroids through low-grade toxicity. For higher-grade toxicity, if you have to use systemic steroids, you're certainly holding enfortumab and then often referring patients to dermatology for extra help, including consideration of biopsy or the use of biologic therapy.</a:t>
            </a:r>
          </a:p>
          <a:p>
            <a:endParaRPr lang="en-US" dirty="0"/>
          </a:p>
        </p:txBody>
      </p:sp>
      <p:sp>
        <p:nvSpPr>
          <p:cNvPr id="4" name="Slide Number Placeholder 3"/>
          <p:cNvSpPr>
            <a:spLocks noGrp="1"/>
          </p:cNvSpPr>
          <p:nvPr>
            <p:ph type="sldNum" sz="quarter" idx="5"/>
          </p:nvPr>
        </p:nvSpPr>
        <p:spPr/>
        <p:txBody>
          <a:bodyPr/>
          <a:lstStyle/>
          <a:p>
            <a:fld id="{B86A4DA9-F686-4DEB-A359-3C8F7400EEF2}" type="slidenum">
              <a:rPr lang="en-US" smtClean="0"/>
              <a:t>42</a:t>
            </a:fld>
            <a:endParaRPr lang="en-US"/>
          </a:p>
        </p:txBody>
      </p:sp>
    </p:spTree>
    <p:extLst>
      <p:ext uri="{BB962C8B-B14F-4D97-AF65-F5344CB8AC3E}">
        <p14:creationId xmlns:p14="http://schemas.microsoft.com/office/powerpoint/2010/main" val="41199321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combination can cause hyperglycemia, and we see this in particular in patients that have baseline poorly controlled diabetes. So if possible, they should see their primary care doctor or endocrinologist to optimize management before starting. Hold treatment if the glucose is over 250 and especially if you have to use steroids. </a:t>
            </a:r>
          </a:p>
          <a:p>
            <a:endParaRPr lang="en-US" dirty="0"/>
          </a:p>
          <a:p>
            <a:r>
              <a:rPr lang="en-US" dirty="0"/>
              <a:t>Peripheral neuropathy is also pretty common. In my experience, it tends to happen a little bit later for patients who are doing well on enfortumab and pembrolizumab for a longer period of time, where we tend to hold after they've had some degree of response.</a:t>
            </a:r>
          </a:p>
          <a:p>
            <a:endParaRPr lang="en-US" dirty="0"/>
          </a:p>
          <a:p>
            <a:r>
              <a:rPr lang="en-US" dirty="0"/>
              <a:t>In this situation, if possible, dose reduction again or holding enfortumab altogether for those with great response to therapy can be a strategy where you can keep patients on the therapy for longer just with pembrolizumab maintenance.</a:t>
            </a:r>
          </a:p>
          <a:p>
            <a:endParaRPr lang="en-US" dirty="0"/>
          </a:p>
          <a:p>
            <a:r>
              <a:rPr lang="en-US" dirty="0"/>
              <a:t>Adjunctive therapies for neuropathic pain such as gabapentin, pregabalin, and duloxetine can be helpful. Also we encourage physical therapy and visits with rehabilitation medicine.</a:t>
            </a:r>
          </a:p>
          <a:p>
            <a:endParaRPr lang="en-US" dirty="0"/>
          </a:p>
        </p:txBody>
      </p:sp>
      <p:sp>
        <p:nvSpPr>
          <p:cNvPr id="4" name="Slide Number Placeholder 3"/>
          <p:cNvSpPr>
            <a:spLocks noGrp="1"/>
          </p:cNvSpPr>
          <p:nvPr>
            <p:ph type="sldNum" sz="quarter" idx="5"/>
          </p:nvPr>
        </p:nvSpPr>
        <p:spPr/>
        <p:txBody>
          <a:bodyPr/>
          <a:lstStyle/>
          <a:p>
            <a:fld id="{B86A4DA9-F686-4DEB-A359-3C8F7400EEF2}" type="slidenum">
              <a:rPr lang="en-US" smtClean="0"/>
              <a:t>43</a:t>
            </a:fld>
            <a:endParaRPr lang="en-US"/>
          </a:p>
        </p:txBody>
      </p:sp>
    </p:spTree>
    <p:extLst>
      <p:ext uri="{BB962C8B-B14F-4D97-AF65-F5344CB8AC3E}">
        <p14:creationId xmlns:p14="http://schemas.microsoft.com/office/powerpoint/2010/main" val="1155979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0"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itchFamily="34" charset="-128"/>
            </a:endParaRPr>
          </a:p>
        </p:txBody>
      </p:sp>
      <p:sp>
        <p:nvSpPr>
          <p:cNvPr id="83971"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11F897A-87F9-410A-9B35-59366C1F0552}" type="slidenum">
              <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8417110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 patients at cycle 1, day 8, and again don’t push that if the rash is persistent. The rash comes early. We talked about neuropathy being later. We also talked about the glucose control, liver dysfunction at baseline that’s poor can impact metabolism, so something to be watchful for. And patients with very high-grade AEs, we can also sometimes see cytopenias. One of the lovely things about EVP is that white cells, red cells, and platelets don’t tend to be affected for the most part, which is great for patients with gross hematuria that doesn’t necessarily make it worse. And that we’re not seeing thrombocytopenia that may also potentiate that. If anything, we’ll see hemoglobins that start to go up over time.</a:t>
            </a:r>
          </a:p>
          <a:p>
            <a:endParaRPr lang="en-US" dirty="0"/>
          </a:p>
          <a:p>
            <a:r>
              <a:rPr lang="en-US" dirty="0"/>
              <a:t>Because patients are getting a great response and no longer having hematuria, there is predetermined dose reductions. We dose reduced by 0.25 mg/kg and also being mindful of weight restrictions. For long-term neuropathy. Again, dial back the enfortumab and continue the pembrolizumab as an option.</a:t>
            </a:r>
          </a:p>
        </p:txBody>
      </p:sp>
      <p:sp>
        <p:nvSpPr>
          <p:cNvPr id="4" name="Slide Number Placeholder 3"/>
          <p:cNvSpPr>
            <a:spLocks noGrp="1"/>
          </p:cNvSpPr>
          <p:nvPr>
            <p:ph type="sldNum" sz="quarter" idx="5"/>
          </p:nvPr>
        </p:nvSpPr>
        <p:spPr/>
        <p:txBody>
          <a:bodyPr/>
          <a:lstStyle/>
          <a:p>
            <a:fld id="{B86A4DA9-F686-4DEB-A359-3C8F7400EEF2}" type="slidenum">
              <a:rPr lang="en-US" smtClean="0"/>
              <a:t>44</a:t>
            </a:fld>
            <a:endParaRPr lang="en-US"/>
          </a:p>
        </p:txBody>
      </p:sp>
    </p:spTree>
    <p:extLst>
      <p:ext uri="{BB962C8B-B14F-4D97-AF65-F5344CB8AC3E}">
        <p14:creationId xmlns:p14="http://schemas.microsoft.com/office/powerpoint/2010/main" val="40953649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erdafitinib? That’s the oral FGFR3 inhibitor. A unique toxicity profile where we can see central serous retinopathy. So it’s recommended that patients see ophthalmology prior to starting and then on a regular basis. You can also see diarrhea and skin events. Hyperphosphatemia is an on-target event as well as stomatitis and other gastrointestinal toxicity. </a:t>
            </a:r>
          </a:p>
        </p:txBody>
      </p:sp>
      <p:sp>
        <p:nvSpPr>
          <p:cNvPr id="4" name="Slide Number Placeholder 3"/>
          <p:cNvSpPr>
            <a:spLocks noGrp="1"/>
          </p:cNvSpPr>
          <p:nvPr>
            <p:ph type="sldNum" sz="quarter" idx="5"/>
          </p:nvPr>
        </p:nvSpPr>
        <p:spPr/>
        <p:txBody>
          <a:bodyPr/>
          <a:lstStyle/>
          <a:p>
            <a:fld id="{B86A4DA9-F686-4DEB-A359-3C8F7400EEF2}" type="slidenum">
              <a:rPr lang="en-US" smtClean="0"/>
              <a:t>45</a:t>
            </a:fld>
            <a:endParaRPr lang="en-US"/>
          </a:p>
        </p:txBody>
      </p:sp>
    </p:spTree>
    <p:extLst>
      <p:ext uri="{BB962C8B-B14F-4D97-AF65-F5344CB8AC3E}">
        <p14:creationId xmlns:p14="http://schemas.microsoft.com/office/powerpoint/2010/main" val="4093490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starting erdafitinib should have baseline and close follow-up with ophthalmology evaluations to evaluate for the development of central serous retinopathy, as well as close follow-up and electrolyte management for on-target hyperphosphatemia. Modifications such as modification in diet and phosphate binders can be considered for the patients, and dose modifications are well outlined in the package insert.</a:t>
            </a:r>
          </a:p>
          <a:p>
            <a:endParaRPr lang="en-US" dirty="0"/>
          </a:p>
        </p:txBody>
      </p:sp>
      <p:sp>
        <p:nvSpPr>
          <p:cNvPr id="4" name="Slide Number Placeholder 3"/>
          <p:cNvSpPr>
            <a:spLocks noGrp="1"/>
          </p:cNvSpPr>
          <p:nvPr>
            <p:ph type="sldNum" sz="quarter" idx="5"/>
          </p:nvPr>
        </p:nvSpPr>
        <p:spPr/>
        <p:txBody>
          <a:bodyPr/>
          <a:lstStyle/>
          <a:p>
            <a:fld id="{B86A4DA9-F686-4DEB-A359-3C8F7400EEF2}" type="slidenum">
              <a:rPr lang="en-US" smtClean="0"/>
              <a:t>46</a:t>
            </a:fld>
            <a:endParaRPr lang="en-US"/>
          </a:p>
        </p:txBody>
      </p:sp>
    </p:spTree>
    <p:extLst>
      <p:ext uri="{BB962C8B-B14F-4D97-AF65-F5344CB8AC3E}">
        <p14:creationId xmlns:p14="http://schemas.microsoft.com/office/powerpoint/2010/main" val="32767200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trastuzumab deruxtecan, the lower dose 5.4 mg/kg was tested in treatment-refractory solid tumors expressing HER2. Nevertheless, the following should be closely managed, including baseline and follow-up echocardiogram. Because of infusion reactions, nausea and vomiting and neutropenia, we use prophylaxis for patients as we would per the NCCN guidelines.</a:t>
            </a:r>
          </a:p>
          <a:p>
            <a:endParaRPr lang="en-US" dirty="0"/>
          </a:p>
          <a:p>
            <a:endParaRPr lang="en-US" dirty="0"/>
          </a:p>
        </p:txBody>
      </p:sp>
      <p:sp>
        <p:nvSpPr>
          <p:cNvPr id="4" name="Slide Number Placeholder 3"/>
          <p:cNvSpPr>
            <a:spLocks noGrp="1"/>
          </p:cNvSpPr>
          <p:nvPr>
            <p:ph type="sldNum" sz="quarter" idx="5"/>
          </p:nvPr>
        </p:nvSpPr>
        <p:spPr/>
        <p:txBody>
          <a:bodyPr/>
          <a:lstStyle/>
          <a:p>
            <a:fld id="{B86A4DA9-F686-4DEB-A359-3C8F7400EEF2}" type="slidenum">
              <a:rPr lang="en-US" smtClean="0"/>
              <a:t>47</a:t>
            </a:fld>
            <a:endParaRPr lang="en-US"/>
          </a:p>
        </p:txBody>
      </p:sp>
    </p:spTree>
    <p:extLst>
      <p:ext uri="{BB962C8B-B14F-4D97-AF65-F5344CB8AC3E}">
        <p14:creationId xmlns:p14="http://schemas.microsoft.com/office/powerpoint/2010/main" val="41310398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because of the risk of pneumonitis with trastuzumab deruxtecan, close monitoring of any new pulmonary symptoms or new findings on imaging concerning for pneumonitis should be taken quite seriously.</a:t>
            </a:r>
          </a:p>
          <a:p>
            <a:endParaRPr lang="en-US" dirty="0"/>
          </a:p>
        </p:txBody>
      </p:sp>
      <p:sp>
        <p:nvSpPr>
          <p:cNvPr id="4" name="Slide Number Placeholder 3"/>
          <p:cNvSpPr>
            <a:spLocks noGrp="1"/>
          </p:cNvSpPr>
          <p:nvPr>
            <p:ph type="sldNum" sz="quarter" idx="5"/>
          </p:nvPr>
        </p:nvSpPr>
        <p:spPr/>
        <p:txBody>
          <a:bodyPr/>
          <a:lstStyle/>
          <a:p>
            <a:fld id="{B86A4DA9-F686-4DEB-A359-3C8F7400EEF2}" type="slidenum">
              <a:rPr lang="en-US" smtClean="0"/>
              <a:t>48</a:t>
            </a:fld>
            <a:endParaRPr lang="en-US"/>
          </a:p>
        </p:txBody>
      </p:sp>
    </p:spTree>
    <p:extLst>
      <p:ext uri="{BB962C8B-B14F-4D97-AF65-F5344CB8AC3E}">
        <p14:creationId xmlns:p14="http://schemas.microsoft.com/office/powerpoint/2010/main" val="10937086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sacituzumab govitecan? So sacituzumab can cause pretty profound cytopenias and neutropenic fever. We still think that this drug has a place, particularly for those patients who don’t have an FGFR3 alteration or fusion, or don’t have HER2 overexpression. We really still need medications in our toolkit in addition to clinical trials. So, in our practice, I still use this medication sparingly but still use it. I’ll dose reduce and also use growth factor upfront for patients starting sacituzumab. </a:t>
            </a:r>
          </a:p>
        </p:txBody>
      </p:sp>
      <p:sp>
        <p:nvSpPr>
          <p:cNvPr id="4" name="Slide Number Placeholder 3"/>
          <p:cNvSpPr>
            <a:spLocks noGrp="1"/>
          </p:cNvSpPr>
          <p:nvPr>
            <p:ph type="sldNum" sz="quarter" idx="5"/>
          </p:nvPr>
        </p:nvSpPr>
        <p:spPr/>
        <p:txBody>
          <a:bodyPr/>
          <a:lstStyle/>
          <a:p>
            <a:fld id="{B86A4DA9-F686-4DEB-A359-3C8F7400EEF2}" type="slidenum">
              <a:rPr lang="en-US" smtClean="0"/>
              <a:t>49</a:t>
            </a:fld>
            <a:endParaRPr lang="en-US"/>
          </a:p>
        </p:txBody>
      </p:sp>
    </p:spTree>
    <p:extLst>
      <p:ext uri="{BB962C8B-B14F-4D97-AF65-F5344CB8AC3E}">
        <p14:creationId xmlns:p14="http://schemas.microsoft.com/office/powerpoint/2010/main" val="27841706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Multidisciplinary care of patients with locally advanced and metastatic urothelial cancer in oncology is a team effort. So it's not just the physician that the patient sees, but a team of people that include physician extenders, nurse practitioners, and infusion room nurses that see the patient on a much more regular basis, and they can provide follow-up to us, ask questions, discuss management with patients on non-day 1 visits. Our telephone triage systems throughout oncology practices are robust, and it's important to keep them educated into some of the side effects that we're particularly looking out for, especially high-grade rashes when we're starting enfortumab and pembrolizumab.</a:t>
            </a:r>
          </a:p>
          <a:p>
            <a:endParaRPr lang="en-US" dirty="0"/>
          </a:p>
          <a:p>
            <a:r>
              <a:rPr lang="en-US" dirty="0"/>
              <a:t>Multidisciplinary care including consultants in dermatology, pulmonary, ophthalmology, endocrinology, physical medicine and rehab, pain and palliative care, cardiology, hepatology and GI as well as primary care providers are integral to the care of our patients. </a:t>
            </a:r>
          </a:p>
          <a:p>
            <a:endParaRPr lang="en-US" dirty="0"/>
          </a:p>
          <a:p>
            <a:r>
              <a:rPr lang="en-US" dirty="0"/>
              <a:t>Other team members such as social workers, nurse navigators, educators and pharmacists also play a really key role, especially with oral targeted therapy. Many centers now also have oncology urgent care to help with symptom management and hopefully prevent admissions to the hospital.</a:t>
            </a:r>
          </a:p>
          <a:p>
            <a:endParaRPr lang="en-US" dirty="0"/>
          </a:p>
          <a:p>
            <a:r>
              <a:rPr lang="en-US" dirty="0"/>
              <a:t>And finally, many centers over the last decade have developed a robust infrastructure for multidisciplinary management of immune-related adverse events for any kind of checkpoint toxicity, including in combination with enfortumab.</a:t>
            </a:r>
          </a:p>
          <a:p>
            <a:r>
              <a:rPr lang="en-US" dirty="0"/>
              <a:t> </a:t>
            </a:r>
          </a:p>
          <a:p>
            <a:endParaRPr lang="en-US" dirty="0"/>
          </a:p>
        </p:txBody>
      </p:sp>
      <p:sp>
        <p:nvSpPr>
          <p:cNvPr id="4" name="Slide Number Placeholder 3"/>
          <p:cNvSpPr>
            <a:spLocks noGrp="1"/>
          </p:cNvSpPr>
          <p:nvPr>
            <p:ph type="sldNum" sz="quarter" idx="5"/>
          </p:nvPr>
        </p:nvSpPr>
        <p:spPr/>
        <p:txBody>
          <a:bodyPr/>
          <a:lstStyle/>
          <a:p>
            <a:fld id="{B86A4DA9-F686-4DEB-A359-3C8F7400EEF2}" type="slidenum">
              <a:rPr lang="en-US" smtClean="0"/>
              <a:t>51</a:t>
            </a:fld>
            <a:endParaRPr lang="en-US"/>
          </a:p>
        </p:txBody>
      </p:sp>
    </p:spTree>
    <p:extLst>
      <p:ext uri="{BB962C8B-B14F-4D97-AF65-F5344CB8AC3E}">
        <p14:creationId xmlns:p14="http://schemas.microsoft.com/office/powerpoint/2010/main" val="19613239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what about navigating transitions from local to systemic therapy and then back again? As a medical oncologist with expertise in treating locally advanced and metastatic urothelial cancer, I partner very closely with urologists who are often referring patients with locally advanced or metastatic urothelial cancer to clinic. But it’s different now than my relationship with our urology colleagues maybe 5 or 10 years ago, patients are living a lot longer with this very highly effective systemic therapy that we give either in the frontline or in sequence. </a:t>
            </a:r>
          </a:p>
          <a:p>
            <a:endParaRPr lang="en-US" dirty="0"/>
          </a:p>
          <a:p>
            <a:r>
              <a:rPr lang="en-US" dirty="0"/>
              <a:t>The urology role is shifting and expanding, and our urologists are considering palliative surgery for patients with later-stage disease, for a patient that's been stable on therapy but maybe with a late growth in a primary tumor. Radiation has again taken on an additional role, either during treatment breaks or to a tumor where an oligometastatic lesion is growing and the rest of the tumor is remaining stable on frontline therapy. </a:t>
            </a:r>
          </a:p>
          <a:p>
            <a:endParaRPr lang="en-US" dirty="0"/>
          </a:p>
          <a:p>
            <a:r>
              <a:rPr lang="en-US" dirty="0"/>
              <a:t>We often will hold therapy and consider radiation and maybe restart. This can allow for a longer duration on each line of therapy versus switching to a completely different regimen. And palliative and supportive role of IR, interventional radiology, has really developed beyond just percutaneous nephrostomy tube management, which is a common procedure for patients with urothelial cancer, into considering things like vertebroplasty or even again local management to an oligo progressing lesion in the setting of otherwise stable disease.</a:t>
            </a:r>
          </a:p>
          <a:p>
            <a:endParaRPr lang="en-US" dirty="0"/>
          </a:p>
        </p:txBody>
      </p:sp>
      <p:sp>
        <p:nvSpPr>
          <p:cNvPr id="4" name="Slide Number Placeholder 3"/>
          <p:cNvSpPr>
            <a:spLocks noGrp="1"/>
          </p:cNvSpPr>
          <p:nvPr>
            <p:ph type="sldNum" sz="quarter" idx="5"/>
          </p:nvPr>
        </p:nvSpPr>
        <p:spPr/>
        <p:txBody>
          <a:bodyPr/>
          <a:lstStyle/>
          <a:p>
            <a:fld id="{B86A4DA9-F686-4DEB-A359-3C8F7400EEF2}" type="slidenum">
              <a:rPr lang="en-US" smtClean="0"/>
              <a:t>52</a:t>
            </a:fld>
            <a:endParaRPr lang="en-US"/>
          </a:p>
        </p:txBody>
      </p:sp>
    </p:spTree>
    <p:extLst>
      <p:ext uri="{BB962C8B-B14F-4D97-AF65-F5344CB8AC3E}">
        <p14:creationId xmlns:p14="http://schemas.microsoft.com/office/powerpoint/2010/main" val="6146178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 coordination involves great lines of communication between all these different teams. For patients, really all this is kind of flying at them, so introduction of team members and assessing language barriers are of course important to think about. Patient portals, we’re using those portals a lot. More and more patients are becoming more facile with computers, thank goodness. Communication among caregivers is important and then also involve as much as we can primary care physicians. </a:t>
            </a:r>
          </a:p>
        </p:txBody>
      </p:sp>
      <p:sp>
        <p:nvSpPr>
          <p:cNvPr id="4" name="Slide Number Placeholder 3"/>
          <p:cNvSpPr>
            <a:spLocks noGrp="1"/>
          </p:cNvSpPr>
          <p:nvPr>
            <p:ph type="sldNum" sz="quarter" idx="5"/>
          </p:nvPr>
        </p:nvSpPr>
        <p:spPr/>
        <p:txBody>
          <a:bodyPr/>
          <a:lstStyle/>
          <a:p>
            <a:fld id="{B86A4DA9-F686-4DEB-A359-3C8F7400EEF2}" type="slidenum">
              <a:rPr lang="en-US" smtClean="0"/>
              <a:t>53</a:t>
            </a:fld>
            <a:endParaRPr lang="en-US"/>
          </a:p>
        </p:txBody>
      </p:sp>
    </p:spTree>
    <p:extLst>
      <p:ext uri="{BB962C8B-B14F-4D97-AF65-F5344CB8AC3E}">
        <p14:creationId xmlns:p14="http://schemas.microsoft.com/office/powerpoint/2010/main" val="35683136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Shared decision-making in urothelial cancer is understanding the patient’s goals and preferences. Absolutely important engaging patients and families in all the different treatment options and integrating patient preferences into treatment planning. At Hopkins, we also engage a lot with patient advocacy network called BCAN, the Bladder Cancer Advocacy Network, which is I think a great partner in helping in terms of framing some of these discussions. </a:t>
            </a:r>
          </a:p>
        </p:txBody>
      </p:sp>
      <p:sp>
        <p:nvSpPr>
          <p:cNvPr id="4" name="Slide Number Placeholder 3"/>
          <p:cNvSpPr>
            <a:spLocks noGrp="1"/>
          </p:cNvSpPr>
          <p:nvPr>
            <p:ph type="sldNum" sz="quarter" idx="5"/>
          </p:nvPr>
        </p:nvSpPr>
        <p:spPr/>
        <p:txBody>
          <a:bodyPr/>
          <a:lstStyle/>
          <a:p>
            <a:fld id="{B86A4DA9-F686-4DEB-A359-3C8F7400EEF2}" type="slidenum">
              <a:rPr lang="en-US" smtClean="0"/>
              <a:t>55</a:t>
            </a:fld>
            <a:endParaRPr lang="en-US"/>
          </a:p>
        </p:txBody>
      </p:sp>
    </p:spTree>
    <p:extLst>
      <p:ext uri="{BB962C8B-B14F-4D97-AF65-F5344CB8AC3E}">
        <p14:creationId xmlns:p14="http://schemas.microsoft.com/office/powerpoint/2010/main" val="2138703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decades, we used cisplatin eligibility to define and determine treatment plan for patients with unresectable and advanced urothelial cancer. Now, this was a challenge, as the average age of patients who presented with urothelial cancer is 73 and it's a smoking-related disease. Factors such as impaired renal function, hearing loss, peripheral neuropathy, heart failure, and impaired functional status meant that about 1/2 of our patients coming to treatment in the frontline setting are ineligible for cisplatin. And this of course affected patient outcomes.</a:t>
            </a:r>
          </a:p>
        </p:txBody>
      </p:sp>
      <p:sp>
        <p:nvSpPr>
          <p:cNvPr id="4" name="Slide Number Placeholder 3"/>
          <p:cNvSpPr>
            <a:spLocks noGrp="1"/>
          </p:cNvSpPr>
          <p:nvPr>
            <p:ph type="sldNum" sz="quarter" idx="5"/>
          </p:nvPr>
        </p:nvSpPr>
        <p:spPr/>
        <p:txBody>
          <a:bodyPr/>
          <a:lstStyle/>
          <a:p>
            <a:fld id="{B86A4DA9-F686-4DEB-A359-3C8F7400EEF2}" type="slidenum">
              <a:rPr lang="en-US" smtClean="0"/>
              <a:t>6</a:t>
            </a:fld>
            <a:endParaRPr lang="en-US"/>
          </a:p>
        </p:txBody>
      </p:sp>
    </p:spTree>
    <p:extLst>
      <p:ext uri="{BB962C8B-B14F-4D97-AF65-F5344CB8AC3E}">
        <p14:creationId xmlns:p14="http://schemas.microsoft.com/office/powerpoint/2010/main" val="36454155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Shared decision-making in cancer care is vital, particularly for patients with advanced urothelial cancer. It's a fundamental method of care that's central to individualizing treatment. It involves a multidisciplinary team approach to ensure optimal care for and communication with the patient and their family. The initial step involves promoting productive dialogs that encourage active patient-clinician collaboration, facilitating the process of a care plan development, and supporting the co-creation of a comprehensive care plan. It's crucial to ensure that the patient's goals of therapy are included when selecting treatment.</a:t>
            </a:r>
          </a:p>
          <a:p>
            <a:endParaRPr lang="en-US" dirty="0"/>
          </a:p>
        </p:txBody>
      </p:sp>
      <p:sp>
        <p:nvSpPr>
          <p:cNvPr id="4" name="Slide Number Placeholder 3"/>
          <p:cNvSpPr>
            <a:spLocks noGrp="1"/>
          </p:cNvSpPr>
          <p:nvPr>
            <p:ph type="sldNum" sz="quarter" idx="5"/>
          </p:nvPr>
        </p:nvSpPr>
        <p:spPr/>
        <p:txBody>
          <a:bodyPr/>
          <a:lstStyle/>
          <a:p>
            <a:fld id="{B86A4DA9-F686-4DEB-A359-3C8F7400EEF2}" type="slidenum">
              <a:rPr lang="en-US" smtClean="0"/>
              <a:t>56</a:t>
            </a:fld>
            <a:endParaRPr lang="en-US"/>
          </a:p>
        </p:txBody>
      </p:sp>
    </p:spTree>
    <p:extLst>
      <p:ext uri="{BB962C8B-B14F-4D97-AF65-F5344CB8AC3E}">
        <p14:creationId xmlns:p14="http://schemas.microsoft.com/office/powerpoint/2010/main" val="31586299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role of shared decision-making in planning treatment regimens is incredibly important because, in part, the treatment options in urothelial cancer have expanded so rapidly to include ADCs, immunotherapies, targeted therapies and combinations. Patients are really have so much information and especially those who are coming in with information from the internet.</a:t>
            </a:r>
          </a:p>
        </p:txBody>
      </p:sp>
      <p:sp>
        <p:nvSpPr>
          <p:cNvPr id="4" name="Slide Number Placeholder 3"/>
          <p:cNvSpPr>
            <a:spLocks noGrp="1"/>
          </p:cNvSpPr>
          <p:nvPr>
            <p:ph type="sldNum" sz="quarter" idx="5"/>
          </p:nvPr>
        </p:nvSpPr>
        <p:spPr/>
        <p:txBody>
          <a:bodyPr/>
          <a:lstStyle/>
          <a:p>
            <a:fld id="{B86A4DA9-F686-4DEB-A359-3C8F7400EEF2}" type="slidenum">
              <a:rPr lang="en-US" smtClean="0"/>
              <a:t>57</a:t>
            </a:fld>
            <a:endParaRPr lang="en-US"/>
          </a:p>
        </p:txBody>
      </p:sp>
    </p:spTree>
    <p:extLst>
      <p:ext uri="{BB962C8B-B14F-4D97-AF65-F5344CB8AC3E}">
        <p14:creationId xmlns:p14="http://schemas.microsoft.com/office/powerpoint/2010/main" val="40262655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4D1C8F-E01B-BF46-871E-C0798C0CE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4759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AB534-706A-1035-34BF-0264A9AC78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33EDC2-0A3B-6D4E-5EDA-8E8394F17CF2}"/>
              </a:ext>
            </a:extLst>
          </p:cNvPr>
          <p:cNvSpPr>
            <a:spLocks noGrp="1" noRot="1" noChangeAspect="1"/>
          </p:cNvSpPr>
          <p:nvPr>
            <p:ph type="sldImg"/>
          </p:nvPr>
        </p:nvSpPr>
        <p:spPr>
          <a:xfrm>
            <a:off x="617538" y="339725"/>
            <a:ext cx="5921375" cy="3332163"/>
          </a:xfrm>
        </p:spPr>
      </p:sp>
      <p:sp>
        <p:nvSpPr>
          <p:cNvPr id="3" name="Notes Placeholder 2">
            <a:extLst>
              <a:ext uri="{FF2B5EF4-FFF2-40B4-BE49-F238E27FC236}">
                <a16:creationId xmlns:a16="http://schemas.microsoft.com/office/drawing/2014/main" id="{5F21D724-5A15-F8F0-E804-81831893E057}"/>
              </a:ext>
            </a:extLst>
          </p:cNvPr>
          <p:cNvSpPr>
            <a:spLocks noGrp="1"/>
          </p:cNvSpPr>
          <p:nvPr>
            <p:ph type="body" idx="1"/>
          </p:nvPr>
        </p:nvSpPr>
        <p:spPr/>
        <p:txBody>
          <a:bodyPr/>
          <a:lstStyle/>
          <a:p>
            <a:endParaRPr lang="en-US" u="sng"/>
          </a:p>
          <a:p>
            <a:endParaRPr lang="en-US"/>
          </a:p>
        </p:txBody>
      </p:sp>
      <p:sp>
        <p:nvSpPr>
          <p:cNvPr id="4" name="Slide Number Placeholder 3">
            <a:extLst>
              <a:ext uri="{FF2B5EF4-FFF2-40B4-BE49-F238E27FC236}">
                <a16:creationId xmlns:a16="http://schemas.microsoft.com/office/drawing/2014/main" id="{FFA3DD82-CBDB-F03E-F976-55329A6858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1CA908-AAA3-7A45-9827-AE0E9CC1EE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Lucida Sans Unicode" pitchFamily="32" charset="0"/>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Lucida Sans Unicode" pitchFamily="32" charset="0"/>
            </a:endParaRPr>
          </a:p>
        </p:txBody>
      </p:sp>
    </p:spTree>
    <p:extLst>
      <p:ext uri="{BB962C8B-B14F-4D97-AF65-F5344CB8AC3E}">
        <p14:creationId xmlns:p14="http://schemas.microsoft.com/office/powerpoint/2010/main" val="11276432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answer: d) Enfortumab vedotin + pembrolizumab</a:t>
            </a:r>
          </a:p>
          <a:p>
            <a:endParaRPr lang="en-US" dirty="0"/>
          </a:p>
          <a:p>
            <a:endParaRPr lang="en-US" dirty="0"/>
          </a:p>
        </p:txBody>
      </p:sp>
      <p:sp>
        <p:nvSpPr>
          <p:cNvPr id="4" name="Slide Number Placeholder 3"/>
          <p:cNvSpPr>
            <a:spLocks noGrp="1"/>
          </p:cNvSpPr>
          <p:nvPr>
            <p:ph type="sldNum" sz="quarter" idx="5"/>
          </p:nvPr>
        </p:nvSpPr>
        <p:spPr/>
        <p:txBody>
          <a:bodyPr/>
          <a:lstStyle/>
          <a:p>
            <a:fld id="{B86A4DA9-F686-4DEB-A359-3C8F7400EEF2}" type="slidenum">
              <a:rPr lang="en-US" smtClean="0"/>
              <a:t>60</a:t>
            </a:fld>
            <a:endParaRPr lang="en-US"/>
          </a:p>
        </p:txBody>
      </p:sp>
    </p:spTree>
    <p:extLst>
      <p:ext uri="{BB962C8B-B14F-4D97-AF65-F5344CB8AC3E}">
        <p14:creationId xmlns:p14="http://schemas.microsoft.com/office/powerpoint/2010/main" val="11572601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3A77F-4CC1-1C4D-92D7-64FBFB4B82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255EB4-11B6-D88B-102D-F1D940B63283}"/>
              </a:ext>
            </a:extLst>
          </p:cNvPr>
          <p:cNvSpPr>
            <a:spLocks noGrp="1" noRot="1" noChangeAspect="1"/>
          </p:cNvSpPr>
          <p:nvPr>
            <p:ph type="sldImg"/>
          </p:nvPr>
        </p:nvSpPr>
        <p:spPr>
          <a:xfrm>
            <a:off x="617538" y="339725"/>
            <a:ext cx="5921375" cy="3332163"/>
          </a:xfrm>
        </p:spPr>
      </p:sp>
      <p:sp>
        <p:nvSpPr>
          <p:cNvPr id="3" name="Notes Placeholder 2">
            <a:extLst>
              <a:ext uri="{FF2B5EF4-FFF2-40B4-BE49-F238E27FC236}">
                <a16:creationId xmlns:a16="http://schemas.microsoft.com/office/drawing/2014/main" id="{1EC362F2-4A80-2306-0913-2E42BBA803CB}"/>
              </a:ext>
            </a:extLst>
          </p:cNvPr>
          <p:cNvSpPr>
            <a:spLocks noGrp="1"/>
          </p:cNvSpPr>
          <p:nvPr>
            <p:ph type="body" idx="1"/>
          </p:nvPr>
        </p:nvSpPr>
        <p:spPr/>
        <p:txBody>
          <a:bodyPr/>
          <a:lstStyle/>
          <a:p>
            <a:endParaRPr lang="en-US" u="sng"/>
          </a:p>
          <a:p>
            <a:endParaRPr lang="en-US"/>
          </a:p>
        </p:txBody>
      </p:sp>
      <p:sp>
        <p:nvSpPr>
          <p:cNvPr id="4" name="Slide Number Placeholder 3">
            <a:extLst>
              <a:ext uri="{FF2B5EF4-FFF2-40B4-BE49-F238E27FC236}">
                <a16:creationId xmlns:a16="http://schemas.microsoft.com/office/drawing/2014/main" id="{8CF60188-D47C-0038-A8BA-892168390E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1CA908-AAA3-7A45-9827-AE0E9CC1EE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Lucida Sans Unicode" pitchFamily="32" charset="0"/>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Lucida Sans Unicode" pitchFamily="32" charset="0"/>
            </a:endParaRPr>
          </a:p>
        </p:txBody>
      </p:sp>
    </p:spTree>
    <p:extLst>
      <p:ext uri="{BB962C8B-B14F-4D97-AF65-F5344CB8AC3E}">
        <p14:creationId xmlns:p14="http://schemas.microsoft.com/office/powerpoint/2010/main" val="27325782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answer: d) Start supportive topical steroid and oral antihistamine</a:t>
            </a:r>
          </a:p>
          <a:p>
            <a:endParaRPr lang="en-US" dirty="0"/>
          </a:p>
          <a:p>
            <a:endParaRPr lang="en-US" dirty="0"/>
          </a:p>
        </p:txBody>
      </p:sp>
      <p:sp>
        <p:nvSpPr>
          <p:cNvPr id="4" name="Slide Number Placeholder 3"/>
          <p:cNvSpPr>
            <a:spLocks noGrp="1"/>
          </p:cNvSpPr>
          <p:nvPr>
            <p:ph type="sldNum" sz="quarter" idx="5"/>
          </p:nvPr>
        </p:nvSpPr>
        <p:spPr/>
        <p:txBody>
          <a:bodyPr/>
          <a:lstStyle/>
          <a:p>
            <a:fld id="{B86A4DA9-F686-4DEB-A359-3C8F7400EEF2}" type="slidenum">
              <a:rPr lang="en-US" smtClean="0"/>
              <a:t>62</a:t>
            </a:fld>
            <a:endParaRPr lang="en-US"/>
          </a:p>
        </p:txBody>
      </p:sp>
    </p:spTree>
    <p:extLst>
      <p:ext uri="{BB962C8B-B14F-4D97-AF65-F5344CB8AC3E}">
        <p14:creationId xmlns:p14="http://schemas.microsoft.com/office/powerpoint/2010/main" val="16997176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238B1-5574-81EA-9C05-74E03BEE15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8EEEB8-5E56-C609-CA80-E8158D483E5F}"/>
              </a:ext>
            </a:extLst>
          </p:cNvPr>
          <p:cNvSpPr>
            <a:spLocks noGrp="1" noRot="1" noChangeAspect="1"/>
          </p:cNvSpPr>
          <p:nvPr>
            <p:ph type="sldImg"/>
          </p:nvPr>
        </p:nvSpPr>
        <p:spPr>
          <a:xfrm>
            <a:off x="617538" y="339725"/>
            <a:ext cx="5921375" cy="3332163"/>
          </a:xfrm>
        </p:spPr>
      </p:sp>
      <p:sp>
        <p:nvSpPr>
          <p:cNvPr id="3" name="Notes Placeholder 2">
            <a:extLst>
              <a:ext uri="{FF2B5EF4-FFF2-40B4-BE49-F238E27FC236}">
                <a16:creationId xmlns:a16="http://schemas.microsoft.com/office/drawing/2014/main" id="{39E30E9A-1FF1-A642-1369-2BD75EC633DE}"/>
              </a:ext>
            </a:extLst>
          </p:cNvPr>
          <p:cNvSpPr>
            <a:spLocks noGrp="1"/>
          </p:cNvSpPr>
          <p:nvPr>
            <p:ph type="body" idx="1"/>
          </p:nvPr>
        </p:nvSpPr>
        <p:spPr/>
        <p:txBody>
          <a:bodyPr/>
          <a:lstStyle/>
          <a:p>
            <a:endParaRPr lang="en-US" u="sng"/>
          </a:p>
          <a:p>
            <a:endParaRPr lang="en-US"/>
          </a:p>
        </p:txBody>
      </p:sp>
      <p:sp>
        <p:nvSpPr>
          <p:cNvPr id="4" name="Slide Number Placeholder 3">
            <a:extLst>
              <a:ext uri="{FF2B5EF4-FFF2-40B4-BE49-F238E27FC236}">
                <a16:creationId xmlns:a16="http://schemas.microsoft.com/office/drawing/2014/main" id="{FBF92671-AB3D-533C-AF12-B70C298241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1CA908-AAA3-7A45-9827-AE0E9CC1EE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Lucida Sans Unicode" pitchFamily="32" charset="0"/>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Lucida Sans Unicode" pitchFamily="32" charset="0"/>
            </a:endParaRPr>
          </a:p>
        </p:txBody>
      </p:sp>
    </p:spTree>
    <p:extLst>
      <p:ext uri="{BB962C8B-B14F-4D97-AF65-F5344CB8AC3E}">
        <p14:creationId xmlns:p14="http://schemas.microsoft.com/office/powerpoint/2010/main" val="27645074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answer: c</a:t>
            </a:r>
            <a:r>
              <a:rPr lang="en-US"/>
              <a:t>) Erdafitinib</a:t>
            </a:r>
            <a:endParaRPr lang="en-US" dirty="0"/>
          </a:p>
          <a:p>
            <a:endParaRPr lang="en-US" dirty="0"/>
          </a:p>
        </p:txBody>
      </p:sp>
      <p:sp>
        <p:nvSpPr>
          <p:cNvPr id="4" name="Slide Number Placeholder 3"/>
          <p:cNvSpPr>
            <a:spLocks noGrp="1"/>
          </p:cNvSpPr>
          <p:nvPr>
            <p:ph type="sldNum" sz="quarter" idx="5"/>
          </p:nvPr>
        </p:nvSpPr>
        <p:spPr/>
        <p:txBody>
          <a:bodyPr/>
          <a:lstStyle/>
          <a:p>
            <a:fld id="{B86A4DA9-F686-4DEB-A359-3C8F7400EEF2}" type="slidenum">
              <a:rPr lang="en-US" smtClean="0"/>
              <a:t>64</a:t>
            </a:fld>
            <a:endParaRPr lang="en-US"/>
          </a:p>
        </p:txBody>
      </p:sp>
    </p:spTree>
    <p:extLst>
      <p:ext uri="{BB962C8B-B14F-4D97-AF65-F5344CB8AC3E}">
        <p14:creationId xmlns:p14="http://schemas.microsoft.com/office/powerpoint/2010/main" val="32950732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D74FC-6A3E-C145-8C47-3D28F7FEA0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812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2024, the Nectin-4 targeted antibody-drug conjugate enfortumab vedotin paired with pembrolizumab became the preferred frontline regimen for platinum eligible and ineligible patients. </a:t>
            </a:r>
          </a:p>
        </p:txBody>
      </p:sp>
      <p:sp>
        <p:nvSpPr>
          <p:cNvPr id="4" name="Slide Number Placeholder 3"/>
          <p:cNvSpPr>
            <a:spLocks noGrp="1"/>
          </p:cNvSpPr>
          <p:nvPr>
            <p:ph type="sldNum" sz="quarter" idx="5"/>
          </p:nvPr>
        </p:nvSpPr>
        <p:spPr/>
        <p:txBody>
          <a:bodyPr/>
          <a:lstStyle/>
          <a:p>
            <a:fld id="{B86A4DA9-F686-4DEB-A359-3C8F7400EEF2}" type="slidenum">
              <a:rPr lang="en-US" smtClean="0"/>
              <a:t>7</a:t>
            </a:fld>
            <a:endParaRPr lang="en-US"/>
          </a:p>
        </p:txBody>
      </p:sp>
    </p:spTree>
    <p:extLst>
      <p:ext uri="{BB962C8B-B14F-4D97-AF65-F5344CB8AC3E}">
        <p14:creationId xmlns:p14="http://schemas.microsoft.com/office/powerpoint/2010/main" val="39864508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for key takeaways, patients with advanced urothelial cancer are living longer than ever before. Platinum eligibility no longer directs first-line treatment decisions. More patients, even with those with markers of frailty, will be eligible for first line enfortumab and pembrolizumab. Outcomes can be durable with this regimen, even with enfortumab discontinuation and/or pembrolizumab hold. And most patients will have some degree of clinical benefit or response, but we’d like to see how they're tolerating their early cycles before making treatment decisions.</a:t>
            </a:r>
          </a:p>
          <a:p>
            <a:endParaRPr lang="en-US" dirty="0"/>
          </a:p>
          <a:p>
            <a:r>
              <a:rPr lang="en-US" dirty="0"/>
              <a:t>Early toxicity management with dose modification and supportive care in the management of enfortumab and pembrolizumab is absolutely paramount. If patients have progression after enfortumab and pembrolizumab, there are no clear dogmatic second-line go-to options, but there are treatments available. </a:t>
            </a:r>
          </a:p>
          <a:p>
            <a:endParaRPr lang="en-US" dirty="0"/>
          </a:p>
          <a:p>
            <a:r>
              <a:rPr lang="en-US" dirty="0"/>
              <a:t>Treatment choice is predicated on patient comorbidities such as neuropathy, functional status as well as goals of care. Platinum-based therapy as well as biomarker-directed care are options in the second-line and beyond. </a:t>
            </a:r>
          </a:p>
          <a:p>
            <a:endParaRPr lang="en-US" dirty="0"/>
          </a:p>
          <a:p>
            <a:r>
              <a:rPr lang="en-US" dirty="0"/>
              <a:t>Multidisciplinary care and shared decision-making are critical to ensure optimal patient outcomes.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A4DA9-F686-4DEB-A359-3C8F7400EEF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689593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051DD-413C-F6B8-5A06-4C167F45D5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19A911-F440-0F69-E511-3BF1E1BEA1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8FC9A7-A2AE-3D0D-FA00-7C1AF19BA0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850093-2D7E-BFA1-C6B7-CC3C15785F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176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because of the clinical activity of this regimen paired with relative tolerability, even in frail patients, the latest NCCN guidelines have eliminated the cisplatin eligibility decision-point in frontline decision-making.</a:t>
            </a:r>
          </a:p>
        </p:txBody>
      </p:sp>
      <p:sp>
        <p:nvSpPr>
          <p:cNvPr id="4" name="Slide Number Placeholder 3"/>
          <p:cNvSpPr>
            <a:spLocks noGrp="1"/>
          </p:cNvSpPr>
          <p:nvPr>
            <p:ph type="sldNum" sz="quarter" idx="5"/>
          </p:nvPr>
        </p:nvSpPr>
        <p:spPr/>
        <p:txBody>
          <a:bodyPr/>
          <a:lstStyle/>
          <a:p>
            <a:fld id="{B86A4DA9-F686-4DEB-A359-3C8F7400EEF2}" type="slidenum">
              <a:rPr lang="en-US" smtClean="0"/>
              <a:t>8</a:t>
            </a:fld>
            <a:endParaRPr lang="en-US"/>
          </a:p>
        </p:txBody>
      </p:sp>
    </p:spTree>
    <p:extLst>
      <p:ext uri="{BB962C8B-B14F-4D97-AF65-F5344CB8AC3E}">
        <p14:creationId xmlns:p14="http://schemas.microsoft.com/office/powerpoint/2010/main" val="3111673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JAVELIN 100 trial, patients responding to frontline platinum therapy were randomized to maintenance avelumab versus best supportive care, leading to modest response and durable survival benefit in the avelumab treated group.</a:t>
            </a:r>
          </a:p>
          <a:p>
            <a:endParaRPr lang="en-US" dirty="0"/>
          </a:p>
        </p:txBody>
      </p:sp>
      <p:sp>
        <p:nvSpPr>
          <p:cNvPr id="4" name="Slide Number Placeholder 3"/>
          <p:cNvSpPr>
            <a:spLocks noGrp="1"/>
          </p:cNvSpPr>
          <p:nvPr>
            <p:ph type="sldNum" sz="quarter" idx="5"/>
          </p:nvPr>
        </p:nvSpPr>
        <p:spPr/>
        <p:txBody>
          <a:bodyPr/>
          <a:lstStyle/>
          <a:p>
            <a:fld id="{B86A4DA9-F686-4DEB-A359-3C8F7400EEF2}" type="slidenum">
              <a:rPr lang="en-US" smtClean="0"/>
              <a:t>10</a:t>
            </a:fld>
            <a:endParaRPr lang="en-US"/>
          </a:p>
        </p:txBody>
      </p:sp>
    </p:spTree>
    <p:extLst>
      <p:ext uri="{BB962C8B-B14F-4D97-AF65-F5344CB8AC3E}">
        <p14:creationId xmlns:p14="http://schemas.microsoft.com/office/powerpoint/2010/main" val="1622142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Taking this one step further, platinum combined with checkpoint nivolumab in this study, followed by nivolumab maintenance, led to superior survival outcomes compared to chemotherapy alone in the frontline setting. </a:t>
            </a:r>
          </a:p>
          <a:p>
            <a:endParaRPr lang="en-US" dirty="0"/>
          </a:p>
          <a:p>
            <a:endParaRPr lang="en-US" dirty="0"/>
          </a:p>
        </p:txBody>
      </p:sp>
      <p:sp>
        <p:nvSpPr>
          <p:cNvPr id="4" name="Slide Number Placeholder 3"/>
          <p:cNvSpPr>
            <a:spLocks noGrp="1"/>
          </p:cNvSpPr>
          <p:nvPr>
            <p:ph type="sldNum" sz="quarter" idx="5"/>
          </p:nvPr>
        </p:nvSpPr>
        <p:spPr/>
        <p:txBody>
          <a:bodyPr/>
          <a:lstStyle/>
          <a:p>
            <a:fld id="{B86A4DA9-F686-4DEB-A359-3C8F7400EEF2}" type="slidenum">
              <a:rPr lang="en-US" smtClean="0"/>
              <a:t>11</a:t>
            </a:fld>
            <a:endParaRPr lang="en-US"/>
          </a:p>
        </p:txBody>
      </p:sp>
    </p:spTree>
    <p:extLst>
      <p:ext uri="{BB962C8B-B14F-4D97-AF65-F5344CB8AC3E}">
        <p14:creationId xmlns:p14="http://schemas.microsoft.com/office/powerpoint/2010/main" val="31837217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3"/>
          <a:stretch>
            <a:fillRect/>
          </a:stretch>
        </p:blipFill>
        <p:spPr>
          <a:xfrm>
            <a:off x="5641915" y="6105335"/>
            <a:ext cx="908164" cy="701763"/>
          </a:xfrm>
          <a:prstGeom prst="rect">
            <a:avLst/>
          </a:prstGeom>
        </p:spPr>
      </p:pic>
    </p:spTree>
    <p:extLst>
      <p:ext uri="{BB962C8B-B14F-4D97-AF65-F5344CB8AC3E}">
        <p14:creationId xmlns:p14="http://schemas.microsoft.com/office/powerpoint/2010/main" val="2933797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099624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3749167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p:nvPicPr>
        <p:blipFill>
          <a:blip r:embed="rId3"/>
          <a:stretch>
            <a:fillRect/>
          </a:stretch>
        </p:blipFill>
        <p:spPr>
          <a:xfrm>
            <a:off x="149033"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highlight section text styles</a:t>
            </a:r>
          </a:p>
        </p:txBody>
      </p:sp>
      <p:sp>
        <p:nvSpPr>
          <p:cNvPr id="4" name="Footer Placeholder 3">
            <a:extLst>
              <a:ext uri="{FF2B5EF4-FFF2-40B4-BE49-F238E27FC236}">
                <a16:creationId xmlns:a16="http://schemas.microsoft.com/office/drawing/2014/main" id="{450E6774-79FA-61C0-6170-BA39DF9ED122}"/>
              </a:ext>
            </a:extLst>
          </p:cNvPr>
          <p:cNvSpPr>
            <a:spLocks noGrp="1"/>
          </p:cNvSpPr>
          <p:nvPr>
            <p:ph type="ftr" sz="quarter" idx="10"/>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989440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153517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2274980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845499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857331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E3E0B13-B254-A001-AAA6-0AEDEC99C851}"/>
              </a:ext>
            </a:extLst>
          </p:cNvPr>
          <p:cNvSpPr>
            <a:spLocks noGrp="1"/>
          </p:cNvSpPr>
          <p:nvPr>
            <p:ph type="ftr" sz="quarter" idx="11"/>
          </p:nvPr>
        </p:nvSpPr>
        <p:spPr/>
        <p:txBody>
          <a:bodyPr/>
          <a:lstStyle>
            <a:lvl1pPr>
              <a:defRPr sz="1000"/>
            </a:lvl1pPr>
          </a:lstStyle>
          <a:p>
            <a:endParaRPr lang="en-US"/>
          </a:p>
        </p:txBody>
      </p:sp>
    </p:spTree>
    <p:extLst>
      <p:ext uri="{BB962C8B-B14F-4D97-AF65-F5344CB8AC3E}">
        <p14:creationId xmlns:p14="http://schemas.microsoft.com/office/powerpoint/2010/main" val="3212156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3"/>
          <a:stretch>
            <a:fillRect/>
          </a:stretch>
        </p:blipFill>
        <p:spPr>
          <a:xfrm>
            <a:off x="5641915" y="6105335"/>
            <a:ext cx="908164" cy="701763"/>
          </a:xfrm>
          <a:prstGeom prst="rect">
            <a:avLst/>
          </a:prstGeom>
        </p:spPr>
      </p:pic>
    </p:spTree>
    <p:extLst>
      <p:ext uri="{BB962C8B-B14F-4D97-AF65-F5344CB8AC3E}">
        <p14:creationId xmlns:p14="http://schemas.microsoft.com/office/powerpoint/2010/main" val="2116369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706886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499596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2183027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p:nvPicPr>
        <p:blipFill>
          <a:blip r:embed="rId3"/>
          <a:stretch>
            <a:fillRect/>
          </a:stretch>
        </p:blipFill>
        <p:spPr>
          <a:xfrm>
            <a:off x="149033"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highlight section text styles</a:t>
            </a:r>
          </a:p>
        </p:txBody>
      </p:sp>
      <p:sp>
        <p:nvSpPr>
          <p:cNvPr id="4" name="Footer Placeholder 3">
            <a:extLst>
              <a:ext uri="{FF2B5EF4-FFF2-40B4-BE49-F238E27FC236}">
                <a16:creationId xmlns:a16="http://schemas.microsoft.com/office/drawing/2014/main" id="{450E6774-79FA-61C0-6170-BA39DF9ED122}"/>
              </a:ext>
            </a:extLst>
          </p:cNvPr>
          <p:cNvSpPr>
            <a:spLocks noGrp="1"/>
          </p:cNvSpPr>
          <p:nvPr>
            <p:ph type="ftr" sz="quarter" idx="10"/>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218308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2636899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7162288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5591629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107786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953898-0ECA-6990-6980-48A428E02755}"/>
              </a:ext>
            </a:extLst>
          </p:cNvPr>
          <p:cNvSpPr/>
          <p:nvPr/>
        </p:nvSpPr>
        <p:spPr>
          <a:xfrm rot="10800000">
            <a:off x="-4" y="6056242"/>
            <a:ext cx="12192001" cy="801757"/>
          </a:xfrm>
          <a:prstGeom prst="rect">
            <a:avLst/>
          </a:prstGeom>
          <a:gradFill>
            <a:gsLst>
              <a:gs pos="0">
                <a:schemeClr val="accent2"/>
              </a:gs>
              <a:gs pos="99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364974" y="1433769"/>
            <a:ext cx="9144000" cy="2387600"/>
          </a:xfrm>
          <a:prstGeom prst="rect">
            <a:avLst/>
          </a:prstGeom>
        </p:spPr>
        <p:txBody>
          <a:bodyPr anchor="b">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364974" y="3913444"/>
            <a:ext cx="9144000"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3"/>
          <a:stretch>
            <a:fillRect/>
          </a:stretch>
        </p:blipFill>
        <p:spPr>
          <a:xfrm>
            <a:off x="1524000" y="5944204"/>
            <a:ext cx="1325217" cy="1024031"/>
          </a:xfrm>
          <a:prstGeom prst="rect">
            <a:avLst/>
          </a:prstGeom>
        </p:spPr>
      </p:pic>
    </p:spTree>
    <p:extLst>
      <p:ext uri="{BB962C8B-B14F-4D97-AF65-F5344CB8AC3E}">
        <p14:creationId xmlns:p14="http://schemas.microsoft.com/office/powerpoint/2010/main" val="3606543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EF93B09-8887-1DC4-6BFB-AE156562ABD2}"/>
              </a:ext>
            </a:extLst>
          </p:cNvPr>
          <p:cNvSpPr>
            <a:spLocks noGrp="1"/>
          </p:cNvSpPr>
          <p:nvPr>
            <p:ph type="title"/>
          </p:nvPr>
        </p:nvSpPr>
        <p:spPr>
          <a:xfrm>
            <a:off x="838200" y="365125"/>
            <a:ext cx="10515600" cy="871393"/>
          </a:xfrm>
          <a:prstGeom prst="rect">
            <a:avLst/>
          </a:prstGeom>
        </p:spPr>
        <p:txBody>
          <a:bodyPr vert="horz" lIns="91440" tIns="45720" rIns="91440" bIns="45720" rtlCol="0" anchor="ctr">
            <a:normAutofit/>
          </a:bodyPr>
          <a:lstStyle/>
          <a:p>
            <a:r>
              <a:rPr lang="en-US"/>
              <a:t>Click to edit Master title style</a:t>
            </a:r>
          </a:p>
        </p:txBody>
      </p:sp>
      <p:sp>
        <p:nvSpPr>
          <p:cNvPr id="6" name="Text Placeholder 2">
            <a:extLst>
              <a:ext uri="{FF2B5EF4-FFF2-40B4-BE49-F238E27FC236}">
                <a16:creationId xmlns:a16="http://schemas.microsoft.com/office/drawing/2014/main" id="{B01F8B83-A08E-9C25-9D5E-499988C92166}"/>
              </a:ext>
            </a:extLst>
          </p:cNvPr>
          <p:cNvSpPr>
            <a:spLocks noGrp="1"/>
          </p:cNvSpPr>
          <p:nvPr>
            <p:ph idx="1"/>
          </p:nvPr>
        </p:nvSpPr>
        <p:spPr>
          <a:xfrm>
            <a:off x="838200" y="1331283"/>
            <a:ext cx="10515600" cy="45187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8">
            <a:extLst>
              <a:ext uri="{FF2B5EF4-FFF2-40B4-BE49-F238E27FC236}">
                <a16:creationId xmlns:a16="http://schemas.microsoft.com/office/drawing/2014/main" id="{CD3DBE1F-2F5A-2E42-E42C-6BB000573CEB}"/>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endParaRPr lang="en-US"/>
          </a:p>
        </p:txBody>
      </p:sp>
    </p:spTree>
    <p:extLst>
      <p:ext uri="{BB962C8B-B14F-4D97-AF65-F5344CB8AC3E}">
        <p14:creationId xmlns:p14="http://schemas.microsoft.com/office/powerpoint/2010/main" val="21558069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4B6B5EA-FEEE-A024-C2E5-CBBE110ECDB8}"/>
              </a:ext>
            </a:extLst>
          </p:cNvPr>
          <p:cNvSpPr/>
          <p:nvPr/>
        </p:nvSpPr>
        <p:spPr>
          <a:xfrm>
            <a:off x="9414934" y="324762"/>
            <a:ext cx="2428683" cy="2428683"/>
          </a:xfrm>
          <a:prstGeom prst="ellipse">
            <a:avLst/>
          </a:prstGeom>
          <a:solidFill>
            <a:srgbClr val="00B140"/>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75B"/>
              </a:solidFill>
            </a:endParaRPr>
          </a:p>
        </p:txBody>
      </p:sp>
      <p:sp>
        <p:nvSpPr>
          <p:cNvPr id="6" name="Title Placeholder 1">
            <a:extLst>
              <a:ext uri="{FF2B5EF4-FFF2-40B4-BE49-F238E27FC236}">
                <a16:creationId xmlns:a16="http://schemas.microsoft.com/office/drawing/2014/main" id="{C2497A12-EB9E-811B-7D26-C3E56E9607CB}"/>
              </a:ext>
            </a:extLst>
          </p:cNvPr>
          <p:cNvSpPr>
            <a:spLocks noGrp="1"/>
          </p:cNvSpPr>
          <p:nvPr>
            <p:ph type="title"/>
          </p:nvPr>
        </p:nvSpPr>
        <p:spPr>
          <a:xfrm>
            <a:off x="838200" y="365125"/>
            <a:ext cx="8385313" cy="871393"/>
          </a:xfrm>
          <a:prstGeom prst="rect">
            <a:avLst/>
          </a:prstGeom>
        </p:spPr>
        <p:txBody>
          <a:bodyPr vert="horz" lIns="91440" tIns="45720" rIns="91440" bIns="45720" rtlCol="0" anchor="ctr">
            <a:normAutofit/>
          </a:bodyPr>
          <a:lstStyle/>
          <a:p>
            <a:r>
              <a:rPr lang="en-US"/>
              <a:t>Click to edit Master title style</a:t>
            </a:r>
          </a:p>
        </p:txBody>
      </p:sp>
      <p:sp>
        <p:nvSpPr>
          <p:cNvPr id="7" name="Text Placeholder 2">
            <a:extLst>
              <a:ext uri="{FF2B5EF4-FFF2-40B4-BE49-F238E27FC236}">
                <a16:creationId xmlns:a16="http://schemas.microsoft.com/office/drawing/2014/main" id="{24484DD4-6CB0-D7F2-F81E-5EF6B5B58BA7}"/>
              </a:ext>
            </a:extLst>
          </p:cNvPr>
          <p:cNvSpPr>
            <a:spLocks noGrp="1"/>
          </p:cNvSpPr>
          <p:nvPr>
            <p:ph idx="1"/>
          </p:nvPr>
        </p:nvSpPr>
        <p:spPr>
          <a:xfrm>
            <a:off x="838200" y="1331283"/>
            <a:ext cx="8385313" cy="45187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8">
            <a:extLst>
              <a:ext uri="{FF2B5EF4-FFF2-40B4-BE49-F238E27FC236}">
                <a16:creationId xmlns:a16="http://schemas.microsoft.com/office/drawing/2014/main" id="{75BB9C91-1CA9-D712-FA26-8BC4F6FDAF31}"/>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endParaRPr lang="en-US"/>
          </a:p>
        </p:txBody>
      </p:sp>
    </p:spTree>
    <p:extLst>
      <p:ext uri="{BB962C8B-B14F-4D97-AF65-F5344CB8AC3E}">
        <p14:creationId xmlns:p14="http://schemas.microsoft.com/office/powerpoint/2010/main" val="38504692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130642" y="1176337"/>
            <a:ext cx="9930715" cy="2252661"/>
          </a:xfrm>
          <a:prstGeom prst="rect">
            <a:avLst/>
          </a:prstGeom>
        </p:spPr>
        <p:txBody>
          <a:bodyPr anchor="b">
            <a:normAutofit/>
          </a:bodyPr>
          <a:lstStyle>
            <a:lvl1pPr>
              <a:defRPr sz="5400">
                <a:solidFill>
                  <a:schemeClr val="accent2"/>
                </a:solidFill>
              </a:defRPr>
            </a:lvl1pPr>
          </a:lstStyle>
          <a:p>
            <a:r>
              <a:rPr lang="en-US"/>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130642" y="3588327"/>
            <a:ext cx="9930715" cy="1801986"/>
          </a:xfrm>
          <a:prstGeom prst="rect">
            <a:avLst/>
          </a:prstGeo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highlight section text styles</a:t>
            </a:r>
          </a:p>
        </p:txBody>
      </p:sp>
      <p:sp>
        <p:nvSpPr>
          <p:cNvPr id="8" name="Rectangle 7">
            <a:extLst>
              <a:ext uri="{FF2B5EF4-FFF2-40B4-BE49-F238E27FC236}">
                <a16:creationId xmlns:a16="http://schemas.microsoft.com/office/drawing/2014/main" id="{C35C64C0-8ED6-0029-147C-45851A7C83A0}"/>
              </a:ext>
            </a:extLst>
          </p:cNvPr>
          <p:cNvSpPr/>
          <p:nvPr/>
        </p:nvSpPr>
        <p:spPr>
          <a:xfrm>
            <a:off x="0" y="5791200"/>
            <a:ext cx="1351722" cy="8481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96CFAE0-17A1-A339-52BA-90606A0CA3EA}"/>
              </a:ext>
            </a:extLst>
          </p:cNvPr>
          <p:cNvPicPr>
            <a:picLocks noChangeAspect="1"/>
          </p:cNvPicPr>
          <p:nvPr/>
        </p:nvPicPr>
        <p:blipFill>
          <a:blip r:embed="rId2"/>
          <a:stretch>
            <a:fillRect/>
          </a:stretch>
        </p:blipFill>
        <p:spPr>
          <a:xfrm>
            <a:off x="1130642" y="5753822"/>
            <a:ext cx="1559083" cy="866157"/>
          </a:xfrm>
          <a:prstGeom prst="rect">
            <a:avLst/>
          </a:prstGeom>
        </p:spPr>
      </p:pic>
    </p:spTree>
    <p:extLst>
      <p:ext uri="{BB962C8B-B14F-4D97-AF65-F5344CB8AC3E}">
        <p14:creationId xmlns:p14="http://schemas.microsoft.com/office/powerpoint/2010/main" val="3263171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34879753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486044"/>
            <a:ext cx="5181600" cy="42288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486044"/>
            <a:ext cx="5181600" cy="42288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a:extLst>
              <a:ext uri="{FF2B5EF4-FFF2-40B4-BE49-F238E27FC236}">
                <a16:creationId xmlns:a16="http://schemas.microsoft.com/office/drawing/2014/main" id="{86F767F2-B9A5-092C-8442-E350F58B3B7F}"/>
              </a:ext>
            </a:extLst>
          </p:cNvPr>
          <p:cNvSpPr>
            <a:spLocks noGrp="1"/>
          </p:cNvSpPr>
          <p:nvPr>
            <p:ph type="title"/>
          </p:nvPr>
        </p:nvSpPr>
        <p:spPr>
          <a:xfrm>
            <a:off x="838200" y="365125"/>
            <a:ext cx="10515600" cy="871393"/>
          </a:xfrm>
          <a:prstGeom prst="rect">
            <a:avLst/>
          </a:prstGeom>
        </p:spPr>
        <p:txBody>
          <a:bodyPr vert="horz" lIns="91440" tIns="45720" rIns="91440" bIns="45720" rtlCol="0" anchor="ctr">
            <a:normAutofit/>
          </a:bodyPr>
          <a:lstStyle/>
          <a:p>
            <a:r>
              <a:rPr lang="en-US"/>
              <a:t>Click to edit Master title style</a:t>
            </a:r>
          </a:p>
        </p:txBody>
      </p:sp>
      <p:sp>
        <p:nvSpPr>
          <p:cNvPr id="8" name="Footer Placeholder 8">
            <a:extLst>
              <a:ext uri="{FF2B5EF4-FFF2-40B4-BE49-F238E27FC236}">
                <a16:creationId xmlns:a16="http://schemas.microsoft.com/office/drawing/2014/main" id="{BF0D31C7-3380-9235-901E-8E93D7E3A56B}"/>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endParaRPr lang="en-US"/>
          </a:p>
        </p:txBody>
      </p:sp>
    </p:spTree>
    <p:extLst>
      <p:ext uri="{BB962C8B-B14F-4D97-AF65-F5344CB8AC3E}">
        <p14:creationId xmlns:p14="http://schemas.microsoft.com/office/powerpoint/2010/main" val="29264473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376363"/>
            <a:ext cx="5157787" cy="823912"/>
          </a:xfrm>
          <a:prstGeom prst="rect">
            <a:avLst/>
          </a:prstGeo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376363"/>
            <a:ext cx="5183188" cy="823912"/>
          </a:xfrm>
          <a:prstGeom prst="rect">
            <a:avLst/>
          </a:prstGeo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2">
            <a:extLst>
              <a:ext uri="{FF2B5EF4-FFF2-40B4-BE49-F238E27FC236}">
                <a16:creationId xmlns:a16="http://schemas.microsoft.com/office/drawing/2014/main" id="{48C6DA02-C3EE-DC69-3057-9C1CE70A3FEE}"/>
              </a:ext>
            </a:extLst>
          </p:cNvPr>
          <p:cNvSpPr>
            <a:spLocks noGrp="1"/>
          </p:cNvSpPr>
          <p:nvPr>
            <p:ph sz="half" idx="10"/>
          </p:nvPr>
        </p:nvSpPr>
        <p:spPr>
          <a:xfrm>
            <a:off x="838200" y="2340120"/>
            <a:ext cx="5181600" cy="33747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15F12633-902A-CE63-7D31-B07578BA030C}"/>
              </a:ext>
            </a:extLst>
          </p:cNvPr>
          <p:cNvSpPr>
            <a:spLocks noGrp="1"/>
          </p:cNvSpPr>
          <p:nvPr>
            <p:ph sz="half" idx="2"/>
          </p:nvPr>
        </p:nvSpPr>
        <p:spPr>
          <a:xfrm>
            <a:off x="6172200" y="2340120"/>
            <a:ext cx="5181600" cy="33747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DAFE9052-47F7-003B-FD52-9A896EB23884}"/>
              </a:ext>
            </a:extLst>
          </p:cNvPr>
          <p:cNvSpPr>
            <a:spLocks noGrp="1"/>
          </p:cNvSpPr>
          <p:nvPr>
            <p:ph type="title"/>
          </p:nvPr>
        </p:nvSpPr>
        <p:spPr>
          <a:xfrm>
            <a:off x="838200" y="365125"/>
            <a:ext cx="10515600" cy="871393"/>
          </a:xfrm>
          <a:prstGeom prst="rect">
            <a:avLst/>
          </a:prstGeom>
        </p:spPr>
        <p:txBody>
          <a:bodyPr vert="horz" lIns="91440" tIns="45720" rIns="91440" bIns="45720" rtlCol="0" anchor="ctr">
            <a:normAutofit/>
          </a:bodyPr>
          <a:lstStyle/>
          <a:p>
            <a:r>
              <a:rPr lang="en-US"/>
              <a:t>Click to edit Master title style</a:t>
            </a:r>
          </a:p>
        </p:txBody>
      </p:sp>
      <p:sp>
        <p:nvSpPr>
          <p:cNvPr id="11" name="Footer Placeholder 8">
            <a:extLst>
              <a:ext uri="{FF2B5EF4-FFF2-40B4-BE49-F238E27FC236}">
                <a16:creationId xmlns:a16="http://schemas.microsoft.com/office/drawing/2014/main" id="{1AEDE0CE-0735-6E75-1DEB-BDEEAD5B584E}"/>
              </a:ext>
            </a:extLst>
          </p:cNvPr>
          <p:cNvSpPr>
            <a:spLocks noGrp="1"/>
          </p:cNvSpPr>
          <p:nvPr>
            <p:ph type="ftr" sz="quarter" idx="11"/>
          </p:nvPr>
        </p:nvSpPr>
        <p:spPr>
          <a:xfrm>
            <a:off x="1401417" y="5964383"/>
            <a:ext cx="9223513" cy="642566"/>
          </a:xfrm>
          <a:prstGeom prst="rect">
            <a:avLst/>
          </a:prstGeom>
        </p:spPr>
        <p:txBody>
          <a:bodyPr anchor="b"/>
          <a:lstStyle>
            <a:lvl1pPr algn="l">
              <a:defRPr sz="900"/>
            </a:lvl1pPr>
          </a:lstStyle>
          <a:p>
            <a:endParaRPr lang="en-US"/>
          </a:p>
        </p:txBody>
      </p:sp>
    </p:spTree>
    <p:extLst>
      <p:ext uri="{BB962C8B-B14F-4D97-AF65-F5344CB8AC3E}">
        <p14:creationId xmlns:p14="http://schemas.microsoft.com/office/powerpoint/2010/main" val="37763926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D51844CF-8EEF-08F9-BC27-89613EA3EB3F}"/>
              </a:ext>
            </a:extLst>
          </p:cNvPr>
          <p:cNvSpPr>
            <a:spLocks noGrp="1"/>
          </p:cNvSpPr>
          <p:nvPr>
            <p:ph type="title"/>
          </p:nvPr>
        </p:nvSpPr>
        <p:spPr>
          <a:xfrm>
            <a:off x="838200" y="365125"/>
            <a:ext cx="10515600" cy="871393"/>
          </a:xfrm>
          <a:prstGeom prst="rect">
            <a:avLst/>
          </a:prstGeom>
        </p:spPr>
        <p:txBody>
          <a:bodyPr vert="horz" lIns="91440" tIns="45720" rIns="91440" bIns="45720" rtlCol="0" anchor="ctr">
            <a:normAutofit/>
          </a:bodyPr>
          <a:lstStyle/>
          <a:p>
            <a:r>
              <a:rPr lang="en-US"/>
              <a:t>Click to edit Master title style</a:t>
            </a:r>
          </a:p>
        </p:txBody>
      </p:sp>
      <p:sp>
        <p:nvSpPr>
          <p:cNvPr id="7" name="Footer Placeholder 8">
            <a:extLst>
              <a:ext uri="{FF2B5EF4-FFF2-40B4-BE49-F238E27FC236}">
                <a16:creationId xmlns:a16="http://schemas.microsoft.com/office/drawing/2014/main" id="{D9F92E1D-C775-38FA-26EF-713C607310D1}"/>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endParaRPr lang="en-US"/>
          </a:p>
        </p:txBody>
      </p:sp>
    </p:spTree>
    <p:extLst>
      <p:ext uri="{BB962C8B-B14F-4D97-AF65-F5344CB8AC3E}">
        <p14:creationId xmlns:p14="http://schemas.microsoft.com/office/powerpoint/2010/main" val="31485631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Footer Placeholder 8">
            <a:extLst>
              <a:ext uri="{FF2B5EF4-FFF2-40B4-BE49-F238E27FC236}">
                <a16:creationId xmlns:a16="http://schemas.microsoft.com/office/drawing/2014/main" id="{EFB6B984-FFEE-A88E-5810-FECE31BEB4D3}"/>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endParaRPr lang="en-US"/>
          </a:p>
        </p:txBody>
      </p:sp>
    </p:spTree>
    <p:extLst>
      <p:ext uri="{BB962C8B-B14F-4D97-AF65-F5344CB8AC3E}">
        <p14:creationId xmlns:p14="http://schemas.microsoft.com/office/powerpoint/2010/main" val="40083688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486044"/>
            <a:ext cx="5181600" cy="42288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486044"/>
            <a:ext cx="5181600" cy="42288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a:extLst>
              <a:ext uri="{FF2B5EF4-FFF2-40B4-BE49-F238E27FC236}">
                <a16:creationId xmlns:a16="http://schemas.microsoft.com/office/drawing/2014/main" id="{86F767F2-B9A5-092C-8442-E350F58B3B7F}"/>
              </a:ext>
            </a:extLst>
          </p:cNvPr>
          <p:cNvSpPr>
            <a:spLocks noGrp="1"/>
          </p:cNvSpPr>
          <p:nvPr>
            <p:ph type="title"/>
          </p:nvPr>
        </p:nvSpPr>
        <p:spPr>
          <a:xfrm>
            <a:off x="838200" y="365125"/>
            <a:ext cx="10515600" cy="871393"/>
          </a:xfrm>
          <a:prstGeom prst="rect">
            <a:avLst/>
          </a:prstGeom>
        </p:spPr>
        <p:txBody>
          <a:bodyPr vert="horz" lIns="91440" tIns="45720" rIns="91440" bIns="45720" rtlCol="0" anchor="ctr">
            <a:normAutofit/>
          </a:bodyPr>
          <a:lstStyle/>
          <a:p>
            <a:r>
              <a:rPr lang="en-US"/>
              <a:t>Click to edit Master title style</a:t>
            </a:r>
          </a:p>
        </p:txBody>
      </p:sp>
      <p:sp>
        <p:nvSpPr>
          <p:cNvPr id="8" name="Footer Placeholder 8">
            <a:extLst>
              <a:ext uri="{FF2B5EF4-FFF2-40B4-BE49-F238E27FC236}">
                <a16:creationId xmlns:a16="http://schemas.microsoft.com/office/drawing/2014/main" id="{BF0D31C7-3380-9235-901E-8E93D7E3A56B}"/>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endParaRPr lang="en-US"/>
          </a:p>
        </p:txBody>
      </p:sp>
    </p:spTree>
    <p:extLst>
      <p:ext uri="{BB962C8B-B14F-4D97-AF65-F5344CB8AC3E}">
        <p14:creationId xmlns:p14="http://schemas.microsoft.com/office/powerpoint/2010/main" val="293539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68F3C0F-79BE-57ED-2B56-9578A648BBFB}"/>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Tree>
    <p:extLst>
      <p:ext uri="{BB962C8B-B14F-4D97-AF65-F5344CB8AC3E}">
        <p14:creationId xmlns:p14="http://schemas.microsoft.com/office/powerpoint/2010/main" val="19506805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C7D73-112F-7D4C-844B-DB58E26B8454}"/>
              </a:ext>
            </a:extLst>
          </p:cNvPr>
          <p:cNvSpPr>
            <a:spLocks noGrp="1"/>
          </p:cNvSpPr>
          <p:nvPr>
            <p:ph type="ctrTitle"/>
          </p:nvPr>
        </p:nvSpPr>
        <p:spPr>
          <a:xfrm>
            <a:off x="1524000" y="1122363"/>
            <a:ext cx="9144000" cy="2387600"/>
          </a:xfrm>
        </p:spPr>
        <p:txBody>
          <a:bodyPr anchor="b"/>
          <a:lstStyle>
            <a:lvl1pPr algn="ctr">
              <a:defRPr sz="6000">
                <a:solidFill>
                  <a:schemeClr val="accent2"/>
                </a:solidFill>
              </a:defRPr>
            </a:lvl1pPr>
          </a:lstStyle>
          <a:p>
            <a:r>
              <a:rPr lang="en-US"/>
              <a:t>Click to edit Master title style</a:t>
            </a:r>
          </a:p>
        </p:txBody>
      </p:sp>
      <p:sp>
        <p:nvSpPr>
          <p:cNvPr id="3" name="Subtitle 2">
            <a:extLst>
              <a:ext uri="{FF2B5EF4-FFF2-40B4-BE49-F238E27FC236}">
                <a16:creationId xmlns:a16="http://schemas.microsoft.com/office/drawing/2014/main" id="{540EF9F5-E516-D445-A503-442205BC52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EAD089CD-F014-0C43-A6B2-23E6800D6E5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983374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AXIS Case Stud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 name="Text Placeholder 20"/>
          <p:cNvSpPr>
            <a:spLocks noGrp="1"/>
          </p:cNvSpPr>
          <p:nvPr>
            <p:ph type="body" sz="quarter" idx="21" hasCustomPrompt="1"/>
          </p:nvPr>
        </p:nvSpPr>
        <p:spPr>
          <a:xfrm>
            <a:off x="1095285" y="1106040"/>
            <a:ext cx="9996049" cy="284041"/>
          </a:xfrm>
          <a:prstGeom prst="rect">
            <a:avLst/>
          </a:prstGeom>
        </p:spPr>
        <p:txBody>
          <a:bodyPr anchor="ctr"/>
          <a:lstStyle>
            <a:lvl1pPr marL="0" indent="0" algn="ctr" defTabSz="630936">
              <a:spcBef>
                <a:spcPts val="600"/>
              </a:spcBef>
              <a:buNone/>
              <a:defRPr sz="1380" b="1"/>
            </a:lvl1pPr>
          </a:lstStyle>
          <a:p>
            <a:r>
              <a:t>XX-YEAR-OLD MAN/WOMAN</a:t>
            </a:r>
          </a:p>
        </p:txBody>
      </p:sp>
      <p:sp>
        <p:nvSpPr>
          <p:cNvPr id="24" name="Text Placeholder 20"/>
          <p:cNvSpPr>
            <a:spLocks noGrp="1"/>
          </p:cNvSpPr>
          <p:nvPr>
            <p:ph type="body" sz="quarter" idx="22" hasCustomPrompt="1"/>
          </p:nvPr>
        </p:nvSpPr>
        <p:spPr>
          <a:xfrm>
            <a:off x="1369329" y="1525141"/>
            <a:ext cx="4464203" cy="284038"/>
          </a:xfrm>
          <a:prstGeom prst="rect">
            <a:avLst/>
          </a:prstGeom>
        </p:spPr>
        <p:txBody>
          <a:bodyPr>
            <a:noAutofit/>
          </a:bodyPr>
          <a:lstStyle>
            <a:lvl1pPr marL="0" indent="0" defTabSz="694944">
              <a:spcBef>
                <a:spcPts val="700"/>
              </a:spcBef>
              <a:buNone/>
              <a:defRPr sz="1600" b="1">
                <a:solidFill>
                  <a:srgbClr val="367BBE"/>
                </a:solidFill>
              </a:defRPr>
            </a:lvl1pPr>
          </a:lstStyle>
          <a:p>
            <a:r>
              <a:t>Subheader:</a:t>
            </a:r>
          </a:p>
        </p:txBody>
      </p:sp>
      <p:sp>
        <p:nvSpPr>
          <p:cNvPr id="3" name="Title Placeholder 5">
            <a:extLst>
              <a:ext uri="{FF2B5EF4-FFF2-40B4-BE49-F238E27FC236}">
                <a16:creationId xmlns:a16="http://schemas.microsoft.com/office/drawing/2014/main" id="{CFC42A0F-EFCE-BD9A-0B22-B01DF954C856}"/>
              </a:ext>
            </a:extLst>
          </p:cNvPr>
          <p:cNvSpPr>
            <a:spLocks noGrp="1"/>
          </p:cNvSpPr>
          <p:nvPr>
            <p:ph type="title"/>
          </p:nvPr>
        </p:nvSpPr>
        <p:spPr>
          <a:xfrm>
            <a:off x="1106864" y="521208"/>
            <a:ext cx="9262872" cy="576072"/>
          </a:xfrm>
          <a:prstGeom prst="rect">
            <a:avLst/>
          </a:prstGeom>
        </p:spPr>
        <p:txBody>
          <a:bodyPr vert="horz" lIns="91440" tIns="45720" rIns="91440" bIns="45720" rtlCol="0" anchor="t">
            <a:normAutofit/>
          </a:bodyPr>
          <a:lstStyle/>
          <a:p>
            <a:r>
              <a:rPr lang="en-US"/>
              <a:t>Click to edit Master title style</a:t>
            </a:r>
          </a:p>
        </p:txBody>
      </p:sp>
      <p:sp>
        <p:nvSpPr>
          <p:cNvPr id="4" name="Text Placeholder 8">
            <a:extLst>
              <a:ext uri="{FF2B5EF4-FFF2-40B4-BE49-F238E27FC236}">
                <a16:creationId xmlns:a16="http://schemas.microsoft.com/office/drawing/2014/main" id="{DA4E93F9-86C3-E449-DAB6-B80AFAF81FFE}"/>
              </a:ext>
            </a:extLst>
          </p:cNvPr>
          <p:cNvSpPr>
            <a:spLocks noGrp="1"/>
          </p:cNvSpPr>
          <p:nvPr>
            <p:ph idx="1" hasCustomPrompt="1"/>
          </p:nvPr>
        </p:nvSpPr>
        <p:spPr>
          <a:xfrm>
            <a:off x="1379424" y="1955799"/>
            <a:ext cx="4475112" cy="3988408"/>
          </a:xfrm>
          <a:prstGeom prst="rect">
            <a:avLst/>
          </a:prstGeom>
        </p:spPr>
        <p:txBody>
          <a:bodyPr vert="horz" lIns="91440" tIns="45720" rIns="91440" bIns="45720" rtlCol="0">
            <a:normAutofit/>
          </a:bodyPr>
          <a:lstStyle>
            <a:lvl1pPr>
              <a:buClr>
                <a:srgbClr val="DC983B"/>
              </a:buClr>
              <a:defRPr/>
            </a:lvl1pPr>
            <a:lvl2pPr>
              <a:buClr>
                <a:srgbClr val="DC983B"/>
              </a:buClr>
              <a:defRPr/>
            </a:lvl2pPr>
            <a:lvl3pPr>
              <a:buClr>
                <a:srgbClr val="DC983B"/>
              </a:buClr>
              <a:defRPr/>
            </a:lvl3pPr>
            <a:lvl4pPr>
              <a:buClr>
                <a:srgbClr val="DC983B"/>
              </a:buClr>
              <a:defRPr/>
            </a:lvl4pPr>
            <a:lvl5pPr>
              <a:buClr>
                <a:srgbClr val="DC983B"/>
              </a:buClr>
              <a:defRPr/>
            </a:lvl5pPr>
          </a:lstStyle>
          <a:p>
            <a:pPr lvl="0"/>
            <a:r>
              <a:rPr lang="en-US"/>
              <a:t>Level one</a:t>
            </a:r>
          </a:p>
          <a:p>
            <a:pPr lvl="1"/>
            <a:r>
              <a:rPr lang="en-US"/>
              <a:t>Level two</a:t>
            </a:r>
          </a:p>
          <a:p>
            <a:pPr lvl="2"/>
            <a:r>
              <a:rPr lang="en-US"/>
              <a:t>Level three</a:t>
            </a:r>
          </a:p>
          <a:p>
            <a:pPr lvl="3"/>
            <a:r>
              <a:rPr lang="en-US"/>
              <a:t>Level four</a:t>
            </a:r>
          </a:p>
          <a:p>
            <a:pPr lvl="4"/>
            <a:r>
              <a:rPr lang="en-US"/>
              <a:t>Level five</a:t>
            </a:r>
          </a:p>
        </p:txBody>
      </p:sp>
      <p:sp>
        <p:nvSpPr>
          <p:cNvPr id="5" name="Footer Placeholder 10">
            <a:extLst>
              <a:ext uri="{FF2B5EF4-FFF2-40B4-BE49-F238E27FC236}">
                <a16:creationId xmlns:a16="http://schemas.microsoft.com/office/drawing/2014/main" id="{6EEF26A4-42EF-A2B4-A670-578A3622CA62}"/>
              </a:ext>
            </a:extLst>
          </p:cNvPr>
          <p:cNvSpPr>
            <a:spLocks noGrp="1"/>
          </p:cNvSpPr>
          <p:nvPr>
            <p:ph type="ftr" sz="quarter" idx="3"/>
          </p:nvPr>
        </p:nvSpPr>
        <p:spPr>
          <a:xfrm>
            <a:off x="1572768" y="6080760"/>
            <a:ext cx="9153144" cy="283464"/>
          </a:xfrm>
          <a:prstGeom prst="rect">
            <a:avLst/>
          </a:prstGeom>
        </p:spPr>
        <p:txBody>
          <a:bodyPr vert="horz" lIns="91440" tIns="45720" rIns="91440" bIns="45720" rtlCol="0" anchor="ctr"/>
          <a:lstStyle>
            <a:lvl1pPr algn="l">
              <a:defRPr sz="800">
                <a:solidFill>
                  <a:schemeClr val="bg1"/>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33288427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p:nvPicPr>
        <p:blipFill>
          <a:blip r:embed="rId3"/>
          <a:stretch>
            <a:fillRect/>
          </a:stretch>
        </p:blipFill>
        <p:spPr>
          <a:xfrm>
            <a:off x="149033"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highlight section text styles</a:t>
            </a:r>
          </a:p>
        </p:txBody>
      </p:sp>
      <p:sp>
        <p:nvSpPr>
          <p:cNvPr id="4" name="Footer Placeholder 3">
            <a:extLst>
              <a:ext uri="{FF2B5EF4-FFF2-40B4-BE49-F238E27FC236}">
                <a16:creationId xmlns:a16="http://schemas.microsoft.com/office/drawing/2014/main" id="{450E6774-79FA-61C0-6170-BA39DF9ED122}"/>
              </a:ext>
            </a:extLst>
          </p:cNvPr>
          <p:cNvSpPr>
            <a:spLocks noGrp="1"/>
          </p:cNvSpPr>
          <p:nvPr>
            <p:ph type="ftr" sz="quarter" idx="10"/>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104376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96024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1393952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224622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753933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3"/>
          <a:stretch>
            <a:fillRect/>
          </a:stretch>
        </p:blipFill>
        <p:spPr>
          <a:xfrm>
            <a:off x="5641915" y="6105335"/>
            <a:ext cx="908164" cy="701763"/>
          </a:xfrm>
          <a:prstGeom prst="rect">
            <a:avLst/>
          </a:prstGeom>
        </p:spPr>
      </p:pic>
    </p:spTree>
    <p:extLst>
      <p:ext uri="{BB962C8B-B14F-4D97-AF65-F5344CB8AC3E}">
        <p14:creationId xmlns:p14="http://schemas.microsoft.com/office/powerpoint/2010/main" val="3994133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pn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image" Target="../media/image3.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2.png"/><Relationship Id="rId5" Type="http://schemas.openxmlformats.org/officeDocument/2006/relationships/slideLayout" Target="../slideLayouts/slideLayout22.xml"/><Relationship Id="rId10"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10651322" cy="803564"/>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11"/>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11"/>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p:nvPicPr>
        <p:blipFill>
          <a:blip r:embed="rId12"/>
          <a:stretch>
            <a:fillRect/>
          </a:stretch>
        </p:blipFill>
        <p:spPr>
          <a:xfrm>
            <a:off x="149033" y="6105335"/>
            <a:ext cx="908164" cy="701763"/>
          </a:xfrm>
          <a:prstGeom prst="rect">
            <a:avLst/>
          </a:prstGeom>
        </p:spPr>
      </p:pic>
    </p:spTree>
    <p:extLst>
      <p:ext uri="{BB962C8B-B14F-4D97-AF65-F5344CB8AC3E}">
        <p14:creationId xmlns:p14="http://schemas.microsoft.com/office/powerpoint/2010/main" val="7200814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10651322" cy="803564"/>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12"/>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12"/>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p:nvPicPr>
        <p:blipFill>
          <a:blip r:embed="rId13"/>
          <a:stretch>
            <a:fillRect/>
          </a:stretch>
        </p:blipFill>
        <p:spPr>
          <a:xfrm>
            <a:off x="149033" y="6105335"/>
            <a:ext cx="908164" cy="701763"/>
          </a:xfrm>
          <a:prstGeom prst="rect">
            <a:avLst/>
          </a:prstGeom>
        </p:spPr>
      </p:pic>
    </p:spTree>
    <p:extLst>
      <p:ext uri="{BB962C8B-B14F-4D97-AF65-F5344CB8AC3E}">
        <p14:creationId xmlns:p14="http://schemas.microsoft.com/office/powerpoint/2010/main" val="399119495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Lst>
  <p:hf sldNum="0" hdr="0" dt="0"/>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10651322" cy="803564"/>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11"/>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11"/>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p:nvPicPr>
        <p:blipFill>
          <a:blip r:embed="rId12"/>
          <a:stretch>
            <a:fillRect/>
          </a:stretch>
        </p:blipFill>
        <p:spPr>
          <a:xfrm>
            <a:off x="149033" y="6105335"/>
            <a:ext cx="908164" cy="701763"/>
          </a:xfrm>
          <a:prstGeom prst="rect">
            <a:avLst/>
          </a:prstGeom>
        </p:spPr>
      </p:pic>
    </p:spTree>
    <p:extLst>
      <p:ext uri="{BB962C8B-B14F-4D97-AF65-F5344CB8AC3E}">
        <p14:creationId xmlns:p14="http://schemas.microsoft.com/office/powerpoint/2010/main" val="245312689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Lst>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13"/>
          <a:stretch>
            <a:fillRect/>
          </a:stretch>
        </p:blipFill>
        <p:spPr>
          <a:xfrm>
            <a:off x="84187" y="5951353"/>
            <a:ext cx="1203527" cy="668626"/>
          </a:xfrm>
          <a:prstGeom prst="rect">
            <a:avLst/>
          </a:prstGeom>
        </p:spPr>
      </p:pic>
      <p:sp>
        <p:nvSpPr>
          <p:cNvPr id="4" name="Title Placeholder 1">
            <a:extLst>
              <a:ext uri="{FF2B5EF4-FFF2-40B4-BE49-F238E27FC236}">
                <a16:creationId xmlns:a16="http://schemas.microsoft.com/office/drawing/2014/main" id="{61B412E6-22A5-F6D1-6C4D-7266299E05CD}"/>
              </a:ext>
            </a:extLst>
          </p:cNvPr>
          <p:cNvSpPr>
            <a:spLocks noGrp="1"/>
          </p:cNvSpPr>
          <p:nvPr>
            <p:ph type="title"/>
          </p:nvPr>
        </p:nvSpPr>
        <p:spPr>
          <a:xfrm>
            <a:off x="838200" y="365125"/>
            <a:ext cx="10515600" cy="871393"/>
          </a:xfrm>
          <a:prstGeom prst="rect">
            <a:avLst/>
          </a:prstGeom>
        </p:spPr>
        <p:txBody>
          <a:bodyPr vert="horz" lIns="91440" tIns="45720" rIns="91440" bIns="45720" rtlCol="0" anchor="ctr">
            <a:normAutofit/>
          </a:bodyPr>
          <a:lstStyle/>
          <a:p>
            <a:r>
              <a:rPr lang="en-US"/>
              <a:t>Click to edit Master title style</a:t>
            </a:r>
          </a:p>
        </p:txBody>
      </p:sp>
      <p:sp>
        <p:nvSpPr>
          <p:cNvPr id="7" name="Text Placeholder 2">
            <a:extLst>
              <a:ext uri="{FF2B5EF4-FFF2-40B4-BE49-F238E27FC236}">
                <a16:creationId xmlns:a16="http://schemas.microsoft.com/office/drawing/2014/main" id="{5D74FEAA-7A87-7BDE-48ED-0DC26605B1D6}"/>
              </a:ext>
            </a:extLst>
          </p:cNvPr>
          <p:cNvSpPr>
            <a:spLocks noGrp="1"/>
          </p:cNvSpPr>
          <p:nvPr>
            <p:ph type="body" idx="1"/>
          </p:nvPr>
        </p:nvSpPr>
        <p:spPr>
          <a:xfrm>
            <a:off x="838200" y="1331283"/>
            <a:ext cx="10515600" cy="45187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C7AF65C9-EBA5-0F03-3B16-8308ED10CC28}"/>
              </a:ext>
            </a:extLst>
          </p:cNvPr>
          <p:cNvSpPr/>
          <p:nvPr/>
        </p:nvSpPr>
        <p:spPr>
          <a:xfrm rot="10800000">
            <a:off x="-2" y="6721250"/>
            <a:ext cx="12192001" cy="136750"/>
          </a:xfrm>
          <a:prstGeom prst="rect">
            <a:avLst/>
          </a:prstGeom>
          <a:gradFill>
            <a:gsLst>
              <a:gs pos="0">
                <a:schemeClr val="accent2"/>
              </a:gs>
              <a:gs pos="99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8">
            <a:extLst>
              <a:ext uri="{FF2B5EF4-FFF2-40B4-BE49-F238E27FC236}">
                <a16:creationId xmlns:a16="http://schemas.microsoft.com/office/drawing/2014/main" id="{9CACBC30-5FEB-08F0-A3AC-C0836706CEFF}"/>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endParaRPr lang="en-US"/>
          </a:p>
        </p:txBody>
      </p:sp>
    </p:spTree>
    <p:extLst>
      <p:ext uri="{BB962C8B-B14F-4D97-AF65-F5344CB8AC3E}">
        <p14:creationId xmlns:p14="http://schemas.microsoft.com/office/powerpoint/2010/main" val="169943796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703" r:id="rId10"/>
    <p:sldLayoutId id="2147483704" r:id="rId11"/>
  </p:sldLayoutIdLst>
  <p:txStyles>
    <p:titleStyle>
      <a:lvl1pPr algn="l" defTabSz="914400" rtl="0" eaLnBrk="1" latinLnBrk="0" hangingPunct="1">
        <a:lnSpc>
          <a:spcPct val="90000"/>
        </a:lnSpc>
        <a:spcBef>
          <a:spcPct val="0"/>
        </a:spcBef>
        <a:buNone/>
        <a:defRPr sz="3600" b="1"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6" name="Title Placeholder 5">
            <a:extLst>
              <a:ext uri="{FF2B5EF4-FFF2-40B4-BE49-F238E27FC236}">
                <a16:creationId xmlns:a16="http://schemas.microsoft.com/office/drawing/2014/main" id="{982127D5-5ACA-11A4-A923-D17FE1817C16}"/>
              </a:ext>
            </a:extLst>
          </p:cNvPr>
          <p:cNvSpPr>
            <a:spLocks noGrp="1"/>
          </p:cNvSpPr>
          <p:nvPr>
            <p:ph type="title"/>
          </p:nvPr>
        </p:nvSpPr>
        <p:spPr>
          <a:xfrm>
            <a:off x="1106864" y="521208"/>
            <a:ext cx="9262872" cy="576072"/>
          </a:xfrm>
          <a:prstGeom prst="rect">
            <a:avLst/>
          </a:prstGeom>
        </p:spPr>
        <p:txBody>
          <a:bodyPr vert="horz" lIns="91440" tIns="45720" rIns="91440" bIns="45720" rtlCol="0" anchor="t">
            <a:normAutofit/>
          </a:bodyPr>
          <a:lstStyle/>
          <a:p>
            <a:r>
              <a:rPr lang="en-US"/>
              <a:t>Click to edit Master title style</a:t>
            </a:r>
          </a:p>
        </p:txBody>
      </p:sp>
      <p:sp>
        <p:nvSpPr>
          <p:cNvPr id="9" name="Text Placeholder 8">
            <a:extLst>
              <a:ext uri="{FF2B5EF4-FFF2-40B4-BE49-F238E27FC236}">
                <a16:creationId xmlns:a16="http://schemas.microsoft.com/office/drawing/2014/main" id="{9434210E-10F1-4259-0A3A-B65370F98313}"/>
              </a:ext>
            </a:extLst>
          </p:cNvPr>
          <p:cNvSpPr>
            <a:spLocks noGrp="1"/>
          </p:cNvSpPr>
          <p:nvPr>
            <p:ph type="body" idx="1"/>
          </p:nvPr>
        </p:nvSpPr>
        <p:spPr>
          <a:xfrm>
            <a:off x="1379424" y="1955799"/>
            <a:ext cx="4475112" cy="3988408"/>
          </a:xfrm>
          <a:prstGeom prst="rect">
            <a:avLst/>
          </a:prstGeom>
        </p:spPr>
        <p:txBody>
          <a:bodyPr vert="horz" lIns="91440" tIns="45720" rIns="91440" bIns="45720" rtlCol="0">
            <a:normAutofit/>
          </a:bodyPr>
          <a:lstStyle/>
          <a:p>
            <a:pPr lvl="0"/>
            <a:r>
              <a:rPr lang="en-US"/>
              <a:t>Level one</a:t>
            </a:r>
          </a:p>
          <a:p>
            <a:pPr lvl="1"/>
            <a:r>
              <a:rPr lang="en-US"/>
              <a:t>Level two</a:t>
            </a:r>
          </a:p>
          <a:p>
            <a:pPr lvl="2"/>
            <a:r>
              <a:rPr lang="en-US"/>
              <a:t>Level three</a:t>
            </a:r>
          </a:p>
          <a:p>
            <a:pPr lvl="3"/>
            <a:r>
              <a:rPr lang="en-US"/>
              <a:t>Level four</a:t>
            </a:r>
          </a:p>
          <a:p>
            <a:pPr lvl="4"/>
            <a:r>
              <a:rPr lang="en-US"/>
              <a:t>Level five</a:t>
            </a:r>
          </a:p>
        </p:txBody>
      </p:sp>
      <p:sp>
        <p:nvSpPr>
          <p:cNvPr id="11" name="Footer Placeholder 10">
            <a:extLst>
              <a:ext uri="{FF2B5EF4-FFF2-40B4-BE49-F238E27FC236}">
                <a16:creationId xmlns:a16="http://schemas.microsoft.com/office/drawing/2014/main" id="{9D118D59-0804-701D-DF1C-AF49ACA90B46}"/>
              </a:ext>
            </a:extLst>
          </p:cNvPr>
          <p:cNvSpPr>
            <a:spLocks noGrp="1"/>
          </p:cNvSpPr>
          <p:nvPr>
            <p:ph type="ftr" sz="quarter" idx="3"/>
          </p:nvPr>
        </p:nvSpPr>
        <p:spPr>
          <a:xfrm>
            <a:off x="1572768" y="6080760"/>
            <a:ext cx="9153144" cy="283464"/>
          </a:xfrm>
          <a:prstGeom prst="rect">
            <a:avLst/>
          </a:prstGeom>
        </p:spPr>
        <p:txBody>
          <a:bodyPr vert="horz" lIns="91440" tIns="45720" rIns="91440" bIns="45720" rtlCol="0" anchor="ctr"/>
          <a:lstStyle>
            <a:lvl1pPr algn="l">
              <a:defRPr sz="800">
                <a:solidFill>
                  <a:schemeClr val="bg1"/>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546269036"/>
      </p:ext>
    </p:extLst>
  </p:cSld>
  <p:clrMap bg1="lt1" tx1="dk1" bg2="lt2" tx2="dk2" accent1="accent1" accent2="accent2" accent3="accent3" accent4="accent4" accent5="accent5" accent6="accent6" hlink="hlink" folHlink="folHlink"/>
  <p:sldLayoutIdLst>
    <p:sldLayoutId id="2147483700" r:id="rId1"/>
  </p:sldLayoutIdLst>
  <p:transition spd="med"/>
  <p:hf sldNum="0" hdr="0" dt="0"/>
  <p:txStyles>
    <p:titleStyle>
      <a:lvl1pPr marL="0" marR="0" indent="0" algn="l" defTabSz="914400" rtl="0" eaLnBrk="1" latinLnBrk="0" hangingPunct="1">
        <a:lnSpc>
          <a:spcPct val="90000"/>
        </a:lnSpc>
        <a:spcBef>
          <a:spcPts val="0"/>
        </a:spcBef>
        <a:spcAft>
          <a:spcPts val="0"/>
        </a:spcAft>
        <a:buClrTx/>
        <a:buSzTx/>
        <a:buFontTx/>
        <a:buNone/>
        <a:tabLst/>
        <a:defRPr sz="3200" b="1" i="0" u="none" strike="noStrike" cap="none" spc="0" baseline="0">
          <a:solidFill>
            <a:schemeClr val="bg1"/>
          </a:solidFill>
          <a:uFillTx/>
          <a:latin typeface="Arial" panose="020B0604020202020204" pitchFamily="34" charset="0"/>
          <a:ea typeface="Arial" panose="020B0604020202020204" pitchFamily="34" charset="0"/>
          <a:cs typeface="Arial" panose="020B0604020202020204" pitchFamily="34" charset="0"/>
          <a:sym typeface="Aptos Display"/>
        </a:defRPr>
      </a:lvl1pPr>
      <a:lvl2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2pPr>
      <a:lvl3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3pPr>
      <a:lvl4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4pPr>
      <a:lvl5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5pPr>
      <a:lvl6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6pPr>
      <a:lvl7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7pPr>
      <a:lvl8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8pPr>
      <a:lvl9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9pPr>
    </p:titleStyle>
    <p:bodyStyle>
      <a:lvl1pPr marL="295275" marR="0" indent="-295275"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600" b="0" i="0" u="none" strike="noStrike" cap="none" spc="0" normalizeH="0" baseline="0" dirty="0" smtClean="0">
          <a:ln>
            <a:noFill/>
          </a:ln>
          <a:solidFill>
            <a:srgbClr val="FFFFFF"/>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400" b="0" i="0" u="none" strike="noStrike" cap="none" spc="0" normalizeH="0" baseline="0" dirty="0" smtClean="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tab pos="450850" algn="l"/>
        </a:tabLst>
        <a:defRPr kumimoji="0" lang="en-US" sz="1200" b="0" i="0" u="none" strike="noStrike" cap="none" spc="0" normalizeH="0" baseline="0" dirty="0" smtClean="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smtClean="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1pPr>
      <a:lvl2pPr marL="0" marR="0" indent="4572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2pPr>
      <a:lvl3pPr marL="0" marR="0" indent="9144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3pPr>
      <a:lvl4pPr marL="0" marR="0" indent="13716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4pPr>
      <a:lvl5pPr marL="0" marR="0" indent="18288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5pPr>
      <a:lvl6pPr marL="0" marR="0" indent="22860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6pPr>
      <a:lvl7pPr marL="0" marR="0" indent="27432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7pPr>
      <a:lvl8pPr marL="0" marR="0" indent="32004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8pPr>
      <a:lvl9pPr marL="0" marR="0" indent="36576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7.xml"/><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7.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7.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7.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35.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7.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3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27.xml"/><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US" sz="3600" dirty="0"/>
              <a:t>Reframing First-Line and Subsequent Care in Advanced Urothelial Carcinoma: Clinical Implications of the Updated NCCN Guidelines</a:t>
            </a:r>
          </a:p>
        </p:txBody>
      </p:sp>
    </p:spTree>
    <p:extLst>
      <p:ext uri="{BB962C8B-B14F-4D97-AF65-F5344CB8AC3E}">
        <p14:creationId xmlns:p14="http://schemas.microsoft.com/office/powerpoint/2010/main" val="3095178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C18E7-C863-5CED-F11C-CA85F88EE108}"/>
            </a:ext>
          </a:extLst>
        </p:cNvPr>
        <p:cNvGrpSpPr/>
        <p:nvPr/>
      </p:nvGrpSpPr>
      <p:grpSpPr>
        <a:xfrm>
          <a:off x="0" y="0"/>
          <a:ext cx="0" cy="0"/>
          <a:chOff x="0" y="0"/>
          <a:chExt cx="0" cy="0"/>
        </a:xfrm>
      </p:grpSpPr>
      <p:cxnSp>
        <p:nvCxnSpPr>
          <p:cNvPr id="21" name="Elbow Connector 20">
            <a:extLst>
              <a:ext uri="{FF2B5EF4-FFF2-40B4-BE49-F238E27FC236}">
                <a16:creationId xmlns:a16="http://schemas.microsoft.com/office/drawing/2014/main" id="{FA3E2D2C-22FD-0159-60B4-BCF8D9ECBA15}"/>
              </a:ext>
            </a:extLst>
          </p:cNvPr>
          <p:cNvCxnSpPr>
            <a:cxnSpLocks/>
            <a:endCxn id="14" idx="1"/>
          </p:cNvCxnSpPr>
          <p:nvPr/>
        </p:nvCxnSpPr>
        <p:spPr>
          <a:xfrm flipV="1">
            <a:off x="2295479" y="2955537"/>
            <a:ext cx="1158050" cy="546668"/>
          </a:xfrm>
          <a:prstGeom prst="bentConnector3">
            <a:avLst>
              <a:gd name="adj1" fmla="val 78449"/>
            </a:avLst>
          </a:prstGeom>
          <a:ln w="28575">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a:extLst>
              <a:ext uri="{FF2B5EF4-FFF2-40B4-BE49-F238E27FC236}">
                <a16:creationId xmlns:a16="http://schemas.microsoft.com/office/drawing/2014/main" id="{B897EAF8-BCED-5869-F218-F8BBAC7CF0BF}"/>
              </a:ext>
            </a:extLst>
          </p:cNvPr>
          <p:cNvCxnSpPr>
            <a:cxnSpLocks/>
            <a:endCxn id="15" idx="1"/>
          </p:cNvCxnSpPr>
          <p:nvPr/>
        </p:nvCxnSpPr>
        <p:spPr>
          <a:xfrm>
            <a:off x="2295479" y="3502205"/>
            <a:ext cx="1158050" cy="549675"/>
          </a:xfrm>
          <a:prstGeom prst="bentConnector3">
            <a:avLst>
              <a:gd name="adj1" fmla="val 77868"/>
            </a:avLst>
          </a:prstGeom>
          <a:ln w="28575">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F27CA9BC-035F-C2F7-66BE-139448E6CF50}"/>
              </a:ext>
            </a:extLst>
          </p:cNvPr>
          <p:cNvGrpSpPr/>
          <p:nvPr/>
        </p:nvGrpSpPr>
        <p:grpSpPr>
          <a:xfrm>
            <a:off x="7201653" y="2040665"/>
            <a:ext cx="4904322" cy="3780570"/>
            <a:chOff x="7124700" y="1771651"/>
            <a:chExt cx="4867276" cy="3752012"/>
          </a:xfrm>
        </p:grpSpPr>
        <p:pic>
          <p:nvPicPr>
            <p:cNvPr id="5" name="Picture 4">
              <a:extLst>
                <a:ext uri="{FF2B5EF4-FFF2-40B4-BE49-F238E27FC236}">
                  <a16:creationId xmlns:a16="http://schemas.microsoft.com/office/drawing/2014/main" id="{20B9BE85-5594-DF66-D00E-B767B679BA15}"/>
                </a:ext>
              </a:extLst>
            </p:cNvPr>
            <p:cNvPicPr>
              <a:picLocks noChangeAspect="1"/>
            </p:cNvPicPr>
            <p:nvPr/>
          </p:nvPicPr>
          <p:blipFill>
            <a:blip r:embed="rId3"/>
            <a:srcRect l="1125" t="853" r="50000" b="67917"/>
            <a:stretch>
              <a:fillRect/>
            </a:stretch>
          </p:blipFill>
          <p:spPr>
            <a:xfrm>
              <a:off x="7124700" y="1771651"/>
              <a:ext cx="4867276" cy="3752012"/>
            </a:xfrm>
            <a:prstGeom prst="rect">
              <a:avLst/>
            </a:prstGeom>
          </p:spPr>
        </p:pic>
        <p:sp>
          <p:nvSpPr>
            <p:cNvPr id="3" name="Rectangle 2">
              <a:extLst>
                <a:ext uri="{FF2B5EF4-FFF2-40B4-BE49-F238E27FC236}">
                  <a16:creationId xmlns:a16="http://schemas.microsoft.com/office/drawing/2014/main" id="{DFCE9BC3-5A8B-3BF2-095D-6704598353F2}"/>
                </a:ext>
              </a:extLst>
            </p:cNvPr>
            <p:cNvSpPr/>
            <p:nvPr/>
          </p:nvSpPr>
          <p:spPr>
            <a:xfrm>
              <a:off x="7124700" y="1771651"/>
              <a:ext cx="235324" cy="3926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7187AFC0-3D04-3B61-8646-1F2F275EBBF5}"/>
              </a:ext>
            </a:extLst>
          </p:cNvPr>
          <p:cNvSpPr>
            <a:spLocks noGrp="1"/>
          </p:cNvSpPr>
          <p:nvPr>
            <p:ph type="title"/>
          </p:nvPr>
        </p:nvSpPr>
        <p:spPr>
          <a:xfrm>
            <a:off x="838200" y="365125"/>
            <a:ext cx="10515600" cy="1203324"/>
          </a:xfrm>
        </p:spPr>
        <p:txBody>
          <a:bodyPr>
            <a:noAutofit/>
          </a:bodyPr>
          <a:lstStyle/>
          <a:p>
            <a:r>
              <a:rPr lang="en-US"/>
              <a:t>Phase 3 JAVELIN Bladder 100 Trial: Maintenance Avelumab in Patients With No Progression After First-Line Chemotherapy</a:t>
            </a:r>
          </a:p>
        </p:txBody>
      </p:sp>
      <p:sp>
        <p:nvSpPr>
          <p:cNvPr id="7" name="Footer Placeholder 17">
            <a:extLst>
              <a:ext uri="{FF2B5EF4-FFF2-40B4-BE49-F238E27FC236}">
                <a16:creationId xmlns:a16="http://schemas.microsoft.com/office/drawing/2014/main" id="{2F2A69C0-42D5-99B4-683F-41F95ADD2D6B}"/>
              </a:ext>
            </a:extLst>
          </p:cNvPr>
          <p:cNvSpPr>
            <a:spLocks noGrp="1"/>
          </p:cNvSpPr>
          <p:nvPr>
            <p:ph type="ftr" sz="quarter" idx="3"/>
          </p:nvPr>
        </p:nvSpPr>
        <p:spPr>
          <a:xfrm>
            <a:off x="1401417" y="5964383"/>
            <a:ext cx="9223513" cy="642566"/>
          </a:xfrm>
        </p:spPr>
        <p:txBody>
          <a:bodyPr/>
          <a:lstStyle/>
          <a:p>
            <a:br>
              <a:rPr lang="en-US"/>
            </a:br>
            <a:r>
              <a:rPr lang="en-US"/>
              <a:t>Sridhar SS, et al. ASCO-GU 2023. Abstract 508. </a:t>
            </a:r>
            <a:r>
              <a:rPr lang="en-US" noProof="0"/>
              <a:t>Powles T, et al. </a:t>
            </a:r>
            <a:r>
              <a:rPr lang="en-US" i="1" noProof="0"/>
              <a:t>J Clin Oncol</a:t>
            </a:r>
            <a:r>
              <a:rPr lang="en-US" noProof="0"/>
              <a:t>. 2023;41(19):3486-3492.</a:t>
            </a:r>
          </a:p>
        </p:txBody>
      </p:sp>
      <p:sp>
        <p:nvSpPr>
          <p:cNvPr id="11" name="Rectangle 10">
            <a:extLst>
              <a:ext uri="{FF2B5EF4-FFF2-40B4-BE49-F238E27FC236}">
                <a16:creationId xmlns:a16="http://schemas.microsoft.com/office/drawing/2014/main" id="{8023B2F9-A8DA-5573-BF07-149C07CB74FE}"/>
              </a:ext>
            </a:extLst>
          </p:cNvPr>
          <p:cNvSpPr/>
          <p:nvPr/>
        </p:nvSpPr>
        <p:spPr>
          <a:xfrm>
            <a:off x="212679" y="2714371"/>
            <a:ext cx="2082800" cy="158168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rtlCol="0" anchor="ctr"/>
          <a:lstStyle/>
          <a:p>
            <a:r>
              <a:rPr lang="en-US" sz="1100"/>
              <a:t>Unresectable locally</a:t>
            </a:r>
          </a:p>
          <a:p>
            <a:r>
              <a:rPr lang="en-US" sz="1100"/>
              <a:t>advanced or metastatic UC</a:t>
            </a:r>
          </a:p>
          <a:p>
            <a:r>
              <a:rPr lang="en-US" sz="1100"/>
              <a:t>CR, PR, or SD with standard </a:t>
            </a:r>
            <a:br>
              <a:rPr lang="en-US" sz="1100"/>
            </a:br>
            <a:r>
              <a:rPr lang="en-US" sz="1100"/>
              <a:t>1L chemotherapy</a:t>
            </a:r>
          </a:p>
          <a:p>
            <a:r>
              <a:rPr lang="en-US" sz="1100"/>
              <a:t>(4-6 cycles)</a:t>
            </a:r>
          </a:p>
          <a:p>
            <a:pPr marL="115888" indent="-115888">
              <a:buFont typeface="Arial" panose="020B0604020202020204" pitchFamily="34" charset="0"/>
              <a:buChar char="•"/>
            </a:pPr>
            <a:r>
              <a:rPr lang="en-US" sz="1100"/>
              <a:t>Cisplatin + gemcitabine</a:t>
            </a:r>
            <a:br>
              <a:rPr lang="en-US" sz="1100"/>
            </a:br>
            <a:r>
              <a:rPr lang="en-US" sz="1100"/>
              <a:t>or</a:t>
            </a:r>
          </a:p>
          <a:p>
            <a:pPr marL="115888" indent="-115888">
              <a:buFont typeface="Arial" panose="020B0604020202020204" pitchFamily="34" charset="0"/>
              <a:buChar char="•"/>
            </a:pPr>
            <a:r>
              <a:rPr lang="en-US" sz="1100"/>
              <a:t>Carboplatin + gemcitabine</a:t>
            </a:r>
          </a:p>
        </p:txBody>
      </p:sp>
      <p:sp>
        <p:nvSpPr>
          <p:cNvPr id="13" name="TextBox 12">
            <a:extLst>
              <a:ext uri="{FF2B5EF4-FFF2-40B4-BE49-F238E27FC236}">
                <a16:creationId xmlns:a16="http://schemas.microsoft.com/office/drawing/2014/main" id="{8EF32A4A-D399-8191-D9FB-4229CB4913A5}"/>
              </a:ext>
            </a:extLst>
          </p:cNvPr>
          <p:cNvSpPr txBox="1"/>
          <p:nvPr/>
        </p:nvSpPr>
        <p:spPr>
          <a:xfrm>
            <a:off x="1919819" y="3075057"/>
            <a:ext cx="1506072" cy="707886"/>
          </a:xfrm>
          <a:prstGeom prst="rect">
            <a:avLst/>
          </a:prstGeom>
          <a:noFill/>
        </p:spPr>
        <p:txBody>
          <a:bodyPr wrap="square">
            <a:spAutoFit/>
          </a:bodyPr>
          <a:lstStyle/>
          <a:p>
            <a:pPr algn="ctr">
              <a:buNone/>
            </a:pPr>
            <a:r>
              <a:rPr lang="en-US" sz="1000">
                <a:latin typeface="Arial" panose="020B0604020202020204" pitchFamily="34" charset="0"/>
                <a:cs typeface="Arial" panose="020B0604020202020204" pitchFamily="34" charset="0"/>
              </a:rPr>
              <a:t>In</a:t>
            </a:r>
            <a:r>
              <a:rPr lang="en-US" sz="1000">
                <a:effectLst/>
                <a:latin typeface="Arial" panose="020B0604020202020204" pitchFamily="34" charset="0"/>
                <a:cs typeface="Arial" panose="020B0604020202020204" pitchFamily="34" charset="0"/>
              </a:rPr>
              <a:t>terval</a:t>
            </a:r>
          </a:p>
          <a:p>
            <a:pPr algn="ctr">
              <a:buNone/>
            </a:pPr>
            <a:r>
              <a:rPr lang="en-US" sz="1000">
                <a:effectLst/>
                <a:latin typeface="Arial" panose="020B0604020202020204" pitchFamily="34" charset="0"/>
                <a:cs typeface="Arial" panose="020B0604020202020204" pitchFamily="34" charset="0"/>
              </a:rPr>
              <a:t>4-10 weeks</a:t>
            </a:r>
          </a:p>
          <a:p>
            <a:pPr algn="ctr">
              <a:buNone/>
            </a:pPr>
            <a:br>
              <a:rPr lang="en-US" sz="1000" b="1">
                <a:effectLst/>
                <a:latin typeface="Arial" panose="020B0604020202020204" pitchFamily="34" charset="0"/>
                <a:cs typeface="Arial" panose="020B0604020202020204" pitchFamily="34" charset="0"/>
              </a:rPr>
            </a:br>
            <a:r>
              <a:rPr lang="en-US" sz="1000" b="1">
                <a:effectLst/>
                <a:latin typeface="Arial" panose="020B0604020202020204" pitchFamily="34" charset="0"/>
                <a:cs typeface="Arial" panose="020B0604020202020204" pitchFamily="34" charset="0"/>
              </a:rPr>
              <a:t>N=700</a:t>
            </a:r>
          </a:p>
        </p:txBody>
      </p:sp>
      <p:sp>
        <p:nvSpPr>
          <p:cNvPr id="14" name="Rectangle 13">
            <a:extLst>
              <a:ext uri="{FF2B5EF4-FFF2-40B4-BE49-F238E27FC236}">
                <a16:creationId xmlns:a16="http://schemas.microsoft.com/office/drawing/2014/main" id="{14878385-0CDA-625A-63CF-482277514C72}"/>
              </a:ext>
            </a:extLst>
          </p:cNvPr>
          <p:cNvSpPr/>
          <p:nvPr/>
        </p:nvSpPr>
        <p:spPr>
          <a:xfrm>
            <a:off x="3453529" y="2714371"/>
            <a:ext cx="1506072" cy="4823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pPr algn="ctr"/>
            <a:r>
              <a:rPr lang="en-US" sz="1100"/>
              <a:t>Avelumab + BSC*</a:t>
            </a:r>
          </a:p>
          <a:p>
            <a:pPr algn="ctr"/>
            <a:r>
              <a:rPr lang="en-US" sz="1100"/>
              <a:t>n=350</a:t>
            </a:r>
          </a:p>
        </p:txBody>
      </p:sp>
      <p:sp>
        <p:nvSpPr>
          <p:cNvPr id="15" name="Rectangle 14">
            <a:extLst>
              <a:ext uri="{FF2B5EF4-FFF2-40B4-BE49-F238E27FC236}">
                <a16:creationId xmlns:a16="http://schemas.microsoft.com/office/drawing/2014/main" id="{EA69B57D-505C-6019-DDEC-9A397D7AAEE0}"/>
              </a:ext>
            </a:extLst>
          </p:cNvPr>
          <p:cNvSpPr/>
          <p:nvPr/>
        </p:nvSpPr>
        <p:spPr>
          <a:xfrm>
            <a:off x="3453529" y="3810714"/>
            <a:ext cx="1506072" cy="48233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pPr algn="ctr"/>
            <a:r>
              <a:rPr lang="en-US" sz="1100"/>
              <a:t>BSC* alone</a:t>
            </a:r>
          </a:p>
          <a:p>
            <a:pPr algn="ctr"/>
            <a:r>
              <a:rPr lang="en-US" sz="1100"/>
              <a:t>n=350</a:t>
            </a:r>
          </a:p>
        </p:txBody>
      </p:sp>
      <p:sp>
        <p:nvSpPr>
          <p:cNvPr id="16" name="TextBox 15">
            <a:extLst>
              <a:ext uri="{FF2B5EF4-FFF2-40B4-BE49-F238E27FC236}">
                <a16:creationId xmlns:a16="http://schemas.microsoft.com/office/drawing/2014/main" id="{B4071402-6F21-7ACF-03D7-42C862BDFCE8}"/>
              </a:ext>
            </a:extLst>
          </p:cNvPr>
          <p:cNvSpPr txBox="1"/>
          <p:nvPr/>
        </p:nvSpPr>
        <p:spPr>
          <a:xfrm>
            <a:off x="3371664" y="3268113"/>
            <a:ext cx="1669801" cy="430887"/>
          </a:xfrm>
          <a:prstGeom prst="rect">
            <a:avLst/>
          </a:prstGeom>
          <a:noFill/>
        </p:spPr>
        <p:txBody>
          <a:bodyPr wrap="square">
            <a:spAutoFit/>
          </a:bodyPr>
          <a:lstStyle/>
          <a:p>
            <a:pPr algn="ctr"/>
            <a:r>
              <a:rPr lang="en-US" sz="1100">
                <a:latin typeface="Arial" panose="020B0604020202020204" pitchFamily="34" charset="0"/>
                <a:cs typeface="Arial" panose="020B0604020202020204" pitchFamily="34" charset="0"/>
              </a:rPr>
              <a:t>Until PD, unacceptable</a:t>
            </a:r>
          </a:p>
          <a:p>
            <a:pPr algn="ctr"/>
            <a:r>
              <a:rPr lang="en-US" sz="1100">
                <a:latin typeface="Arial" panose="020B0604020202020204" pitchFamily="34" charset="0"/>
                <a:cs typeface="Arial" panose="020B0604020202020204" pitchFamily="34" charset="0"/>
              </a:rPr>
              <a:t>toxicity, or withdrawal</a:t>
            </a:r>
          </a:p>
        </p:txBody>
      </p:sp>
      <p:sp>
        <p:nvSpPr>
          <p:cNvPr id="17" name="Rectangle 16">
            <a:extLst>
              <a:ext uri="{FF2B5EF4-FFF2-40B4-BE49-F238E27FC236}">
                <a16:creationId xmlns:a16="http://schemas.microsoft.com/office/drawing/2014/main" id="{6BFED431-B34B-A750-751E-C102123D9F4E}"/>
              </a:ext>
            </a:extLst>
          </p:cNvPr>
          <p:cNvSpPr/>
          <p:nvPr/>
        </p:nvSpPr>
        <p:spPr>
          <a:xfrm>
            <a:off x="5014878" y="2711365"/>
            <a:ext cx="2217523" cy="1581681"/>
          </a:xfrm>
          <a:prstGeom prst="rect">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rtlCol="0" anchor="ctr"/>
          <a:lstStyle/>
          <a:p>
            <a:r>
              <a:rPr lang="en-US" sz="1100" b="1"/>
              <a:t>Primary endpoint</a:t>
            </a:r>
          </a:p>
          <a:p>
            <a:pPr marL="171450" indent="-171450">
              <a:buFont typeface="Arial" panose="020B0604020202020204" pitchFamily="34" charset="0"/>
              <a:buChar char="•"/>
            </a:pPr>
            <a:r>
              <a:rPr lang="en-US" sz="1100"/>
              <a:t>OS</a:t>
            </a:r>
          </a:p>
          <a:p>
            <a:r>
              <a:rPr lang="en-US" sz="1100" b="1"/>
              <a:t>Primary analysis populations</a:t>
            </a:r>
          </a:p>
          <a:p>
            <a:pPr marL="171450" indent="-171450">
              <a:buFont typeface="Arial" panose="020B0604020202020204" pitchFamily="34" charset="0"/>
              <a:buChar char="•"/>
            </a:pPr>
            <a:r>
              <a:rPr lang="en-US" sz="1100"/>
              <a:t>﻿﻿All randomized patients</a:t>
            </a:r>
          </a:p>
          <a:p>
            <a:pPr marL="171450" indent="-171450">
              <a:buFont typeface="Arial" panose="020B0604020202020204" pitchFamily="34" charset="0"/>
              <a:buChar char="•"/>
            </a:pPr>
            <a:r>
              <a:rPr lang="en-US" sz="1100"/>
              <a:t>﻿﻿PD-L1+ population</a:t>
            </a:r>
          </a:p>
          <a:p>
            <a:r>
              <a:rPr lang="en-US" sz="1100" b="1"/>
              <a:t>Secondary endpoints</a:t>
            </a:r>
          </a:p>
          <a:p>
            <a:pPr marL="171450" indent="-171450">
              <a:buFont typeface="Arial" panose="020B0604020202020204" pitchFamily="34" charset="0"/>
              <a:buChar char="•"/>
            </a:pPr>
            <a:r>
              <a:rPr lang="en-US" sz="1100"/>
              <a:t>﻿﻿PFS per RECIST 1.1</a:t>
            </a:r>
          </a:p>
          <a:p>
            <a:pPr marL="171450" indent="-171450">
              <a:buFont typeface="Arial" panose="020B0604020202020204" pitchFamily="34" charset="0"/>
              <a:buChar char="•"/>
            </a:pPr>
            <a:r>
              <a:rPr lang="en-US" sz="1100"/>
              <a:t>﻿﻿Safety</a:t>
            </a:r>
          </a:p>
        </p:txBody>
      </p:sp>
      <p:sp>
        <p:nvSpPr>
          <p:cNvPr id="18" name="TextBox 17">
            <a:extLst>
              <a:ext uri="{FF2B5EF4-FFF2-40B4-BE49-F238E27FC236}">
                <a16:creationId xmlns:a16="http://schemas.microsoft.com/office/drawing/2014/main" id="{82F689CD-6E99-4912-615A-8EAC6ED09D18}"/>
              </a:ext>
            </a:extLst>
          </p:cNvPr>
          <p:cNvSpPr txBox="1"/>
          <p:nvPr/>
        </p:nvSpPr>
        <p:spPr>
          <a:xfrm>
            <a:off x="2053133" y="4289987"/>
            <a:ext cx="4881282" cy="600164"/>
          </a:xfrm>
          <a:prstGeom prst="rect">
            <a:avLst/>
          </a:prstGeom>
          <a:noFill/>
        </p:spPr>
        <p:txBody>
          <a:bodyPr wrap="square">
            <a:spAutoFit/>
          </a:bodyPr>
          <a:lstStyle/>
          <a:p>
            <a:r>
              <a:rPr lang="en-US" sz="1100" b="1"/>
              <a:t>Stratification</a:t>
            </a:r>
          </a:p>
          <a:p>
            <a:pPr marL="171450" indent="-171450">
              <a:buFont typeface="Arial" panose="020B0604020202020204" pitchFamily="34" charset="0"/>
              <a:buChar char="•"/>
            </a:pPr>
            <a:r>
              <a:rPr lang="en-US" sz="1100"/>
              <a:t>﻿﻿Best response to IL chemotherapy (CR or PR vs SD)</a:t>
            </a:r>
          </a:p>
          <a:p>
            <a:pPr marL="171450" indent="-171450">
              <a:buFont typeface="Arial" panose="020B0604020202020204" pitchFamily="34" charset="0"/>
              <a:buChar char="•"/>
            </a:pPr>
            <a:r>
              <a:rPr lang="en-US" sz="1100"/>
              <a:t>﻿﻿Metastatic site when initiating 1 L chemotherapy (visceral vs </a:t>
            </a:r>
            <a:r>
              <a:rPr lang="en-US" sz="1100" err="1"/>
              <a:t>nonvisceral</a:t>
            </a:r>
            <a:r>
              <a:rPr lang="en-US" sz="1100"/>
              <a:t>)</a:t>
            </a:r>
          </a:p>
        </p:txBody>
      </p:sp>
      <p:sp>
        <p:nvSpPr>
          <p:cNvPr id="19" name="Oval 18">
            <a:extLst>
              <a:ext uri="{FF2B5EF4-FFF2-40B4-BE49-F238E27FC236}">
                <a16:creationId xmlns:a16="http://schemas.microsoft.com/office/drawing/2014/main" id="{8C19D283-BFD4-C6B7-7F6D-49290662E805}"/>
              </a:ext>
            </a:extLst>
          </p:cNvPr>
          <p:cNvSpPr/>
          <p:nvPr/>
        </p:nvSpPr>
        <p:spPr>
          <a:xfrm>
            <a:off x="3036208" y="3339210"/>
            <a:ext cx="335456" cy="334746"/>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900"/>
              <a:t>R</a:t>
            </a:r>
            <a:br>
              <a:rPr lang="en-US" sz="900"/>
            </a:br>
            <a:r>
              <a:rPr lang="en-US" sz="900"/>
              <a:t>1:1</a:t>
            </a:r>
          </a:p>
        </p:txBody>
      </p:sp>
      <p:cxnSp>
        <p:nvCxnSpPr>
          <p:cNvPr id="29" name="Straight Arrow Connector 28">
            <a:extLst>
              <a:ext uri="{FF2B5EF4-FFF2-40B4-BE49-F238E27FC236}">
                <a16:creationId xmlns:a16="http://schemas.microsoft.com/office/drawing/2014/main" id="{569D9853-5B7A-D6F2-D111-4AC859528563}"/>
              </a:ext>
            </a:extLst>
          </p:cNvPr>
          <p:cNvCxnSpPr/>
          <p:nvPr/>
        </p:nvCxnSpPr>
        <p:spPr>
          <a:xfrm>
            <a:off x="212679" y="2578100"/>
            <a:ext cx="7019722" cy="0"/>
          </a:xfrm>
          <a:prstGeom prst="straightConnector1">
            <a:avLst/>
          </a:prstGeom>
          <a:ln w="28575">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8B5A96D-A6AE-755B-E601-60B19DA5139B}"/>
              </a:ext>
            </a:extLst>
          </p:cNvPr>
          <p:cNvCxnSpPr>
            <a:cxnSpLocks/>
          </p:cNvCxnSpPr>
          <p:nvPr/>
        </p:nvCxnSpPr>
        <p:spPr>
          <a:xfrm>
            <a:off x="3453529" y="2425700"/>
            <a:ext cx="3778872" cy="0"/>
          </a:xfrm>
          <a:prstGeom prst="straightConnector1">
            <a:avLst/>
          </a:prstGeom>
          <a:ln w="28575">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B1616B4C-0B13-3825-F73F-95088D38A86E}"/>
              </a:ext>
            </a:extLst>
          </p:cNvPr>
          <p:cNvSpPr txBox="1"/>
          <p:nvPr/>
        </p:nvSpPr>
        <p:spPr>
          <a:xfrm>
            <a:off x="2902324" y="2117925"/>
            <a:ext cx="4881282" cy="261610"/>
          </a:xfrm>
          <a:prstGeom prst="rect">
            <a:avLst/>
          </a:prstGeom>
          <a:noFill/>
        </p:spPr>
        <p:txBody>
          <a:bodyPr wrap="square">
            <a:spAutoFit/>
          </a:bodyPr>
          <a:lstStyle/>
          <a:p>
            <a:pPr algn="ctr"/>
            <a:r>
              <a:rPr lang="en-US" sz="1100"/>
              <a:t>Endpoints measured post randomization (after chemotherapy)</a:t>
            </a:r>
          </a:p>
        </p:txBody>
      </p:sp>
      <p:sp>
        <p:nvSpPr>
          <p:cNvPr id="35" name="TextBox 34">
            <a:extLst>
              <a:ext uri="{FF2B5EF4-FFF2-40B4-BE49-F238E27FC236}">
                <a16:creationId xmlns:a16="http://schemas.microsoft.com/office/drawing/2014/main" id="{1D33515B-80A4-BD5F-F5B1-2F325B5B30F1}"/>
              </a:ext>
            </a:extLst>
          </p:cNvPr>
          <p:cNvSpPr txBox="1"/>
          <p:nvPr/>
        </p:nvSpPr>
        <p:spPr>
          <a:xfrm>
            <a:off x="-674718" y="2284084"/>
            <a:ext cx="4881282" cy="261610"/>
          </a:xfrm>
          <a:prstGeom prst="rect">
            <a:avLst/>
          </a:prstGeom>
          <a:noFill/>
        </p:spPr>
        <p:txBody>
          <a:bodyPr wrap="square">
            <a:spAutoFit/>
          </a:bodyPr>
          <a:lstStyle/>
          <a:p>
            <a:pPr algn="ctr"/>
            <a:r>
              <a:rPr lang="en-US" sz="1100"/>
              <a:t>OS measured from the start of 1L chemotherapy</a:t>
            </a:r>
          </a:p>
        </p:txBody>
      </p:sp>
    </p:spTree>
    <p:extLst>
      <p:ext uri="{BB962C8B-B14F-4D97-AF65-F5344CB8AC3E}">
        <p14:creationId xmlns:p14="http://schemas.microsoft.com/office/powerpoint/2010/main" val="2428119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CEE26-286D-336A-802A-468FCA907A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ECBE1C-D9C2-7866-42B8-41A9BC6BA5FD}"/>
              </a:ext>
            </a:extLst>
          </p:cNvPr>
          <p:cNvSpPr>
            <a:spLocks noGrp="1"/>
          </p:cNvSpPr>
          <p:nvPr>
            <p:ph type="title"/>
          </p:nvPr>
        </p:nvSpPr>
        <p:spPr>
          <a:xfrm>
            <a:off x="838200" y="127358"/>
            <a:ext cx="10515600" cy="1139285"/>
          </a:xfrm>
        </p:spPr>
        <p:txBody>
          <a:bodyPr>
            <a:noAutofit/>
          </a:bodyPr>
          <a:lstStyle/>
          <a:p>
            <a:r>
              <a:rPr lang="en-US" sz="2800"/>
              <a:t>Phase 3 </a:t>
            </a:r>
            <a:r>
              <a:rPr lang="en-US" sz="2800" err="1"/>
              <a:t>CheckMate</a:t>
            </a:r>
            <a:r>
              <a:rPr lang="en-US" sz="2800"/>
              <a:t> 901 Trial: First-Line Cisplatin/Gemcitabine + Nivolumab Followed by Maintenance Nivolumab in Advanced UC</a:t>
            </a:r>
          </a:p>
        </p:txBody>
      </p:sp>
      <p:sp>
        <p:nvSpPr>
          <p:cNvPr id="5" name="Footer Placeholder 17">
            <a:extLst>
              <a:ext uri="{FF2B5EF4-FFF2-40B4-BE49-F238E27FC236}">
                <a16:creationId xmlns:a16="http://schemas.microsoft.com/office/drawing/2014/main" id="{71BF63E3-B6C4-9A7B-D591-A941A800C0B1}"/>
              </a:ext>
            </a:extLst>
          </p:cNvPr>
          <p:cNvSpPr>
            <a:spLocks noGrp="1"/>
          </p:cNvSpPr>
          <p:nvPr>
            <p:ph type="ftr" sz="quarter" idx="3"/>
          </p:nvPr>
        </p:nvSpPr>
        <p:spPr>
          <a:xfrm>
            <a:off x="1401417" y="5964383"/>
            <a:ext cx="9223513" cy="642566"/>
          </a:xfrm>
        </p:spPr>
        <p:txBody>
          <a:bodyPr/>
          <a:lstStyle/>
          <a:p>
            <a:br>
              <a:rPr lang="en-US"/>
            </a:br>
            <a:r>
              <a:rPr lang="en-US"/>
              <a:t>van der Heijden MS, et al. ESMO 2023. Abstract LBA7.</a:t>
            </a:r>
            <a:endParaRPr lang="en-US" noProof="0"/>
          </a:p>
        </p:txBody>
      </p:sp>
      <p:pic>
        <p:nvPicPr>
          <p:cNvPr id="7" name="Picture 6">
            <a:extLst>
              <a:ext uri="{FF2B5EF4-FFF2-40B4-BE49-F238E27FC236}">
                <a16:creationId xmlns:a16="http://schemas.microsoft.com/office/drawing/2014/main" id="{03A330FB-521A-3376-9196-BB784C35F57A}"/>
              </a:ext>
            </a:extLst>
          </p:cNvPr>
          <p:cNvPicPr>
            <a:picLocks noChangeAspect="1"/>
          </p:cNvPicPr>
          <p:nvPr/>
        </p:nvPicPr>
        <p:blipFill>
          <a:blip r:embed="rId3"/>
          <a:stretch>
            <a:fillRect/>
          </a:stretch>
        </p:blipFill>
        <p:spPr>
          <a:xfrm>
            <a:off x="3100679" y="3443439"/>
            <a:ext cx="7062652" cy="2830183"/>
          </a:xfrm>
          <a:prstGeom prst="rect">
            <a:avLst/>
          </a:prstGeom>
        </p:spPr>
      </p:pic>
      <p:cxnSp>
        <p:nvCxnSpPr>
          <p:cNvPr id="9" name="Elbow Connector 8">
            <a:extLst>
              <a:ext uri="{FF2B5EF4-FFF2-40B4-BE49-F238E27FC236}">
                <a16:creationId xmlns:a16="http://schemas.microsoft.com/office/drawing/2014/main" id="{AD33F718-A163-B980-1A76-E4C45C3C1117}"/>
              </a:ext>
            </a:extLst>
          </p:cNvPr>
          <p:cNvCxnSpPr>
            <a:cxnSpLocks/>
            <a:stCxn id="11" idx="3"/>
            <a:endCxn id="13" idx="1"/>
          </p:cNvCxnSpPr>
          <p:nvPr/>
        </p:nvCxnSpPr>
        <p:spPr>
          <a:xfrm flipV="1">
            <a:off x="3222344" y="2075369"/>
            <a:ext cx="1911280" cy="269187"/>
          </a:xfrm>
          <a:prstGeom prst="bentConnector3">
            <a:avLst>
              <a:gd name="adj1" fmla="val 50000"/>
            </a:avLst>
          </a:prstGeom>
          <a:ln w="28575">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Elbow Connector 9">
            <a:extLst>
              <a:ext uri="{FF2B5EF4-FFF2-40B4-BE49-F238E27FC236}">
                <a16:creationId xmlns:a16="http://schemas.microsoft.com/office/drawing/2014/main" id="{2CF4DAAE-5510-BBEF-5D50-643744246CAB}"/>
              </a:ext>
            </a:extLst>
          </p:cNvPr>
          <p:cNvCxnSpPr>
            <a:cxnSpLocks/>
            <a:stCxn id="11" idx="3"/>
            <a:endCxn id="14" idx="1"/>
          </p:cNvCxnSpPr>
          <p:nvPr/>
        </p:nvCxnSpPr>
        <p:spPr>
          <a:xfrm>
            <a:off x="3222344" y="2344556"/>
            <a:ext cx="1911279" cy="610445"/>
          </a:xfrm>
          <a:prstGeom prst="bentConnector3">
            <a:avLst>
              <a:gd name="adj1" fmla="val 50000"/>
            </a:avLst>
          </a:prstGeom>
          <a:ln w="28575">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FB8BA76-84B7-1C6E-E68C-7E4287E1CA78}"/>
              </a:ext>
            </a:extLst>
          </p:cNvPr>
          <p:cNvSpPr/>
          <p:nvPr/>
        </p:nvSpPr>
        <p:spPr>
          <a:xfrm>
            <a:off x="878706" y="1385819"/>
            <a:ext cx="2343638" cy="19174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228600" rtlCol="0" anchor="ctr"/>
          <a:lstStyle/>
          <a:p>
            <a:r>
              <a:rPr lang="en-US" sz="1200" b="1"/>
              <a:t>Key inclusion criteria</a:t>
            </a:r>
          </a:p>
          <a:p>
            <a:pPr marL="171450" indent="-171450">
              <a:buFont typeface="Arial" panose="020B0604020202020204" pitchFamily="34" charset="0"/>
              <a:buChar char="•"/>
            </a:pPr>
            <a:r>
              <a:rPr lang="en-US" sz="1200"/>
              <a:t>﻿﻿Age ≥18 years</a:t>
            </a:r>
          </a:p>
          <a:p>
            <a:pPr marL="171450" indent="-171450">
              <a:buFont typeface="Arial" panose="020B0604020202020204" pitchFamily="34" charset="0"/>
              <a:buChar char="•"/>
            </a:pPr>
            <a:r>
              <a:rPr lang="en-US" sz="1200"/>
              <a:t>﻿﻿Previously untreated unresectable or </a:t>
            </a:r>
            <a:r>
              <a:rPr lang="en-US" sz="1200" err="1"/>
              <a:t>mUC</a:t>
            </a:r>
            <a:r>
              <a:rPr lang="en-US" sz="1200"/>
              <a:t> involving the renal pelvis, ureter, bladder, or urethra</a:t>
            </a:r>
          </a:p>
          <a:p>
            <a:pPr marL="171450" indent="-171450">
              <a:buFont typeface="Arial" panose="020B0604020202020204" pitchFamily="34" charset="0"/>
              <a:buChar char="•"/>
            </a:pPr>
            <a:r>
              <a:rPr lang="en-US" sz="1200"/>
              <a:t>﻿﻿Cisplatin eligible</a:t>
            </a:r>
          </a:p>
          <a:p>
            <a:pPr marL="171450" indent="-171450">
              <a:buFont typeface="Arial" panose="020B0604020202020204" pitchFamily="34" charset="0"/>
              <a:buChar char="•"/>
            </a:pPr>
            <a:r>
              <a:rPr lang="en-US" sz="1200"/>
              <a:t>﻿﻿ECOG PS of 0-1</a:t>
            </a:r>
          </a:p>
        </p:txBody>
      </p:sp>
      <p:sp>
        <p:nvSpPr>
          <p:cNvPr id="13" name="Rectangle 12">
            <a:extLst>
              <a:ext uri="{FF2B5EF4-FFF2-40B4-BE49-F238E27FC236}">
                <a16:creationId xmlns:a16="http://schemas.microsoft.com/office/drawing/2014/main" id="{270FA7F5-89B7-FD09-1D43-E972818A99D5}"/>
              </a:ext>
            </a:extLst>
          </p:cNvPr>
          <p:cNvSpPr/>
          <p:nvPr/>
        </p:nvSpPr>
        <p:spPr>
          <a:xfrm>
            <a:off x="5133624" y="1638808"/>
            <a:ext cx="2949433" cy="87312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pPr algn="ctr"/>
            <a:r>
              <a:rPr lang="en-US" sz="1100" b="1"/>
              <a:t>NIVO</a:t>
            </a:r>
            <a:r>
              <a:rPr lang="en-US" sz="1100"/>
              <a:t> 360 mg on D1</a:t>
            </a:r>
          </a:p>
          <a:p>
            <a:pPr algn="ctr"/>
            <a:r>
              <a:rPr lang="en-US" sz="1100"/>
              <a:t>+ </a:t>
            </a:r>
            <a:r>
              <a:rPr lang="en-US" sz="1100" b="1"/>
              <a:t>Gemcitabine</a:t>
            </a:r>
            <a:r>
              <a:rPr lang="en-US" sz="1100"/>
              <a:t> 1000 mg/m</a:t>
            </a:r>
            <a:r>
              <a:rPr lang="en-US" sz="1100" baseline="30000"/>
              <a:t>2</a:t>
            </a:r>
            <a:r>
              <a:rPr lang="en-US" sz="1100"/>
              <a:t> on D1/D8</a:t>
            </a:r>
          </a:p>
          <a:p>
            <a:pPr algn="ctr"/>
            <a:r>
              <a:rPr lang="en-US" sz="1100"/>
              <a:t>+ </a:t>
            </a:r>
            <a:r>
              <a:rPr lang="en-US" sz="1100" b="1"/>
              <a:t>Cisplatin</a:t>
            </a:r>
            <a:r>
              <a:rPr lang="en-US" sz="1100"/>
              <a:t> 70 mg/m</a:t>
            </a:r>
            <a:r>
              <a:rPr lang="en-US" sz="1100" baseline="30000"/>
              <a:t>2</a:t>
            </a:r>
            <a:r>
              <a:rPr lang="en-US" sz="1100"/>
              <a:t> on D1</a:t>
            </a:r>
          </a:p>
          <a:p>
            <a:pPr algn="ctr"/>
            <a:r>
              <a:rPr lang="en-US" sz="1100"/>
              <a:t>Q3W (up to 6 cycles)</a:t>
            </a:r>
            <a:endParaRPr lang="en-US" sz="1100" baseline="30000"/>
          </a:p>
        </p:txBody>
      </p:sp>
      <p:sp>
        <p:nvSpPr>
          <p:cNvPr id="14" name="Rectangle 13">
            <a:extLst>
              <a:ext uri="{FF2B5EF4-FFF2-40B4-BE49-F238E27FC236}">
                <a16:creationId xmlns:a16="http://schemas.microsoft.com/office/drawing/2014/main" id="{A2EFA77E-7832-7C69-A904-6DB73D4589F0}"/>
              </a:ext>
            </a:extLst>
          </p:cNvPr>
          <p:cNvSpPr/>
          <p:nvPr/>
        </p:nvSpPr>
        <p:spPr>
          <a:xfrm>
            <a:off x="5133623" y="2597237"/>
            <a:ext cx="2538444" cy="71552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pPr algn="ctr"/>
            <a:r>
              <a:rPr lang="en-US" sz="1100" b="1"/>
              <a:t>Gemcitabine</a:t>
            </a:r>
            <a:r>
              <a:rPr lang="en-US" sz="1100"/>
              <a:t> 1000 mg/m</a:t>
            </a:r>
            <a:r>
              <a:rPr lang="en-US" sz="1100" baseline="30000"/>
              <a:t>2</a:t>
            </a:r>
            <a:r>
              <a:rPr lang="en-US" sz="1100"/>
              <a:t> on D1/D8</a:t>
            </a:r>
          </a:p>
          <a:p>
            <a:pPr algn="ctr"/>
            <a:r>
              <a:rPr lang="en-US" sz="1100"/>
              <a:t>+ </a:t>
            </a:r>
            <a:r>
              <a:rPr lang="en-US" sz="1100" b="1"/>
              <a:t>Cisplatin</a:t>
            </a:r>
            <a:r>
              <a:rPr lang="en-US" sz="1100"/>
              <a:t> 70 mg/ m</a:t>
            </a:r>
            <a:r>
              <a:rPr lang="en-US" sz="1100" baseline="30000"/>
              <a:t>2</a:t>
            </a:r>
            <a:r>
              <a:rPr lang="en-US" sz="1100"/>
              <a:t> on D1</a:t>
            </a:r>
          </a:p>
          <a:p>
            <a:pPr algn="ctr"/>
            <a:r>
              <a:rPr lang="en-US" sz="1100"/>
              <a:t>Q3W (up to 6 cycles)</a:t>
            </a:r>
          </a:p>
        </p:txBody>
      </p:sp>
      <p:sp>
        <p:nvSpPr>
          <p:cNvPr id="16" name="Rectangle 15">
            <a:extLst>
              <a:ext uri="{FF2B5EF4-FFF2-40B4-BE49-F238E27FC236}">
                <a16:creationId xmlns:a16="http://schemas.microsoft.com/office/drawing/2014/main" id="{47D3F754-113E-3B48-796F-BE10F05448F6}"/>
              </a:ext>
            </a:extLst>
          </p:cNvPr>
          <p:cNvSpPr/>
          <p:nvPr/>
        </p:nvSpPr>
        <p:spPr>
          <a:xfrm>
            <a:off x="8404367" y="1636260"/>
            <a:ext cx="2949433" cy="87312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rtlCol="0" anchor="ctr"/>
          <a:lstStyle/>
          <a:p>
            <a:pPr algn="ctr"/>
            <a:r>
              <a:rPr lang="en-US" sz="1100" b="1"/>
              <a:t>NIVO</a:t>
            </a:r>
            <a:r>
              <a:rPr lang="en-US" sz="1100"/>
              <a:t> 480 mg Q4W</a:t>
            </a:r>
          </a:p>
          <a:p>
            <a:pPr algn="ctr"/>
            <a:r>
              <a:rPr lang="en-US" sz="1100"/>
              <a:t>(until progression, unacceptable toxicity, withdrawal, or up to 24 months)</a:t>
            </a:r>
            <a:endParaRPr lang="en-US" sz="1100" baseline="30000"/>
          </a:p>
        </p:txBody>
      </p:sp>
      <p:sp>
        <p:nvSpPr>
          <p:cNvPr id="17" name="TextBox 16">
            <a:extLst>
              <a:ext uri="{FF2B5EF4-FFF2-40B4-BE49-F238E27FC236}">
                <a16:creationId xmlns:a16="http://schemas.microsoft.com/office/drawing/2014/main" id="{A10815E4-8E45-BD18-E4B4-CD4388B7DAD7}"/>
              </a:ext>
            </a:extLst>
          </p:cNvPr>
          <p:cNvSpPr txBox="1"/>
          <p:nvPr/>
        </p:nvSpPr>
        <p:spPr>
          <a:xfrm>
            <a:off x="7672067" y="2656812"/>
            <a:ext cx="4881282" cy="600164"/>
          </a:xfrm>
          <a:prstGeom prst="rect">
            <a:avLst/>
          </a:prstGeom>
          <a:noFill/>
        </p:spPr>
        <p:txBody>
          <a:bodyPr wrap="square">
            <a:spAutoFit/>
          </a:bodyPr>
          <a:lstStyle/>
          <a:p>
            <a:r>
              <a:rPr lang="en-US" sz="1100" b="1"/>
              <a:t>Primary endpoints</a:t>
            </a:r>
            <a:r>
              <a:rPr lang="en-US" sz="1100"/>
              <a:t>: OS, PFS per BICR</a:t>
            </a:r>
          </a:p>
          <a:p>
            <a:r>
              <a:rPr lang="en-US" sz="1100" b="1"/>
              <a:t>Key secondary endpoints</a:t>
            </a:r>
            <a:r>
              <a:rPr lang="en-US" sz="1100"/>
              <a:t>: OS and PFS by PD-L1 ≥1%, </a:t>
            </a:r>
            <a:r>
              <a:rPr lang="en-US" sz="1100" err="1"/>
              <a:t>HRQoL</a:t>
            </a:r>
            <a:endParaRPr lang="en-US" sz="1100"/>
          </a:p>
          <a:p>
            <a:r>
              <a:rPr lang="en-US" sz="1100" b="1"/>
              <a:t>Key exploratory endpoints</a:t>
            </a:r>
            <a:r>
              <a:rPr lang="en-US" sz="1100"/>
              <a:t>: ORR per BICR, safety</a:t>
            </a:r>
          </a:p>
        </p:txBody>
      </p:sp>
      <p:sp>
        <p:nvSpPr>
          <p:cNvPr id="18" name="Oval 17">
            <a:extLst>
              <a:ext uri="{FF2B5EF4-FFF2-40B4-BE49-F238E27FC236}">
                <a16:creationId xmlns:a16="http://schemas.microsoft.com/office/drawing/2014/main" id="{79D511D7-CCF6-AAD4-AD6D-DE3FB56BD7F6}"/>
              </a:ext>
            </a:extLst>
          </p:cNvPr>
          <p:cNvSpPr/>
          <p:nvPr/>
        </p:nvSpPr>
        <p:spPr>
          <a:xfrm>
            <a:off x="3429546" y="2177183"/>
            <a:ext cx="335456" cy="334746"/>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900"/>
              <a:t>R</a:t>
            </a:r>
          </a:p>
        </p:txBody>
      </p:sp>
      <p:sp>
        <p:nvSpPr>
          <p:cNvPr id="39" name="TextBox 38">
            <a:extLst>
              <a:ext uri="{FF2B5EF4-FFF2-40B4-BE49-F238E27FC236}">
                <a16:creationId xmlns:a16="http://schemas.microsoft.com/office/drawing/2014/main" id="{7B73F8EC-F562-80CD-8635-377C9603F473}"/>
              </a:ext>
            </a:extLst>
          </p:cNvPr>
          <p:cNvSpPr txBox="1"/>
          <p:nvPr/>
        </p:nvSpPr>
        <p:spPr>
          <a:xfrm>
            <a:off x="4169797" y="2071376"/>
            <a:ext cx="842338" cy="261610"/>
          </a:xfrm>
          <a:prstGeom prst="rect">
            <a:avLst/>
          </a:prstGeom>
          <a:noFill/>
        </p:spPr>
        <p:txBody>
          <a:bodyPr wrap="square">
            <a:spAutoFit/>
          </a:bodyPr>
          <a:lstStyle/>
          <a:p>
            <a:pPr algn="ctr"/>
            <a:r>
              <a:rPr lang="en-US" sz="1100"/>
              <a:t>N = 304</a:t>
            </a:r>
          </a:p>
        </p:txBody>
      </p:sp>
      <p:sp>
        <p:nvSpPr>
          <p:cNvPr id="40" name="TextBox 39">
            <a:extLst>
              <a:ext uri="{FF2B5EF4-FFF2-40B4-BE49-F238E27FC236}">
                <a16:creationId xmlns:a16="http://schemas.microsoft.com/office/drawing/2014/main" id="{C1E7CCBF-F12C-451B-98A1-53D758C80581}"/>
              </a:ext>
            </a:extLst>
          </p:cNvPr>
          <p:cNvSpPr txBox="1"/>
          <p:nvPr/>
        </p:nvSpPr>
        <p:spPr>
          <a:xfrm>
            <a:off x="4169797" y="2983335"/>
            <a:ext cx="842338" cy="261610"/>
          </a:xfrm>
          <a:prstGeom prst="rect">
            <a:avLst/>
          </a:prstGeom>
          <a:noFill/>
        </p:spPr>
        <p:txBody>
          <a:bodyPr wrap="square">
            <a:spAutoFit/>
          </a:bodyPr>
          <a:lstStyle/>
          <a:p>
            <a:pPr algn="ctr"/>
            <a:r>
              <a:rPr lang="en-US" sz="1100"/>
              <a:t>N = 304</a:t>
            </a:r>
          </a:p>
        </p:txBody>
      </p:sp>
      <p:cxnSp>
        <p:nvCxnSpPr>
          <p:cNvPr id="42" name="Straight Arrow Connector 41">
            <a:extLst>
              <a:ext uri="{FF2B5EF4-FFF2-40B4-BE49-F238E27FC236}">
                <a16:creationId xmlns:a16="http://schemas.microsoft.com/office/drawing/2014/main" id="{99A80F39-C734-7420-BBF2-70018E12A061}"/>
              </a:ext>
            </a:extLst>
          </p:cNvPr>
          <p:cNvCxnSpPr>
            <a:cxnSpLocks/>
            <a:stCxn id="13" idx="3"/>
            <a:endCxn id="16" idx="1"/>
          </p:cNvCxnSpPr>
          <p:nvPr/>
        </p:nvCxnSpPr>
        <p:spPr>
          <a:xfrm flipV="1">
            <a:off x="8083057" y="2072821"/>
            <a:ext cx="321310" cy="2548"/>
          </a:xfrm>
          <a:prstGeom prst="straightConnector1">
            <a:avLst/>
          </a:prstGeom>
          <a:ln w="28575">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F29FAF9-327A-0D9A-2457-FDB1BBCD19E4}"/>
              </a:ext>
            </a:extLst>
          </p:cNvPr>
          <p:cNvSpPr txBox="1"/>
          <p:nvPr/>
        </p:nvSpPr>
        <p:spPr>
          <a:xfrm>
            <a:off x="912976" y="3299129"/>
            <a:ext cx="2538444" cy="430887"/>
          </a:xfrm>
          <a:prstGeom prst="rect">
            <a:avLst/>
          </a:prstGeom>
          <a:noFill/>
        </p:spPr>
        <p:txBody>
          <a:bodyPr wrap="square">
            <a:spAutoFit/>
          </a:bodyPr>
          <a:lstStyle/>
          <a:p>
            <a:r>
              <a:rPr lang="en-US" sz="1100" b="1"/>
              <a:t>Median (range) study follow-up</a:t>
            </a:r>
            <a:r>
              <a:rPr lang="en-US" sz="1100"/>
              <a:t>, 33.6 (7.4-62.4) months</a:t>
            </a:r>
          </a:p>
        </p:txBody>
      </p:sp>
      <p:sp>
        <p:nvSpPr>
          <p:cNvPr id="44" name="TextBox 43">
            <a:extLst>
              <a:ext uri="{FF2B5EF4-FFF2-40B4-BE49-F238E27FC236}">
                <a16:creationId xmlns:a16="http://schemas.microsoft.com/office/drawing/2014/main" id="{3160B735-6F94-CCB9-F84B-B75F253FF752}"/>
              </a:ext>
            </a:extLst>
          </p:cNvPr>
          <p:cNvSpPr txBox="1"/>
          <p:nvPr/>
        </p:nvSpPr>
        <p:spPr>
          <a:xfrm>
            <a:off x="3222344" y="1342868"/>
            <a:ext cx="2082132" cy="769441"/>
          </a:xfrm>
          <a:prstGeom prst="rect">
            <a:avLst/>
          </a:prstGeom>
          <a:noFill/>
        </p:spPr>
        <p:txBody>
          <a:bodyPr wrap="square">
            <a:spAutoFit/>
          </a:bodyPr>
          <a:lstStyle/>
          <a:p>
            <a:pPr marL="171450" indent="-171450">
              <a:buFont typeface="Arial" panose="020B0604020202020204" pitchFamily="34" charset="0"/>
              <a:buChar char="•"/>
            </a:pPr>
            <a:r>
              <a:rPr lang="en-US" sz="1100"/>
              <a:t>Tumor PD-L1 expression</a:t>
            </a:r>
          </a:p>
          <a:p>
            <a:pPr marL="171450" indent="-171450">
              <a:buFont typeface="Arial" panose="020B0604020202020204" pitchFamily="34" charset="0"/>
              <a:buChar char="•"/>
            </a:pPr>
            <a:r>
              <a:rPr lang="en-US" sz="1100"/>
              <a:t>(≥1% vs &lt;1%)</a:t>
            </a:r>
          </a:p>
          <a:p>
            <a:pPr marL="171450" indent="-171450">
              <a:buFont typeface="Arial" panose="020B0604020202020204" pitchFamily="34" charset="0"/>
              <a:buChar char="•"/>
            </a:pPr>
            <a:r>
              <a:rPr lang="en-US" sz="1100"/>
              <a:t>Liver metastases</a:t>
            </a:r>
            <a:br>
              <a:rPr lang="en-US" sz="1100"/>
            </a:br>
            <a:r>
              <a:rPr lang="en-US" sz="1100"/>
              <a:t>(yes vs no)</a:t>
            </a:r>
          </a:p>
        </p:txBody>
      </p:sp>
      <p:sp>
        <p:nvSpPr>
          <p:cNvPr id="47" name="TextBox 46">
            <a:extLst>
              <a:ext uri="{FF2B5EF4-FFF2-40B4-BE49-F238E27FC236}">
                <a16:creationId xmlns:a16="http://schemas.microsoft.com/office/drawing/2014/main" id="{7128D023-A930-44E9-B495-DEE1EFE369B9}"/>
              </a:ext>
            </a:extLst>
          </p:cNvPr>
          <p:cNvSpPr txBox="1"/>
          <p:nvPr/>
        </p:nvSpPr>
        <p:spPr>
          <a:xfrm>
            <a:off x="5333884" y="1330953"/>
            <a:ext cx="2538444" cy="261610"/>
          </a:xfrm>
          <a:prstGeom prst="rect">
            <a:avLst/>
          </a:prstGeom>
          <a:noFill/>
        </p:spPr>
        <p:txBody>
          <a:bodyPr wrap="square">
            <a:spAutoFit/>
          </a:bodyPr>
          <a:lstStyle/>
          <a:p>
            <a:pPr algn="ctr"/>
            <a:r>
              <a:rPr lang="en-US" sz="1100" b="1"/>
              <a:t>Combination phase</a:t>
            </a:r>
            <a:endParaRPr lang="en-US" sz="1100"/>
          </a:p>
        </p:txBody>
      </p:sp>
      <p:sp>
        <p:nvSpPr>
          <p:cNvPr id="48" name="TextBox 47">
            <a:extLst>
              <a:ext uri="{FF2B5EF4-FFF2-40B4-BE49-F238E27FC236}">
                <a16:creationId xmlns:a16="http://schemas.microsoft.com/office/drawing/2014/main" id="{694D185A-E292-6AF3-816B-428550C2E5D3}"/>
              </a:ext>
            </a:extLst>
          </p:cNvPr>
          <p:cNvSpPr txBox="1"/>
          <p:nvPr/>
        </p:nvSpPr>
        <p:spPr>
          <a:xfrm>
            <a:off x="8661700" y="1330953"/>
            <a:ext cx="2538444" cy="261610"/>
          </a:xfrm>
          <a:prstGeom prst="rect">
            <a:avLst/>
          </a:prstGeom>
          <a:noFill/>
        </p:spPr>
        <p:txBody>
          <a:bodyPr wrap="square">
            <a:spAutoFit/>
          </a:bodyPr>
          <a:lstStyle/>
          <a:p>
            <a:pPr algn="ctr"/>
            <a:r>
              <a:rPr lang="en-US" sz="1100" b="1"/>
              <a:t>Monotherapy phase</a:t>
            </a:r>
            <a:endParaRPr lang="en-US" sz="1100"/>
          </a:p>
        </p:txBody>
      </p:sp>
    </p:spTree>
    <p:extLst>
      <p:ext uri="{BB962C8B-B14F-4D97-AF65-F5344CB8AC3E}">
        <p14:creationId xmlns:p14="http://schemas.microsoft.com/office/powerpoint/2010/main" val="2134197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C5619-6366-6EF7-9CE9-7C72A7BA62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61E898-9C74-5999-3DF7-5E7E5BDD0E69}"/>
              </a:ext>
            </a:extLst>
          </p:cNvPr>
          <p:cNvSpPr>
            <a:spLocks noGrp="1"/>
          </p:cNvSpPr>
          <p:nvPr>
            <p:ph type="title"/>
          </p:nvPr>
        </p:nvSpPr>
        <p:spPr>
          <a:xfrm>
            <a:off x="838200" y="365125"/>
            <a:ext cx="10515600" cy="871393"/>
          </a:xfrm>
        </p:spPr>
        <p:txBody>
          <a:bodyPr>
            <a:noAutofit/>
          </a:bodyPr>
          <a:lstStyle/>
          <a:p>
            <a:r>
              <a:rPr lang="en-US"/>
              <a:t>Enfortumab Vedotin (EV): The First ADC Approved in UC</a:t>
            </a:r>
          </a:p>
        </p:txBody>
      </p:sp>
      <p:sp>
        <p:nvSpPr>
          <p:cNvPr id="6" name="Footer Placeholder 17">
            <a:extLst>
              <a:ext uri="{FF2B5EF4-FFF2-40B4-BE49-F238E27FC236}">
                <a16:creationId xmlns:a16="http://schemas.microsoft.com/office/drawing/2014/main" id="{1C529D02-B3B1-D9D1-46B5-6EB80B44FA95}"/>
              </a:ext>
            </a:extLst>
          </p:cNvPr>
          <p:cNvSpPr>
            <a:spLocks noGrp="1"/>
          </p:cNvSpPr>
          <p:nvPr>
            <p:ph type="ftr" sz="quarter" idx="3"/>
          </p:nvPr>
        </p:nvSpPr>
        <p:spPr>
          <a:xfrm>
            <a:off x="1401417" y="5964383"/>
            <a:ext cx="9223513" cy="642566"/>
          </a:xfrm>
        </p:spPr>
        <p:txBody>
          <a:bodyPr/>
          <a:lstStyle/>
          <a:p>
            <a:br>
              <a:rPr lang="en-US"/>
            </a:br>
            <a:r>
              <a:rPr lang="en-US"/>
              <a:t>Lacouture ME, et al. </a:t>
            </a:r>
            <a:r>
              <a:rPr lang="en-US" i="1" noProof="0"/>
              <a:t>Oncologist</a:t>
            </a:r>
            <a:r>
              <a:rPr lang="en-US" noProof="0"/>
              <a:t>. 2022;27(3):e223-e232.</a:t>
            </a:r>
          </a:p>
        </p:txBody>
      </p:sp>
      <p:pic>
        <p:nvPicPr>
          <p:cNvPr id="5" name="Picture 4">
            <a:extLst>
              <a:ext uri="{FF2B5EF4-FFF2-40B4-BE49-F238E27FC236}">
                <a16:creationId xmlns:a16="http://schemas.microsoft.com/office/drawing/2014/main" id="{E94BFC30-4465-5D88-F500-777A37E8DB37}"/>
              </a:ext>
            </a:extLst>
          </p:cNvPr>
          <p:cNvPicPr>
            <a:picLocks noChangeAspect="1"/>
          </p:cNvPicPr>
          <p:nvPr/>
        </p:nvPicPr>
        <p:blipFill>
          <a:blip r:embed="rId3"/>
          <a:srcRect b="1115"/>
          <a:stretch>
            <a:fillRect/>
          </a:stretch>
        </p:blipFill>
        <p:spPr>
          <a:xfrm>
            <a:off x="3328987" y="1311468"/>
            <a:ext cx="5534025" cy="4759189"/>
          </a:xfrm>
          <a:prstGeom prst="rect">
            <a:avLst/>
          </a:prstGeom>
        </p:spPr>
      </p:pic>
    </p:spTree>
    <p:extLst>
      <p:ext uri="{BB962C8B-B14F-4D97-AF65-F5344CB8AC3E}">
        <p14:creationId xmlns:p14="http://schemas.microsoft.com/office/powerpoint/2010/main" val="3697859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49FCE-14AD-F331-20C7-5BBF74E60A2D}"/>
            </a:ext>
          </a:extLst>
        </p:cNvPr>
        <p:cNvGrpSpPr/>
        <p:nvPr/>
      </p:nvGrpSpPr>
      <p:grpSpPr>
        <a:xfrm>
          <a:off x="0" y="0"/>
          <a:ext cx="0" cy="0"/>
          <a:chOff x="0" y="0"/>
          <a:chExt cx="0" cy="0"/>
        </a:xfrm>
      </p:grpSpPr>
      <p:sp>
        <p:nvSpPr>
          <p:cNvPr id="10" name="Title 5">
            <a:extLst>
              <a:ext uri="{FF2B5EF4-FFF2-40B4-BE49-F238E27FC236}">
                <a16:creationId xmlns:a16="http://schemas.microsoft.com/office/drawing/2014/main" id="{52FA4015-E055-A103-79E7-485D60912F57}"/>
              </a:ext>
            </a:extLst>
          </p:cNvPr>
          <p:cNvSpPr>
            <a:spLocks noGrp="1"/>
          </p:cNvSpPr>
          <p:nvPr>
            <p:ph type="title"/>
          </p:nvPr>
        </p:nvSpPr>
        <p:spPr>
          <a:xfrm>
            <a:off x="838200" y="246832"/>
            <a:ext cx="10515600" cy="871393"/>
          </a:xfrm>
          <a:solidFill>
            <a:schemeClr val="bg1"/>
          </a:solidFill>
        </p:spPr>
        <p:txBody>
          <a:bodyPr>
            <a:normAutofit/>
          </a:bodyPr>
          <a:lstStyle/>
          <a:p>
            <a:r>
              <a:rPr lang="en-US" sz="2800"/>
              <a:t>Phase 1/2 EV-103 Trial Cohort A: Frontline EVP in Cisplatin-Ineligible Patients With </a:t>
            </a:r>
            <a:r>
              <a:rPr lang="en-US" sz="2800" err="1"/>
              <a:t>aUC</a:t>
            </a:r>
            <a:endParaRPr lang="en-US" sz="2800"/>
          </a:p>
        </p:txBody>
      </p:sp>
      <p:pic>
        <p:nvPicPr>
          <p:cNvPr id="3" name="Picture 2">
            <a:extLst>
              <a:ext uri="{FF2B5EF4-FFF2-40B4-BE49-F238E27FC236}">
                <a16:creationId xmlns:a16="http://schemas.microsoft.com/office/drawing/2014/main" id="{09FCBDA2-A5AB-B811-F6CF-A6A8CA68E2AC}"/>
              </a:ext>
            </a:extLst>
          </p:cNvPr>
          <p:cNvPicPr>
            <a:picLocks noChangeAspect="1"/>
          </p:cNvPicPr>
          <p:nvPr/>
        </p:nvPicPr>
        <p:blipFill>
          <a:blip r:embed="rId3"/>
          <a:stretch>
            <a:fillRect/>
          </a:stretch>
        </p:blipFill>
        <p:spPr>
          <a:xfrm>
            <a:off x="1401417" y="3165568"/>
            <a:ext cx="6096000" cy="3072580"/>
          </a:xfrm>
          <a:prstGeom prst="rect">
            <a:avLst/>
          </a:prstGeom>
        </p:spPr>
      </p:pic>
      <p:sp>
        <p:nvSpPr>
          <p:cNvPr id="4" name="Footer Placeholder 17">
            <a:extLst>
              <a:ext uri="{FF2B5EF4-FFF2-40B4-BE49-F238E27FC236}">
                <a16:creationId xmlns:a16="http://schemas.microsoft.com/office/drawing/2014/main" id="{E49B3114-A2CB-5C2E-276F-03A80F4EC385}"/>
              </a:ext>
            </a:extLst>
          </p:cNvPr>
          <p:cNvSpPr>
            <a:spLocks noGrp="1"/>
          </p:cNvSpPr>
          <p:nvPr>
            <p:ph type="ftr" sz="quarter" idx="3"/>
          </p:nvPr>
        </p:nvSpPr>
        <p:spPr>
          <a:xfrm>
            <a:off x="1401417" y="5964383"/>
            <a:ext cx="9223513" cy="642566"/>
          </a:xfrm>
        </p:spPr>
        <p:txBody>
          <a:bodyPr/>
          <a:lstStyle/>
          <a:p>
            <a:br>
              <a:rPr lang="en-US" sz="900"/>
            </a:br>
            <a:r>
              <a:rPr lang="en-US" sz="900"/>
              <a:t>Rosenberg JE, et al. ESMO 2024. Abstract 1968P.</a:t>
            </a:r>
            <a:endParaRPr kumimoji="0" lang="en-US" sz="900" b="0" i="0" u="none" strike="noStrike" kern="1200" cap="none" spc="0" normalizeH="0" baseline="0" noProof="0">
              <a:ln>
                <a:noFill/>
              </a:ln>
              <a:solidFill>
                <a:srgbClr val="3A3A3A"/>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CB880378-D498-4938-8EA6-5A7EA9072D2A}"/>
              </a:ext>
            </a:extLst>
          </p:cNvPr>
          <p:cNvSpPr txBox="1"/>
          <p:nvPr/>
        </p:nvSpPr>
        <p:spPr>
          <a:xfrm>
            <a:off x="7497418" y="4631443"/>
            <a:ext cx="3961698" cy="830997"/>
          </a:xfrm>
          <a:prstGeom prst="rect">
            <a:avLst/>
          </a:prstGeom>
          <a:solidFill>
            <a:schemeClr val="tx1">
              <a:lumMod val="60000"/>
              <a:lumOff val="40000"/>
            </a:schemeClr>
          </a:solidFill>
          <a:ln>
            <a:noFill/>
          </a:ln>
        </p:spPr>
        <p:txBody>
          <a:bodyPr wrap="square" anchor="ctr">
            <a:spAutoFit/>
          </a:bodyPr>
          <a:lstStyle/>
          <a:p>
            <a:pPr marL="285750" indent="-285750">
              <a:buFont typeface="Arial" panose="020B0604020202020204" pitchFamily="34" charset="0"/>
              <a:buChar char="•"/>
            </a:pPr>
            <a:r>
              <a:rPr lang="en-US" sz="1600" i="0">
                <a:solidFill>
                  <a:schemeClr val="bg1"/>
                </a:solidFill>
                <a:effectLst/>
                <a:latin typeface="+mn-lt"/>
              </a:rPr>
              <a:t>42% of patients were alive at 5 years</a:t>
            </a:r>
          </a:p>
          <a:p>
            <a:pPr marL="285750" indent="-285750">
              <a:buFont typeface="Arial" panose="020B0604020202020204" pitchFamily="34" charset="0"/>
              <a:buChar char="•"/>
            </a:pPr>
            <a:r>
              <a:rPr lang="en-US" sz="1600" i="0">
                <a:solidFill>
                  <a:schemeClr val="bg1"/>
                </a:solidFill>
                <a:effectLst/>
                <a:latin typeface="+mn-lt"/>
              </a:rPr>
              <a:t>Historical data showing &lt;5% 5-year OS rate in a similar </a:t>
            </a:r>
            <a:r>
              <a:rPr lang="en-US" sz="1600">
                <a:solidFill>
                  <a:schemeClr val="bg1"/>
                </a:solidFill>
              </a:rPr>
              <a:t>patient</a:t>
            </a:r>
            <a:r>
              <a:rPr lang="en-US" sz="1600" i="0">
                <a:solidFill>
                  <a:schemeClr val="bg1"/>
                </a:solidFill>
                <a:effectLst/>
                <a:latin typeface="+mn-lt"/>
              </a:rPr>
              <a:t> population</a:t>
            </a:r>
            <a:endParaRPr lang="en-US" sz="1600">
              <a:solidFill>
                <a:schemeClr val="bg1"/>
              </a:solidFill>
              <a:latin typeface="+mn-lt"/>
            </a:endParaRPr>
          </a:p>
        </p:txBody>
      </p:sp>
      <p:sp>
        <p:nvSpPr>
          <p:cNvPr id="2" name="TextBox 1">
            <a:extLst>
              <a:ext uri="{FF2B5EF4-FFF2-40B4-BE49-F238E27FC236}">
                <a16:creationId xmlns:a16="http://schemas.microsoft.com/office/drawing/2014/main" id="{E17F7149-AE31-C71C-418A-51B4A2D64C25}"/>
              </a:ext>
            </a:extLst>
          </p:cNvPr>
          <p:cNvSpPr txBox="1"/>
          <p:nvPr/>
        </p:nvSpPr>
        <p:spPr>
          <a:xfrm>
            <a:off x="664120" y="1184282"/>
            <a:ext cx="1295400" cy="1828800"/>
          </a:xfrm>
          <a:prstGeom prst="rect">
            <a:avLst/>
          </a:prstGeom>
          <a:solidFill>
            <a:schemeClr val="accent1"/>
          </a:solidFill>
          <a:ln>
            <a:noFill/>
          </a:ln>
        </p:spPr>
        <p:txBody>
          <a:bodyPr wrap="square" anchor="ctr">
            <a:spAutoFit/>
          </a:bodyPr>
          <a:lstStyle/>
          <a:p>
            <a:pPr algn="ctr"/>
            <a:r>
              <a:rPr lang="en-US" sz="1200" b="1">
                <a:solidFill>
                  <a:schemeClr val="bg1"/>
                </a:solidFill>
              </a:rPr>
              <a:t>Patient</a:t>
            </a:r>
          </a:p>
          <a:p>
            <a:pPr algn="ctr"/>
            <a:r>
              <a:rPr lang="en-US" sz="1200" b="1">
                <a:solidFill>
                  <a:schemeClr val="bg1"/>
                </a:solidFill>
              </a:rPr>
              <a:t>Population</a:t>
            </a:r>
            <a:br>
              <a:rPr lang="en-US" sz="1200" b="1">
                <a:solidFill>
                  <a:schemeClr val="bg1"/>
                </a:solidFill>
              </a:rPr>
            </a:br>
            <a:endParaRPr lang="en-US" sz="600" b="1">
              <a:solidFill>
                <a:schemeClr val="bg1"/>
              </a:solidFill>
            </a:endParaRPr>
          </a:p>
          <a:p>
            <a:pPr algn="ctr"/>
            <a:r>
              <a:rPr lang="en-US" sz="1200">
                <a:solidFill>
                  <a:schemeClr val="bg1"/>
                </a:solidFill>
              </a:rPr>
              <a:t>Locally</a:t>
            </a:r>
          </a:p>
          <a:p>
            <a:pPr algn="ctr"/>
            <a:r>
              <a:rPr lang="en-US" sz="1200">
                <a:solidFill>
                  <a:schemeClr val="bg1"/>
                </a:solidFill>
              </a:rPr>
              <a:t>Advanced </a:t>
            </a:r>
            <a:br>
              <a:rPr lang="en-US" sz="1200">
                <a:solidFill>
                  <a:schemeClr val="bg1"/>
                </a:solidFill>
              </a:rPr>
            </a:br>
            <a:r>
              <a:rPr lang="en-US" sz="1200">
                <a:solidFill>
                  <a:schemeClr val="bg1"/>
                </a:solidFill>
              </a:rPr>
              <a:t>or</a:t>
            </a:r>
          </a:p>
          <a:p>
            <a:pPr algn="ctr"/>
            <a:r>
              <a:rPr lang="en-US" sz="1200">
                <a:solidFill>
                  <a:schemeClr val="bg1"/>
                </a:solidFill>
              </a:rPr>
              <a:t>Metastatic</a:t>
            </a:r>
          </a:p>
          <a:p>
            <a:pPr algn="ctr"/>
            <a:r>
              <a:rPr lang="en-US" sz="1200">
                <a:solidFill>
                  <a:schemeClr val="bg1"/>
                </a:solidFill>
              </a:rPr>
              <a:t>Urothelial</a:t>
            </a:r>
          </a:p>
          <a:p>
            <a:pPr algn="ctr"/>
            <a:r>
              <a:rPr lang="en-US" sz="1200">
                <a:solidFill>
                  <a:schemeClr val="bg1"/>
                </a:solidFill>
              </a:rPr>
              <a:t>Carcinoma</a:t>
            </a:r>
          </a:p>
        </p:txBody>
      </p:sp>
      <p:sp>
        <p:nvSpPr>
          <p:cNvPr id="7" name="TextBox 6">
            <a:extLst>
              <a:ext uri="{FF2B5EF4-FFF2-40B4-BE49-F238E27FC236}">
                <a16:creationId xmlns:a16="http://schemas.microsoft.com/office/drawing/2014/main" id="{CEDC159F-30FD-EBCE-60A0-7D8D7C382BD9}"/>
              </a:ext>
            </a:extLst>
          </p:cNvPr>
          <p:cNvSpPr txBox="1"/>
          <p:nvPr/>
        </p:nvSpPr>
        <p:spPr>
          <a:xfrm>
            <a:off x="2086519" y="1252296"/>
            <a:ext cx="1511299" cy="1692771"/>
          </a:xfrm>
          <a:prstGeom prst="rect">
            <a:avLst/>
          </a:prstGeom>
          <a:solidFill>
            <a:schemeClr val="tx1">
              <a:lumMod val="60000"/>
              <a:lumOff val="40000"/>
            </a:schemeClr>
          </a:solidFill>
          <a:ln>
            <a:noFill/>
          </a:ln>
        </p:spPr>
        <p:txBody>
          <a:bodyPr wrap="square" anchor="ctr">
            <a:spAutoFit/>
          </a:bodyPr>
          <a:lstStyle/>
          <a:p>
            <a:pPr algn="ctr"/>
            <a:r>
              <a:rPr lang="en-US" sz="1200" b="1">
                <a:solidFill>
                  <a:schemeClr val="bg1"/>
                </a:solidFill>
              </a:rPr>
              <a:t>Dose</a:t>
            </a:r>
          </a:p>
          <a:p>
            <a:pPr algn="ctr"/>
            <a:r>
              <a:rPr lang="en-US" sz="1200" b="1">
                <a:solidFill>
                  <a:schemeClr val="bg1"/>
                </a:solidFill>
              </a:rPr>
              <a:t>Escalation</a:t>
            </a:r>
            <a:endParaRPr lang="en-US" sz="1200" b="1" baseline="30000">
              <a:solidFill>
                <a:schemeClr val="bg1"/>
              </a:solidFill>
            </a:endParaRPr>
          </a:p>
          <a:p>
            <a:pPr algn="ctr"/>
            <a:endParaRPr lang="en-US" sz="1200" b="1" baseline="30000">
              <a:solidFill>
                <a:schemeClr val="bg1"/>
              </a:solidFill>
            </a:endParaRPr>
          </a:p>
          <a:p>
            <a:pPr algn="ctr"/>
            <a:r>
              <a:rPr lang="en-US" sz="1200" err="1">
                <a:solidFill>
                  <a:schemeClr val="bg1"/>
                </a:solidFill>
              </a:rPr>
              <a:t>Enfortumab</a:t>
            </a:r>
            <a:endParaRPr lang="en-US" sz="1200">
              <a:solidFill>
                <a:schemeClr val="bg1"/>
              </a:solidFill>
            </a:endParaRPr>
          </a:p>
          <a:p>
            <a:pPr algn="ctr"/>
            <a:r>
              <a:rPr lang="en-US" sz="1200">
                <a:solidFill>
                  <a:schemeClr val="bg1"/>
                </a:solidFill>
              </a:rPr>
              <a:t>vedotin +</a:t>
            </a:r>
          </a:p>
          <a:p>
            <a:pPr algn="ctr"/>
            <a:r>
              <a:rPr lang="en-US" sz="1200">
                <a:solidFill>
                  <a:schemeClr val="bg1"/>
                </a:solidFill>
              </a:rPr>
              <a:t>Pembrolizumab</a:t>
            </a:r>
          </a:p>
          <a:p>
            <a:pPr algn="ctr"/>
            <a:endParaRPr lang="en-US" sz="1200">
              <a:solidFill>
                <a:schemeClr val="bg1"/>
              </a:solidFill>
            </a:endParaRPr>
          </a:p>
          <a:p>
            <a:pPr algn="ctr"/>
            <a:r>
              <a:rPr lang="en-US" sz="1200">
                <a:solidFill>
                  <a:schemeClr val="bg1"/>
                </a:solidFill>
              </a:rPr>
              <a:t>Cisplatin-ineligible</a:t>
            </a:r>
          </a:p>
          <a:p>
            <a:pPr algn="ctr"/>
            <a:r>
              <a:rPr lang="en-US" sz="1200">
                <a:solidFill>
                  <a:schemeClr val="bg1"/>
                </a:solidFill>
              </a:rPr>
              <a:t>(n=5)</a:t>
            </a:r>
          </a:p>
        </p:txBody>
      </p:sp>
      <p:sp>
        <p:nvSpPr>
          <p:cNvPr id="8" name="TextBox 7">
            <a:extLst>
              <a:ext uri="{FF2B5EF4-FFF2-40B4-BE49-F238E27FC236}">
                <a16:creationId xmlns:a16="http://schemas.microsoft.com/office/drawing/2014/main" id="{B17FDC24-A5FB-C646-8DB2-D5AF008E2376}"/>
              </a:ext>
            </a:extLst>
          </p:cNvPr>
          <p:cNvSpPr txBox="1"/>
          <p:nvPr/>
        </p:nvSpPr>
        <p:spPr>
          <a:xfrm>
            <a:off x="3724817" y="1277965"/>
            <a:ext cx="1511299" cy="1661993"/>
          </a:xfrm>
          <a:prstGeom prst="rect">
            <a:avLst/>
          </a:prstGeom>
          <a:solidFill>
            <a:schemeClr val="tx1">
              <a:lumMod val="60000"/>
              <a:lumOff val="40000"/>
            </a:schemeClr>
          </a:solidFill>
          <a:ln>
            <a:noFill/>
          </a:ln>
        </p:spPr>
        <p:txBody>
          <a:bodyPr wrap="square" anchor="ctr">
            <a:spAutoFit/>
          </a:bodyPr>
          <a:lstStyle/>
          <a:p>
            <a:pPr algn="ctr"/>
            <a:r>
              <a:rPr lang="en-US" sz="1200" b="1">
                <a:solidFill>
                  <a:schemeClr val="bg1"/>
                </a:solidFill>
              </a:rPr>
              <a:t>Dose Expansion</a:t>
            </a:r>
          </a:p>
          <a:p>
            <a:pPr algn="ctr"/>
            <a:r>
              <a:rPr lang="en-US" sz="1200" b="1">
                <a:solidFill>
                  <a:schemeClr val="bg1"/>
                </a:solidFill>
              </a:rPr>
              <a:t>Cohort A</a:t>
            </a:r>
          </a:p>
          <a:p>
            <a:pPr algn="ctr"/>
            <a:endParaRPr lang="en-US" sz="600">
              <a:solidFill>
                <a:schemeClr val="bg1"/>
              </a:solidFill>
            </a:endParaRPr>
          </a:p>
          <a:p>
            <a:pPr algn="ctr"/>
            <a:r>
              <a:rPr lang="en-US" sz="1200" err="1">
                <a:solidFill>
                  <a:schemeClr val="bg1"/>
                </a:solidFill>
              </a:rPr>
              <a:t>Enfortumab</a:t>
            </a:r>
            <a:endParaRPr lang="en-US" sz="1200">
              <a:solidFill>
                <a:schemeClr val="bg1"/>
              </a:solidFill>
            </a:endParaRPr>
          </a:p>
          <a:p>
            <a:pPr algn="ctr"/>
            <a:r>
              <a:rPr lang="en-US" sz="1200">
                <a:solidFill>
                  <a:schemeClr val="bg1"/>
                </a:solidFill>
              </a:rPr>
              <a:t>vedotin +</a:t>
            </a:r>
          </a:p>
          <a:p>
            <a:pPr algn="ctr"/>
            <a:r>
              <a:rPr lang="en-US" sz="1200">
                <a:solidFill>
                  <a:schemeClr val="bg1"/>
                </a:solidFill>
              </a:rPr>
              <a:t>Pembrolizumab</a:t>
            </a:r>
          </a:p>
          <a:p>
            <a:pPr algn="ctr"/>
            <a:endParaRPr lang="en-US" sz="600">
              <a:solidFill>
                <a:schemeClr val="bg1"/>
              </a:solidFill>
            </a:endParaRPr>
          </a:p>
          <a:p>
            <a:pPr algn="ctr"/>
            <a:r>
              <a:rPr lang="en-US" sz="1200">
                <a:solidFill>
                  <a:schemeClr val="bg1"/>
                </a:solidFill>
              </a:rPr>
              <a:t>Cisplatin-ineligible</a:t>
            </a:r>
          </a:p>
          <a:p>
            <a:pPr algn="ctr"/>
            <a:endParaRPr lang="en-US" sz="600">
              <a:solidFill>
                <a:schemeClr val="bg1"/>
              </a:solidFill>
            </a:endParaRPr>
          </a:p>
          <a:p>
            <a:pPr algn="ctr"/>
            <a:r>
              <a:rPr lang="en-US" sz="1200">
                <a:solidFill>
                  <a:schemeClr val="bg1"/>
                </a:solidFill>
              </a:rPr>
              <a:t>(n=40)</a:t>
            </a:r>
          </a:p>
        </p:txBody>
      </p:sp>
      <p:sp>
        <p:nvSpPr>
          <p:cNvPr id="11" name="TextBox 10">
            <a:extLst>
              <a:ext uri="{FF2B5EF4-FFF2-40B4-BE49-F238E27FC236}">
                <a16:creationId xmlns:a16="http://schemas.microsoft.com/office/drawing/2014/main" id="{5EA0F0E0-1E05-F9A7-53CF-1A8EA5A08B70}"/>
              </a:ext>
            </a:extLst>
          </p:cNvPr>
          <p:cNvSpPr txBox="1"/>
          <p:nvPr/>
        </p:nvSpPr>
        <p:spPr>
          <a:xfrm>
            <a:off x="5363115" y="1181811"/>
            <a:ext cx="6096000" cy="1831271"/>
          </a:xfrm>
          <a:prstGeom prst="rect">
            <a:avLst/>
          </a:prstGeom>
          <a:noFill/>
        </p:spPr>
        <p:txBody>
          <a:bodyPr wrap="square">
            <a:spAutoFit/>
          </a:bodyPr>
          <a:lstStyle/>
          <a:p>
            <a:pPr>
              <a:spcAft>
                <a:spcPts val="600"/>
              </a:spcAft>
              <a:buNone/>
            </a:pPr>
            <a:r>
              <a:rPr lang="en-US" sz="1400" b="1">
                <a:effectLst/>
                <a:latin typeface="Helvetica" pitchFamily="2" charset="0"/>
              </a:rPr>
              <a:t>Dosing</a:t>
            </a:r>
            <a:r>
              <a:rPr lang="en-US" sz="1400">
                <a:effectLst/>
                <a:latin typeface="Helvetica" pitchFamily="2" charset="0"/>
              </a:rPr>
              <a:t>: </a:t>
            </a:r>
            <a:r>
              <a:rPr lang="en-US" sz="1400" err="1">
                <a:effectLst/>
                <a:latin typeface="Helvetica" pitchFamily="2" charset="0"/>
              </a:rPr>
              <a:t>Enfortumab</a:t>
            </a:r>
            <a:r>
              <a:rPr lang="en-US" sz="1400">
                <a:effectLst/>
                <a:latin typeface="Helvetica" pitchFamily="2" charset="0"/>
              </a:rPr>
              <a:t> vedotin on days 1 and 8 and pembrolizumab on day 1 of every 3-week cycle</a:t>
            </a:r>
          </a:p>
          <a:p>
            <a:pPr>
              <a:spcAft>
                <a:spcPts val="600"/>
              </a:spcAft>
              <a:buNone/>
            </a:pPr>
            <a:r>
              <a:rPr lang="en-US" sz="1400" b="1" err="1">
                <a:effectLst/>
                <a:latin typeface="Helvetica" pitchFamily="2" charset="0"/>
              </a:rPr>
              <a:t>Enfortumab</a:t>
            </a:r>
            <a:r>
              <a:rPr lang="en-US" sz="1400" b="1">
                <a:effectLst/>
                <a:latin typeface="Helvetica" pitchFamily="2" charset="0"/>
              </a:rPr>
              <a:t> vedotin exposure:</a:t>
            </a:r>
            <a:br>
              <a:rPr lang="en-US" sz="1400" b="1">
                <a:effectLst/>
                <a:latin typeface="Helvetica" pitchFamily="2" charset="0"/>
              </a:rPr>
            </a:br>
            <a:r>
              <a:rPr lang="en-US" sz="1400">
                <a:effectLst/>
                <a:latin typeface="Helvetica" pitchFamily="2" charset="0"/>
              </a:rPr>
              <a:t>Comparable to </a:t>
            </a:r>
            <a:r>
              <a:rPr lang="en-US" sz="1400" err="1">
                <a:effectLst/>
                <a:latin typeface="Helvetica" pitchFamily="2" charset="0"/>
              </a:rPr>
              <a:t>enfortumab</a:t>
            </a:r>
            <a:r>
              <a:rPr lang="en-US" sz="1400">
                <a:effectLst/>
                <a:latin typeface="Helvetica" pitchFamily="2" charset="0"/>
              </a:rPr>
              <a:t> vedotin monotherapy on 4-week schedule</a:t>
            </a:r>
            <a:br>
              <a:rPr lang="en-US" sz="1400">
                <a:effectLst/>
                <a:latin typeface="Helvetica" pitchFamily="2" charset="0"/>
              </a:rPr>
            </a:br>
            <a:r>
              <a:rPr lang="en-US" sz="1400">
                <a:effectLst/>
                <a:latin typeface="Helvetica" pitchFamily="2" charset="0"/>
              </a:rPr>
              <a:t>(Days 1, 8, and 15)</a:t>
            </a:r>
            <a:endParaRPr lang="en-US" sz="1400" baseline="30000">
              <a:effectLst/>
              <a:latin typeface="Helvetica" pitchFamily="2" charset="0"/>
            </a:endParaRPr>
          </a:p>
          <a:p>
            <a:pPr>
              <a:spcAft>
                <a:spcPts val="600"/>
              </a:spcAft>
              <a:buNone/>
            </a:pPr>
            <a:r>
              <a:rPr lang="en-US" sz="1400" b="1">
                <a:effectLst/>
                <a:latin typeface="Helvetica" pitchFamily="2" charset="0"/>
              </a:rPr>
              <a:t>Primary endpoints:</a:t>
            </a:r>
            <a:r>
              <a:rPr lang="en-US" sz="1400">
                <a:effectLst/>
                <a:latin typeface="Helvetica" pitchFamily="2" charset="0"/>
              </a:rPr>
              <a:t> Safety and tolerability</a:t>
            </a:r>
          </a:p>
          <a:p>
            <a:pPr>
              <a:spcAft>
                <a:spcPts val="600"/>
              </a:spcAft>
              <a:buNone/>
            </a:pPr>
            <a:r>
              <a:rPr lang="en-US" sz="1400" b="1">
                <a:effectLst/>
                <a:latin typeface="Helvetica" pitchFamily="2" charset="0"/>
              </a:rPr>
              <a:t>Key secondary endpoints: </a:t>
            </a:r>
            <a:r>
              <a:rPr lang="en-US" sz="1400">
                <a:latin typeface="Helvetica" pitchFamily="2" charset="0"/>
              </a:rPr>
              <a:t>D</a:t>
            </a:r>
            <a:r>
              <a:rPr lang="en-US" sz="1400">
                <a:effectLst/>
                <a:latin typeface="Helvetica" pitchFamily="2" charset="0"/>
              </a:rPr>
              <a:t>ose-limiting toxicities, ORR, DOR, PFS, OS</a:t>
            </a:r>
          </a:p>
        </p:txBody>
      </p:sp>
    </p:spTree>
    <p:extLst>
      <p:ext uri="{BB962C8B-B14F-4D97-AF65-F5344CB8AC3E}">
        <p14:creationId xmlns:p14="http://schemas.microsoft.com/office/powerpoint/2010/main" val="4245698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FC971-E5B4-1339-7027-8E2338EF2847}"/>
            </a:ext>
          </a:extLst>
        </p:cNvPr>
        <p:cNvGrpSpPr/>
        <p:nvPr/>
      </p:nvGrpSpPr>
      <p:grpSpPr>
        <a:xfrm>
          <a:off x="0" y="0"/>
          <a:ext cx="0" cy="0"/>
          <a:chOff x="0" y="0"/>
          <a:chExt cx="0" cy="0"/>
        </a:xfrm>
      </p:grpSpPr>
      <p:sp>
        <p:nvSpPr>
          <p:cNvPr id="10" name="Title 5">
            <a:extLst>
              <a:ext uri="{FF2B5EF4-FFF2-40B4-BE49-F238E27FC236}">
                <a16:creationId xmlns:a16="http://schemas.microsoft.com/office/drawing/2014/main" id="{B86403C2-51A7-6F20-9285-B65E1F0E4E35}"/>
              </a:ext>
            </a:extLst>
          </p:cNvPr>
          <p:cNvSpPr>
            <a:spLocks noGrp="1"/>
          </p:cNvSpPr>
          <p:nvPr>
            <p:ph type="title"/>
          </p:nvPr>
        </p:nvSpPr>
        <p:spPr>
          <a:xfrm>
            <a:off x="838200" y="246832"/>
            <a:ext cx="10515600" cy="871393"/>
          </a:xfrm>
          <a:solidFill>
            <a:schemeClr val="bg1"/>
          </a:solidFill>
        </p:spPr>
        <p:txBody>
          <a:bodyPr>
            <a:normAutofit/>
          </a:bodyPr>
          <a:lstStyle/>
          <a:p>
            <a:r>
              <a:rPr lang="en-US" sz="2800"/>
              <a:t>Phase 1/2 EV-103 Trial Cohort A: Story of the Survivals</a:t>
            </a:r>
          </a:p>
        </p:txBody>
      </p:sp>
      <p:sp>
        <p:nvSpPr>
          <p:cNvPr id="4" name="Footer Placeholder 17">
            <a:extLst>
              <a:ext uri="{FF2B5EF4-FFF2-40B4-BE49-F238E27FC236}">
                <a16:creationId xmlns:a16="http://schemas.microsoft.com/office/drawing/2014/main" id="{BB6E5407-357A-2A0E-83CB-94DAE548B625}"/>
              </a:ext>
            </a:extLst>
          </p:cNvPr>
          <p:cNvSpPr>
            <a:spLocks noGrp="1"/>
          </p:cNvSpPr>
          <p:nvPr>
            <p:ph type="ftr" sz="quarter" idx="3"/>
          </p:nvPr>
        </p:nvSpPr>
        <p:spPr>
          <a:xfrm>
            <a:off x="1401417" y="5964383"/>
            <a:ext cx="9223513" cy="64256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b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Rosenberg JE, et al. ESMO 2024. Abstract 1968P.</a:t>
            </a:r>
          </a:p>
        </p:txBody>
      </p:sp>
      <p:pic>
        <p:nvPicPr>
          <p:cNvPr id="18" name="Picture 17">
            <a:extLst>
              <a:ext uri="{FF2B5EF4-FFF2-40B4-BE49-F238E27FC236}">
                <a16:creationId xmlns:a16="http://schemas.microsoft.com/office/drawing/2014/main" id="{BA539671-040A-E0CD-2AEB-B8C1ADFB8D6B}"/>
              </a:ext>
            </a:extLst>
          </p:cNvPr>
          <p:cNvPicPr>
            <a:picLocks noChangeAspect="1"/>
          </p:cNvPicPr>
          <p:nvPr/>
        </p:nvPicPr>
        <p:blipFill>
          <a:blip r:embed="rId3"/>
          <a:stretch>
            <a:fillRect/>
          </a:stretch>
        </p:blipFill>
        <p:spPr>
          <a:xfrm>
            <a:off x="1047663" y="1106890"/>
            <a:ext cx="9223514" cy="4644220"/>
          </a:xfrm>
          <a:prstGeom prst="rect">
            <a:avLst/>
          </a:prstGeom>
        </p:spPr>
      </p:pic>
    </p:spTree>
    <p:extLst>
      <p:ext uri="{BB962C8B-B14F-4D97-AF65-F5344CB8AC3E}">
        <p14:creationId xmlns:p14="http://schemas.microsoft.com/office/powerpoint/2010/main" val="2692289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86DE3-968B-B2CD-B81D-DC20FFD1885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C1D7EAA-2006-745C-D976-2091F847DC49}"/>
              </a:ext>
            </a:extLst>
          </p:cNvPr>
          <p:cNvSpPr>
            <a:spLocks noGrp="1"/>
          </p:cNvSpPr>
          <p:nvPr>
            <p:ph type="title"/>
          </p:nvPr>
        </p:nvSpPr>
        <p:spPr>
          <a:xfrm>
            <a:off x="961292" y="284552"/>
            <a:ext cx="9663638" cy="1226748"/>
          </a:xfrm>
        </p:spPr>
        <p:txBody>
          <a:bodyPr>
            <a:noAutofit/>
          </a:bodyPr>
          <a:lstStyle/>
          <a:p>
            <a:r>
              <a:rPr lang="en-US" sz="3200"/>
              <a:t>EV-103 Cohort A: Most Patients Responded Regardless of PD-L1 Status and Responses Were Brisk and Durable</a:t>
            </a:r>
          </a:p>
        </p:txBody>
      </p:sp>
      <p:pic>
        <p:nvPicPr>
          <p:cNvPr id="5" name="Picture 4">
            <a:extLst>
              <a:ext uri="{FF2B5EF4-FFF2-40B4-BE49-F238E27FC236}">
                <a16:creationId xmlns:a16="http://schemas.microsoft.com/office/drawing/2014/main" id="{51A592EC-DD97-5F93-3920-B558F5D8BD9B}"/>
              </a:ext>
            </a:extLst>
          </p:cNvPr>
          <p:cNvPicPr>
            <a:picLocks noChangeAspect="1"/>
          </p:cNvPicPr>
          <p:nvPr/>
        </p:nvPicPr>
        <p:blipFill>
          <a:blip r:embed="rId3"/>
          <a:srcRect l="4599" t="5951" b="44208"/>
          <a:stretch>
            <a:fillRect/>
          </a:stretch>
        </p:blipFill>
        <p:spPr>
          <a:xfrm>
            <a:off x="207306" y="1895558"/>
            <a:ext cx="5767019" cy="3052959"/>
          </a:xfrm>
          <a:prstGeom prst="rect">
            <a:avLst/>
          </a:prstGeom>
        </p:spPr>
      </p:pic>
      <p:pic>
        <p:nvPicPr>
          <p:cNvPr id="2" name="Picture 1">
            <a:extLst>
              <a:ext uri="{FF2B5EF4-FFF2-40B4-BE49-F238E27FC236}">
                <a16:creationId xmlns:a16="http://schemas.microsoft.com/office/drawing/2014/main" id="{37E0AA8F-7FAE-DAB5-EE6D-A82E7C249159}"/>
              </a:ext>
            </a:extLst>
          </p:cNvPr>
          <p:cNvPicPr>
            <a:picLocks noChangeAspect="1"/>
          </p:cNvPicPr>
          <p:nvPr/>
        </p:nvPicPr>
        <p:blipFill>
          <a:blip r:embed="rId4"/>
          <a:srcRect l="4622" t="60729"/>
          <a:stretch>
            <a:fillRect/>
          </a:stretch>
        </p:blipFill>
        <p:spPr>
          <a:xfrm>
            <a:off x="6067422" y="2294965"/>
            <a:ext cx="6023607" cy="2510398"/>
          </a:xfrm>
          <a:prstGeom prst="rect">
            <a:avLst/>
          </a:prstGeom>
        </p:spPr>
      </p:pic>
      <p:sp>
        <p:nvSpPr>
          <p:cNvPr id="4" name="Footer Placeholder 17">
            <a:extLst>
              <a:ext uri="{FF2B5EF4-FFF2-40B4-BE49-F238E27FC236}">
                <a16:creationId xmlns:a16="http://schemas.microsoft.com/office/drawing/2014/main" id="{277822C6-A84E-F2C9-08E4-AA92A1415D4A}"/>
              </a:ext>
            </a:extLst>
          </p:cNvPr>
          <p:cNvSpPr>
            <a:spLocks noGrp="1"/>
          </p:cNvSpPr>
          <p:nvPr>
            <p:ph type="ftr" sz="quarter" idx="3"/>
          </p:nvPr>
        </p:nvSpPr>
        <p:spPr>
          <a:xfrm>
            <a:off x="1401417" y="6164019"/>
            <a:ext cx="9223513" cy="442930"/>
          </a:xfrm>
        </p:spPr>
        <p:txBody>
          <a:bodyPr/>
          <a:lstStyle/>
          <a:p>
            <a:br>
              <a:rPr lang="en-US" sz="900"/>
            </a:br>
            <a:r>
              <a:rPr kumimoji="0" lang="en-US" sz="900" b="0" i="0" u="none" strike="noStrike" kern="1200" cap="none" spc="0" normalizeH="0" baseline="0" noProof="0" err="1">
                <a:ln>
                  <a:noFill/>
                </a:ln>
                <a:solidFill>
                  <a:srgbClr val="3A3A3A"/>
                </a:solidFill>
                <a:effectLst/>
                <a:uLnTx/>
                <a:uFillTx/>
                <a:latin typeface="Arial" panose="020B0604020202020204"/>
                <a:ea typeface="+mn-ea"/>
                <a:cs typeface="+mn-cs"/>
              </a:rPr>
              <a:t>Hoimes</a:t>
            </a: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 CJ, et al. </a:t>
            </a:r>
            <a:r>
              <a:rPr kumimoji="0" lang="en-US" sz="900" b="0" i="1" u="none" strike="noStrike" kern="1200" cap="none" spc="0" normalizeH="0" baseline="0" noProof="0">
                <a:ln>
                  <a:noFill/>
                </a:ln>
                <a:solidFill>
                  <a:srgbClr val="3A3A3A"/>
                </a:solidFill>
                <a:effectLst/>
                <a:uLnTx/>
                <a:uFillTx/>
                <a:latin typeface="Arial" panose="020B0604020202020204"/>
                <a:ea typeface="+mn-ea"/>
                <a:cs typeface="+mn-cs"/>
              </a:rPr>
              <a:t>J Clin Oncol.</a:t>
            </a: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 2023;41(1):22-31.</a:t>
            </a:r>
          </a:p>
        </p:txBody>
      </p:sp>
    </p:spTree>
    <p:extLst>
      <p:ext uri="{BB962C8B-B14F-4D97-AF65-F5344CB8AC3E}">
        <p14:creationId xmlns:p14="http://schemas.microsoft.com/office/powerpoint/2010/main" val="3170627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5814A-10EB-847C-C87C-6F35B7A4AA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5D5A20-26A1-9DBD-8A62-CD849B2AA34B}"/>
              </a:ext>
            </a:extLst>
          </p:cNvPr>
          <p:cNvSpPr>
            <a:spLocks noGrp="1"/>
          </p:cNvSpPr>
          <p:nvPr>
            <p:ph type="title"/>
          </p:nvPr>
        </p:nvSpPr>
        <p:spPr>
          <a:xfrm>
            <a:off x="838200" y="365125"/>
            <a:ext cx="10515600" cy="871393"/>
          </a:xfrm>
        </p:spPr>
        <p:txBody>
          <a:bodyPr>
            <a:normAutofit fontScale="90000"/>
          </a:bodyPr>
          <a:lstStyle/>
          <a:p>
            <a:r>
              <a:rPr lang="en-US"/>
              <a:t>Testing and/or Expression of Nectin-4 Not Required for EVP Activity</a:t>
            </a:r>
          </a:p>
        </p:txBody>
      </p:sp>
      <p:sp>
        <p:nvSpPr>
          <p:cNvPr id="3" name="Footer Placeholder 17">
            <a:extLst>
              <a:ext uri="{FF2B5EF4-FFF2-40B4-BE49-F238E27FC236}">
                <a16:creationId xmlns:a16="http://schemas.microsoft.com/office/drawing/2014/main" id="{B165975C-CCBA-68D5-6E54-92465D122E46}"/>
              </a:ext>
            </a:extLst>
          </p:cNvPr>
          <p:cNvSpPr>
            <a:spLocks noGrp="1"/>
          </p:cNvSpPr>
          <p:nvPr>
            <p:ph type="ftr" sz="quarter" idx="3"/>
          </p:nvPr>
        </p:nvSpPr>
        <p:spPr>
          <a:xfrm>
            <a:off x="1401417" y="5964383"/>
            <a:ext cx="9223513" cy="642566"/>
          </a:xfrm>
        </p:spPr>
        <p:txBody>
          <a:bodyPr/>
          <a:lstStyle/>
          <a:p>
            <a:br>
              <a:rPr lang="en-US"/>
            </a:br>
            <a:r>
              <a:rPr lang="en-US"/>
              <a:t>Rosenberg JE, et al. ESMO 2022. Abstract LBA73.</a:t>
            </a:r>
            <a:endParaRPr lang="en-US" noProof="0"/>
          </a:p>
        </p:txBody>
      </p:sp>
      <p:pic>
        <p:nvPicPr>
          <p:cNvPr id="7" name="Picture 6">
            <a:extLst>
              <a:ext uri="{FF2B5EF4-FFF2-40B4-BE49-F238E27FC236}">
                <a16:creationId xmlns:a16="http://schemas.microsoft.com/office/drawing/2014/main" id="{ADC53724-0241-62DA-F842-F1819F0451AE}"/>
              </a:ext>
            </a:extLst>
          </p:cNvPr>
          <p:cNvPicPr>
            <a:picLocks noChangeAspect="1"/>
          </p:cNvPicPr>
          <p:nvPr/>
        </p:nvPicPr>
        <p:blipFill>
          <a:blip r:embed="rId3"/>
          <a:srcRect b="16490"/>
          <a:stretch>
            <a:fillRect/>
          </a:stretch>
        </p:blipFill>
        <p:spPr>
          <a:xfrm>
            <a:off x="1484243" y="1442649"/>
            <a:ext cx="9223513" cy="4259568"/>
          </a:xfrm>
          <a:prstGeom prst="rect">
            <a:avLst/>
          </a:prstGeom>
        </p:spPr>
      </p:pic>
    </p:spTree>
    <p:extLst>
      <p:ext uri="{BB962C8B-B14F-4D97-AF65-F5344CB8AC3E}">
        <p14:creationId xmlns:p14="http://schemas.microsoft.com/office/powerpoint/2010/main" val="1217874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80D28-FC94-B88B-F66D-A42E0DDAD1D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2E293B1-D47E-224F-AAEC-B9D0F6C01027}"/>
              </a:ext>
            </a:extLst>
          </p:cNvPr>
          <p:cNvSpPr>
            <a:spLocks noGrp="1"/>
          </p:cNvSpPr>
          <p:nvPr>
            <p:ph type="title"/>
          </p:nvPr>
        </p:nvSpPr>
        <p:spPr>
          <a:xfrm>
            <a:off x="838200" y="365125"/>
            <a:ext cx="10515600" cy="871393"/>
          </a:xfrm>
        </p:spPr>
        <p:txBody>
          <a:bodyPr>
            <a:noAutofit/>
          </a:bodyPr>
          <a:lstStyle/>
          <a:p>
            <a:r>
              <a:rPr lang="en-US"/>
              <a:t>Phase 3 EV-302 Trial: Frontline Enfortumab Vedotin Plus Pembrolizumab (EVP) in </a:t>
            </a:r>
            <a:r>
              <a:rPr lang="en-US" err="1"/>
              <a:t>aUC</a:t>
            </a:r>
            <a:endParaRPr lang="en-US"/>
          </a:p>
        </p:txBody>
      </p:sp>
      <p:sp>
        <p:nvSpPr>
          <p:cNvPr id="16" name="Footer Placeholder 17">
            <a:extLst>
              <a:ext uri="{FF2B5EF4-FFF2-40B4-BE49-F238E27FC236}">
                <a16:creationId xmlns:a16="http://schemas.microsoft.com/office/drawing/2014/main" id="{5BEB3440-2A20-4F1F-262E-55C2BE81457F}"/>
              </a:ext>
            </a:extLst>
          </p:cNvPr>
          <p:cNvSpPr>
            <a:spLocks noGrp="1"/>
          </p:cNvSpPr>
          <p:nvPr>
            <p:ph type="ftr" sz="quarter" idx="3"/>
          </p:nvPr>
        </p:nvSpPr>
        <p:spPr>
          <a:xfrm>
            <a:off x="1401417" y="5964383"/>
            <a:ext cx="9223513" cy="642566"/>
          </a:xfrm>
        </p:spPr>
        <p:txBody>
          <a:bodyPr/>
          <a:lstStyle/>
          <a:p>
            <a:pPr lvl="0"/>
            <a:br>
              <a:rPr lang="en-US"/>
            </a:br>
            <a:r>
              <a:rPr lang="en-US" noProof="0"/>
              <a:t>Powles T, et al. </a:t>
            </a:r>
            <a:r>
              <a:rPr lang="en-US" i="1" noProof="0"/>
              <a:t>N Engl J Med</a:t>
            </a:r>
            <a:r>
              <a:rPr lang="en-US" noProof="0"/>
              <a:t>. 2024;390(10):875-888.</a:t>
            </a:r>
          </a:p>
        </p:txBody>
      </p:sp>
      <p:sp>
        <p:nvSpPr>
          <p:cNvPr id="3" name="Rectangle 2">
            <a:extLst>
              <a:ext uri="{FF2B5EF4-FFF2-40B4-BE49-F238E27FC236}">
                <a16:creationId xmlns:a16="http://schemas.microsoft.com/office/drawing/2014/main" id="{B857918B-0AD9-1CFE-E3A2-F92A0196A290}"/>
              </a:ext>
            </a:extLst>
          </p:cNvPr>
          <p:cNvSpPr/>
          <p:nvPr/>
        </p:nvSpPr>
        <p:spPr>
          <a:xfrm>
            <a:off x="6875251" y="5076750"/>
            <a:ext cx="4118691" cy="430946"/>
          </a:xfrm>
          <a:prstGeom prst="rect">
            <a:avLst/>
          </a:prstGeom>
          <a:solidFill>
            <a:sysClr val="window" lastClr="FFFFFF">
              <a:alpha val="50196"/>
            </a:sysClr>
          </a:solidFill>
          <a:ln w="12700" cap="flat" cmpd="sng" algn="ctr">
            <a:noFill/>
            <a:prstDash val="solid"/>
            <a:miter lim="800000"/>
          </a:ln>
          <a:effectLst/>
        </p:spPr>
        <p:txBody>
          <a:bodyPr rtlCol="0" anchor="ctr"/>
          <a:lstStyle/>
          <a:p>
            <a:pPr defTabSz="457200">
              <a:buClr>
                <a:srgbClr val="CC7B16"/>
              </a:buClr>
              <a:buSzPct val="85000"/>
              <a:defRPr/>
            </a:pPr>
            <a:r>
              <a:rPr lang="en-US" sz="1200" kern="0">
                <a:solidFill>
                  <a:schemeClr val="accent1"/>
                </a:solidFill>
                <a:cs typeface="Arial" panose="020B0604020202020204" pitchFamily="34" charset="0"/>
              </a:rPr>
              <a:t>*Maintenance therapy could be used following completion and/or discontinuation of platinum-containing therapy</a:t>
            </a:r>
          </a:p>
        </p:txBody>
      </p:sp>
      <p:sp>
        <p:nvSpPr>
          <p:cNvPr id="4" name="Rectangle 3">
            <a:extLst>
              <a:ext uri="{FF2B5EF4-FFF2-40B4-BE49-F238E27FC236}">
                <a16:creationId xmlns:a16="http://schemas.microsoft.com/office/drawing/2014/main" id="{83DA8730-7477-15DF-33BD-7F5F80E72911}"/>
              </a:ext>
            </a:extLst>
          </p:cNvPr>
          <p:cNvSpPr/>
          <p:nvPr/>
        </p:nvSpPr>
        <p:spPr>
          <a:xfrm>
            <a:off x="699912" y="1401104"/>
            <a:ext cx="3459083" cy="2020074"/>
          </a:xfrm>
          <a:prstGeom prst="rect">
            <a:avLst/>
          </a:prstGeom>
          <a:solidFill>
            <a:schemeClr val="tx1">
              <a:lumMod val="60000"/>
              <a:lumOff val="40000"/>
            </a:schemeClr>
          </a:solidFill>
          <a:ln w="12700" cap="flat" cmpd="sng" algn="ctr">
            <a:noFill/>
            <a:prstDash val="solid"/>
            <a:miter lim="800000"/>
          </a:ln>
          <a:effectLst/>
        </p:spPr>
        <p:txBody>
          <a:bodyPr lIns="182880" rtlCol="0" anchor="ctr"/>
          <a:lstStyle/>
          <a:p>
            <a:pPr marL="285750" indent="-285750" defTabSz="457200">
              <a:spcAft>
                <a:spcPts val="300"/>
              </a:spcAft>
              <a:buClr>
                <a:schemeClr val="bg1"/>
              </a:buClr>
              <a:buSzPct val="85000"/>
              <a:buFont typeface="Arial" panose="020B0604020202020204" pitchFamily="34" charset="0"/>
              <a:buChar char="•"/>
              <a:defRPr/>
            </a:pPr>
            <a:r>
              <a:rPr lang="en-US" sz="1600" kern="0">
                <a:solidFill>
                  <a:schemeClr val="bg1"/>
                </a:solidFill>
                <a:cs typeface="Arial" panose="020B0604020202020204" pitchFamily="34" charset="0"/>
              </a:rPr>
              <a:t>Previously untreated la/</a:t>
            </a:r>
            <a:r>
              <a:rPr lang="en-US" sz="1600" kern="0" err="1">
                <a:solidFill>
                  <a:schemeClr val="bg1"/>
                </a:solidFill>
                <a:cs typeface="Arial" panose="020B0604020202020204" pitchFamily="34" charset="0"/>
              </a:rPr>
              <a:t>mUC</a:t>
            </a:r>
            <a:endParaRPr lang="en-US" sz="1600" kern="0">
              <a:solidFill>
                <a:schemeClr val="bg1"/>
              </a:solidFill>
              <a:cs typeface="Arial" panose="020B0604020202020204" pitchFamily="34" charset="0"/>
            </a:endParaRPr>
          </a:p>
          <a:p>
            <a:pPr marL="285750" indent="-285750" defTabSz="457200">
              <a:spcAft>
                <a:spcPts val="300"/>
              </a:spcAft>
              <a:buClr>
                <a:schemeClr val="bg1"/>
              </a:buClr>
              <a:buSzPct val="85000"/>
              <a:buFont typeface="Arial" panose="020B0604020202020204" pitchFamily="34" charset="0"/>
              <a:buChar char="•"/>
              <a:defRPr/>
            </a:pPr>
            <a:r>
              <a:rPr lang="en-US" sz="1600" kern="0">
                <a:solidFill>
                  <a:schemeClr val="bg1"/>
                </a:solidFill>
                <a:cs typeface="Arial" panose="020B0604020202020204" pitchFamily="34" charset="0"/>
              </a:rPr>
              <a:t>Eligible for platinum, EV, and pembrolizumab</a:t>
            </a:r>
          </a:p>
          <a:p>
            <a:pPr marL="285750" indent="-285750" defTabSz="457200">
              <a:spcAft>
                <a:spcPts val="300"/>
              </a:spcAft>
              <a:buClr>
                <a:schemeClr val="bg1"/>
              </a:buClr>
              <a:buSzPct val="85000"/>
              <a:buFont typeface="Arial" panose="020B0604020202020204" pitchFamily="34" charset="0"/>
              <a:buChar char="•"/>
              <a:defRPr/>
            </a:pPr>
            <a:r>
              <a:rPr lang="en-US" sz="1600" kern="0">
                <a:solidFill>
                  <a:schemeClr val="bg1"/>
                </a:solidFill>
                <a:cs typeface="Arial" panose="020B0604020202020204" pitchFamily="34" charset="0"/>
              </a:rPr>
              <a:t>PD-1/L1 inhibitor naïve</a:t>
            </a:r>
          </a:p>
          <a:p>
            <a:pPr marL="285750" indent="-285750" defTabSz="457200">
              <a:spcAft>
                <a:spcPts val="300"/>
              </a:spcAft>
              <a:buClr>
                <a:schemeClr val="bg1"/>
              </a:buClr>
              <a:buSzPct val="85000"/>
              <a:buFont typeface="Arial" panose="020B0604020202020204" pitchFamily="34" charset="0"/>
              <a:buChar char="•"/>
              <a:defRPr/>
            </a:pPr>
            <a:r>
              <a:rPr lang="en-US" sz="1600" kern="0">
                <a:solidFill>
                  <a:schemeClr val="bg1"/>
                </a:solidFill>
                <a:cs typeface="Arial" panose="020B0604020202020204" pitchFamily="34" charset="0"/>
              </a:rPr>
              <a:t>GFR ≥30 mL/min</a:t>
            </a:r>
          </a:p>
          <a:p>
            <a:pPr marL="285750" indent="-285750" defTabSz="457200">
              <a:spcAft>
                <a:spcPts val="300"/>
              </a:spcAft>
              <a:buClr>
                <a:schemeClr val="bg1"/>
              </a:buClr>
              <a:buSzPct val="85000"/>
              <a:buFont typeface="Arial" panose="020B0604020202020204" pitchFamily="34" charset="0"/>
              <a:buChar char="•"/>
              <a:defRPr/>
            </a:pPr>
            <a:r>
              <a:rPr lang="en-US" sz="1600" kern="0">
                <a:solidFill>
                  <a:schemeClr val="bg1"/>
                </a:solidFill>
                <a:cs typeface="Arial" panose="020B0604020202020204" pitchFamily="34" charset="0"/>
              </a:rPr>
              <a:t>ECOG PS 0-2</a:t>
            </a:r>
          </a:p>
        </p:txBody>
      </p:sp>
      <p:sp>
        <p:nvSpPr>
          <p:cNvPr id="7" name="Rectangle 6">
            <a:extLst>
              <a:ext uri="{FF2B5EF4-FFF2-40B4-BE49-F238E27FC236}">
                <a16:creationId xmlns:a16="http://schemas.microsoft.com/office/drawing/2014/main" id="{BA815D8C-274B-382D-769F-9ADB55DED098}"/>
              </a:ext>
            </a:extLst>
          </p:cNvPr>
          <p:cNvSpPr/>
          <p:nvPr/>
        </p:nvSpPr>
        <p:spPr>
          <a:xfrm>
            <a:off x="6875252" y="3400500"/>
            <a:ext cx="4113058" cy="1664918"/>
          </a:xfrm>
          <a:prstGeom prst="rect">
            <a:avLst/>
          </a:prstGeom>
          <a:solidFill>
            <a:schemeClr val="tx1">
              <a:lumMod val="60000"/>
              <a:lumOff val="40000"/>
            </a:scheme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
                <a:srgbClr val="CC7B16"/>
              </a:buClr>
              <a:buSzPct val="85000"/>
              <a:buFontTx/>
              <a:buNone/>
              <a:tabLst/>
              <a:defRPr/>
            </a:pPr>
            <a:endParaRPr kumimoji="0" lang="en-US" sz="1400" b="0" i="0" u="none" strike="noStrike" kern="0" cap="none" spc="0" normalizeH="0" baseline="0" noProof="0">
              <a:ln>
                <a:noFill/>
              </a:ln>
              <a:solidFill>
                <a:schemeClr val="bg1"/>
              </a:solidFill>
              <a:effectLst/>
              <a:uLnTx/>
              <a:uFillTx/>
              <a:cs typeface="Arial" panose="020B0604020202020204" pitchFamily="34" charset="0"/>
            </a:endParaRPr>
          </a:p>
        </p:txBody>
      </p:sp>
      <p:sp>
        <p:nvSpPr>
          <p:cNvPr id="8" name="Oval 7">
            <a:extLst>
              <a:ext uri="{FF2B5EF4-FFF2-40B4-BE49-F238E27FC236}">
                <a16:creationId xmlns:a16="http://schemas.microsoft.com/office/drawing/2014/main" id="{464940AA-F1CC-47A7-2885-C2662A278435}"/>
              </a:ext>
            </a:extLst>
          </p:cNvPr>
          <p:cNvSpPr/>
          <p:nvPr/>
        </p:nvSpPr>
        <p:spPr>
          <a:xfrm>
            <a:off x="4814123" y="3085710"/>
            <a:ext cx="622300" cy="626953"/>
          </a:xfrm>
          <a:prstGeom prst="ellipse">
            <a:avLst/>
          </a:prstGeom>
          <a:solidFill>
            <a:srgbClr val="123054"/>
          </a:solidFill>
          <a:ln w="19050" cap="flat" cmpd="sng" algn="ctr">
            <a:noFill/>
            <a:prstDash val="solid"/>
            <a:miter lim="800000"/>
          </a:ln>
          <a:effectLst/>
        </p:spPr>
        <p:txBody>
          <a:bodyPr rtlCol="0" anchor="ctr"/>
          <a:lstStyle/>
          <a:p>
            <a:pPr algn="ctr" defTabSz="457200">
              <a:defRPr/>
            </a:pPr>
            <a:r>
              <a:rPr lang="en-US" sz="1200" kern="0">
                <a:solidFill>
                  <a:prstClr val="white"/>
                </a:solidFill>
                <a:cs typeface="Arial" panose="020B0604020202020204" pitchFamily="34" charset="0"/>
              </a:rPr>
              <a:t>R</a:t>
            </a:r>
          </a:p>
          <a:p>
            <a:pPr algn="ctr" defTabSz="457200">
              <a:defRPr/>
            </a:pPr>
            <a:r>
              <a:rPr lang="en-US" sz="1200" kern="0">
                <a:solidFill>
                  <a:prstClr val="white"/>
                </a:solidFill>
                <a:cs typeface="Arial" panose="020B0604020202020204" pitchFamily="34" charset="0"/>
              </a:rPr>
              <a:t>1:1</a:t>
            </a:r>
          </a:p>
        </p:txBody>
      </p:sp>
      <p:sp>
        <p:nvSpPr>
          <p:cNvPr id="9" name="AutoShape 9">
            <a:extLst>
              <a:ext uri="{FF2B5EF4-FFF2-40B4-BE49-F238E27FC236}">
                <a16:creationId xmlns:a16="http://schemas.microsoft.com/office/drawing/2014/main" id="{6CE94696-EBCB-4AAE-7CC3-4C26C8A47042}"/>
              </a:ext>
            </a:extLst>
          </p:cNvPr>
          <p:cNvSpPr>
            <a:spLocks noChangeArrowheads="1"/>
          </p:cNvSpPr>
          <p:nvPr/>
        </p:nvSpPr>
        <p:spPr bwMode="auto">
          <a:xfrm>
            <a:off x="6875251" y="1584549"/>
            <a:ext cx="4118691" cy="1664919"/>
          </a:xfrm>
          <a:prstGeom prst="roundRect">
            <a:avLst>
              <a:gd name="adj" fmla="val 0"/>
            </a:avLst>
          </a:prstGeom>
          <a:solidFill>
            <a:srgbClr val="15345A"/>
          </a:solidFill>
          <a:ln>
            <a:noFill/>
          </a:ln>
        </p:spPr>
        <p:txBody>
          <a:bodyPr lIns="18000" tIns="44451" rIns="18000" bIns="44451" anchor="ctr" anchorCtr="1"/>
          <a:lstStyle/>
          <a:p>
            <a:pPr algn="ctr">
              <a:buClr>
                <a:srgbClr val="728592"/>
              </a:buClr>
              <a:buSzPct val="85000"/>
              <a:defRPr/>
            </a:pPr>
            <a:r>
              <a:rPr lang="en-US" b="1">
                <a:solidFill>
                  <a:schemeClr val="bg1"/>
                </a:solidFill>
                <a:cs typeface="Arial" panose="020B0604020202020204" pitchFamily="34" charset="0"/>
              </a:rPr>
              <a:t>EV + </a:t>
            </a:r>
            <a:r>
              <a:rPr lang="en-US" b="1" err="1">
                <a:solidFill>
                  <a:schemeClr val="bg1"/>
                </a:solidFill>
                <a:cs typeface="Arial" panose="020B0604020202020204" pitchFamily="34" charset="0"/>
              </a:rPr>
              <a:t>Pembro</a:t>
            </a:r>
            <a:r>
              <a:rPr lang="en-US" b="1">
                <a:solidFill>
                  <a:schemeClr val="bg1"/>
                </a:solidFill>
                <a:cs typeface="Arial" panose="020B0604020202020204" pitchFamily="34" charset="0"/>
              </a:rPr>
              <a:t> (n = 442)</a:t>
            </a:r>
          </a:p>
          <a:p>
            <a:pPr algn="ctr">
              <a:buClr>
                <a:srgbClr val="728592"/>
              </a:buClr>
              <a:buSzPct val="85000"/>
              <a:defRPr/>
            </a:pPr>
            <a:r>
              <a:rPr lang="en-US" sz="1600">
                <a:solidFill>
                  <a:schemeClr val="bg1"/>
                </a:solidFill>
                <a:cs typeface="Arial" panose="020B0604020202020204" pitchFamily="34" charset="0"/>
              </a:rPr>
              <a:t>EV 1.25 mg/kg on Days 1 and 8</a:t>
            </a:r>
          </a:p>
          <a:p>
            <a:pPr algn="ctr">
              <a:buClr>
                <a:srgbClr val="728592"/>
              </a:buClr>
              <a:buSzPct val="85000"/>
              <a:defRPr/>
            </a:pPr>
            <a:r>
              <a:rPr lang="en-US" sz="1600" err="1">
                <a:solidFill>
                  <a:schemeClr val="bg1"/>
                </a:solidFill>
                <a:cs typeface="Arial" panose="020B0604020202020204" pitchFamily="34" charset="0"/>
              </a:rPr>
              <a:t>Pembro</a:t>
            </a:r>
            <a:r>
              <a:rPr lang="en-US" sz="1600">
                <a:solidFill>
                  <a:schemeClr val="bg1"/>
                </a:solidFill>
                <a:cs typeface="Arial" panose="020B0604020202020204" pitchFamily="34" charset="0"/>
              </a:rPr>
              <a:t> 200 mg on Day 1</a:t>
            </a:r>
          </a:p>
          <a:p>
            <a:pPr algn="ctr">
              <a:buClr>
                <a:srgbClr val="728592"/>
              </a:buClr>
              <a:buSzPct val="85000"/>
              <a:defRPr/>
            </a:pPr>
            <a:r>
              <a:rPr lang="en-US" sz="1600" i="1">
                <a:solidFill>
                  <a:schemeClr val="bg1"/>
                </a:solidFill>
                <a:cs typeface="Arial" panose="020B0604020202020204" pitchFamily="34" charset="0"/>
              </a:rPr>
              <a:t>3-week cycle</a:t>
            </a:r>
          </a:p>
          <a:p>
            <a:pPr algn="ctr">
              <a:buClr>
                <a:srgbClr val="728592"/>
              </a:buClr>
              <a:buSzPct val="85000"/>
              <a:defRPr/>
            </a:pPr>
            <a:r>
              <a:rPr lang="en-US" sz="1200">
                <a:solidFill>
                  <a:schemeClr val="bg1"/>
                </a:solidFill>
                <a:cs typeface="Arial" panose="020B0604020202020204" pitchFamily="34" charset="0"/>
              </a:rPr>
              <a:t>No maximum treatment cycles for EV; </a:t>
            </a:r>
            <a:br>
              <a:rPr lang="en-US" sz="1200">
                <a:solidFill>
                  <a:schemeClr val="bg1"/>
                </a:solidFill>
                <a:cs typeface="Arial" panose="020B0604020202020204" pitchFamily="34" charset="0"/>
              </a:rPr>
            </a:br>
            <a:r>
              <a:rPr lang="en-US" sz="1200">
                <a:solidFill>
                  <a:schemeClr val="bg1"/>
                </a:solidFill>
                <a:cs typeface="Arial" panose="020B0604020202020204" pitchFamily="34" charset="0"/>
              </a:rPr>
              <a:t>maximum 35 cycles for </a:t>
            </a:r>
            <a:r>
              <a:rPr lang="en-US" sz="1200" err="1">
                <a:solidFill>
                  <a:schemeClr val="bg1"/>
                </a:solidFill>
                <a:cs typeface="Arial" panose="020B0604020202020204" pitchFamily="34" charset="0"/>
              </a:rPr>
              <a:t>pembro</a:t>
            </a:r>
            <a:endParaRPr lang="en-US" sz="1200">
              <a:solidFill>
                <a:schemeClr val="bg1"/>
              </a:solidFill>
              <a:cs typeface="Arial" panose="020B0604020202020204" pitchFamily="34" charset="0"/>
            </a:endParaRPr>
          </a:p>
        </p:txBody>
      </p:sp>
      <p:sp>
        <p:nvSpPr>
          <p:cNvPr id="10" name="AutoShape 9">
            <a:extLst>
              <a:ext uri="{FF2B5EF4-FFF2-40B4-BE49-F238E27FC236}">
                <a16:creationId xmlns:a16="http://schemas.microsoft.com/office/drawing/2014/main" id="{308C95F3-F397-AD5B-DCBD-8CE0C01E7FD1}"/>
              </a:ext>
            </a:extLst>
          </p:cNvPr>
          <p:cNvSpPr>
            <a:spLocks noChangeArrowheads="1"/>
          </p:cNvSpPr>
          <p:nvPr/>
        </p:nvSpPr>
        <p:spPr bwMode="auto">
          <a:xfrm>
            <a:off x="6875252" y="3543101"/>
            <a:ext cx="4113058" cy="1379716"/>
          </a:xfrm>
          <a:prstGeom prst="roundRect">
            <a:avLst>
              <a:gd name="adj" fmla="val 0"/>
            </a:avLst>
          </a:prstGeom>
          <a:noFill/>
          <a:ln>
            <a:noFill/>
          </a:ln>
        </p:spPr>
        <p:txBody>
          <a:bodyPr lIns="18000" tIns="44451" rIns="18000" bIns="44451" anchor="ctr" anchorCtr="1"/>
          <a:lstStyle/>
          <a:p>
            <a:pPr algn="ctr">
              <a:buClr>
                <a:srgbClr val="728592"/>
              </a:buClr>
              <a:buSzPct val="85000"/>
              <a:defRPr/>
            </a:pPr>
            <a:r>
              <a:rPr lang="en-US" b="1">
                <a:solidFill>
                  <a:schemeClr val="bg1"/>
                </a:solidFill>
                <a:cs typeface="Arial" panose="020B0604020202020204" pitchFamily="34" charset="0"/>
              </a:rPr>
              <a:t>Chemotherapy (n = 444)</a:t>
            </a:r>
            <a:r>
              <a:rPr lang="en-US" b="1" baseline="30000">
                <a:solidFill>
                  <a:schemeClr val="bg1"/>
                </a:solidFill>
                <a:cs typeface="Arial" panose="020B0604020202020204" pitchFamily="34" charset="0"/>
              </a:rPr>
              <a:t>*</a:t>
            </a:r>
            <a:endParaRPr lang="en-US">
              <a:solidFill>
                <a:schemeClr val="bg1"/>
              </a:solidFill>
              <a:cs typeface="Arial" panose="020B0604020202020204" pitchFamily="34" charset="0"/>
            </a:endParaRPr>
          </a:p>
          <a:p>
            <a:pPr algn="ctr">
              <a:buClr>
                <a:srgbClr val="728592"/>
              </a:buClr>
              <a:buSzPct val="85000"/>
              <a:defRPr/>
            </a:pPr>
            <a:r>
              <a:rPr lang="en-US" sz="1600">
                <a:solidFill>
                  <a:schemeClr val="bg1"/>
                </a:solidFill>
                <a:cs typeface="Arial" panose="020B0604020202020204" pitchFamily="34" charset="0"/>
              </a:rPr>
              <a:t>Cisplatin or carboplatin + gemcitabine</a:t>
            </a:r>
          </a:p>
          <a:p>
            <a:pPr algn="ctr">
              <a:buClr>
                <a:srgbClr val="728592"/>
              </a:buClr>
              <a:buSzPct val="85000"/>
              <a:defRPr/>
            </a:pPr>
            <a:r>
              <a:rPr lang="en-US" sz="1200">
                <a:solidFill>
                  <a:schemeClr val="bg1"/>
                </a:solidFill>
                <a:cs typeface="Arial" panose="020B0604020202020204" pitchFamily="34" charset="0"/>
              </a:rPr>
              <a:t>Maximum 6 cycles</a:t>
            </a:r>
          </a:p>
          <a:p>
            <a:pPr algn="ctr">
              <a:buClr>
                <a:srgbClr val="728592"/>
              </a:buClr>
              <a:buSzPct val="85000"/>
              <a:defRPr/>
            </a:pPr>
            <a:r>
              <a:rPr lang="en-US" sz="1200">
                <a:solidFill>
                  <a:schemeClr val="bg1"/>
                </a:solidFill>
                <a:cs typeface="Arial" panose="020B0604020202020204" pitchFamily="34" charset="0"/>
              </a:rPr>
              <a:t>cisplatin eligibility and assignment/dosing </a:t>
            </a:r>
            <a:br>
              <a:rPr lang="en-US" sz="1200">
                <a:solidFill>
                  <a:schemeClr val="bg1"/>
                </a:solidFill>
                <a:cs typeface="Arial" panose="020B0604020202020204" pitchFamily="34" charset="0"/>
              </a:rPr>
            </a:br>
            <a:r>
              <a:rPr lang="en-US" sz="1200">
                <a:solidFill>
                  <a:schemeClr val="bg1"/>
                </a:solidFill>
                <a:cs typeface="Arial" panose="020B0604020202020204" pitchFamily="34" charset="0"/>
              </a:rPr>
              <a:t>were protocol defined</a:t>
            </a:r>
          </a:p>
        </p:txBody>
      </p:sp>
      <p:cxnSp>
        <p:nvCxnSpPr>
          <p:cNvPr id="11" name="Connector: Elbow 10">
            <a:extLst>
              <a:ext uri="{FF2B5EF4-FFF2-40B4-BE49-F238E27FC236}">
                <a16:creationId xmlns:a16="http://schemas.microsoft.com/office/drawing/2014/main" id="{DC2B9E59-D691-0A9A-9FE6-23DF118C5EA1}"/>
              </a:ext>
            </a:extLst>
          </p:cNvPr>
          <p:cNvCxnSpPr>
            <a:cxnSpLocks/>
            <a:stCxn id="8" idx="6"/>
            <a:endCxn id="9" idx="1"/>
          </p:cNvCxnSpPr>
          <p:nvPr/>
        </p:nvCxnSpPr>
        <p:spPr>
          <a:xfrm flipV="1">
            <a:off x="5436423" y="2417009"/>
            <a:ext cx="1438828" cy="982178"/>
          </a:xfrm>
          <a:prstGeom prst="bentConnector3">
            <a:avLst>
              <a:gd name="adj1" fmla="val 50000"/>
            </a:avLst>
          </a:prstGeom>
          <a:noFill/>
          <a:ln w="19050" cap="flat" cmpd="sng" algn="ctr">
            <a:solidFill>
              <a:srgbClr val="123054"/>
            </a:solidFill>
            <a:prstDash val="solid"/>
            <a:miter lim="800000"/>
            <a:tailEnd type="triangle"/>
          </a:ln>
          <a:effectLst/>
        </p:spPr>
      </p:cxnSp>
      <p:cxnSp>
        <p:nvCxnSpPr>
          <p:cNvPr id="12" name="Connector: Elbow 11">
            <a:extLst>
              <a:ext uri="{FF2B5EF4-FFF2-40B4-BE49-F238E27FC236}">
                <a16:creationId xmlns:a16="http://schemas.microsoft.com/office/drawing/2014/main" id="{72721E14-310E-08A5-4A18-60CF64246A7B}"/>
              </a:ext>
            </a:extLst>
          </p:cNvPr>
          <p:cNvCxnSpPr>
            <a:cxnSpLocks/>
            <a:stCxn id="8" idx="6"/>
            <a:endCxn id="10" idx="1"/>
          </p:cNvCxnSpPr>
          <p:nvPr/>
        </p:nvCxnSpPr>
        <p:spPr>
          <a:xfrm>
            <a:off x="5436423" y="3399187"/>
            <a:ext cx="1438829" cy="833772"/>
          </a:xfrm>
          <a:prstGeom prst="bentConnector3">
            <a:avLst>
              <a:gd name="adj1" fmla="val 50000"/>
            </a:avLst>
          </a:prstGeom>
          <a:noFill/>
          <a:ln w="19050" cap="flat" cmpd="sng" algn="ctr">
            <a:solidFill>
              <a:srgbClr val="123054"/>
            </a:solidFill>
            <a:prstDash val="solid"/>
            <a:miter lim="800000"/>
            <a:tailEnd type="triangle"/>
          </a:ln>
          <a:effectLst/>
        </p:spPr>
      </p:cxnSp>
      <p:sp>
        <p:nvSpPr>
          <p:cNvPr id="13" name="Rectangle 12">
            <a:extLst>
              <a:ext uri="{FF2B5EF4-FFF2-40B4-BE49-F238E27FC236}">
                <a16:creationId xmlns:a16="http://schemas.microsoft.com/office/drawing/2014/main" id="{BAC8BAE8-F0A6-5BF2-1BF4-171C3A29E087}"/>
              </a:ext>
            </a:extLst>
          </p:cNvPr>
          <p:cNvSpPr/>
          <p:nvPr/>
        </p:nvSpPr>
        <p:spPr>
          <a:xfrm>
            <a:off x="694277" y="3536014"/>
            <a:ext cx="3459082" cy="2077876"/>
          </a:xfrm>
          <a:prstGeom prst="rect">
            <a:avLst/>
          </a:prstGeom>
          <a:solidFill>
            <a:schemeClr val="tx1">
              <a:lumMod val="60000"/>
              <a:lumOff val="40000"/>
            </a:schemeClr>
          </a:solidFill>
          <a:ln w="12700" cap="flat" cmpd="sng" algn="ctr">
            <a:noFill/>
            <a:prstDash val="solid"/>
            <a:miter lim="800000"/>
          </a:ln>
          <a:effectLst/>
        </p:spPr>
        <p:txBody>
          <a:bodyPr lIns="182880" rtlCol="0" anchor="ctr"/>
          <a:lstStyle/>
          <a:p>
            <a:pPr defTabSz="457200">
              <a:buClr>
                <a:schemeClr val="bg1"/>
              </a:buClr>
              <a:defRPr/>
            </a:pPr>
            <a:r>
              <a:rPr lang="en-US" sz="1600" b="1" kern="0">
                <a:solidFill>
                  <a:schemeClr val="bg1"/>
                </a:solidFill>
                <a:cs typeface="Arial" panose="020B0604020202020204" pitchFamily="34" charset="0"/>
              </a:rPr>
              <a:t>Dual primary endpoints</a:t>
            </a:r>
          </a:p>
          <a:p>
            <a:pPr marL="285750" indent="-285750" defTabSz="457200">
              <a:buClr>
                <a:schemeClr val="bg1"/>
              </a:buClr>
              <a:buSzPct val="85000"/>
              <a:buFont typeface="Arial" panose="020B0604020202020204" pitchFamily="34" charset="0"/>
              <a:buChar char="•"/>
              <a:defRPr/>
            </a:pPr>
            <a:r>
              <a:rPr lang="en-US" sz="1600" kern="0">
                <a:solidFill>
                  <a:schemeClr val="bg1"/>
                </a:solidFill>
                <a:cs typeface="Arial" panose="020B0604020202020204" pitchFamily="34" charset="0"/>
              </a:rPr>
              <a:t>PFS per BICR</a:t>
            </a:r>
          </a:p>
          <a:p>
            <a:pPr marL="285750" indent="-285750" defTabSz="457200">
              <a:buClr>
                <a:schemeClr val="bg1"/>
              </a:buClr>
              <a:buSzPct val="85000"/>
              <a:buFont typeface="Arial" panose="020B0604020202020204" pitchFamily="34" charset="0"/>
              <a:buChar char="•"/>
              <a:defRPr/>
            </a:pPr>
            <a:r>
              <a:rPr lang="en-US" sz="1600" kern="0">
                <a:solidFill>
                  <a:schemeClr val="bg1"/>
                </a:solidFill>
                <a:cs typeface="Arial" panose="020B0604020202020204" pitchFamily="34" charset="0"/>
              </a:rPr>
              <a:t>OS</a:t>
            </a:r>
          </a:p>
          <a:p>
            <a:pPr defTabSz="457200">
              <a:buClr>
                <a:schemeClr val="bg1"/>
              </a:buClr>
              <a:buSzPct val="85000"/>
              <a:defRPr/>
            </a:pPr>
            <a:r>
              <a:rPr lang="en-US" sz="1600" b="1" kern="0">
                <a:solidFill>
                  <a:schemeClr val="bg1"/>
                </a:solidFill>
                <a:cs typeface="Arial" panose="020B0604020202020204" pitchFamily="34" charset="0"/>
              </a:rPr>
              <a:t>Select secondary endpoints</a:t>
            </a:r>
          </a:p>
          <a:p>
            <a:pPr marL="285750" indent="-285750" defTabSz="457200">
              <a:buClr>
                <a:schemeClr val="bg1"/>
              </a:buClr>
              <a:buSzPct val="85000"/>
              <a:buFont typeface="Arial" panose="020B0604020202020204" pitchFamily="34" charset="0"/>
              <a:buChar char="•"/>
              <a:defRPr/>
            </a:pPr>
            <a:r>
              <a:rPr lang="en-US" sz="1600" kern="0">
                <a:solidFill>
                  <a:schemeClr val="bg1"/>
                </a:solidFill>
                <a:cs typeface="Arial" panose="020B0604020202020204" pitchFamily="34" charset="0"/>
              </a:rPr>
              <a:t>ORR per RECIST v1.1 by BICR and investigator assessment</a:t>
            </a:r>
          </a:p>
          <a:p>
            <a:pPr marL="285750" indent="-285750" defTabSz="457200">
              <a:buClr>
                <a:schemeClr val="bg1"/>
              </a:buClr>
              <a:buSzPct val="85000"/>
              <a:buFont typeface="Arial" panose="020B0604020202020204" pitchFamily="34" charset="0"/>
              <a:buChar char="•"/>
              <a:defRPr/>
            </a:pPr>
            <a:r>
              <a:rPr lang="en-US" sz="1600" kern="0">
                <a:solidFill>
                  <a:schemeClr val="bg1"/>
                </a:solidFill>
                <a:cs typeface="Arial" panose="020B0604020202020204" pitchFamily="34" charset="0"/>
              </a:rPr>
              <a:t>Safety</a:t>
            </a:r>
          </a:p>
        </p:txBody>
      </p:sp>
      <p:sp>
        <p:nvSpPr>
          <p:cNvPr id="14" name="AutoShape 9">
            <a:extLst>
              <a:ext uri="{FF2B5EF4-FFF2-40B4-BE49-F238E27FC236}">
                <a16:creationId xmlns:a16="http://schemas.microsoft.com/office/drawing/2014/main" id="{421FB162-C390-353D-09CE-B7F943081383}"/>
              </a:ext>
            </a:extLst>
          </p:cNvPr>
          <p:cNvSpPr>
            <a:spLocks noChangeArrowheads="1"/>
          </p:cNvSpPr>
          <p:nvPr/>
        </p:nvSpPr>
        <p:spPr bwMode="auto">
          <a:xfrm>
            <a:off x="4153359" y="3801148"/>
            <a:ext cx="1943828" cy="920998"/>
          </a:xfrm>
          <a:prstGeom prst="roundRect">
            <a:avLst>
              <a:gd name="adj" fmla="val 0"/>
            </a:avLst>
          </a:prstGeom>
          <a:noFill/>
          <a:ln>
            <a:noFill/>
          </a:ln>
        </p:spPr>
        <p:txBody>
          <a:bodyPr lIns="18000" tIns="44451" rIns="18000" bIns="44451" anchor="ctr" anchorCtr="1"/>
          <a:lstStyle/>
          <a:p>
            <a:pPr>
              <a:buClr>
                <a:srgbClr val="728592"/>
              </a:buClr>
              <a:buSzPct val="85000"/>
              <a:defRPr/>
            </a:pPr>
            <a:r>
              <a:rPr lang="en-US" sz="1200" kern="0">
                <a:cs typeface="Arial" panose="020B0604020202020204" pitchFamily="34" charset="0"/>
              </a:rPr>
              <a:t>Stratification factors</a:t>
            </a:r>
          </a:p>
          <a:p>
            <a:pPr marL="182880" indent="-182880">
              <a:buClr>
                <a:srgbClr val="728592"/>
              </a:buClr>
              <a:buSzPct val="85000"/>
              <a:buFont typeface="Wingdings" panose="05000000000000000000" pitchFamily="2" charset="2"/>
              <a:buChar char="§"/>
              <a:defRPr/>
            </a:pPr>
            <a:r>
              <a:rPr lang="en-US" sz="1200" kern="0">
                <a:cs typeface="Arial" panose="020B0604020202020204" pitchFamily="34" charset="0"/>
              </a:rPr>
              <a:t>Cisplatin eligibility</a:t>
            </a:r>
          </a:p>
          <a:p>
            <a:pPr marL="182880" indent="-182880" defTabSz="457200">
              <a:buClr>
                <a:srgbClr val="728592"/>
              </a:buClr>
              <a:buSzPct val="85000"/>
              <a:buFont typeface="Wingdings" panose="05000000000000000000" pitchFamily="2" charset="2"/>
              <a:buChar char="§"/>
              <a:defRPr/>
            </a:pPr>
            <a:r>
              <a:rPr lang="en-US" sz="1200" kern="0">
                <a:cs typeface="Arial" panose="020B0604020202020204" pitchFamily="34" charset="0"/>
              </a:rPr>
              <a:t>PD-L1 expression</a:t>
            </a:r>
            <a:endParaRPr lang="en-US" sz="1200" i="1" kern="0">
              <a:cs typeface="Arial" panose="020B0604020202020204" pitchFamily="34" charset="0"/>
            </a:endParaRPr>
          </a:p>
          <a:p>
            <a:pPr marL="182880" indent="-182880">
              <a:buClr>
                <a:srgbClr val="728592"/>
              </a:buClr>
              <a:buSzPct val="85000"/>
              <a:buFont typeface="Wingdings" panose="05000000000000000000" pitchFamily="2" charset="2"/>
              <a:buChar char="§"/>
              <a:defRPr/>
            </a:pPr>
            <a:r>
              <a:rPr lang="en-US" sz="1200" kern="0">
                <a:cs typeface="Arial" panose="020B0604020202020204" pitchFamily="34" charset="0"/>
              </a:rPr>
              <a:t>Liver metastases</a:t>
            </a:r>
          </a:p>
        </p:txBody>
      </p:sp>
      <p:sp>
        <p:nvSpPr>
          <p:cNvPr id="15" name="AutoShape 9">
            <a:extLst>
              <a:ext uri="{FF2B5EF4-FFF2-40B4-BE49-F238E27FC236}">
                <a16:creationId xmlns:a16="http://schemas.microsoft.com/office/drawing/2014/main" id="{B948B1BB-40CB-885A-92C6-CBF1786B6BEF}"/>
              </a:ext>
            </a:extLst>
          </p:cNvPr>
          <p:cNvSpPr>
            <a:spLocks noChangeArrowheads="1"/>
          </p:cNvSpPr>
          <p:nvPr/>
        </p:nvSpPr>
        <p:spPr bwMode="auto">
          <a:xfrm>
            <a:off x="4659817" y="2715810"/>
            <a:ext cx="930912" cy="359311"/>
          </a:xfrm>
          <a:prstGeom prst="roundRect">
            <a:avLst>
              <a:gd name="adj" fmla="val 0"/>
            </a:avLst>
          </a:prstGeom>
          <a:noFill/>
          <a:ln>
            <a:noFill/>
          </a:ln>
        </p:spPr>
        <p:txBody>
          <a:bodyPr lIns="18000" tIns="44451" rIns="18000" bIns="44451" anchor="ctr" anchorCtr="1"/>
          <a:lstStyle/>
          <a:p>
            <a:pPr>
              <a:buClr>
                <a:srgbClr val="728592"/>
              </a:buClr>
              <a:buSzPct val="85000"/>
              <a:defRPr/>
            </a:pPr>
            <a:r>
              <a:rPr lang="en-US" sz="1600">
                <a:solidFill>
                  <a:schemeClr val="accent1"/>
                </a:solidFill>
                <a:cs typeface="Arial" panose="020B0604020202020204" pitchFamily="34" charset="0"/>
              </a:rPr>
              <a:t>N = 886</a:t>
            </a:r>
          </a:p>
        </p:txBody>
      </p:sp>
    </p:spTree>
    <p:extLst>
      <p:ext uri="{BB962C8B-B14F-4D97-AF65-F5344CB8AC3E}">
        <p14:creationId xmlns:p14="http://schemas.microsoft.com/office/powerpoint/2010/main" val="845559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65A2B-8FC3-E5FA-9C86-39FE2F4A20E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8559988-AED4-9AC4-904B-70907B494D63}"/>
              </a:ext>
            </a:extLst>
          </p:cNvPr>
          <p:cNvSpPr>
            <a:spLocks noGrp="1"/>
          </p:cNvSpPr>
          <p:nvPr>
            <p:ph type="title"/>
          </p:nvPr>
        </p:nvSpPr>
        <p:spPr>
          <a:xfrm>
            <a:off x="838200" y="365125"/>
            <a:ext cx="10515600" cy="871393"/>
          </a:xfrm>
        </p:spPr>
        <p:txBody>
          <a:bodyPr>
            <a:noAutofit/>
          </a:bodyPr>
          <a:lstStyle/>
          <a:p>
            <a:r>
              <a:rPr lang="en-US"/>
              <a:t>EV-302: Overall Survival</a:t>
            </a:r>
          </a:p>
        </p:txBody>
      </p:sp>
      <p:sp>
        <p:nvSpPr>
          <p:cNvPr id="16" name="Footer Placeholder 17">
            <a:extLst>
              <a:ext uri="{FF2B5EF4-FFF2-40B4-BE49-F238E27FC236}">
                <a16:creationId xmlns:a16="http://schemas.microsoft.com/office/drawing/2014/main" id="{ABAC5965-3210-8B29-BD0D-E30368B42A5E}"/>
              </a:ext>
            </a:extLst>
          </p:cNvPr>
          <p:cNvSpPr>
            <a:spLocks noGrp="1"/>
          </p:cNvSpPr>
          <p:nvPr>
            <p:ph type="ftr" sz="quarter" idx="3"/>
          </p:nvPr>
        </p:nvSpPr>
        <p:spPr>
          <a:xfrm>
            <a:off x="1401417" y="5964383"/>
            <a:ext cx="9223513" cy="642566"/>
          </a:xfrm>
        </p:spPr>
        <p:txBody>
          <a:bodyPr/>
          <a:lstStyle/>
          <a:p>
            <a:pPr lvl="0"/>
            <a:br>
              <a:rPr lang="en-US" noProof="0"/>
            </a:br>
            <a:r>
              <a:rPr lang="en-US" noProof="0"/>
              <a:t>Powles T, et al</a:t>
            </a:r>
            <a:r>
              <a:rPr lang="en-US" i="1" noProof="0"/>
              <a:t>. N Engl J Med</a:t>
            </a:r>
            <a:r>
              <a:rPr lang="en-US" noProof="0"/>
              <a:t>. 2024;390(10):875-888.</a:t>
            </a:r>
          </a:p>
        </p:txBody>
      </p:sp>
      <p:pic>
        <p:nvPicPr>
          <p:cNvPr id="2" name="Picture 1">
            <a:extLst>
              <a:ext uri="{FF2B5EF4-FFF2-40B4-BE49-F238E27FC236}">
                <a16:creationId xmlns:a16="http://schemas.microsoft.com/office/drawing/2014/main" id="{94E75456-B281-4E44-A907-94D3D68B252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22743" y="1138306"/>
            <a:ext cx="5516148" cy="3112787"/>
          </a:xfrm>
          <a:prstGeom prst="rect">
            <a:avLst/>
          </a:prstGeom>
        </p:spPr>
      </p:pic>
      <p:graphicFrame>
        <p:nvGraphicFramePr>
          <p:cNvPr id="17" name="Table 11">
            <a:extLst>
              <a:ext uri="{FF2B5EF4-FFF2-40B4-BE49-F238E27FC236}">
                <a16:creationId xmlns:a16="http://schemas.microsoft.com/office/drawing/2014/main" id="{C8D77E9F-6861-7AF8-E9DF-F0F868B42C1E}"/>
              </a:ext>
            </a:extLst>
          </p:cNvPr>
          <p:cNvGraphicFramePr>
            <a:graphicFrameLocks noGrp="1"/>
          </p:cNvGraphicFramePr>
          <p:nvPr>
            <p:extLst>
              <p:ext uri="{D42A27DB-BD31-4B8C-83A1-F6EECF244321}">
                <p14:modId xmlns:p14="http://schemas.microsoft.com/office/powerpoint/2010/main" val="3596123328"/>
              </p:ext>
            </p:extLst>
          </p:nvPr>
        </p:nvGraphicFramePr>
        <p:xfrm>
          <a:off x="2048344" y="4395596"/>
          <a:ext cx="8095311" cy="1521744"/>
        </p:xfrm>
        <a:graphic>
          <a:graphicData uri="http://schemas.openxmlformats.org/drawingml/2006/table">
            <a:tbl>
              <a:tblPr firstRow="1" bandRow="1"/>
              <a:tblGrid>
                <a:gridCol w="1057510">
                  <a:extLst>
                    <a:ext uri="{9D8B030D-6E8A-4147-A177-3AD203B41FA5}">
                      <a16:colId xmlns:a16="http://schemas.microsoft.com/office/drawing/2014/main" val="351349845"/>
                    </a:ext>
                  </a:extLst>
                </a:gridCol>
                <a:gridCol w="1760938">
                  <a:extLst>
                    <a:ext uri="{9D8B030D-6E8A-4147-A177-3AD203B41FA5}">
                      <a16:colId xmlns:a16="http://schemas.microsoft.com/office/drawing/2014/main" val="3764749945"/>
                    </a:ext>
                  </a:extLst>
                </a:gridCol>
                <a:gridCol w="1687896">
                  <a:extLst>
                    <a:ext uri="{9D8B030D-6E8A-4147-A177-3AD203B41FA5}">
                      <a16:colId xmlns:a16="http://schemas.microsoft.com/office/drawing/2014/main" val="2395441557"/>
                    </a:ext>
                  </a:extLst>
                </a:gridCol>
                <a:gridCol w="1312606">
                  <a:extLst>
                    <a:ext uri="{9D8B030D-6E8A-4147-A177-3AD203B41FA5}">
                      <a16:colId xmlns:a16="http://schemas.microsoft.com/office/drawing/2014/main" val="2293966081"/>
                    </a:ext>
                  </a:extLst>
                </a:gridCol>
                <a:gridCol w="2276361">
                  <a:extLst>
                    <a:ext uri="{9D8B030D-6E8A-4147-A177-3AD203B41FA5}">
                      <a16:colId xmlns:a16="http://schemas.microsoft.com/office/drawing/2014/main" val="3412270886"/>
                    </a:ext>
                  </a:extLst>
                </a:gridCol>
              </a:tblGrid>
              <a:tr h="46778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lang="en-US" sz="1400">
                        <a:latin typeface="Arial" panose="020B0604020202020204" pitchFamily="34" charset="0"/>
                        <a:cs typeface="Arial" panose="020B0604020202020204" pitchFamily="34" charset="0"/>
                      </a:endParaRPr>
                    </a:p>
                  </a:txBody>
                  <a:tcPr marL="77964" marR="77964" marT="38982" marB="38982"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500">
                          <a:latin typeface="Arial" panose="020B0604020202020204" pitchFamily="34" charset="0"/>
                          <a:cs typeface="Arial" panose="020B0604020202020204" pitchFamily="34" charset="0"/>
                        </a:rPr>
                        <a:t>Events/Patients</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500">
                          <a:latin typeface="Arial" panose="020B0604020202020204" pitchFamily="34" charset="0"/>
                          <a:cs typeface="Arial" panose="020B0604020202020204" pitchFamily="34" charset="0"/>
                        </a:rPr>
                        <a:t>HR </a:t>
                      </a:r>
                      <a:br>
                        <a:rPr lang="en-US" sz="1500">
                          <a:latin typeface="Arial" panose="020B0604020202020204" pitchFamily="34" charset="0"/>
                          <a:cs typeface="Arial" panose="020B0604020202020204" pitchFamily="34" charset="0"/>
                        </a:rPr>
                      </a:br>
                      <a:r>
                        <a:rPr lang="en-US" sz="1500">
                          <a:latin typeface="Arial" panose="020B0604020202020204" pitchFamily="34" charset="0"/>
                          <a:cs typeface="Arial" panose="020B0604020202020204" pitchFamily="34" charset="0"/>
                        </a:rPr>
                        <a:t>(95% CI)</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500" i="0">
                          <a:latin typeface="Arial" panose="020B0604020202020204" pitchFamily="34" charset="0"/>
                          <a:cs typeface="Arial" panose="020B0604020202020204" pitchFamily="34" charset="0"/>
                        </a:rPr>
                        <a:t>2-sided</a:t>
                      </a:r>
                      <a:r>
                        <a:rPr lang="en-US" sz="1500" i="1">
                          <a:latin typeface="Arial" panose="020B0604020202020204" pitchFamily="34" charset="0"/>
                          <a:cs typeface="Arial" panose="020B0604020202020204" pitchFamily="34" charset="0"/>
                        </a:rPr>
                        <a:t> </a:t>
                      </a:r>
                      <a:br>
                        <a:rPr lang="en-US" sz="1500" i="1">
                          <a:latin typeface="Arial" panose="020B0604020202020204" pitchFamily="34" charset="0"/>
                          <a:cs typeface="Arial" panose="020B0604020202020204" pitchFamily="34" charset="0"/>
                        </a:rPr>
                      </a:br>
                      <a:r>
                        <a:rPr lang="en-US" sz="1500" i="1">
                          <a:latin typeface="Arial" panose="020B0604020202020204" pitchFamily="34" charset="0"/>
                          <a:cs typeface="Arial" panose="020B0604020202020204" pitchFamily="34" charset="0"/>
                        </a:rPr>
                        <a:t>P </a:t>
                      </a:r>
                      <a:r>
                        <a:rPr lang="en-US" sz="1500">
                          <a:latin typeface="Arial" panose="020B0604020202020204" pitchFamily="34" charset="0"/>
                          <a:cs typeface="Arial" panose="020B0604020202020204" pitchFamily="34" charset="0"/>
                        </a:rPr>
                        <a:t>value</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500">
                          <a:latin typeface="Arial" panose="020B0604020202020204" pitchFamily="34" charset="0"/>
                          <a:cs typeface="Arial" panose="020B0604020202020204" pitchFamily="34" charset="0"/>
                        </a:rPr>
                        <a:t>mOS (95% CI), mo</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990235011"/>
                  </a:ext>
                </a:extLst>
              </a:tr>
              <a:tr h="37369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500" b="1">
                          <a:solidFill>
                            <a:schemeClr val="bg1"/>
                          </a:solidFill>
                          <a:latin typeface="Arial" panose="020B0604020202020204" pitchFamily="34" charset="0"/>
                          <a:cs typeface="Arial" panose="020B0604020202020204" pitchFamily="34" charset="0"/>
                        </a:rPr>
                        <a:t>EV+P</a:t>
                      </a:r>
                    </a:p>
                  </a:txBody>
                  <a:tcPr marL="77964" marR="0" marT="38982" marB="38982"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345A"/>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500">
                          <a:solidFill>
                            <a:schemeClr val="tx1"/>
                          </a:solidFill>
                          <a:latin typeface="Arial" panose="020B0604020202020204" pitchFamily="34" charset="0"/>
                          <a:cs typeface="Arial" panose="020B0604020202020204" pitchFamily="34" charset="0"/>
                        </a:rPr>
                        <a:t>133/442</a:t>
                      </a: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500" b="1">
                          <a:solidFill>
                            <a:schemeClr val="tx1"/>
                          </a:solidFill>
                          <a:latin typeface="Arial" panose="020B0604020202020204" pitchFamily="34" charset="0"/>
                          <a:cs typeface="Arial" panose="020B0604020202020204" pitchFamily="34" charset="0"/>
                        </a:rPr>
                        <a:t>0.47 </a:t>
                      </a:r>
                      <a:br>
                        <a:rPr lang="en-US" sz="1500" b="1">
                          <a:solidFill>
                            <a:schemeClr val="tx1"/>
                          </a:solidFill>
                          <a:latin typeface="Arial" panose="020B0604020202020204" pitchFamily="34" charset="0"/>
                          <a:cs typeface="Arial" panose="020B0604020202020204" pitchFamily="34" charset="0"/>
                        </a:rPr>
                      </a:br>
                      <a:r>
                        <a:rPr lang="en-US" sz="1500" b="1">
                          <a:solidFill>
                            <a:schemeClr val="tx1"/>
                          </a:solidFill>
                          <a:latin typeface="Arial" panose="020B0604020202020204" pitchFamily="34" charset="0"/>
                          <a:cs typeface="Arial" panose="020B0604020202020204" pitchFamily="34" charset="0"/>
                        </a:rPr>
                        <a:t>(0.38-0.58)</a:t>
                      </a:r>
                    </a:p>
                  </a:txBody>
                  <a:tcPr marL="77964" marR="77964" marT="38982" marB="38982"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500" b="1">
                          <a:solidFill>
                            <a:schemeClr val="tx1"/>
                          </a:solidFill>
                          <a:latin typeface="Arial" panose="020B0604020202020204" pitchFamily="34" charset="0"/>
                          <a:cs typeface="Arial" panose="020B0604020202020204" pitchFamily="34" charset="0"/>
                        </a:rPr>
                        <a:t>&lt;0.001</a:t>
                      </a:r>
                    </a:p>
                  </a:txBody>
                  <a:tcPr marL="77964" marR="77964" marT="38982" marB="38982"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500" b="1">
                          <a:solidFill>
                            <a:schemeClr val="tx1"/>
                          </a:solidFill>
                          <a:latin typeface="Arial" panose="020B0604020202020204" pitchFamily="34" charset="0"/>
                          <a:cs typeface="Arial" panose="020B0604020202020204" pitchFamily="34" charset="0"/>
                        </a:rPr>
                        <a:t>31.5 (25.4-NE)</a:t>
                      </a: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278070465"/>
                  </a:ext>
                </a:extLst>
              </a:tr>
              <a:tr h="37369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500" b="1">
                          <a:solidFill>
                            <a:schemeClr val="bg1"/>
                          </a:solidFill>
                          <a:latin typeface="Arial" panose="020B0604020202020204" pitchFamily="34" charset="0"/>
                          <a:cs typeface="Arial" panose="020B0604020202020204" pitchFamily="34" charset="0"/>
                        </a:rPr>
                        <a:t>Chemo</a:t>
                      </a:r>
                    </a:p>
                  </a:txBody>
                  <a:tcPr marL="77964" marR="0" marT="38982" marB="3898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1">
                        <a:lumMod val="60000"/>
                        <a:lumOff val="4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500">
                          <a:solidFill>
                            <a:schemeClr val="accent1"/>
                          </a:solidFill>
                          <a:latin typeface="Arial" panose="020B0604020202020204" pitchFamily="34" charset="0"/>
                          <a:cs typeface="Arial" panose="020B0604020202020204" pitchFamily="34" charset="0"/>
                        </a:rPr>
                        <a:t>226/444</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vMerge="1">
                  <a:txBody>
                    <a:bodyPr/>
                    <a:lstStyle/>
                    <a:p>
                      <a:endParaRPr lang="en-US"/>
                    </a:p>
                  </a:txBody>
                  <a:tcPr/>
                </a:tc>
                <a:tc vMerge="1">
                  <a:txBody>
                    <a:bodyPr/>
                    <a:lstStyle/>
                    <a:p>
                      <a:endParaRPr 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500" b="1">
                          <a:solidFill>
                            <a:schemeClr val="accent1"/>
                          </a:solidFill>
                          <a:latin typeface="Arial" panose="020B0604020202020204" pitchFamily="34" charset="0"/>
                          <a:cs typeface="Arial" panose="020B0604020202020204" pitchFamily="34" charset="0"/>
                        </a:rPr>
                        <a:t>16.1 (13.9-18.3)</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842666846"/>
                  </a:ext>
                </a:extLst>
              </a:tr>
              <a:tr h="249133">
                <a:tc gridSpan="5">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500" dirty="0">
                          <a:solidFill>
                            <a:schemeClr val="accent1"/>
                          </a:solidFill>
                          <a:latin typeface="Arial" panose="020B0604020202020204" pitchFamily="34" charset="0"/>
                          <a:cs typeface="Arial" panose="020B0604020202020204" pitchFamily="34" charset="0"/>
                        </a:rPr>
                        <a:t>Median duration of survival follow-up: 17.2 </a:t>
                      </a:r>
                      <a:r>
                        <a:rPr lang="en-US" sz="1500" dirty="0" err="1">
                          <a:solidFill>
                            <a:schemeClr val="accent1"/>
                          </a:solidFill>
                          <a:latin typeface="Arial" panose="020B0604020202020204" pitchFamily="34" charset="0"/>
                          <a:cs typeface="Arial" panose="020B0604020202020204" pitchFamily="34" charset="0"/>
                        </a:rPr>
                        <a:t>mo</a:t>
                      </a:r>
                      <a:endParaRPr lang="en-US" sz="1500" dirty="0">
                        <a:solidFill>
                          <a:schemeClr val="accent1"/>
                        </a:solidFill>
                        <a:latin typeface="Arial" panose="020B0604020202020204" pitchFamily="34" charset="0"/>
                        <a:cs typeface="Arial" panose="020B0604020202020204" pitchFamily="34" charset="0"/>
                      </a:endParaRPr>
                    </a:p>
                  </a:txBody>
                  <a:tcPr marL="77964" marR="77964" marT="38982" marB="3898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42805755"/>
                  </a:ext>
                </a:extLst>
              </a:tr>
            </a:tbl>
          </a:graphicData>
        </a:graphic>
      </p:graphicFrame>
      <p:sp>
        <p:nvSpPr>
          <p:cNvPr id="18" name="Rectangle 17">
            <a:extLst>
              <a:ext uri="{FF2B5EF4-FFF2-40B4-BE49-F238E27FC236}">
                <a16:creationId xmlns:a16="http://schemas.microsoft.com/office/drawing/2014/main" id="{38ACD8DE-D74D-449C-40E6-10CAA34E68B5}"/>
              </a:ext>
            </a:extLst>
          </p:cNvPr>
          <p:cNvSpPr/>
          <p:nvPr/>
        </p:nvSpPr>
        <p:spPr>
          <a:xfrm>
            <a:off x="8108875" y="1584366"/>
            <a:ext cx="926266" cy="577592"/>
          </a:xfrm>
          <a:prstGeom prst="rect">
            <a:avLst/>
          </a:prstGeom>
          <a:solidFill>
            <a:sysClr val="window" lastClr="FFFFFF"/>
          </a:solidFill>
          <a:ln w="12700" cap="flat" cmpd="sng" algn="ctr">
            <a:noFill/>
            <a:prstDash val="solid"/>
            <a:miter lim="800000"/>
          </a:ln>
          <a:effectLst/>
        </p:spPr>
        <p:txBody>
          <a:bodyPr rtlCol="0" anchor="ctr"/>
          <a:lstStyle/>
          <a:p>
            <a:pPr algn="ctr" defTabSz="457200">
              <a:defRPr/>
            </a:pPr>
            <a:endParaRPr lang="en-US" kern="0">
              <a:solidFill>
                <a:prstClr val="white"/>
              </a:solidFill>
              <a:latin typeface="Calibri"/>
            </a:endParaRPr>
          </a:p>
        </p:txBody>
      </p:sp>
      <p:sp>
        <p:nvSpPr>
          <p:cNvPr id="19" name="Rectangle 18">
            <a:extLst>
              <a:ext uri="{FF2B5EF4-FFF2-40B4-BE49-F238E27FC236}">
                <a16:creationId xmlns:a16="http://schemas.microsoft.com/office/drawing/2014/main" id="{8BAD472C-9086-5C59-496A-06111FC385F1}"/>
              </a:ext>
            </a:extLst>
          </p:cNvPr>
          <p:cNvSpPr/>
          <p:nvPr/>
        </p:nvSpPr>
        <p:spPr>
          <a:xfrm>
            <a:off x="8050924" y="2063167"/>
            <a:ext cx="689039" cy="493629"/>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52553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85B3A-AFA9-B768-0B88-8CC4A7F785D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1871B80-CCA9-34C8-EA84-C6518DD9A8AE}"/>
              </a:ext>
            </a:extLst>
          </p:cNvPr>
          <p:cNvSpPr>
            <a:spLocks noGrp="1"/>
          </p:cNvSpPr>
          <p:nvPr>
            <p:ph type="title"/>
          </p:nvPr>
        </p:nvSpPr>
        <p:spPr>
          <a:xfrm>
            <a:off x="838200" y="365125"/>
            <a:ext cx="10515600" cy="871393"/>
          </a:xfrm>
        </p:spPr>
        <p:txBody>
          <a:bodyPr>
            <a:noAutofit/>
          </a:bodyPr>
          <a:lstStyle/>
          <a:p>
            <a:r>
              <a:rPr lang="en-US"/>
              <a:t>EV-302: Overall Survival by Cisplatin Eligibility</a:t>
            </a:r>
          </a:p>
        </p:txBody>
      </p:sp>
      <p:sp>
        <p:nvSpPr>
          <p:cNvPr id="16" name="Footer Placeholder 17">
            <a:extLst>
              <a:ext uri="{FF2B5EF4-FFF2-40B4-BE49-F238E27FC236}">
                <a16:creationId xmlns:a16="http://schemas.microsoft.com/office/drawing/2014/main" id="{7FFE4B8C-E23D-DD80-D01C-E7CBDE503873}"/>
              </a:ext>
            </a:extLst>
          </p:cNvPr>
          <p:cNvSpPr>
            <a:spLocks noGrp="1"/>
          </p:cNvSpPr>
          <p:nvPr>
            <p:ph type="ftr" sz="quarter" idx="3"/>
          </p:nvPr>
        </p:nvSpPr>
        <p:spPr>
          <a:xfrm>
            <a:off x="1401417" y="5964383"/>
            <a:ext cx="9223513" cy="642566"/>
          </a:xfrm>
        </p:spPr>
        <p:txBody>
          <a:bodyPr/>
          <a:lstStyle/>
          <a:p>
            <a:pPr lvl="0"/>
            <a:br>
              <a:rPr lang="en-US" noProof="0"/>
            </a:br>
            <a:r>
              <a:rPr lang="en-US" noProof="0"/>
              <a:t>Powles T, et al. </a:t>
            </a:r>
            <a:r>
              <a:rPr lang="en-US" i="1" noProof="0"/>
              <a:t>N Engl J Med</a:t>
            </a:r>
            <a:r>
              <a:rPr lang="en-US" noProof="0"/>
              <a:t>. 2024;390(10):875-888.</a:t>
            </a:r>
          </a:p>
        </p:txBody>
      </p:sp>
      <p:sp>
        <p:nvSpPr>
          <p:cNvPr id="18" name="Rectangle 17">
            <a:extLst>
              <a:ext uri="{FF2B5EF4-FFF2-40B4-BE49-F238E27FC236}">
                <a16:creationId xmlns:a16="http://schemas.microsoft.com/office/drawing/2014/main" id="{CA4AB187-5AD4-9904-ED0E-77249AC1F7D4}"/>
              </a:ext>
            </a:extLst>
          </p:cNvPr>
          <p:cNvSpPr/>
          <p:nvPr/>
        </p:nvSpPr>
        <p:spPr>
          <a:xfrm>
            <a:off x="8108875" y="1584366"/>
            <a:ext cx="926266" cy="57759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5230BE9B-280D-BDC3-6E0D-60D3A25B3F6C}"/>
              </a:ext>
            </a:extLst>
          </p:cNvPr>
          <p:cNvSpPr/>
          <p:nvPr/>
        </p:nvSpPr>
        <p:spPr>
          <a:xfrm>
            <a:off x="8050924" y="2063167"/>
            <a:ext cx="689039" cy="493629"/>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880BDAD7-FE2D-F497-68AF-05749420AB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06921" y="1405820"/>
            <a:ext cx="5185168" cy="2563164"/>
          </a:xfrm>
          <a:prstGeom prst="rect">
            <a:avLst/>
          </a:prstGeom>
        </p:spPr>
      </p:pic>
      <p:graphicFrame>
        <p:nvGraphicFramePr>
          <p:cNvPr id="5" name="Table 11">
            <a:extLst>
              <a:ext uri="{FF2B5EF4-FFF2-40B4-BE49-F238E27FC236}">
                <a16:creationId xmlns:a16="http://schemas.microsoft.com/office/drawing/2014/main" id="{DC813031-42CF-FBA7-718B-4AA45C3B63F2}"/>
              </a:ext>
            </a:extLst>
          </p:cNvPr>
          <p:cNvGraphicFramePr>
            <a:graphicFrameLocks noGrp="1"/>
          </p:cNvGraphicFramePr>
          <p:nvPr>
            <p:extLst>
              <p:ext uri="{D42A27DB-BD31-4B8C-83A1-F6EECF244321}">
                <p14:modId xmlns:p14="http://schemas.microsoft.com/office/powerpoint/2010/main" val="1440672485"/>
              </p:ext>
            </p:extLst>
          </p:nvPr>
        </p:nvGraphicFramePr>
        <p:xfrm>
          <a:off x="699911" y="4239037"/>
          <a:ext cx="5316670" cy="1127760"/>
        </p:xfrm>
        <a:graphic>
          <a:graphicData uri="http://schemas.openxmlformats.org/drawingml/2006/table">
            <a:tbl>
              <a:tblPr firstRow="1" bandRow="1"/>
              <a:tblGrid>
                <a:gridCol w="919480">
                  <a:extLst>
                    <a:ext uri="{9D8B030D-6E8A-4147-A177-3AD203B41FA5}">
                      <a16:colId xmlns:a16="http://schemas.microsoft.com/office/drawing/2014/main" val="351349845"/>
                    </a:ext>
                  </a:extLst>
                </a:gridCol>
                <a:gridCol w="1122426">
                  <a:extLst>
                    <a:ext uri="{9D8B030D-6E8A-4147-A177-3AD203B41FA5}">
                      <a16:colId xmlns:a16="http://schemas.microsoft.com/office/drawing/2014/main" val="410584964"/>
                    </a:ext>
                  </a:extLst>
                </a:gridCol>
                <a:gridCol w="1354524">
                  <a:extLst>
                    <a:ext uri="{9D8B030D-6E8A-4147-A177-3AD203B41FA5}">
                      <a16:colId xmlns:a16="http://schemas.microsoft.com/office/drawing/2014/main" val="2395441557"/>
                    </a:ext>
                  </a:extLst>
                </a:gridCol>
                <a:gridCol w="1920240">
                  <a:extLst>
                    <a:ext uri="{9D8B030D-6E8A-4147-A177-3AD203B41FA5}">
                      <a16:colId xmlns:a16="http://schemas.microsoft.com/office/drawing/2014/main" val="3412270886"/>
                    </a:ext>
                  </a:extLst>
                </a:gridCol>
              </a:tblGrid>
              <a:tr h="4572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lang="en-US" sz="160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600">
                          <a:latin typeface="Arial" panose="020B0604020202020204" pitchFamily="34" charset="0"/>
                          <a:cs typeface="Arial" panose="020B0604020202020204" pitchFamily="34" charset="0"/>
                        </a:rPr>
                        <a:t>Events/N</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600">
                          <a:latin typeface="Arial" panose="020B0604020202020204" pitchFamily="34" charset="0"/>
                          <a:cs typeface="Arial" panose="020B0604020202020204" pitchFamily="34" charset="0"/>
                        </a:rPr>
                        <a:t>HR (95% CI)</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600" err="1">
                          <a:latin typeface="Arial" panose="020B0604020202020204" pitchFamily="34" charset="0"/>
                          <a:cs typeface="Arial" panose="020B0604020202020204" pitchFamily="34" charset="0"/>
                        </a:rPr>
                        <a:t>mOS</a:t>
                      </a:r>
                      <a:r>
                        <a:rPr lang="en-US" sz="1600">
                          <a:latin typeface="Arial" panose="020B0604020202020204" pitchFamily="34" charset="0"/>
                          <a:cs typeface="Arial" panose="020B0604020202020204" pitchFamily="34" charset="0"/>
                        </a:rPr>
                        <a:t> (95% CI), </a:t>
                      </a:r>
                      <a:r>
                        <a:rPr lang="en-US" sz="1600" err="1">
                          <a:latin typeface="Arial" panose="020B0604020202020204" pitchFamily="34" charset="0"/>
                          <a:cs typeface="Arial" panose="020B0604020202020204" pitchFamily="34" charset="0"/>
                        </a:rPr>
                        <a:t>mo</a:t>
                      </a:r>
                      <a:endParaRPr lang="en-US" sz="1600">
                        <a:latin typeface="Arial" panose="020B0604020202020204" pitchFamily="34" charset="0"/>
                        <a:cs typeface="Arial" panose="020B060402020202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990235011"/>
                  </a:ext>
                </a:extLst>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600" b="1">
                          <a:solidFill>
                            <a:schemeClr val="bg1"/>
                          </a:solidFill>
                          <a:latin typeface="Arial" panose="020B0604020202020204" pitchFamily="34" charset="0"/>
                          <a:cs typeface="Arial" panose="020B0604020202020204" pitchFamily="34" charset="0"/>
                        </a:rPr>
                        <a:t>EV+P</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345A"/>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a:solidFill>
                            <a:srgbClr val="193358"/>
                          </a:solidFill>
                          <a:latin typeface="Arial" panose="020B0604020202020204" pitchFamily="34" charset="0"/>
                          <a:cs typeface="Arial" panose="020B0604020202020204" pitchFamily="34" charset="0"/>
                        </a:rPr>
                        <a:t>69/244</a:t>
                      </a: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b="1">
                          <a:solidFill>
                            <a:schemeClr val="tx1"/>
                          </a:solidFill>
                          <a:latin typeface="Arial" panose="020B0604020202020204" pitchFamily="34" charset="0"/>
                          <a:cs typeface="Arial" panose="020B0604020202020204" pitchFamily="34" charset="0"/>
                        </a:rPr>
                        <a:t>0.53</a:t>
                      </a:r>
                    </a:p>
                    <a:p>
                      <a:pPr algn="ctr"/>
                      <a:r>
                        <a:rPr lang="en-US" sz="1600" b="1">
                          <a:solidFill>
                            <a:schemeClr val="tx1"/>
                          </a:solidFill>
                          <a:latin typeface="Arial" panose="020B0604020202020204" pitchFamily="34" charset="0"/>
                          <a:cs typeface="Arial" panose="020B0604020202020204" pitchFamily="34" charset="0"/>
                        </a:rPr>
                        <a:t>(0.39-0.72)</a:t>
                      </a: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b="1">
                          <a:solidFill>
                            <a:schemeClr val="tx1"/>
                          </a:solidFill>
                          <a:latin typeface="Arial" panose="020B0604020202020204" pitchFamily="34" charset="0"/>
                          <a:cs typeface="Arial" panose="020B0604020202020204" pitchFamily="34" charset="0"/>
                        </a:rPr>
                        <a:t>31.5 (25.4-NE)</a:t>
                      </a: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278070465"/>
                  </a:ext>
                </a:extLst>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600" b="1">
                          <a:solidFill>
                            <a:schemeClr val="bg1"/>
                          </a:solidFill>
                          <a:latin typeface="Arial" panose="020B0604020202020204" pitchFamily="34" charset="0"/>
                          <a:cs typeface="Arial" panose="020B0604020202020204" pitchFamily="34" charset="0"/>
                        </a:rPr>
                        <a:t>Chemo</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39999"/>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a:latin typeface="Arial" panose="020B0604020202020204" pitchFamily="34" charset="0"/>
                          <a:cs typeface="Arial" panose="020B0604020202020204" pitchFamily="34" charset="0"/>
                        </a:rPr>
                        <a:t>106/234</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vMerge="1">
                  <a:txBody>
                    <a:bodyPr/>
                    <a:lstStyle/>
                    <a:p>
                      <a:endParaRPr 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b="1">
                          <a:latin typeface="Arial" panose="020B0604020202020204" pitchFamily="34" charset="0"/>
                          <a:cs typeface="Arial" panose="020B0604020202020204" pitchFamily="34" charset="0"/>
                        </a:rPr>
                        <a:t>18.4 (16.4-27.5)</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842666846"/>
                  </a:ext>
                </a:extLst>
              </a:tr>
            </a:tbl>
          </a:graphicData>
        </a:graphic>
      </p:graphicFrame>
      <p:graphicFrame>
        <p:nvGraphicFramePr>
          <p:cNvPr id="7" name="Table 11">
            <a:extLst>
              <a:ext uri="{FF2B5EF4-FFF2-40B4-BE49-F238E27FC236}">
                <a16:creationId xmlns:a16="http://schemas.microsoft.com/office/drawing/2014/main" id="{923D4695-0EE2-3778-7DD2-7421C0F3FA31}"/>
              </a:ext>
            </a:extLst>
          </p:cNvPr>
          <p:cNvGraphicFramePr>
            <a:graphicFrameLocks noGrp="1"/>
          </p:cNvGraphicFramePr>
          <p:nvPr>
            <p:extLst>
              <p:ext uri="{D42A27DB-BD31-4B8C-83A1-F6EECF244321}">
                <p14:modId xmlns:p14="http://schemas.microsoft.com/office/powerpoint/2010/main" val="479700047"/>
              </p:ext>
            </p:extLst>
          </p:nvPr>
        </p:nvGraphicFramePr>
        <p:xfrm>
          <a:off x="6306921" y="4239037"/>
          <a:ext cx="5185168" cy="1131058"/>
        </p:xfrm>
        <a:graphic>
          <a:graphicData uri="http://schemas.openxmlformats.org/drawingml/2006/table">
            <a:tbl>
              <a:tblPr firstRow="1" bandRow="1"/>
              <a:tblGrid>
                <a:gridCol w="919480">
                  <a:extLst>
                    <a:ext uri="{9D8B030D-6E8A-4147-A177-3AD203B41FA5}">
                      <a16:colId xmlns:a16="http://schemas.microsoft.com/office/drawing/2014/main" val="351349845"/>
                    </a:ext>
                  </a:extLst>
                </a:gridCol>
                <a:gridCol w="1065288">
                  <a:extLst>
                    <a:ext uri="{9D8B030D-6E8A-4147-A177-3AD203B41FA5}">
                      <a16:colId xmlns:a16="http://schemas.microsoft.com/office/drawing/2014/main" val="410584964"/>
                    </a:ext>
                  </a:extLst>
                </a:gridCol>
                <a:gridCol w="1280160">
                  <a:extLst>
                    <a:ext uri="{9D8B030D-6E8A-4147-A177-3AD203B41FA5}">
                      <a16:colId xmlns:a16="http://schemas.microsoft.com/office/drawing/2014/main" val="2395441557"/>
                    </a:ext>
                  </a:extLst>
                </a:gridCol>
                <a:gridCol w="1920240">
                  <a:extLst>
                    <a:ext uri="{9D8B030D-6E8A-4147-A177-3AD203B41FA5}">
                      <a16:colId xmlns:a16="http://schemas.microsoft.com/office/drawing/2014/main" val="3412270886"/>
                    </a:ext>
                  </a:extLst>
                </a:gridCol>
              </a:tblGrid>
              <a:tr h="46049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lang="en-US" sz="1600">
                        <a:latin typeface="Arial" panose="020B0604020202020204" pitchFamily="34" charset="0"/>
                        <a:cs typeface="Arial" panose="020B0604020202020204" pitchFamily="34" charset="0"/>
                      </a:endParaRPr>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600">
                          <a:latin typeface="Arial" panose="020B0604020202020204" pitchFamily="34" charset="0"/>
                          <a:cs typeface="Arial" panose="020B0604020202020204" pitchFamily="34" charset="0"/>
                        </a:rPr>
                        <a:t>Events/N</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600">
                          <a:latin typeface="Arial" panose="020B0604020202020204" pitchFamily="34" charset="0"/>
                          <a:cs typeface="Arial" panose="020B0604020202020204" pitchFamily="34" charset="0"/>
                        </a:rPr>
                        <a:t>HR (95% CI)</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600">
                          <a:latin typeface="Arial" panose="020B0604020202020204" pitchFamily="34" charset="0"/>
                          <a:cs typeface="Arial" panose="020B0604020202020204" pitchFamily="34" charset="0"/>
                        </a:rPr>
                        <a:t>mOS (95% CI), mo</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990235011"/>
                  </a:ext>
                </a:extLst>
              </a:tr>
              <a:tr h="23024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600" b="1">
                          <a:solidFill>
                            <a:schemeClr val="bg1"/>
                          </a:solidFill>
                          <a:latin typeface="Arial" panose="020B0604020202020204" pitchFamily="34" charset="0"/>
                          <a:cs typeface="Arial" panose="020B0604020202020204" pitchFamily="34" charset="0"/>
                        </a:rPr>
                        <a:t>EV+P</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a:solidFill>
                            <a:srgbClr val="193358"/>
                          </a:solidFill>
                          <a:latin typeface="Arial" panose="020B0604020202020204" pitchFamily="34" charset="0"/>
                          <a:cs typeface="Arial" panose="020B0604020202020204" pitchFamily="34" charset="0"/>
                        </a:rPr>
                        <a:t>64/198</a:t>
                      </a: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b="1">
                          <a:solidFill>
                            <a:schemeClr val="tx1"/>
                          </a:solidFill>
                          <a:latin typeface="Arial" panose="020B0604020202020204" pitchFamily="34" charset="0"/>
                          <a:cs typeface="Arial" panose="020B0604020202020204" pitchFamily="34" charset="0"/>
                        </a:rPr>
                        <a:t>0.43</a:t>
                      </a:r>
                    </a:p>
                    <a:p>
                      <a:pPr algn="ctr"/>
                      <a:r>
                        <a:rPr lang="en-US" sz="1600" b="1">
                          <a:solidFill>
                            <a:schemeClr val="tx1"/>
                          </a:solidFill>
                          <a:latin typeface="Arial" panose="020B0604020202020204" pitchFamily="34" charset="0"/>
                          <a:cs typeface="Arial" panose="020B0604020202020204" pitchFamily="34" charset="0"/>
                        </a:rPr>
                        <a:t>(0.31-0.59)</a:t>
                      </a: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b="1">
                          <a:solidFill>
                            <a:schemeClr val="tx1"/>
                          </a:solidFill>
                          <a:latin typeface="Arial" panose="020B0604020202020204" pitchFamily="34" charset="0"/>
                          <a:cs typeface="Arial" panose="020B0604020202020204" pitchFamily="34" charset="0"/>
                        </a:rPr>
                        <a:t>NE (20.7-NE)</a:t>
                      </a: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278070465"/>
                  </a:ext>
                </a:extLst>
              </a:tr>
              <a:tr h="23024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600" b="1">
                          <a:solidFill>
                            <a:schemeClr val="bg1"/>
                          </a:solidFill>
                          <a:latin typeface="Arial" panose="020B0604020202020204" pitchFamily="34" charset="0"/>
                          <a:cs typeface="Arial" panose="020B0604020202020204" pitchFamily="34" charset="0"/>
                        </a:rPr>
                        <a:t>Chemo</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39999"/>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a:latin typeface="Arial" panose="020B0604020202020204" pitchFamily="34" charset="0"/>
                          <a:cs typeface="Arial" panose="020B0604020202020204" pitchFamily="34" charset="0"/>
                        </a:rPr>
                        <a:t>120/210</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vMerge="1">
                  <a:txBody>
                    <a:bodyPr/>
                    <a:lstStyle/>
                    <a:p>
                      <a:endParaRPr 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b="1">
                          <a:latin typeface="Arial" panose="020B0604020202020204" pitchFamily="34" charset="0"/>
                          <a:cs typeface="Arial" panose="020B0604020202020204" pitchFamily="34" charset="0"/>
                        </a:rPr>
                        <a:t>12.7 (11.4-15.5)</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842666846"/>
                  </a:ext>
                </a:extLst>
              </a:tr>
            </a:tbl>
          </a:graphicData>
        </a:graphic>
      </p:graphicFrame>
      <p:pic>
        <p:nvPicPr>
          <p:cNvPr id="9" name="Picture 8">
            <a:extLst>
              <a:ext uri="{FF2B5EF4-FFF2-40B4-BE49-F238E27FC236}">
                <a16:creationId xmlns:a16="http://schemas.microsoft.com/office/drawing/2014/main" id="{0FBF8B50-3620-ECDB-DA56-5E2E427FFE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9910" y="1340559"/>
            <a:ext cx="5316671" cy="2628425"/>
          </a:xfrm>
          <a:prstGeom prst="rect">
            <a:avLst/>
          </a:prstGeom>
        </p:spPr>
      </p:pic>
      <p:sp>
        <p:nvSpPr>
          <p:cNvPr id="10" name="Rectangle 9">
            <a:extLst>
              <a:ext uri="{FF2B5EF4-FFF2-40B4-BE49-F238E27FC236}">
                <a16:creationId xmlns:a16="http://schemas.microsoft.com/office/drawing/2014/main" id="{94A1C200-81E5-3C90-A7C9-D49D09E8F2C4}"/>
              </a:ext>
            </a:extLst>
          </p:cNvPr>
          <p:cNvSpPr/>
          <p:nvPr/>
        </p:nvSpPr>
        <p:spPr>
          <a:xfrm>
            <a:off x="4126262" y="1263702"/>
            <a:ext cx="1806452" cy="734707"/>
          </a:xfrm>
          <a:prstGeom prst="rect">
            <a:avLst/>
          </a:prstGeom>
          <a:solidFill>
            <a:sysClr val="window" lastClr="FFFFFF"/>
          </a:solidFill>
          <a:ln w="12700" cap="flat" cmpd="sng" algn="ctr">
            <a:noFill/>
            <a:prstDash val="solid"/>
            <a:miter lim="800000"/>
          </a:ln>
          <a:effectLst/>
        </p:spPr>
        <p:txBody>
          <a:bodyPr rtlCol="0" anchor="ctr"/>
          <a:lstStyle/>
          <a:p>
            <a:pPr algn="ctr" defTabSz="457200">
              <a:defRPr/>
            </a:pPr>
            <a:endParaRPr lang="en-US" kern="0">
              <a:solidFill>
                <a:prstClr val="white"/>
              </a:solidFill>
              <a:latin typeface="Calibri"/>
            </a:endParaRPr>
          </a:p>
        </p:txBody>
      </p:sp>
      <p:sp>
        <p:nvSpPr>
          <p:cNvPr id="11" name="Rectangle 10">
            <a:extLst>
              <a:ext uri="{FF2B5EF4-FFF2-40B4-BE49-F238E27FC236}">
                <a16:creationId xmlns:a16="http://schemas.microsoft.com/office/drawing/2014/main" id="{7E41E230-723B-7D4B-61F1-F1E4BC1E516E}"/>
              </a:ext>
            </a:extLst>
          </p:cNvPr>
          <p:cNvSpPr/>
          <p:nvPr/>
        </p:nvSpPr>
        <p:spPr>
          <a:xfrm>
            <a:off x="9716851" y="1340559"/>
            <a:ext cx="1806452" cy="734707"/>
          </a:xfrm>
          <a:prstGeom prst="rect">
            <a:avLst/>
          </a:prstGeom>
          <a:solidFill>
            <a:sysClr val="window" lastClr="FFFFFF"/>
          </a:solidFill>
          <a:ln w="12700" cap="flat" cmpd="sng" algn="ctr">
            <a:noFill/>
            <a:prstDash val="solid"/>
            <a:miter lim="800000"/>
          </a:ln>
          <a:effectLst/>
        </p:spPr>
        <p:txBody>
          <a:bodyPr rtlCol="0" anchor="ctr"/>
          <a:lstStyle/>
          <a:p>
            <a:pPr algn="ctr" defTabSz="457200">
              <a:defRPr/>
            </a:pPr>
            <a:endParaRPr lang="en-US" kern="0">
              <a:solidFill>
                <a:prstClr val="white"/>
              </a:solidFill>
              <a:latin typeface="Calibri"/>
            </a:endParaRPr>
          </a:p>
        </p:txBody>
      </p:sp>
      <p:sp>
        <p:nvSpPr>
          <p:cNvPr id="4" name="Rectangle 3">
            <a:extLst>
              <a:ext uri="{FF2B5EF4-FFF2-40B4-BE49-F238E27FC236}">
                <a16:creationId xmlns:a16="http://schemas.microsoft.com/office/drawing/2014/main" id="{191B8699-A61F-506E-231A-7A3DC6F22433}"/>
              </a:ext>
            </a:extLst>
          </p:cNvPr>
          <p:cNvSpPr/>
          <p:nvPr/>
        </p:nvSpPr>
        <p:spPr>
          <a:xfrm>
            <a:off x="7897092" y="1143414"/>
            <a:ext cx="2722986" cy="283662"/>
          </a:xfrm>
          <a:prstGeom prst="rect">
            <a:avLst/>
          </a:prstGeom>
          <a:solidFill>
            <a:sysClr val="window" lastClr="FFFFFF"/>
          </a:solidFill>
          <a:ln w="12700" cap="flat" cmpd="sng" algn="ctr">
            <a:noFill/>
            <a:prstDash val="solid"/>
            <a:miter lim="800000"/>
          </a:ln>
          <a:effectLst/>
        </p:spPr>
        <p:txBody>
          <a:bodyPr rtlCol="0" anchor="ctr"/>
          <a:lstStyle/>
          <a:p>
            <a:pPr algn="ctr" defTabSz="457200">
              <a:defRPr/>
            </a:pPr>
            <a:r>
              <a:rPr lang="en-US" sz="2000" b="1" kern="0">
                <a:solidFill>
                  <a:srgbClr val="123054"/>
                </a:solidFill>
                <a:cs typeface="Arial" panose="020B0604020202020204" pitchFamily="34" charset="0"/>
              </a:rPr>
              <a:t>Cisplatin ineligible</a:t>
            </a:r>
          </a:p>
        </p:txBody>
      </p:sp>
      <p:sp>
        <p:nvSpPr>
          <p:cNvPr id="8" name="Rectangle 7">
            <a:extLst>
              <a:ext uri="{FF2B5EF4-FFF2-40B4-BE49-F238E27FC236}">
                <a16:creationId xmlns:a16="http://schemas.microsoft.com/office/drawing/2014/main" id="{16576F96-6E01-990C-5ED5-E42919179FEC}"/>
              </a:ext>
            </a:extLst>
          </p:cNvPr>
          <p:cNvSpPr/>
          <p:nvPr/>
        </p:nvSpPr>
        <p:spPr>
          <a:xfrm>
            <a:off x="2220686" y="1139534"/>
            <a:ext cx="2503714" cy="271221"/>
          </a:xfrm>
          <a:prstGeom prst="rect">
            <a:avLst/>
          </a:prstGeom>
          <a:solidFill>
            <a:sysClr val="window" lastClr="FFFFFF"/>
          </a:solidFill>
          <a:ln w="12700" cap="flat" cmpd="sng" algn="ctr">
            <a:noFill/>
            <a:prstDash val="solid"/>
            <a:miter lim="800000"/>
          </a:ln>
          <a:effectLst/>
        </p:spPr>
        <p:txBody>
          <a:bodyPr rtlCol="0" anchor="ctr"/>
          <a:lstStyle/>
          <a:p>
            <a:pPr algn="ctr" defTabSz="457200">
              <a:defRPr/>
            </a:pPr>
            <a:r>
              <a:rPr lang="en-US" sz="2000" b="1" kern="0" dirty="0">
                <a:solidFill>
                  <a:srgbClr val="123054"/>
                </a:solidFill>
                <a:cs typeface="Arial" panose="020B0604020202020204" pitchFamily="34" charset="0"/>
              </a:rPr>
              <a:t>Cisplatin eligible</a:t>
            </a:r>
          </a:p>
        </p:txBody>
      </p:sp>
    </p:spTree>
    <p:extLst>
      <p:ext uri="{BB962C8B-B14F-4D97-AF65-F5344CB8AC3E}">
        <p14:creationId xmlns:p14="http://schemas.microsoft.com/office/powerpoint/2010/main" val="220222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320800" y="744828"/>
            <a:ext cx="9550400" cy="1676400"/>
          </a:xfrm>
        </p:spPr>
        <p:txBody>
          <a:bodyPr>
            <a:normAutofit/>
          </a:bodyPr>
          <a:lstStyle/>
          <a:p>
            <a:pPr>
              <a:defRPr/>
            </a:pPr>
            <a:r>
              <a:rPr lang="en-US" sz="3600" dirty="0"/>
              <a:t>DISCLAIMER</a:t>
            </a:r>
          </a:p>
        </p:txBody>
      </p:sp>
      <p:sp>
        <p:nvSpPr>
          <p:cNvPr id="195586" name="Subtitle 2"/>
          <p:cNvSpPr>
            <a:spLocks noGrp="1"/>
          </p:cNvSpPr>
          <p:nvPr>
            <p:ph type="subTitle" idx="1"/>
          </p:nvPr>
        </p:nvSpPr>
        <p:spPr>
          <a:xfrm>
            <a:off x="1320800" y="2421229"/>
            <a:ext cx="9550400" cy="3400022"/>
          </a:xfrm>
        </p:spPr>
        <p:txBody>
          <a:bodyPr>
            <a:normAutofit/>
          </a:bodyPr>
          <a:lstStyle/>
          <a:p>
            <a:pPr>
              <a:defRPr/>
            </a:pPr>
            <a:r>
              <a:rPr lang="en-US" sz="1800" dirty="0">
                <a:solidFill>
                  <a:schemeClr val="tx1"/>
                </a:solidFill>
                <a:latin typeface="Arial" charset="0"/>
                <a:ea typeface="ＭＳ Ｐゴシック" charset="0"/>
              </a:rPr>
              <a:t>This slide deck in its original and unaltered format is for educational purposes and is current as of </a:t>
            </a:r>
            <a:r>
              <a:rPr lang="en-US" sz="1800" dirty="0">
                <a:latin typeface="Arial" charset="0"/>
                <a:ea typeface="ＭＳ Ｐゴシック" charset="0"/>
              </a:rPr>
              <a:t>June 2026</a:t>
            </a:r>
            <a:r>
              <a:rPr lang="en-US" sz="1800" dirty="0">
                <a:solidFill>
                  <a:schemeClr val="tx1"/>
                </a:solidFill>
                <a:latin typeface="Arial" charset="0"/>
                <a:ea typeface="ＭＳ Ｐゴシック" charset="0"/>
              </a:rPr>
              <a:t>. All materials contained herein reflect the views of the faculty, and not those of AXIS Medical Education, the CME provider, or the commercial supporter. Participants have an implied responsibility to use the newly acquired information to enhance patient outcomes and their own professional development. The information presented in this activity is not meant to serve as a guideline for patient management. Any procedures, medications, or other courses of diagnosis or treatment discussed or suggested in this activity should not be used by clinicians without evaluation of their patients</a:t>
            </a:r>
            <a:r>
              <a:rPr lang="ja-JP" altLang="en-US" sz="1800" dirty="0">
                <a:solidFill>
                  <a:schemeClr val="tx1"/>
                </a:solidFill>
                <a:latin typeface="Arial" charset="0"/>
                <a:ea typeface="ＭＳ Ｐゴシック" charset="0"/>
              </a:rPr>
              <a:t>’</a:t>
            </a:r>
            <a:r>
              <a:rPr lang="en-US" altLang="ja-JP" sz="1800" dirty="0">
                <a:solidFill>
                  <a:schemeClr val="tx1"/>
                </a:solidFill>
                <a:latin typeface="Arial" charset="0"/>
                <a:ea typeface="ＭＳ Ｐゴシック" charset="0"/>
              </a:rPr>
              <a:t>conditions and possible contraindications </a:t>
            </a:r>
            <a:r>
              <a:rPr lang="en-US" altLang="ja-JP" sz="1800" dirty="0">
                <a:latin typeface="Arial" charset="0"/>
                <a:ea typeface="ＭＳ Ｐゴシック" charset="0"/>
              </a:rPr>
              <a:t>and/or</a:t>
            </a:r>
            <a:r>
              <a:rPr lang="en-US" altLang="ja-JP" sz="1800" dirty="0">
                <a:solidFill>
                  <a:schemeClr val="tx1"/>
                </a:solidFill>
                <a:latin typeface="Arial" charset="0"/>
                <a:ea typeface="ＭＳ Ｐゴシック" charset="0"/>
              </a:rPr>
              <a:t> dangers in use, review of any applicable manufacturer</a:t>
            </a:r>
            <a:r>
              <a:rPr lang="ja-JP" altLang="en-US" sz="1800" dirty="0">
                <a:solidFill>
                  <a:schemeClr val="tx1"/>
                </a:solidFill>
                <a:latin typeface="Arial" charset="0"/>
                <a:ea typeface="ＭＳ Ｐゴシック" charset="0"/>
              </a:rPr>
              <a:t>’</a:t>
            </a:r>
            <a:r>
              <a:rPr lang="en-US" altLang="ja-JP" sz="1800" dirty="0">
                <a:solidFill>
                  <a:schemeClr val="tx1"/>
                </a:solidFill>
                <a:latin typeface="Arial" charset="0"/>
                <a:ea typeface="ＭＳ Ｐゴシック" charset="0"/>
              </a:rPr>
              <a:t>s product information, and comparison with recommendations of other authorities.</a:t>
            </a:r>
            <a:endParaRPr lang="en-US" sz="1800" dirty="0">
              <a:solidFill>
                <a:schemeClr val="tx1"/>
              </a:solidFill>
              <a:latin typeface="Arial" charset="0"/>
              <a:ea typeface="ＭＳ Ｐゴシック" charset="0"/>
            </a:endParaRPr>
          </a:p>
        </p:txBody>
      </p:sp>
    </p:spTree>
    <p:extLst>
      <p:ext uri="{BB962C8B-B14F-4D97-AF65-F5344CB8AC3E}">
        <p14:creationId xmlns:p14="http://schemas.microsoft.com/office/powerpoint/2010/main" val="1360948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DAA1A-77F9-8DD9-00D0-828FFB1E7BE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A62B393-5559-279F-3FA6-E4138BCE6C5F}"/>
              </a:ext>
            </a:extLst>
          </p:cNvPr>
          <p:cNvSpPr>
            <a:spLocks noGrp="1"/>
          </p:cNvSpPr>
          <p:nvPr>
            <p:ph type="title"/>
          </p:nvPr>
        </p:nvSpPr>
        <p:spPr>
          <a:xfrm>
            <a:off x="838199" y="365125"/>
            <a:ext cx="10239375" cy="871538"/>
          </a:xfrm>
        </p:spPr>
        <p:txBody>
          <a:bodyPr>
            <a:noAutofit/>
          </a:bodyPr>
          <a:lstStyle/>
          <a:p>
            <a:r>
              <a:rPr lang="en-US"/>
              <a:t>EV-302: EVP Improved ORR vs Chemotherapy Across Subgroups With Poor Prognosis </a:t>
            </a:r>
          </a:p>
        </p:txBody>
      </p:sp>
      <p:sp>
        <p:nvSpPr>
          <p:cNvPr id="5" name="Footer Placeholder 17">
            <a:extLst>
              <a:ext uri="{FF2B5EF4-FFF2-40B4-BE49-F238E27FC236}">
                <a16:creationId xmlns:a16="http://schemas.microsoft.com/office/drawing/2014/main" id="{99C731CB-D835-960B-CA9A-FF2AAB6E0BAE}"/>
              </a:ext>
            </a:extLst>
          </p:cNvPr>
          <p:cNvSpPr>
            <a:spLocks noGrp="1"/>
          </p:cNvSpPr>
          <p:nvPr>
            <p:ph type="ftr" sz="quarter" idx="3"/>
          </p:nvPr>
        </p:nvSpPr>
        <p:spPr>
          <a:xfrm>
            <a:off x="1401417" y="5964383"/>
            <a:ext cx="9223513" cy="642566"/>
          </a:xfrm>
        </p:spPr>
        <p:txBody>
          <a:bodyPr/>
          <a:lstStyle/>
          <a:p>
            <a:pPr lvl="0"/>
            <a:br>
              <a:rPr lang="en-US" noProof="0"/>
            </a:br>
            <a:r>
              <a:rPr lang="en-US" noProof="0"/>
              <a:t>van der Heijden MS, et al. </a:t>
            </a:r>
            <a:r>
              <a:rPr lang="en-US" i="1" noProof="0"/>
              <a:t>ESMO Open</a:t>
            </a:r>
            <a:r>
              <a:rPr lang="en-US" noProof="0"/>
              <a:t>. 2025;10(8):105544.</a:t>
            </a:r>
          </a:p>
        </p:txBody>
      </p:sp>
      <p:sp>
        <p:nvSpPr>
          <p:cNvPr id="3" name="TextBox 2">
            <a:extLst>
              <a:ext uri="{FF2B5EF4-FFF2-40B4-BE49-F238E27FC236}">
                <a16:creationId xmlns:a16="http://schemas.microsoft.com/office/drawing/2014/main" id="{6B23773B-E048-596E-B006-4F177936D1EE}"/>
              </a:ext>
            </a:extLst>
          </p:cNvPr>
          <p:cNvSpPr txBox="1"/>
          <p:nvPr/>
        </p:nvSpPr>
        <p:spPr>
          <a:xfrm>
            <a:off x="4317003" y="1479119"/>
            <a:ext cx="321509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Arial" panose="020B0604020202020204"/>
                <a:ea typeface="+mn-ea"/>
                <a:cs typeface="+mn-cs"/>
              </a:rPr>
              <a:t>Overall Response Rate</a:t>
            </a:r>
          </a:p>
        </p:txBody>
      </p:sp>
      <p:pic>
        <p:nvPicPr>
          <p:cNvPr id="1028" name="Picture 4">
            <a:extLst>
              <a:ext uri="{FF2B5EF4-FFF2-40B4-BE49-F238E27FC236}">
                <a16:creationId xmlns:a16="http://schemas.microsoft.com/office/drawing/2014/main" id="{00E4BE00-A865-01CB-CBC1-B59BFA604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566862" y="1939094"/>
            <a:ext cx="8102896" cy="4408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594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7B9BE-9038-68EE-6A45-F231F0AAA74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989ADB6-738A-BB15-698B-ACB99A32F817}"/>
              </a:ext>
            </a:extLst>
          </p:cNvPr>
          <p:cNvSpPr>
            <a:spLocks noGrp="1"/>
          </p:cNvSpPr>
          <p:nvPr>
            <p:ph type="title"/>
          </p:nvPr>
        </p:nvSpPr>
        <p:spPr>
          <a:xfrm>
            <a:off x="838200" y="365125"/>
            <a:ext cx="10515600" cy="871393"/>
          </a:xfrm>
        </p:spPr>
        <p:txBody>
          <a:bodyPr>
            <a:normAutofit/>
          </a:bodyPr>
          <a:lstStyle/>
          <a:p>
            <a:r>
              <a:rPr lang="en-US" dirty="0"/>
              <a:t>EV-302: OS at 3.5-Year Median Follow-Up</a:t>
            </a:r>
          </a:p>
        </p:txBody>
      </p:sp>
      <p:sp>
        <p:nvSpPr>
          <p:cNvPr id="4" name="Footer Placeholder 17">
            <a:extLst>
              <a:ext uri="{FF2B5EF4-FFF2-40B4-BE49-F238E27FC236}">
                <a16:creationId xmlns:a16="http://schemas.microsoft.com/office/drawing/2014/main" id="{4AF0190C-2A53-D59C-3DF0-CE61102DE8BA}"/>
              </a:ext>
            </a:extLst>
          </p:cNvPr>
          <p:cNvSpPr>
            <a:spLocks noGrp="1"/>
          </p:cNvSpPr>
          <p:nvPr>
            <p:ph type="ftr" sz="quarter" idx="3"/>
          </p:nvPr>
        </p:nvSpPr>
        <p:spPr>
          <a:xfrm>
            <a:off x="1401417" y="5964383"/>
            <a:ext cx="9223513" cy="642566"/>
          </a:xfrm>
        </p:spPr>
        <p:txBody>
          <a:bodyPr/>
          <a:lstStyle/>
          <a:p>
            <a:pPr lvl="0"/>
            <a:r>
              <a:rPr lang="en-US" noProof="0" dirty="0"/>
              <a:t>Powles TB, et al. ASCO 2026. Abstract 4507.</a:t>
            </a:r>
          </a:p>
        </p:txBody>
      </p:sp>
      <p:pic>
        <p:nvPicPr>
          <p:cNvPr id="3" name="Picture 2">
            <a:extLst>
              <a:ext uri="{FF2B5EF4-FFF2-40B4-BE49-F238E27FC236}">
                <a16:creationId xmlns:a16="http://schemas.microsoft.com/office/drawing/2014/main" id="{139D3A18-930F-8311-4616-A69E6F5F284F}"/>
              </a:ext>
            </a:extLst>
          </p:cNvPr>
          <p:cNvPicPr>
            <a:picLocks noChangeAspect="1"/>
          </p:cNvPicPr>
          <p:nvPr/>
        </p:nvPicPr>
        <p:blipFill>
          <a:blip r:embed="rId3"/>
          <a:srcRect l="12816" t="23589" r="5004" b="15962"/>
          <a:stretch>
            <a:fillRect/>
          </a:stretch>
        </p:blipFill>
        <p:spPr>
          <a:xfrm>
            <a:off x="976312" y="1640136"/>
            <a:ext cx="10239375" cy="4217740"/>
          </a:xfrm>
          <a:prstGeom prst="rect">
            <a:avLst/>
          </a:prstGeom>
        </p:spPr>
      </p:pic>
    </p:spTree>
    <p:extLst>
      <p:ext uri="{BB962C8B-B14F-4D97-AF65-F5344CB8AC3E}">
        <p14:creationId xmlns:p14="http://schemas.microsoft.com/office/powerpoint/2010/main" val="3498297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850F3-8A30-E3EC-E6AC-D89BCE8A325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268933A-6DDF-0816-AF5B-FE664746D8A2}"/>
              </a:ext>
            </a:extLst>
          </p:cNvPr>
          <p:cNvSpPr>
            <a:spLocks noGrp="1"/>
          </p:cNvSpPr>
          <p:nvPr>
            <p:ph type="title"/>
          </p:nvPr>
        </p:nvSpPr>
        <p:spPr>
          <a:xfrm>
            <a:off x="838200" y="365125"/>
            <a:ext cx="10515600" cy="871393"/>
          </a:xfrm>
        </p:spPr>
        <p:txBody>
          <a:bodyPr>
            <a:normAutofit/>
          </a:bodyPr>
          <a:lstStyle/>
          <a:p>
            <a:r>
              <a:rPr lang="en-US" dirty="0"/>
              <a:t>EV-302: ORR at 3.5-Year Median Follow-Up</a:t>
            </a:r>
          </a:p>
        </p:txBody>
      </p:sp>
      <p:sp>
        <p:nvSpPr>
          <p:cNvPr id="4" name="Footer Placeholder 17">
            <a:extLst>
              <a:ext uri="{FF2B5EF4-FFF2-40B4-BE49-F238E27FC236}">
                <a16:creationId xmlns:a16="http://schemas.microsoft.com/office/drawing/2014/main" id="{B715E645-592D-22F5-CF86-28D5ACFA297B}"/>
              </a:ext>
            </a:extLst>
          </p:cNvPr>
          <p:cNvSpPr>
            <a:spLocks noGrp="1"/>
          </p:cNvSpPr>
          <p:nvPr>
            <p:ph type="ftr" sz="quarter" idx="3"/>
          </p:nvPr>
        </p:nvSpPr>
        <p:spPr>
          <a:xfrm>
            <a:off x="1401417" y="5964383"/>
            <a:ext cx="9223513" cy="64256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900" b="0" i="0" u="none" strike="noStrike" kern="1200" cap="none" spc="0" normalizeH="0" baseline="0" noProof="0" dirty="0">
                <a:ln>
                  <a:noFill/>
                </a:ln>
                <a:solidFill>
                  <a:srgbClr val="3A3A3A"/>
                </a:solidFill>
                <a:effectLst/>
                <a:uLnTx/>
                <a:uFillTx/>
                <a:latin typeface="Arial" panose="020B0604020202020204"/>
                <a:ea typeface="+mn-ea"/>
                <a:cs typeface="+mn-cs"/>
              </a:rPr>
            </a:br>
            <a:r>
              <a:rPr kumimoji="0" lang="en-US" sz="900" b="0" i="0" u="none" strike="noStrike" kern="1200" cap="none" spc="0" normalizeH="0" baseline="0" noProof="0" dirty="0">
                <a:ln>
                  <a:noFill/>
                </a:ln>
                <a:solidFill>
                  <a:srgbClr val="3A3A3A"/>
                </a:solidFill>
                <a:effectLst/>
                <a:uLnTx/>
                <a:uFillTx/>
                <a:latin typeface="Arial" panose="020B0604020202020204"/>
                <a:ea typeface="+mn-ea"/>
                <a:cs typeface="+mn-cs"/>
              </a:rPr>
              <a:t>Powles TB, et al. ASCO 2026. Abstract 4507.</a:t>
            </a:r>
            <a:br>
              <a:rPr kumimoji="0" lang="en-US" sz="900" b="0" i="0" u="none" strike="noStrike" kern="1200" cap="none" spc="0" normalizeH="0" baseline="0" noProof="0" dirty="0">
                <a:ln>
                  <a:noFill/>
                </a:ln>
                <a:solidFill>
                  <a:srgbClr val="3A3A3A"/>
                </a:solidFill>
                <a:effectLst/>
                <a:uLnTx/>
                <a:uFillTx/>
                <a:latin typeface="Arial" panose="020B0604020202020204"/>
                <a:ea typeface="+mn-ea"/>
                <a:cs typeface="+mn-cs"/>
              </a:rPr>
            </a:br>
            <a:r>
              <a:rPr kumimoji="0" lang="en-US" sz="900" b="0" i="0" u="none" strike="noStrike" kern="1200" cap="none" spc="0" normalizeH="0" baseline="0" noProof="0" dirty="0">
                <a:ln>
                  <a:noFill/>
                </a:ln>
                <a:solidFill>
                  <a:srgbClr val="3A3A3A"/>
                </a:solidFill>
                <a:effectLst/>
                <a:uLnTx/>
                <a:uFillTx/>
                <a:latin typeface="Arial" panose="020B0604020202020204"/>
                <a:ea typeface="+mn-ea"/>
                <a:cs typeface="+mn-cs"/>
              </a:rPr>
              <a:t>1. Gupta S, et al. ASCO 2025. Abstract 4502.</a:t>
            </a:r>
            <a:br>
              <a:rPr kumimoji="0" lang="en-US" sz="900" b="0" i="0" u="none" strike="noStrike" kern="1200" cap="none" spc="0" normalizeH="0" baseline="0" noProof="0" dirty="0">
                <a:ln>
                  <a:noFill/>
                </a:ln>
                <a:solidFill>
                  <a:srgbClr val="3A3A3A"/>
                </a:solidFill>
                <a:effectLst/>
                <a:uLnTx/>
                <a:uFillTx/>
                <a:latin typeface="Arial" panose="020B0604020202020204"/>
                <a:ea typeface="+mn-ea"/>
                <a:cs typeface="+mn-cs"/>
              </a:rPr>
            </a:br>
            <a:r>
              <a:rPr kumimoji="0" lang="en-US" sz="900" b="0" i="0" u="none" strike="noStrike" kern="1200" cap="none" spc="0" normalizeH="0" baseline="0" noProof="0" dirty="0">
                <a:ln>
                  <a:noFill/>
                </a:ln>
                <a:solidFill>
                  <a:srgbClr val="3A3A3A"/>
                </a:solidFill>
                <a:effectLst/>
                <a:uLnTx/>
                <a:uFillTx/>
                <a:latin typeface="Arial" panose="020B0604020202020204"/>
                <a:ea typeface="+mn-ea"/>
                <a:cs typeface="+mn-cs"/>
              </a:rPr>
              <a:t>2. Gupta S, et al. ASCO GU 2026. Abstract 746.</a:t>
            </a:r>
          </a:p>
        </p:txBody>
      </p:sp>
      <p:pic>
        <p:nvPicPr>
          <p:cNvPr id="2" name="Picture 1">
            <a:extLst>
              <a:ext uri="{FF2B5EF4-FFF2-40B4-BE49-F238E27FC236}">
                <a16:creationId xmlns:a16="http://schemas.microsoft.com/office/drawing/2014/main" id="{84AF14EF-5EA8-EA1F-B1C5-0786EF8615E3}"/>
              </a:ext>
            </a:extLst>
          </p:cNvPr>
          <p:cNvPicPr>
            <a:picLocks noChangeAspect="1"/>
          </p:cNvPicPr>
          <p:nvPr/>
        </p:nvPicPr>
        <p:blipFill>
          <a:blip r:embed="rId3"/>
          <a:srcRect t="25083" b="12787"/>
          <a:stretch>
            <a:fillRect/>
          </a:stretch>
        </p:blipFill>
        <p:spPr>
          <a:xfrm>
            <a:off x="204097" y="1407473"/>
            <a:ext cx="11783805" cy="4099948"/>
          </a:xfrm>
          <a:prstGeom prst="rect">
            <a:avLst/>
          </a:prstGeom>
        </p:spPr>
      </p:pic>
    </p:spTree>
    <p:extLst>
      <p:ext uri="{BB962C8B-B14F-4D97-AF65-F5344CB8AC3E}">
        <p14:creationId xmlns:p14="http://schemas.microsoft.com/office/powerpoint/2010/main" val="2156054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CD8E4-1023-2D91-88A1-EB17877907D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18E6F34-8B34-99C5-B3D7-0446D332180D}"/>
              </a:ext>
            </a:extLst>
          </p:cNvPr>
          <p:cNvSpPr>
            <a:spLocks noGrp="1"/>
          </p:cNvSpPr>
          <p:nvPr>
            <p:ph type="title"/>
          </p:nvPr>
        </p:nvSpPr>
        <p:spPr/>
        <p:txBody>
          <a:bodyPr>
            <a:noAutofit/>
          </a:bodyPr>
          <a:lstStyle/>
          <a:p>
            <a:pPr marR="0" lvl="1">
              <a:lnSpc>
                <a:spcPct val="115000"/>
              </a:lnSpc>
              <a:spcBef>
                <a:spcPts val="600"/>
              </a:spcBef>
              <a:spcAft>
                <a:spcPts val="600"/>
              </a:spcAft>
            </a:pPr>
            <a:r>
              <a:rPr lang="en-US" sz="3200" b="1">
                <a:solidFill>
                  <a:schemeClr val="accent2"/>
                </a:solidFill>
                <a:effectLst/>
                <a:latin typeface="Arial" panose="020B0604020202020204" pitchFamily="34" charset="0"/>
                <a:ea typeface="Times New Roman" panose="02020603050405020304" pitchFamily="18" charset="0"/>
                <a:cs typeface="Times New Roman" panose="02020603050405020304" pitchFamily="18" charset="0"/>
              </a:rPr>
              <a:t>Considerations for Using EVP as Frontline Therapy</a:t>
            </a:r>
          </a:p>
        </p:txBody>
      </p:sp>
      <p:sp>
        <p:nvSpPr>
          <p:cNvPr id="2" name="Content Placeholder 1">
            <a:extLst>
              <a:ext uri="{FF2B5EF4-FFF2-40B4-BE49-F238E27FC236}">
                <a16:creationId xmlns:a16="http://schemas.microsoft.com/office/drawing/2014/main" id="{ACA42090-7A2A-F1FD-8DF0-D1A824774A1A}"/>
              </a:ext>
            </a:extLst>
          </p:cNvPr>
          <p:cNvSpPr>
            <a:spLocks noGrp="1"/>
          </p:cNvSpPr>
          <p:nvPr>
            <p:ph idx="1"/>
          </p:nvPr>
        </p:nvSpPr>
        <p:spPr>
          <a:xfrm>
            <a:off x="838200" y="1496514"/>
            <a:ext cx="9918700" cy="3864971"/>
          </a:xfrm>
        </p:spPr>
        <p:txBody>
          <a:bodyPr>
            <a:normAutofit/>
          </a:bodyPr>
          <a:lstStyle/>
          <a:p>
            <a:pPr>
              <a:lnSpc>
                <a:spcPct val="100000"/>
              </a:lnSpc>
            </a:pPr>
            <a:r>
              <a:rPr lang="en-US" sz="2800"/>
              <a:t>First-line treatment for locally advanced and metastatic UC</a:t>
            </a:r>
          </a:p>
          <a:p>
            <a:pPr>
              <a:lnSpc>
                <a:spcPct val="100000"/>
              </a:lnSpc>
            </a:pPr>
            <a:r>
              <a:rPr lang="en-US" sz="2800"/>
              <a:t>Start EVP and send for NGS/biomarker testing </a:t>
            </a:r>
          </a:p>
          <a:p>
            <a:pPr>
              <a:lnSpc>
                <a:spcPct val="100000"/>
              </a:lnSpc>
            </a:pPr>
            <a:r>
              <a:rPr lang="en-US" sz="2800"/>
              <a:t>What to expect:</a:t>
            </a:r>
          </a:p>
          <a:p>
            <a:pPr lvl="1">
              <a:lnSpc>
                <a:spcPct val="100000"/>
              </a:lnSpc>
            </a:pPr>
            <a:r>
              <a:rPr lang="en-US" sz="2400"/>
              <a:t>Up to 35 cycles for pembrolizumab and no cycle maximum for </a:t>
            </a:r>
            <a:r>
              <a:rPr lang="en-US" sz="2400" err="1"/>
              <a:t>enfortumab</a:t>
            </a:r>
            <a:r>
              <a:rPr lang="en-US" sz="2400"/>
              <a:t> vedotin</a:t>
            </a:r>
          </a:p>
          <a:p>
            <a:pPr lvl="1">
              <a:lnSpc>
                <a:spcPct val="100000"/>
              </a:lnSpc>
            </a:pPr>
            <a:r>
              <a:rPr lang="en-US" sz="2400"/>
              <a:t>Median cycles for pembrolizumab: 11 (range, 1 to 35)</a:t>
            </a:r>
          </a:p>
          <a:p>
            <a:pPr lvl="1">
              <a:lnSpc>
                <a:spcPct val="100000"/>
              </a:lnSpc>
            </a:pPr>
            <a:r>
              <a:rPr lang="en-US" sz="2400"/>
              <a:t>Median cycles for </a:t>
            </a:r>
            <a:r>
              <a:rPr lang="en-US" sz="2400" err="1"/>
              <a:t>enfortumab</a:t>
            </a:r>
            <a:r>
              <a:rPr lang="en-US" sz="2400"/>
              <a:t> vedotin: 9 (range, 1 to 46)</a:t>
            </a:r>
          </a:p>
          <a:p>
            <a:pPr lvl="1">
              <a:lnSpc>
                <a:spcPct val="100000"/>
              </a:lnSpc>
            </a:pPr>
            <a:r>
              <a:rPr lang="en-US" sz="2400"/>
              <a:t>Dose of enfortumab vedotin capped at 125 mg (1.25 mg/kg) </a:t>
            </a:r>
          </a:p>
          <a:p>
            <a:pPr lvl="1">
              <a:lnSpc>
                <a:spcPct val="100000"/>
              </a:lnSpc>
            </a:pPr>
            <a:endParaRPr lang="en-US" sz="2400"/>
          </a:p>
          <a:p>
            <a:pPr lvl="1">
              <a:lnSpc>
                <a:spcPct val="100000"/>
              </a:lnSpc>
            </a:pPr>
            <a:endParaRPr lang="en-US" sz="2400"/>
          </a:p>
        </p:txBody>
      </p:sp>
    </p:spTree>
    <p:extLst>
      <p:ext uri="{BB962C8B-B14F-4D97-AF65-F5344CB8AC3E}">
        <p14:creationId xmlns:p14="http://schemas.microsoft.com/office/powerpoint/2010/main" val="221847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7212E-28D2-3947-73D9-094BB120833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561C178-2B81-4641-23DF-F97610D83D58}"/>
              </a:ext>
            </a:extLst>
          </p:cNvPr>
          <p:cNvSpPr>
            <a:spLocks noGrp="1"/>
          </p:cNvSpPr>
          <p:nvPr>
            <p:ph type="title"/>
          </p:nvPr>
        </p:nvSpPr>
        <p:spPr>
          <a:xfrm>
            <a:off x="1130642" y="1176337"/>
            <a:ext cx="9930715" cy="2252661"/>
          </a:xfrm>
        </p:spPr>
        <p:txBody>
          <a:bodyPr>
            <a:noAutofit/>
          </a:bodyPr>
          <a:lstStyle/>
          <a:p>
            <a:r>
              <a:rPr lang="en-US" altLang="en-US"/>
              <a:t>Sequencing Therapies Upon Disease Progression: Guideline-Driven Care</a:t>
            </a:r>
            <a:endParaRPr lang="en-US"/>
          </a:p>
        </p:txBody>
      </p:sp>
      <p:sp>
        <p:nvSpPr>
          <p:cNvPr id="4" name="Subtitle 3">
            <a:extLst>
              <a:ext uri="{FF2B5EF4-FFF2-40B4-BE49-F238E27FC236}">
                <a16:creationId xmlns:a16="http://schemas.microsoft.com/office/drawing/2014/main" id="{FEB3B37C-2641-78DD-22CA-C98776D6D608}"/>
              </a:ext>
            </a:extLst>
          </p:cNvPr>
          <p:cNvSpPr>
            <a:spLocks noGrp="1"/>
          </p:cNvSpPr>
          <p:nvPr>
            <p:ph type="body" idx="1"/>
          </p:nvPr>
        </p:nvSpPr>
        <p:spPr>
          <a:xfrm>
            <a:off x="1130642" y="3588327"/>
            <a:ext cx="9930715" cy="1801986"/>
          </a:xfrm>
        </p:spPr>
        <p:txBody>
          <a:bodyPr/>
          <a:lstStyle/>
          <a:p>
            <a:r>
              <a:rPr lang="en-US"/>
              <a:t>Is it really evidence-based?</a:t>
            </a:r>
          </a:p>
        </p:txBody>
      </p:sp>
    </p:spTree>
    <p:extLst>
      <p:ext uri="{BB962C8B-B14F-4D97-AF65-F5344CB8AC3E}">
        <p14:creationId xmlns:p14="http://schemas.microsoft.com/office/powerpoint/2010/main" val="3089067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73728-0063-E251-539A-935DB0741E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E575D1-3AAC-30D1-CEDB-D8A8A56AF69E}"/>
              </a:ext>
            </a:extLst>
          </p:cNvPr>
          <p:cNvSpPr>
            <a:spLocks noGrp="1"/>
          </p:cNvSpPr>
          <p:nvPr>
            <p:ph type="title"/>
          </p:nvPr>
        </p:nvSpPr>
        <p:spPr/>
        <p:txBody>
          <a:bodyPr>
            <a:normAutofit fontScale="90000"/>
          </a:bodyPr>
          <a:lstStyle/>
          <a:p>
            <a:r>
              <a:rPr lang="en-US"/>
              <a:t>NCCN Guidelines: Second-Line Therapies Following Frontline EVP or Chemoimmunotherapy </a:t>
            </a:r>
            <a:endParaRPr lang="en-US" sz="3600"/>
          </a:p>
        </p:txBody>
      </p:sp>
      <p:sp>
        <p:nvSpPr>
          <p:cNvPr id="6" name="Footer Placeholder 17">
            <a:extLst>
              <a:ext uri="{FF2B5EF4-FFF2-40B4-BE49-F238E27FC236}">
                <a16:creationId xmlns:a16="http://schemas.microsoft.com/office/drawing/2014/main" id="{9FB1F2ED-7D18-7EF7-9F74-1B6464C0FF5E}"/>
              </a:ext>
            </a:extLst>
          </p:cNvPr>
          <p:cNvSpPr>
            <a:spLocks noGrp="1"/>
          </p:cNvSpPr>
          <p:nvPr>
            <p:ph type="ftr" sz="quarter" idx="3"/>
          </p:nvPr>
        </p:nvSpPr>
        <p:spPr>
          <a:xfrm>
            <a:off x="1401417" y="5964383"/>
            <a:ext cx="9223513" cy="642566"/>
          </a:xfrm>
        </p:spPr>
        <p:txBody>
          <a:bodyPr/>
          <a:lstStyle/>
          <a:p>
            <a:r>
              <a:rPr lang="en-US">
                <a:solidFill>
                  <a:srgbClr val="3A3A3A"/>
                </a:solidFill>
              </a:rPr>
              <a:t>NCCN Guidelines. Bladder Cancer (Version 1.2026). NCCN.org.</a:t>
            </a:r>
          </a:p>
        </p:txBody>
      </p:sp>
      <p:sp>
        <p:nvSpPr>
          <p:cNvPr id="11" name="TextBox 10">
            <a:extLst>
              <a:ext uri="{FF2B5EF4-FFF2-40B4-BE49-F238E27FC236}">
                <a16:creationId xmlns:a16="http://schemas.microsoft.com/office/drawing/2014/main" id="{9B6D47F3-B0D9-2186-E4E1-511E226B5409}"/>
              </a:ext>
            </a:extLst>
          </p:cNvPr>
          <p:cNvSpPr txBox="1"/>
          <p:nvPr/>
        </p:nvSpPr>
        <p:spPr>
          <a:xfrm>
            <a:off x="82900" y="3167390"/>
            <a:ext cx="2938798" cy="523220"/>
          </a:xfrm>
          <a:prstGeom prst="rect">
            <a:avLst/>
          </a:prstGeom>
          <a:noFill/>
        </p:spPr>
        <p:txBody>
          <a:bodyPr wrap="square" rtlCol="0">
            <a:spAutoFit/>
          </a:bodyPr>
          <a:lstStyle/>
          <a:p>
            <a:pPr algn="ctr"/>
            <a:r>
              <a:rPr lang="en-US" sz="1400" b="1"/>
              <a:t>NCCN Guidelines for Bladder Cancer (Version 1.2026)</a:t>
            </a:r>
            <a:endParaRPr lang="en-US" sz="1400" b="1" baseline="30000"/>
          </a:p>
        </p:txBody>
      </p:sp>
      <p:sp>
        <p:nvSpPr>
          <p:cNvPr id="20" name="TextBox 19">
            <a:extLst>
              <a:ext uri="{FF2B5EF4-FFF2-40B4-BE49-F238E27FC236}">
                <a16:creationId xmlns:a16="http://schemas.microsoft.com/office/drawing/2014/main" id="{1B512395-59C5-0B9A-9D70-73A502A2630C}"/>
              </a:ext>
            </a:extLst>
          </p:cNvPr>
          <p:cNvSpPr txBox="1"/>
          <p:nvPr/>
        </p:nvSpPr>
        <p:spPr>
          <a:xfrm>
            <a:off x="3869386" y="1327151"/>
            <a:ext cx="7605438" cy="307777"/>
          </a:xfrm>
          <a:prstGeom prst="rect">
            <a:avLst/>
          </a:prstGeom>
          <a:noFill/>
        </p:spPr>
        <p:txBody>
          <a:bodyPr wrap="square" rtlCol="0">
            <a:spAutoFit/>
          </a:bodyPr>
          <a:lstStyle/>
          <a:p>
            <a:pPr algn="ctr"/>
            <a:r>
              <a:rPr lang="en-US" sz="1400" b="1"/>
              <a:t>Previous immunotherapy and </a:t>
            </a:r>
            <a:r>
              <a:rPr lang="en-US" sz="1400" b="1" err="1"/>
              <a:t>enfortumab</a:t>
            </a:r>
            <a:r>
              <a:rPr lang="en-US" sz="1400" b="1"/>
              <a:t> vedotin (no previous chemotherapy)</a:t>
            </a:r>
            <a:endParaRPr lang="en-US" sz="1400" b="1" baseline="30000"/>
          </a:p>
        </p:txBody>
      </p:sp>
      <p:sp>
        <p:nvSpPr>
          <p:cNvPr id="22" name="TextBox 21">
            <a:extLst>
              <a:ext uri="{FF2B5EF4-FFF2-40B4-BE49-F238E27FC236}">
                <a16:creationId xmlns:a16="http://schemas.microsoft.com/office/drawing/2014/main" id="{26B3E536-2B4A-E5FC-2A56-7C0ED045C6CE}"/>
              </a:ext>
            </a:extLst>
          </p:cNvPr>
          <p:cNvSpPr txBox="1"/>
          <p:nvPr/>
        </p:nvSpPr>
        <p:spPr>
          <a:xfrm>
            <a:off x="376261" y="3748308"/>
            <a:ext cx="2380738" cy="954107"/>
          </a:xfrm>
          <a:prstGeom prst="rect">
            <a:avLst/>
          </a:prstGeom>
          <a:noFill/>
        </p:spPr>
        <p:txBody>
          <a:bodyPr wrap="square" rtlCol="0">
            <a:spAutoFit/>
          </a:bodyPr>
          <a:lstStyle/>
          <a:p>
            <a:pPr algn="ctr"/>
            <a:r>
              <a:rPr lang="en-US" sz="1400" b="1"/>
              <a:t>Second-line systemic therapy for locally advanced or metastatic disease</a:t>
            </a:r>
            <a:endParaRPr lang="en-US" sz="1400" b="1" baseline="30000"/>
          </a:p>
        </p:txBody>
      </p:sp>
      <p:sp>
        <p:nvSpPr>
          <p:cNvPr id="17" name="TextBox 16">
            <a:extLst>
              <a:ext uri="{FF2B5EF4-FFF2-40B4-BE49-F238E27FC236}">
                <a16:creationId xmlns:a16="http://schemas.microsoft.com/office/drawing/2014/main" id="{17A24D03-0082-1F23-200B-221EE746FACD}"/>
              </a:ext>
            </a:extLst>
          </p:cNvPr>
          <p:cNvSpPr txBox="1"/>
          <p:nvPr/>
        </p:nvSpPr>
        <p:spPr>
          <a:xfrm>
            <a:off x="3308213" y="1618222"/>
            <a:ext cx="8460217" cy="1661993"/>
          </a:xfrm>
          <a:prstGeom prst="rect">
            <a:avLst/>
          </a:prstGeom>
          <a:solidFill>
            <a:schemeClr val="tx2"/>
          </a:solidFill>
        </p:spPr>
        <p:txBody>
          <a:bodyPr wrap="square" lIns="182880" tIns="182880" rIns="182880" bIns="182880" numCol="3" rtlCol="0" anchor="ctr" anchorCtr="0">
            <a:spAutoFit/>
          </a:bodyPr>
          <a:lstStyle/>
          <a:p>
            <a:r>
              <a:rPr lang="en-US" sz="1200" b="1" u="sng">
                <a:solidFill>
                  <a:schemeClr val="bg1"/>
                </a:solidFill>
              </a:rPr>
              <a:t>Preferred</a:t>
            </a:r>
          </a:p>
          <a:p>
            <a:endParaRPr lang="en-US" sz="1200" b="1" u="sng">
              <a:solidFill>
                <a:schemeClr val="bg1"/>
              </a:solidFill>
            </a:endParaRPr>
          </a:p>
          <a:p>
            <a:pPr marL="115888" indent="-115888">
              <a:buFont typeface="Arial" panose="020B0604020202020204" pitchFamily="34" charset="0"/>
              <a:buChar char="•"/>
            </a:pPr>
            <a:r>
              <a:rPr lang="en-US" sz="1200" b="1">
                <a:solidFill>
                  <a:schemeClr val="bg1"/>
                </a:solidFill>
              </a:rPr>
              <a:t>Biomarker-directed therapy</a:t>
            </a:r>
          </a:p>
          <a:p>
            <a:pPr marL="115888" indent="-115888">
              <a:buFont typeface="Arial" panose="020B0604020202020204" pitchFamily="34" charset="0"/>
              <a:buChar char="•"/>
            </a:pPr>
            <a:r>
              <a:rPr lang="en-US" sz="1200" b="1">
                <a:solidFill>
                  <a:schemeClr val="bg1"/>
                </a:solidFill>
              </a:rPr>
              <a:t>Cisplatin/Gemcitabine</a:t>
            </a:r>
          </a:p>
          <a:p>
            <a:pPr marL="115888" indent="-115888">
              <a:buFont typeface="Arial" panose="020B0604020202020204" pitchFamily="34" charset="0"/>
              <a:buChar char="•"/>
            </a:pPr>
            <a:r>
              <a:rPr lang="en-US" sz="1200" b="1">
                <a:solidFill>
                  <a:schemeClr val="bg1"/>
                </a:solidFill>
              </a:rPr>
              <a:t>DDMVAC with growth factor support</a:t>
            </a:r>
          </a:p>
          <a:p>
            <a:pPr marL="115888" indent="-115888">
              <a:buFont typeface="Arial" panose="020B0604020202020204" pitchFamily="34" charset="0"/>
              <a:buChar char="•"/>
            </a:pPr>
            <a:r>
              <a:rPr lang="en-US" sz="1200" b="1">
                <a:solidFill>
                  <a:schemeClr val="bg1"/>
                </a:solidFill>
              </a:rPr>
              <a:t>Carboplatin/Gemcitabine (cat 2B)</a:t>
            </a:r>
          </a:p>
          <a:p>
            <a:r>
              <a:rPr lang="en-US" sz="1200" b="1" u="sng">
                <a:solidFill>
                  <a:schemeClr val="bg1"/>
                </a:solidFill>
              </a:rPr>
              <a:t>Other recommended</a:t>
            </a:r>
          </a:p>
          <a:p>
            <a:endParaRPr lang="en-US" sz="1200" b="1" u="sng">
              <a:solidFill>
                <a:schemeClr val="bg1"/>
              </a:solidFill>
            </a:endParaRPr>
          </a:p>
          <a:p>
            <a:pPr marL="115888" indent="-115888">
              <a:buFont typeface="Arial" panose="020B0604020202020204" pitchFamily="34" charset="0"/>
              <a:buChar char="•"/>
            </a:pPr>
            <a:r>
              <a:rPr lang="en-US" sz="1200" b="1">
                <a:solidFill>
                  <a:schemeClr val="bg1"/>
                </a:solidFill>
              </a:rPr>
              <a:t>Gemcitabine</a:t>
            </a:r>
          </a:p>
          <a:p>
            <a:pPr marL="115888" indent="-115888">
              <a:buFont typeface="Arial" panose="020B0604020202020204" pitchFamily="34" charset="0"/>
              <a:buChar char="•"/>
            </a:pPr>
            <a:r>
              <a:rPr lang="en-US" sz="1200" b="1">
                <a:solidFill>
                  <a:schemeClr val="bg1"/>
                </a:solidFill>
              </a:rPr>
              <a:t>Paclitaxel or Docetaxel</a:t>
            </a:r>
          </a:p>
          <a:p>
            <a:pPr marL="115888" indent="-115888">
              <a:buFont typeface="Arial" panose="020B0604020202020204" pitchFamily="34" charset="0"/>
              <a:buChar char="•"/>
            </a:pPr>
            <a:endParaRPr lang="en-US" sz="1200" b="1">
              <a:solidFill>
                <a:schemeClr val="bg1"/>
              </a:solidFill>
            </a:endParaRPr>
          </a:p>
          <a:p>
            <a:pPr marL="115888" indent="-115888">
              <a:buFont typeface="Arial" panose="020B0604020202020204" pitchFamily="34" charset="0"/>
              <a:buChar char="•"/>
            </a:pPr>
            <a:endParaRPr lang="en-US" sz="1200" b="1">
              <a:solidFill>
                <a:schemeClr val="bg1"/>
              </a:solidFill>
            </a:endParaRPr>
          </a:p>
          <a:p>
            <a:pPr marL="115888" indent="-115888">
              <a:buFont typeface="Arial" panose="020B0604020202020204" pitchFamily="34" charset="0"/>
              <a:buChar char="•"/>
            </a:pPr>
            <a:endParaRPr lang="en-US" sz="1200" b="1">
              <a:solidFill>
                <a:schemeClr val="bg1"/>
              </a:solidFill>
            </a:endParaRPr>
          </a:p>
          <a:p>
            <a:pPr marL="115888" indent="-115888"/>
            <a:r>
              <a:rPr lang="en-US" sz="1200" b="1" u="sng">
                <a:solidFill>
                  <a:schemeClr val="bg1"/>
                </a:solidFill>
              </a:rPr>
              <a:t>Useful in certain circumstances</a:t>
            </a:r>
          </a:p>
          <a:p>
            <a:pPr marL="115888" indent="-115888"/>
            <a:endParaRPr lang="en-US" sz="1200" b="1">
              <a:solidFill>
                <a:schemeClr val="bg1"/>
              </a:solidFill>
            </a:endParaRPr>
          </a:p>
          <a:p>
            <a:pPr marL="115888" indent="-115888">
              <a:buFont typeface="Arial" panose="020B0604020202020204" pitchFamily="34" charset="0"/>
              <a:buChar char="•"/>
            </a:pPr>
            <a:r>
              <a:rPr lang="en-US" sz="1200" b="1">
                <a:solidFill>
                  <a:schemeClr val="bg1"/>
                </a:solidFill>
              </a:rPr>
              <a:t>Cisplatin/Gemcitabine + Nivolumab (cat 2B)</a:t>
            </a:r>
          </a:p>
        </p:txBody>
      </p:sp>
      <p:sp>
        <p:nvSpPr>
          <p:cNvPr id="5" name="TextBox 4">
            <a:extLst>
              <a:ext uri="{FF2B5EF4-FFF2-40B4-BE49-F238E27FC236}">
                <a16:creationId xmlns:a16="http://schemas.microsoft.com/office/drawing/2014/main" id="{1B5B1829-9A03-6D2E-D87B-5BD2CFC33190}"/>
              </a:ext>
            </a:extLst>
          </p:cNvPr>
          <p:cNvSpPr txBox="1"/>
          <p:nvPr/>
        </p:nvSpPr>
        <p:spPr>
          <a:xfrm>
            <a:off x="3846102" y="3372036"/>
            <a:ext cx="7384438" cy="307777"/>
          </a:xfrm>
          <a:prstGeom prst="rect">
            <a:avLst/>
          </a:prstGeom>
          <a:noFill/>
        </p:spPr>
        <p:txBody>
          <a:bodyPr wrap="square" rtlCol="0">
            <a:spAutoFit/>
          </a:bodyPr>
          <a:lstStyle/>
          <a:p>
            <a:pPr algn="ctr"/>
            <a:r>
              <a:rPr lang="en-US" sz="1400" b="1"/>
              <a:t>Previous chemotherapy and immunotherapy (no previous </a:t>
            </a:r>
            <a:r>
              <a:rPr lang="en-US" sz="1400" b="1" err="1"/>
              <a:t>enfortumab</a:t>
            </a:r>
            <a:r>
              <a:rPr lang="en-US" sz="1400" b="1"/>
              <a:t> vedotin)</a:t>
            </a:r>
            <a:endParaRPr lang="en-US" sz="1400" b="1" baseline="30000"/>
          </a:p>
        </p:txBody>
      </p:sp>
      <p:sp>
        <p:nvSpPr>
          <p:cNvPr id="8" name="TextBox 7">
            <a:extLst>
              <a:ext uri="{FF2B5EF4-FFF2-40B4-BE49-F238E27FC236}">
                <a16:creationId xmlns:a16="http://schemas.microsoft.com/office/drawing/2014/main" id="{39DF5CCA-67AB-07B4-7E02-1580E8ECDA39}"/>
              </a:ext>
            </a:extLst>
          </p:cNvPr>
          <p:cNvSpPr txBox="1"/>
          <p:nvPr/>
        </p:nvSpPr>
        <p:spPr>
          <a:xfrm>
            <a:off x="3308213" y="3660320"/>
            <a:ext cx="8460217" cy="2585323"/>
          </a:xfrm>
          <a:prstGeom prst="rect">
            <a:avLst/>
          </a:prstGeom>
          <a:solidFill>
            <a:schemeClr val="tx2"/>
          </a:solidFill>
        </p:spPr>
        <p:txBody>
          <a:bodyPr wrap="square" lIns="182880" tIns="182880" rIns="182880" bIns="182880" numCol="3" rtlCol="0" anchor="ctr" anchorCtr="0">
            <a:spAutoFit/>
          </a:bodyPr>
          <a:lstStyle/>
          <a:p>
            <a:r>
              <a:rPr lang="en-US" sz="1200" b="1" u="sng">
                <a:solidFill>
                  <a:schemeClr val="bg1"/>
                </a:solidFill>
              </a:rPr>
              <a:t>Preferred</a:t>
            </a:r>
          </a:p>
          <a:p>
            <a:endParaRPr lang="en-US" sz="1200" b="1" u="sng">
              <a:solidFill>
                <a:schemeClr val="bg1"/>
              </a:solidFill>
            </a:endParaRPr>
          </a:p>
          <a:p>
            <a:pPr marL="115888" indent="-115888">
              <a:buFont typeface="Arial" panose="020B0604020202020204" pitchFamily="34" charset="0"/>
              <a:buChar char="•"/>
            </a:pPr>
            <a:r>
              <a:rPr lang="en-US" sz="1200" b="1">
                <a:solidFill>
                  <a:schemeClr val="bg1"/>
                </a:solidFill>
              </a:rPr>
              <a:t>Enfortumab vedotin (cat 1)</a:t>
            </a:r>
          </a:p>
          <a:p>
            <a:pPr marL="115888" indent="-115888">
              <a:buFont typeface="Arial" panose="020B0604020202020204" pitchFamily="34" charset="0"/>
              <a:buChar char="•"/>
            </a:pPr>
            <a:r>
              <a:rPr lang="en-US" sz="1200" b="1">
                <a:solidFill>
                  <a:schemeClr val="bg1"/>
                </a:solidFill>
              </a:rPr>
              <a:t>Biomarker-directed therapy</a:t>
            </a:r>
          </a:p>
          <a:p>
            <a:endParaRPr lang="en-US" sz="1200" b="1" u="sng">
              <a:solidFill>
                <a:schemeClr val="bg1"/>
              </a:solidFill>
            </a:endParaRPr>
          </a:p>
          <a:p>
            <a:endParaRPr lang="en-US" sz="1200" b="1" u="sng">
              <a:solidFill>
                <a:schemeClr val="bg1"/>
              </a:solidFill>
            </a:endParaRPr>
          </a:p>
          <a:p>
            <a:endParaRPr lang="en-US" sz="1200" b="1" u="sng">
              <a:solidFill>
                <a:schemeClr val="bg1"/>
              </a:solidFill>
            </a:endParaRPr>
          </a:p>
          <a:p>
            <a:endParaRPr lang="en-US" sz="1200" b="1" u="sng">
              <a:solidFill>
                <a:schemeClr val="bg1"/>
              </a:solidFill>
            </a:endParaRPr>
          </a:p>
          <a:p>
            <a:endParaRPr lang="en-US" sz="1200" b="1" u="sng">
              <a:solidFill>
                <a:schemeClr val="bg1"/>
              </a:solidFill>
            </a:endParaRPr>
          </a:p>
          <a:p>
            <a:endParaRPr lang="en-US" sz="1200" b="1" u="sng">
              <a:solidFill>
                <a:schemeClr val="bg1"/>
              </a:solidFill>
            </a:endParaRPr>
          </a:p>
          <a:p>
            <a:endParaRPr lang="en-US" sz="1200" b="1" u="sng">
              <a:solidFill>
                <a:schemeClr val="bg1"/>
              </a:solidFill>
            </a:endParaRPr>
          </a:p>
          <a:p>
            <a:endParaRPr lang="en-US" sz="1200" b="1" u="sng">
              <a:solidFill>
                <a:schemeClr val="bg1"/>
              </a:solidFill>
            </a:endParaRPr>
          </a:p>
          <a:p>
            <a:r>
              <a:rPr lang="en-US" sz="1200" b="1" u="sng">
                <a:solidFill>
                  <a:schemeClr val="bg1"/>
                </a:solidFill>
              </a:rPr>
              <a:t>Other recommended</a:t>
            </a:r>
          </a:p>
          <a:p>
            <a:endParaRPr lang="en-US" sz="1200" b="1" u="sng">
              <a:solidFill>
                <a:schemeClr val="bg1"/>
              </a:solidFill>
            </a:endParaRPr>
          </a:p>
          <a:p>
            <a:pPr marL="115888" indent="-115888">
              <a:buFont typeface="Arial" panose="020B0604020202020204" pitchFamily="34" charset="0"/>
              <a:buChar char="•"/>
            </a:pPr>
            <a:r>
              <a:rPr lang="en-US" sz="1200" b="1">
                <a:solidFill>
                  <a:schemeClr val="bg1"/>
                </a:solidFill>
              </a:rPr>
              <a:t>Cisplatin/Gemcitabine</a:t>
            </a:r>
          </a:p>
          <a:p>
            <a:pPr marL="115888" indent="-115888">
              <a:buFont typeface="Arial" panose="020B0604020202020204" pitchFamily="34" charset="0"/>
              <a:buChar char="•"/>
            </a:pPr>
            <a:r>
              <a:rPr lang="en-US" sz="1200" b="1">
                <a:solidFill>
                  <a:schemeClr val="bg1"/>
                </a:solidFill>
              </a:rPr>
              <a:t>DDMVAC with growth factor support</a:t>
            </a:r>
          </a:p>
          <a:p>
            <a:pPr marL="115888" indent="-115888">
              <a:buFont typeface="Arial" panose="020B0604020202020204" pitchFamily="34" charset="0"/>
              <a:buChar char="•"/>
            </a:pPr>
            <a:r>
              <a:rPr lang="en-US" sz="1200" b="1" err="1">
                <a:solidFill>
                  <a:schemeClr val="bg1"/>
                </a:solidFill>
              </a:rPr>
              <a:t>Enfortumab</a:t>
            </a:r>
            <a:r>
              <a:rPr lang="en-US" sz="1200" b="1">
                <a:solidFill>
                  <a:schemeClr val="bg1"/>
                </a:solidFill>
              </a:rPr>
              <a:t> vedotin + Pembrolizumab</a:t>
            </a:r>
          </a:p>
          <a:p>
            <a:pPr marL="115888" indent="-115888">
              <a:buFont typeface="Arial" panose="020B0604020202020204" pitchFamily="34" charset="0"/>
              <a:buChar char="•"/>
            </a:pPr>
            <a:r>
              <a:rPr lang="en-US" sz="1200" b="1">
                <a:solidFill>
                  <a:schemeClr val="bg1"/>
                </a:solidFill>
              </a:rPr>
              <a:t>Gemcitabine</a:t>
            </a:r>
          </a:p>
          <a:p>
            <a:pPr marL="115888" indent="-115888">
              <a:buFont typeface="Arial" panose="020B0604020202020204" pitchFamily="34" charset="0"/>
              <a:buChar char="•"/>
            </a:pPr>
            <a:r>
              <a:rPr lang="en-US" sz="1200" b="1">
                <a:solidFill>
                  <a:schemeClr val="bg1"/>
                </a:solidFill>
              </a:rPr>
              <a:t>Paclitaxel or Docetaxel</a:t>
            </a:r>
          </a:p>
          <a:p>
            <a:pPr marL="115888" indent="-115888">
              <a:buFont typeface="Arial" panose="020B0604020202020204" pitchFamily="34" charset="0"/>
              <a:buChar char="•"/>
            </a:pPr>
            <a:r>
              <a:rPr lang="en-US" sz="1200" b="1">
                <a:solidFill>
                  <a:schemeClr val="bg1"/>
                </a:solidFill>
              </a:rPr>
              <a:t>Doxorubicin/Gemcitabine/</a:t>
            </a:r>
            <a:br>
              <a:rPr lang="en-US" sz="1200" b="1">
                <a:solidFill>
                  <a:schemeClr val="bg1"/>
                </a:solidFill>
              </a:rPr>
            </a:br>
            <a:r>
              <a:rPr lang="en-US" sz="1200" b="1">
                <a:solidFill>
                  <a:schemeClr val="bg1"/>
                </a:solidFill>
              </a:rPr>
              <a:t>Ifosfamide (cat 2B)</a:t>
            </a:r>
          </a:p>
          <a:p>
            <a:pPr marL="115888" indent="-115888">
              <a:buFont typeface="Arial" panose="020B0604020202020204" pitchFamily="34" charset="0"/>
              <a:buChar char="•"/>
            </a:pPr>
            <a:r>
              <a:rPr lang="en-US" sz="1200" b="1">
                <a:solidFill>
                  <a:schemeClr val="bg1"/>
                </a:solidFill>
              </a:rPr>
              <a:t>Gemcitabine/Paclitaxel (cat 2B)</a:t>
            </a:r>
          </a:p>
          <a:p>
            <a:pPr marL="115888" indent="-115888"/>
            <a:r>
              <a:rPr lang="en-US" sz="1200" b="1" u="sng">
                <a:solidFill>
                  <a:schemeClr val="bg1"/>
                </a:solidFill>
              </a:rPr>
              <a:t>Useful in certain circumstances</a:t>
            </a:r>
          </a:p>
          <a:p>
            <a:pPr marL="115888" indent="-115888"/>
            <a:endParaRPr lang="en-US" sz="1200" b="1">
              <a:solidFill>
                <a:schemeClr val="bg1"/>
              </a:solidFill>
            </a:endParaRPr>
          </a:p>
          <a:p>
            <a:pPr marL="115888" indent="-115888">
              <a:buFont typeface="Arial" panose="020B0604020202020204" pitchFamily="34" charset="0"/>
              <a:buChar char="•"/>
            </a:pPr>
            <a:r>
              <a:rPr lang="en-US" sz="1200" b="1">
                <a:solidFill>
                  <a:schemeClr val="bg1"/>
                </a:solidFill>
              </a:rPr>
              <a:t>Sacituzumab </a:t>
            </a:r>
            <a:r>
              <a:rPr lang="en-US" sz="1200" b="1" err="1">
                <a:solidFill>
                  <a:schemeClr val="bg1"/>
                </a:solidFill>
              </a:rPr>
              <a:t>govitecan</a:t>
            </a:r>
            <a:endParaRPr lang="en-US" sz="1200" b="1">
              <a:solidFill>
                <a:schemeClr val="bg1"/>
              </a:solidFill>
            </a:endParaRPr>
          </a:p>
        </p:txBody>
      </p:sp>
    </p:spTree>
    <p:extLst>
      <p:ext uri="{BB962C8B-B14F-4D97-AF65-F5344CB8AC3E}">
        <p14:creationId xmlns:p14="http://schemas.microsoft.com/office/powerpoint/2010/main" val="915832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597F7-7869-3806-CF55-CD1CEF76FBBD}"/>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D8AF8F0E-297C-9B2F-BDAA-9113504A1689}"/>
              </a:ext>
            </a:extLst>
          </p:cNvPr>
          <p:cNvSpPr>
            <a:spLocks noGrp="1"/>
          </p:cNvSpPr>
          <p:nvPr>
            <p:ph type="title"/>
          </p:nvPr>
        </p:nvSpPr>
        <p:spPr>
          <a:xfrm>
            <a:off x="838201" y="365125"/>
            <a:ext cx="7378700" cy="871393"/>
          </a:xfrm>
        </p:spPr>
        <p:txBody>
          <a:bodyPr>
            <a:noAutofit/>
          </a:bodyPr>
          <a:lstStyle/>
          <a:p>
            <a:pPr marR="0" lvl="1">
              <a:lnSpc>
                <a:spcPct val="90000"/>
              </a:lnSpc>
            </a:pPr>
            <a:r>
              <a:rPr lang="en-US" sz="3200" b="1" dirty="0">
                <a:solidFill>
                  <a:schemeClr val="accent2"/>
                </a:solidFill>
                <a:effectLst/>
                <a:latin typeface="Arial" panose="020B0604020202020204" pitchFamily="34" charset="0"/>
                <a:ea typeface="Times New Roman" panose="02020603050405020304" pitchFamily="18" charset="0"/>
                <a:cs typeface="Times New Roman" panose="02020603050405020304" pitchFamily="18" charset="0"/>
              </a:rPr>
              <a:t>Sequencing </a:t>
            </a:r>
            <a:r>
              <a:rPr lang="en-US" sz="3200" b="1" dirty="0">
                <a:solidFill>
                  <a:schemeClr val="accent2"/>
                </a:solidFill>
                <a:latin typeface="Arial" panose="020B0604020202020204" pitchFamily="34" charset="0"/>
                <a:ea typeface="Times New Roman" panose="02020603050405020304" pitchFamily="18" charset="0"/>
                <a:cs typeface="Times New Roman" panose="02020603050405020304" pitchFamily="18" charset="0"/>
              </a:rPr>
              <a:t>Considerations</a:t>
            </a:r>
            <a:r>
              <a:rPr lang="en-US" sz="3200" b="1" dirty="0">
                <a:solidFill>
                  <a:schemeClr val="accent2"/>
                </a:solidFill>
                <a:effectLst/>
                <a:latin typeface="Arial" panose="020B0604020202020204" pitchFamily="34" charset="0"/>
                <a:ea typeface="Times New Roman" panose="02020603050405020304" pitchFamily="18" charset="0"/>
                <a:cs typeface="Times New Roman" panose="02020603050405020304" pitchFamily="18" charset="0"/>
              </a:rPr>
              <a:t> When First-Line EVP Is Used</a:t>
            </a:r>
          </a:p>
        </p:txBody>
      </p:sp>
      <p:sp>
        <p:nvSpPr>
          <p:cNvPr id="3" name="Freeform: Shape 9">
            <a:extLst>
              <a:ext uri="{FF2B5EF4-FFF2-40B4-BE49-F238E27FC236}">
                <a16:creationId xmlns:a16="http://schemas.microsoft.com/office/drawing/2014/main" id="{0B2FCC94-953E-5160-C701-0CA3D4317AB5}"/>
              </a:ext>
            </a:extLst>
          </p:cNvPr>
          <p:cNvSpPr/>
          <p:nvPr/>
        </p:nvSpPr>
        <p:spPr>
          <a:xfrm rot="20266590">
            <a:off x="5232343" y="2996061"/>
            <a:ext cx="1999866" cy="522858"/>
          </a:xfrm>
          <a:prstGeom prst="rightArrow">
            <a:avLst/>
          </a:prstGeom>
          <a:solidFill>
            <a:schemeClr val="accent6">
              <a:lumMod val="40000"/>
              <a:lumOff val="60000"/>
            </a:schemeClr>
          </a:solidFill>
          <a:ln>
            <a:noFill/>
          </a:ln>
          <a:effectLst/>
        </p:spPr>
        <p:txBody>
          <a:bodyPr spcFirstLastPara="0" vert="horz" wrap="square" lIns="-1" tIns="104571" rIns="156857" bIns="104572"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en-US" sz="20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4" name="Freeform: Shape 13">
            <a:extLst>
              <a:ext uri="{FF2B5EF4-FFF2-40B4-BE49-F238E27FC236}">
                <a16:creationId xmlns:a16="http://schemas.microsoft.com/office/drawing/2014/main" id="{7D4DDEAD-C620-4822-F825-1E8EA9F1E599}"/>
              </a:ext>
            </a:extLst>
          </p:cNvPr>
          <p:cNvSpPr/>
          <p:nvPr/>
        </p:nvSpPr>
        <p:spPr>
          <a:xfrm rot="1442641">
            <a:off x="5292626" y="3733398"/>
            <a:ext cx="2013551" cy="522858"/>
          </a:xfrm>
          <a:prstGeom prst="rightArrow">
            <a:avLst/>
          </a:prstGeom>
          <a:solidFill>
            <a:schemeClr val="accent4">
              <a:lumMod val="40000"/>
              <a:lumOff val="60000"/>
            </a:schemeClr>
          </a:solidFill>
          <a:ln>
            <a:noFill/>
          </a:ln>
          <a:effectLst/>
        </p:spPr>
        <p:txBody>
          <a:bodyPr spcFirstLastPara="0" vert="horz" wrap="square" lIns="-1" tIns="104571" rIns="156857" bIns="104572"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en-US" sz="20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5" name="Arrow: Pentagon 11">
            <a:extLst>
              <a:ext uri="{FF2B5EF4-FFF2-40B4-BE49-F238E27FC236}">
                <a16:creationId xmlns:a16="http://schemas.microsoft.com/office/drawing/2014/main" id="{DD1E1FF6-5E39-5604-7446-E350877B8054}"/>
              </a:ext>
            </a:extLst>
          </p:cNvPr>
          <p:cNvSpPr/>
          <p:nvPr/>
        </p:nvSpPr>
        <p:spPr>
          <a:xfrm rot="20187173">
            <a:off x="4987247" y="2367810"/>
            <a:ext cx="2110634" cy="683619"/>
          </a:xfrm>
          <a:prstGeom prst="homePlate">
            <a:avLst/>
          </a:prstGeom>
          <a:solidFill>
            <a:schemeClr val="accent6"/>
          </a:solidFill>
          <a:ln w="12700" cap="flat" cmpd="sng" algn="ctr">
            <a:noFill/>
            <a:prstDash val="solid"/>
            <a:miter lim="800000"/>
          </a:ln>
          <a:effectLst/>
        </p:spPr>
        <p:txBody>
          <a:bodyPr lIns="274320" tIns="18288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bg1"/>
                </a:solidFill>
                <a:effectLst/>
                <a:uLnTx/>
                <a:uFillTx/>
                <a:latin typeface="Arial" panose="020B0604020202020204"/>
                <a:ea typeface="+mn-ea"/>
                <a:cs typeface="+mn-cs"/>
              </a:rPr>
              <a:t>Biomarker Positive</a:t>
            </a:r>
          </a:p>
        </p:txBody>
      </p:sp>
      <p:sp>
        <p:nvSpPr>
          <p:cNvPr id="6" name="Arrow: Pentagon 12">
            <a:extLst>
              <a:ext uri="{FF2B5EF4-FFF2-40B4-BE49-F238E27FC236}">
                <a16:creationId xmlns:a16="http://schemas.microsoft.com/office/drawing/2014/main" id="{BF181F5E-99DF-81A5-2E07-DB38A1F3B377}"/>
              </a:ext>
            </a:extLst>
          </p:cNvPr>
          <p:cNvSpPr/>
          <p:nvPr/>
        </p:nvSpPr>
        <p:spPr>
          <a:xfrm rot="1532197">
            <a:off x="5034250" y="4220331"/>
            <a:ext cx="2140726" cy="653674"/>
          </a:xfrm>
          <a:prstGeom prst="homePlate">
            <a:avLst/>
          </a:prstGeom>
          <a:solidFill>
            <a:schemeClr val="accent4"/>
          </a:solidFill>
          <a:ln w="12700" cap="flat" cmpd="sng" algn="ctr">
            <a:noFill/>
            <a:prstDash val="solid"/>
            <a:miter lim="800000"/>
          </a:ln>
          <a:effectLst/>
        </p:spPr>
        <p:txBody>
          <a:bodyPr lIns="274320" tIns="18288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bg1"/>
                </a:solidFill>
                <a:effectLst/>
                <a:uLnTx/>
                <a:uFillTx/>
                <a:latin typeface="Arial" panose="020B0604020202020204"/>
                <a:ea typeface="+mn-ea"/>
                <a:cs typeface="+mn-cs"/>
              </a:rPr>
              <a:t>Biomarker Negative</a:t>
            </a:r>
          </a:p>
        </p:txBody>
      </p:sp>
      <p:sp>
        <p:nvSpPr>
          <p:cNvPr id="7" name="TextBox 6">
            <a:extLst>
              <a:ext uri="{FF2B5EF4-FFF2-40B4-BE49-F238E27FC236}">
                <a16:creationId xmlns:a16="http://schemas.microsoft.com/office/drawing/2014/main" id="{ADF0F06D-B9F1-9E2E-24B7-D9856CD78D99}"/>
              </a:ext>
            </a:extLst>
          </p:cNvPr>
          <p:cNvSpPr txBox="1"/>
          <p:nvPr/>
        </p:nvSpPr>
        <p:spPr>
          <a:xfrm>
            <a:off x="1366697" y="4297522"/>
            <a:ext cx="345644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Arial" panose="020B0604020202020204"/>
                <a:ea typeface="+mn-ea"/>
                <a:cs typeface="+mn-cs"/>
              </a:rPr>
              <a:t>Fresh biopsy of metastatic site for NGS</a:t>
            </a:r>
          </a:p>
        </p:txBody>
      </p:sp>
      <p:sp>
        <p:nvSpPr>
          <p:cNvPr id="8" name="TextBox 7">
            <a:extLst>
              <a:ext uri="{FF2B5EF4-FFF2-40B4-BE49-F238E27FC236}">
                <a16:creationId xmlns:a16="http://schemas.microsoft.com/office/drawing/2014/main" id="{D00789C0-FF31-A975-20C1-89B7A08158B3}"/>
              </a:ext>
            </a:extLst>
          </p:cNvPr>
          <p:cNvSpPr txBox="1"/>
          <p:nvPr/>
        </p:nvSpPr>
        <p:spPr>
          <a:xfrm>
            <a:off x="1819247" y="2570569"/>
            <a:ext cx="25513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Arial" panose="020B0604020202020204"/>
                <a:ea typeface="+mn-ea"/>
                <a:cs typeface="+mn-cs"/>
              </a:rPr>
              <a:t>First-Line Therapy</a:t>
            </a:r>
          </a:p>
        </p:txBody>
      </p:sp>
      <p:sp>
        <p:nvSpPr>
          <p:cNvPr id="10" name="TextBox 9">
            <a:extLst>
              <a:ext uri="{FF2B5EF4-FFF2-40B4-BE49-F238E27FC236}">
                <a16:creationId xmlns:a16="http://schemas.microsoft.com/office/drawing/2014/main" id="{F12F3B02-259E-0825-B235-D9C912F717B3}"/>
              </a:ext>
            </a:extLst>
          </p:cNvPr>
          <p:cNvSpPr txBox="1"/>
          <p:nvPr/>
        </p:nvSpPr>
        <p:spPr>
          <a:xfrm>
            <a:off x="7439254" y="1422972"/>
            <a:ext cx="29154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Arial" panose="020B0604020202020204"/>
                <a:ea typeface="+mn-ea"/>
                <a:cs typeface="+mn-cs"/>
              </a:rPr>
              <a:t>Second-Line Therapy</a:t>
            </a:r>
          </a:p>
        </p:txBody>
      </p:sp>
      <p:sp>
        <p:nvSpPr>
          <p:cNvPr id="11" name="Oval 10">
            <a:extLst>
              <a:ext uri="{FF2B5EF4-FFF2-40B4-BE49-F238E27FC236}">
                <a16:creationId xmlns:a16="http://schemas.microsoft.com/office/drawing/2014/main" id="{0BA69CD5-DCA9-5B6C-D23D-F35CFD96F93D}"/>
              </a:ext>
            </a:extLst>
          </p:cNvPr>
          <p:cNvSpPr/>
          <p:nvPr/>
        </p:nvSpPr>
        <p:spPr>
          <a:xfrm>
            <a:off x="4162903" y="2854317"/>
            <a:ext cx="1621431" cy="1621431"/>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2" name="Freeform: Shape 5">
            <a:extLst>
              <a:ext uri="{FF2B5EF4-FFF2-40B4-BE49-F238E27FC236}">
                <a16:creationId xmlns:a16="http://schemas.microsoft.com/office/drawing/2014/main" id="{F46678FE-185A-AFAB-279C-C56978B2F220}"/>
              </a:ext>
            </a:extLst>
          </p:cNvPr>
          <p:cNvSpPr/>
          <p:nvPr/>
        </p:nvSpPr>
        <p:spPr>
          <a:xfrm>
            <a:off x="1366697" y="3032543"/>
            <a:ext cx="3456448" cy="1264979"/>
          </a:xfrm>
          <a:prstGeom prst="rect">
            <a:avLst/>
          </a:prstGeom>
          <a:solidFill>
            <a:schemeClr val="tx2"/>
          </a:solidFill>
          <a:ln w="12700" cap="flat" cmpd="sng" algn="ctr">
            <a:solidFill>
              <a:srgbClr val="FFFFFF">
                <a:hueOff val="0"/>
                <a:satOff val="0"/>
                <a:lumOff val="0"/>
                <a:alphaOff val="0"/>
              </a:srgbClr>
            </a:solidFill>
            <a:prstDash val="solid"/>
            <a:miter lim="800000"/>
          </a:ln>
          <a:effectLst/>
        </p:spPr>
        <p:txBody>
          <a:bodyPr spcFirstLastPara="0" vert="horz" wrap="square" lIns="132300" tIns="132300" rIns="132300" bIns="13230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400" b="0" i="0" u="none" strike="noStrike" kern="0" cap="none" spc="0" normalizeH="0" baseline="0" noProof="0">
                <a:ln>
                  <a:noFill/>
                </a:ln>
                <a:solidFill>
                  <a:prstClr val="white"/>
                </a:solidFill>
                <a:effectLst/>
                <a:uLnTx/>
                <a:uFillTx/>
                <a:latin typeface="Arial" panose="020B0604020202020204"/>
                <a:ea typeface="+mn-ea"/>
                <a:cs typeface="+mn-cs"/>
              </a:rPr>
              <a:t>EV + </a:t>
            </a:r>
            <a:r>
              <a:rPr kumimoji="0" lang="en-US" sz="2400" b="0" i="0" u="none" strike="noStrike" kern="0" cap="none" spc="0" normalizeH="0" baseline="0" noProof="0" err="1">
                <a:ln>
                  <a:noFill/>
                </a:ln>
                <a:solidFill>
                  <a:prstClr val="white"/>
                </a:solidFill>
                <a:effectLst/>
                <a:uLnTx/>
                <a:uFillTx/>
                <a:latin typeface="Arial" panose="020B0604020202020204"/>
                <a:ea typeface="+mn-ea"/>
                <a:cs typeface="+mn-cs"/>
              </a:rPr>
              <a:t>Pembro</a:t>
            </a:r>
            <a:endParaRPr kumimoji="0" lang="en-US" sz="24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3" name="Freeform: Shape 10">
            <a:extLst>
              <a:ext uri="{FF2B5EF4-FFF2-40B4-BE49-F238E27FC236}">
                <a16:creationId xmlns:a16="http://schemas.microsoft.com/office/drawing/2014/main" id="{71D394FF-6DE2-9733-1E98-DB390C5DAA3C}"/>
              </a:ext>
            </a:extLst>
          </p:cNvPr>
          <p:cNvSpPr/>
          <p:nvPr/>
        </p:nvSpPr>
        <p:spPr>
          <a:xfrm>
            <a:off x="7240871" y="1876451"/>
            <a:ext cx="3185082" cy="1264979"/>
          </a:xfrm>
          <a:prstGeom prst="rect">
            <a:avLst/>
          </a:prstGeom>
          <a:solidFill>
            <a:schemeClr val="accent1"/>
          </a:solidFill>
          <a:ln w="12700" cap="flat" cmpd="sng" algn="ctr">
            <a:solidFill>
              <a:srgbClr val="FFFFFF">
                <a:hueOff val="0"/>
                <a:satOff val="0"/>
                <a:lumOff val="0"/>
                <a:alphaOff val="0"/>
              </a:srgbClr>
            </a:solidFill>
            <a:prstDash val="solid"/>
            <a:miter lim="800000"/>
          </a:ln>
          <a:effectLst/>
        </p:spPr>
        <p:txBody>
          <a:bodyPr spcFirstLastPara="0" vert="horz" wrap="square" lIns="132300" tIns="132300" rIns="132300" bIns="13230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400" b="0" i="0" u="none" strike="noStrike" kern="0" cap="none" spc="0" normalizeH="0" baseline="0" noProof="0">
                <a:ln>
                  <a:noFill/>
                </a:ln>
                <a:solidFill>
                  <a:prstClr val="white"/>
                </a:solidFill>
                <a:effectLst/>
                <a:uLnTx/>
                <a:uFillTx/>
                <a:latin typeface="Arial" panose="020B0604020202020204"/>
                <a:ea typeface="+mn-ea"/>
                <a:cs typeface="+mn-cs"/>
              </a:rPr>
              <a:t>Biomarker-Directed Therapy</a:t>
            </a:r>
          </a:p>
        </p:txBody>
      </p:sp>
      <p:sp>
        <p:nvSpPr>
          <p:cNvPr id="14" name="Freeform: Shape 14">
            <a:extLst>
              <a:ext uri="{FF2B5EF4-FFF2-40B4-BE49-F238E27FC236}">
                <a16:creationId xmlns:a16="http://schemas.microsoft.com/office/drawing/2014/main" id="{A2223676-E2B5-C988-1579-11DE8A629F95}"/>
              </a:ext>
            </a:extLst>
          </p:cNvPr>
          <p:cNvSpPr/>
          <p:nvPr/>
        </p:nvSpPr>
        <p:spPr>
          <a:xfrm>
            <a:off x="7319896" y="4163928"/>
            <a:ext cx="3106057" cy="1264979"/>
          </a:xfrm>
          <a:prstGeom prst="rect">
            <a:avLst/>
          </a:prstGeom>
          <a:solidFill>
            <a:schemeClr val="accent2"/>
          </a:solidFill>
          <a:ln w="12700" cap="flat" cmpd="sng" algn="ctr">
            <a:solidFill>
              <a:srgbClr val="FFFFFF">
                <a:hueOff val="0"/>
                <a:satOff val="0"/>
                <a:lumOff val="0"/>
                <a:alphaOff val="0"/>
              </a:srgbClr>
            </a:solidFill>
            <a:prstDash val="solid"/>
            <a:miter lim="800000"/>
          </a:ln>
          <a:effectLst/>
        </p:spPr>
        <p:txBody>
          <a:bodyPr spcFirstLastPara="0" vert="horz" wrap="square" lIns="132300" tIns="132300" rIns="132300" bIns="13230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400" b="0" i="0" u="none" strike="noStrike" kern="0" cap="none" spc="0" normalizeH="0" baseline="0" noProof="0">
                <a:ln>
                  <a:noFill/>
                </a:ln>
                <a:solidFill>
                  <a:prstClr val="white"/>
                </a:solidFill>
                <a:effectLst/>
                <a:uLnTx/>
                <a:uFillTx/>
                <a:latin typeface="Arial" panose="020B0604020202020204"/>
                <a:ea typeface="+mn-ea"/>
                <a:cs typeface="+mn-cs"/>
              </a:rPr>
              <a:t>Consider Platinum</a:t>
            </a:r>
          </a:p>
        </p:txBody>
      </p:sp>
      <p:sp>
        <p:nvSpPr>
          <p:cNvPr id="15" name="TextBox 14">
            <a:extLst>
              <a:ext uri="{FF2B5EF4-FFF2-40B4-BE49-F238E27FC236}">
                <a16:creationId xmlns:a16="http://schemas.microsoft.com/office/drawing/2014/main" id="{749B3816-ECFA-6EC2-BA13-A0B7579A9522}"/>
              </a:ext>
            </a:extLst>
          </p:cNvPr>
          <p:cNvSpPr txBox="1"/>
          <p:nvPr/>
        </p:nvSpPr>
        <p:spPr>
          <a:xfrm>
            <a:off x="4969536" y="3437027"/>
            <a:ext cx="5421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Arial" panose="020B0604020202020204"/>
                <a:ea typeface="+mn-ea"/>
                <a:cs typeface="+mn-cs"/>
              </a:rPr>
              <a:t>PD</a:t>
            </a:r>
          </a:p>
        </p:txBody>
      </p:sp>
    </p:spTree>
    <p:extLst>
      <p:ext uri="{BB962C8B-B14F-4D97-AF65-F5344CB8AC3E}">
        <p14:creationId xmlns:p14="http://schemas.microsoft.com/office/powerpoint/2010/main" val="1635931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7B47A-6B7C-69EA-AB26-4B05F483F7C8}"/>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003324BF-E073-5107-62C6-73E96C8FA709}"/>
              </a:ext>
            </a:extLst>
          </p:cNvPr>
          <p:cNvSpPr>
            <a:spLocks noGrp="1"/>
          </p:cNvSpPr>
          <p:nvPr>
            <p:ph type="title"/>
          </p:nvPr>
        </p:nvSpPr>
        <p:spPr>
          <a:xfrm>
            <a:off x="838200" y="365125"/>
            <a:ext cx="10515600" cy="871393"/>
          </a:xfrm>
        </p:spPr>
        <p:txBody>
          <a:bodyPr>
            <a:noAutofit/>
          </a:bodyPr>
          <a:lstStyle/>
          <a:p>
            <a:pPr marR="0" lvl="1">
              <a:lnSpc>
                <a:spcPct val="115000"/>
              </a:lnSpc>
              <a:spcBef>
                <a:spcPts val="600"/>
              </a:spcBef>
              <a:spcAft>
                <a:spcPts val="600"/>
              </a:spcAft>
            </a:pPr>
            <a:r>
              <a:rPr lang="en-US" sz="3200" b="1">
                <a:solidFill>
                  <a:schemeClr val="accent2"/>
                </a:solidFill>
                <a:effectLst/>
                <a:latin typeface="Arial" panose="020B0604020202020204" pitchFamily="34" charset="0"/>
                <a:ea typeface="Times New Roman" panose="02020603050405020304" pitchFamily="18" charset="0"/>
                <a:cs typeface="Times New Roman" panose="02020603050405020304" pitchFamily="18" charset="0"/>
              </a:rPr>
              <a:t>Biomarker-Directed Therapies</a:t>
            </a:r>
          </a:p>
        </p:txBody>
      </p:sp>
      <p:sp>
        <p:nvSpPr>
          <p:cNvPr id="3" name="Text Placeholder 2">
            <a:extLst>
              <a:ext uri="{FF2B5EF4-FFF2-40B4-BE49-F238E27FC236}">
                <a16:creationId xmlns:a16="http://schemas.microsoft.com/office/drawing/2014/main" id="{237A606E-9BE9-9A31-FF43-2265CA73D4E2}"/>
              </a:ext>
            </a:extLst>
          </p:cNvPr>
          <p:cNvSpPr txBox="1">
            <a:spLocks/>
          </p:cNvSpPr>
          <p:nvPr/>
        </p:nvSpPr>
        <p:spPr>
          <a:xfrm>
            <a:off x="1169975" y="1371012"/>
            <a:ext cx="5242560" cy="639763"/>
          </a:xfrm>
          <a:prstGeom prst="rect">
            <a:avLst/>
          </a:prstGeom>
          <a:noFill/>
          <a:ln w="19050" cap="flat" cmpd="sng" algn="ctr">
            <a:noFill/>
            <a:prstDash val="solid"/>
            <a:miter lim="800000"/>
          </a:ln>
          <a:effectLst/>
        </p:spPr>
        <p:txBody>
          <a:bodyPr vert="horz" lIns="91440" tIns="45720" rIns="91440" bIns="45720" rtlCol="0" anchor="ctr">
            <a:normAutofit/>
          </a:bodyPr>
          <a:lstStyle>
            <a:lvl1pPr marL="0" indent="0" algn="ctr" defTabSz="1219170" rtl="0" eaLnBrk="1" latinLnBrk="0" hangingPunct="1">
              <a:spcBef>
                <a:spcPct val="20000"/>
              </a:spcBef>
              <a:buClr>
                <a:srgbClr val="A32638"/>
              </a:buClr>
              <a:buSzPct val="85000"/>
              <a:buFont typeface="Arial" pitchFamily="34" charset="0"/>
              <a:buNone/>
              <a:defRPr sz="2667" b="0" kern="1200">
                <a:solidFill>
                  <a:srgbClr val="A32638"/>
                </a:solidFill>
                <a:latin typeface="+mn-lt"/>
                <a:ea typeface="+mn-ea"/>
                <a:cs typeface="+mn-cs"/>
              </a:defRPr>
            </a:lvl1pPr>
            <a:lvl2pPr marL="609585" indent="0" algn="l" defTabSz="1219170" rtl="0" eaLnBrk="1" latinLnBrk="0" hangingPunct="1">
              <a:spcBef>
                <a:spcPct val="20000"/>
              </a:spcBef>
              <a:buClr>
                <a:srgbClr val="A32638"/>
              </a:buClr>
              <a:buSzPct val="85000"/>
              <a:buFont typeface="Arial" pitchFamily="34" charset="0"/>
              <a:buNone/>
              <a:defRPr sz="2667" b="1" kern="1200">
                <a:solidFill>
                  <a:schemeClr val="tx1"/>
                </a:solidFill>
                <a:latin typeface="+mn-lt"/>
                <a:ea typeface="+mn-ea"/>
                <a:cs typeface="+mn-cs"/>
              </a:defRPr>
            </a:lvl2pPr>
            <a:lvl3pPr marL="1219170" indent="0" algn="l" defTabSz="1219170" rtl="0" eaLnBrk="1" latinLnBrk="0" hangingPunct="1">
              <a:spcBef>
                <a:spcPct val="20000"/>
              </a:spcBef>
              <a:buClr>
                <a:srgbClr val="A32638"/>
              </a:buClr>
              <a:buSzPct val="90000"/>
              <a:buFont typeface="Arial" pitchFamily="34" charset="0"/>
              <a:buNone/>
              <a:defRPr sz="2400" b="1" kern="1200">
                <a:solidFill>
                  <a:schemeClr val="tx1"/>
                </a:solidFill>
                <a:latin typeface="+mn-lt"/>
                <a:ea typeface="+mn-ea"/>
                <a:cs typeface="+mn-cs"/>
              </a:defRPr>
            </a:lvl3pPr>
            <a:lvl4pPr marL="1828754" indent="0" algn="l" defTabSz="1219170" rtl="0" eaLnBrk="1" latinLnBrk="0" hangingPunct="1">
              <a:spcBef>
                <a:spcPct val="20000"/>
              </a:spcBef>
              <a:buClr>
                <a:srgbClr val="A32638"/>
              </a:buClr>
              <a:buFont typeface="Arial" pitchFamily="34" charset="0"/>
              <a:buNone/>
              <a:defRPr sz="2133" b="1" kern="1200">
                <a:solidFill>
                  <a:schemeClr val="tx1"/>
                </a:solidFill>
                <a:latin typeface="+mn-lt"/>
                <a:ea typeface="+mn-ea"/>
                <a:cs typeface="+mn-cs"/>
              </a:defRPr>
            </a:lvl4pPr>
            <a:lvl5pPr marL="2438339" indent="0" algn="l" defTabSz="1219170" rtl="0" eaLnBrk="1" latinLnBrk="0" hangingPunct="1">
              <a:spcBef>
                <a:spcPct val="20000"/>
              </a:spcBef>
              <a:buClr>
                <a:srgbClr val="A32638"/>
              </a:buClr>
              <a:buSzPct val="100000"/>
              <a:buFont typeface="Arial" pitchFamily="34" charset="0"/>
              <a:buNone/>
              <a:defRPr sz="2133" b="1" kern="1200" baseline="0">
                <a:solidFill>
                  <a:schemeClr val="tx1"/>
                </a:solidFill>
                <a:latin typeface="+mn-lt"/>
                <a:ea typeface="+mn-ea"/>
                <a:cs typeface="+mn-cs"/>
              </a:defRPr>
            </a:lvl5pPr>
            <a:lvl6pPr marL="3047924" indent="0" algn="l" defTabSz="1219170" rtl="0" eaLnBrk="1" latinLnBrk="0" hangingPunct="1">
              <a:spcBef>
                <a:spcPct val="20000"/>
              </a:spcBef>
              <a:buClr>
                <a:schemeClr val="accent1"/>
              </a:buClr>
              <a:buFont typeface="Arial" pitchFamily="34" charset="0"/>
              <a:buNone/>
              <a:defRPr sz="2133" b="1" kern="1200">
                <a:solidFill>
                  <a:schemeClr val="tx1"/>
                </a:solidFill>
                <a:latin typeface="+mn-lt"/>
                <a:ea typeface="+mn-ea"/>
                <a:cs typeface="+mn-cs"/>
              </a:defRPr>
            </a:lvl6pPr>
            <a:lvl7pPr marL="3657509" indent="0" algn="l" defTabSz="1219170" rtl="0" eaLnBrk="1" latinLnBrk="0" hangingPunct="1">
              <a:spcBef>
                <a:spcPct val="20000"/>
              </a:spcBef>
              <a:buClr>
                <a:schemeClr val="accent1"/>
              </a:buClr>
              <a:buFont typeface="Arial" pitchFamily="34" charset="0"/>
              <a:buNone/>
              <a:defRPr sz="2133" b="1" kern="1200">
                <a:solidFill>
                  <a:schemeClr val="tx1"/>
                </a:solidFill>
                <a:latin typeface="+mn-lt"/>
                <a:ea typeface="+mn-ea"/>
                <a:cs typeface="+mn-cs"/>
              </a:defRPr>
            </a:lvl7pPr>
            <a:lvl8pPr marL="4267093" indent="0" algn="l" defTabSz="1219170" rtl="0" eaLnBrk="1" latinLnBrk="0" hangingPunct="1">
              <a:spcBef>
                <a:spcPct val="20000"/>
              </a:spcBef>
              <a:buClr>
                <a:schemeClr val="accent1"/>
              </a:buClr>
              <a:buFont typeface="Arial" pitchFamily="34" charset="0"/>
              <a:buNone/>
              <a:defRPr sz="2133" b="1" kern="1200">
                <a:solidFill>
                  <a:schemeClr val="tx1"/>
                </a:solidFill>
                <a:latin typeface="+mn-lt"/>
                <a:ea typeface="+mn-ea"/>
                <a:cs typeface="+mn-cs"/>
              </a:defRPr>
            </a:lvl8pPr>
            <a:lvl9pPr marL="4876678" indent="0" algn="l" defTabSz="1219170" rtl="0" eaLnBrk="1" latinLnBrk="0" hangingPunct="1">
              <a:spcBef>
                <a:spcPct val="20000"/>
              </a:spcBef>
              <a:buClr>
                <a:schemeClr val="accent1"/>
              </a:buClr>
              <a:buFont typeface="Arial" pitchFamily="34" charset="0"/>
              <a:buNone/>
              <a:defRPr sz="2133" b="1"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
                <a:srgbClr val="A32638"/>
              </a:buClr>
              <a:buSzPct val="85000"/>
              <a:buFont typeface="Arial" pitchFamily="34" charset="0"/>
              <a:buNone/>
              <a:tabLst/>
              <a:defRPr/>
            </a:pPr>
            <a:r>
              <a:rPr kumimoji="0" lang="en-US" sz="2400" b="1" i="0" u="none" strike="noStrike" kern="1200" cap="none" spc="0" normalizeH="0" baseline="0" noProof="0">
                <a:ln>
                  <a:noFill/>
                </a:ln>
                <a:solidFill>
                  <a:schemeClr val="accent4"/>
                </a:solidFill>
                <a:effectLst/>
                <a:uLnTx/>
                <a:uFillTx/>
                <a:latin typeface="Arial" panose="020B0604020202020204"/>
                <a:ea typeface="+mn-ea"/>
                <a:cs typeface="+mn-cs"/>
              </a:rPr>
              <a:t>HER2: Trastuzumab Deruxtecan</a:t>
            </a:r>
          </a:p>
        </p:txBody>
      </p:sp>
      <p:sp>
        <p:nvSpPr>
          <p:cNvPr id="4" name="Content Placeholder 3">
            <a:extLst>
              <a:ext uri="{FF2B5EF4-FFF2-40B4-BE49-F238E27FC236}">
                <a16:creationId xmlns:a16="http://schemas.microsoft.com/office/drawing/2014/main" id="{2A29BF2B-3B95-B54D-56C3-34FC2D3ED7DD}"/>
              </a:ext>
            </a:extLst>
          </p:cNvPr>
          <p:cNvSpPr txBox="1">
            <a:spLocks/>
          </p:cNvSpPr>
          <p:nvPr/>
        </p:nvSpPr>
        <p:spPr>
          <a:xfrm>
            <a:off x="1208076" y="1951945"/>
            <a:ext cx="4637794" cy="3948083"/>
          </a:xfrm>
          <a:prstGeom prst="rect">
            <a:avLst/>
          </a:prstGeom>
        </p:spPr>
        <p:txBody>
          <a:bodyPr vert="horz" lIns="91440" tIns="45720" rIns="91440" bIns="45720" rtlCol="0">
            <a:normAutofit/>
          </a:bodyPr>
          <a:lstStyle>
            <a:lvl1pPr marL="243834" indent="-243834" algn="l" defTabSz="1219170" rtl="0" eaLnBrk="1" latinLnBrk="0" hangingPunct="1">
              <a:spcBef>
                <a:spcPct val="20000"/>
              </a:spcBef>
              <a:buClr>
                <a:srgbClr val="A32638"/>
              </a:buClr>
              <a:buSzPct val="85000"/>
              <a:buFont typeface="Arial" pitchFamily="34" charset="0"/>
              <a:buChar char="•"/>
              <a:defRPr sz="3200" kern="1200">
                <a:solidFill>
                  <a:schemeClr val="tx1"/>
                </a:solidFill>
                <a:latin typeface="+mn-lt"/>
                <a:ea typeface="+mn-ea"/>
                <a:cs typeface="+mn-cs"/>
              </a:defRPr>
            </a:lvl1pPr>
            <a:lvl2pPr marL="609585" indent="-243834" algn="l" defTabSz="1219170" rtl="0" eaLnBrk="1" latinLnBrk="0" hangingPunct="1">
              <a:spcBef>
                <a:spcPct val="20000"/>
              </a:spcBef>
              <a:buClr>
                <a:srgbClr val="A32638"/>
              </a:buClr>
              <a:buSzPct val="85000"/>
              <a:buFont typeface="Arial" pitchFamily="34" charset="0"/>
              <a:buChar char="•"/>
              <a:defRPr sz="2667" kern="1200">
                <a:solidFill>
                  <a:schemeClr val="tx1"/>
                </a:solidFill>
                <a:latin typeface="+mn-lt"/>
                <a:ea typeface="+mn-ea"/>
                <a:cs typeface="+mn-cs"/>
              </a:defRPr>
            </a:lvl2pPr>
            <a:lvl3pPr marL="975336" indent="-243834" algn="l" defTabSz="1219170" rtl="0" eaLnBrk="1" latinLnBrk="0" hangingPunct="1">
              <a:spcBef>
                <a:spcPct val="20000"/>
              </a:spcBef>
              <a:buClr>
                <a:srgbClr val="A32638"/>
              </a:buClr>
              <a:buSzPct val="90000"/>
              <a:buFont typeface="Arial" pitchFamily="34" charset="0"/>
              <a:buChar char="•"/>
              <a:defRPr sz="2400" kern="1200">
                <a:solidFill>
                  <a:schemeClr val="tx1"/>
                </a:solidFill>
                <a:latin typeface="+mn-lt"/>
                <a:ea typeface="+mn-ea"/>
                <a:cs typeface="+mn-cs"/>
              </a:defRPr>
            </a:lvl3pPr>
            <a:lvl4pPr marL="1341086" indent="-243834" algn="l" defTabSz="1219170" rtl="0" eaLnBrk="1" latinLnBrk="0" hangingPunct="1">
              <a:spcBef>
                <a:spcPct val="20000"/>
              </a:spcBef>
              <a:buClr>
                <a:srgbClr val="A32638"/>
              </a:buClr>
              <a:buFont typeface="Arial" pitchFamily="34" charset="0"/>
              <a:buChar char="•"/>
              <a:defRPr sz="2133" kern="1200">
                <a:solidFill>
                  <a:schemeClr val="tx1"/>
                </a:solidFill>
                <a:latin typeface="+mn-lt"/>
                <a:ea typeface="+mn-ea"/>
                <a:cs typeface="+mn-cs"/>
              </a:defRPr>
            </a:lvl4pPr>
            <a:lvl5pPr marL="1584920" indent="-182875" algn="l" defTabSz="1219170" rtl="0" eaLnBrk="1" latinLnBrk="0" hangingPunct="1">
              <a:spcBef>
                <a:spcPct val="20000"/>
              </a:spcBef>
              <a:buClr>
                <a:srgbClr val="A32638"/>
              </a:buClr>
              <a:buSzPct val="100000"/>
              <a:buFont typeface="Arial" pitchFamily="34" charset="0"/>
              <a:buChar char="•"/>
              <a:defRPr sz="2133" kern="1200" baseline="0">
                <a:solidFill>
                  <a:schemeClr val="tx1"/>
                </a:solidFill>
                <a:latin typeface="+mn-lt"/>
                <a:ea typeface="+mn-ea"/>
                <a:cs typeface="+mn-cs"/>
              </a:defRPr>
            </a:lvl5pPr>
            <a:lvl6pPr marL="1828754" indent="-243834" algn="l" defTabSz="1219170" rtl="0" eaLnBrk="1" latinLnBrk="0" hangingPunct="1">
              <a:spcBef>
                <a:spcPct val="20000"/>
              </a:spcBef>
              <a:buClr>
                <a:schemeClr val="accent1"/>
              </a:buClr>
              <a:buFont typeface="Arial" pitchFamily="34" charset="0"/>
              <a:buChar char="•"/>
              <a:defRPr sz="2133" kern="1200">
                <a:solidFill>
                  <a:schemeClr val="tx1"/>
                </a:solidFill>
                <a:latin typeface="+mn-lt"/>
                <a:ea typeface="+mn-ea"/>
                <a:cs typeface="+mn-cs"/>
              </a:defRPr>
            </a:lvl6pPr>
            <a:lvl7pPr marL="2072588" indent="-243834" algn="l" defTabSz="1219170" rtl="0" eaLnBrk="1" latinLnBrk="0" hangingPunct="1">
              <a:spcBef>
                <a:spcPct val="20000"/>
              </a:spcBef>
              <a:buClr>
                <a:schemeClr val="accent1"/>
              </a:buClr>
              <a:buFont typeface="Arial" pitchFamily="34" charset="0"/>
              <a:buChar char="•"/>
              <a:defRPr sz="2133" kern="1200">
                <a:solidFill>
                  <a:schemeClr val="tx1"/>
                </a:solidFill>
                <a:latin typeface="+mn-lt"/>
                <a:ea typeface="+mn-ea"/>
                <a:cs typeface="+mn-cs"/>
              </a:defRPr>
            </a:lvl7pPr>
            <a:lvl8pPr marL="2316422" indent="-243834" algn="l" defTabSz="1219170" rtl="0" eaLnBrk="1" latinLnBrk="0" hangingPunct="1">
              <a:spcBef>
                <a:spcPct val="20000"/>
              </a:spcBef>
              <a:buClr>
                <a:schemeClr val="accent1"/>
              </a:buClr>
              <a:buFont typeface="Arial" pitchFamily="34" charset="0"/>
              <a:buChar char="•"/>
              <a:defRPr sz="2133" kern="1200">
                <a:solidFill>
                  <a:schemeClr val="tx1"/>
                </a:solidFill>
                <a:latin typeface="+mn-lt"/>
                <a:ea typeface="+mn-ea"/>
                <a:cs typeface="+mn-cs"/>
              </a:defRPr>
            </a:lvl8pPr>
            <a:lvl9pPr marL="2560256" indent="-243834" algn="l" defTabSz="1219170" rtl="0" eaLnBrk="1" latinLnBrk="0" hangingPunct="1">
              <a:spcBef>
                <a:spcPct val="20000"/>
              </a:spcBef>
              <a:buClr>
                <a:schemeClr val="accent1"/>
              </a:buClr>
              <a:buFont typeface="Arial" pitchFamily="34" charset="0"/>
              <a:buChar char="•"/>
              <a:defRPr sz="2133" kern="1200">
                <a:solidFill>
                  <a:schemeClr val="tx1"/>
                </a:solidFill>
                <a:latin typeface="+mn-lt"/>
                <a:ea typeface="+mn-ea"/>
                <a:cs typeface="+mn-cs"/>
              </a:defRPr>
            </a:lvl9pPr>
          </a:lstStyle>
          <a:p>
            <a:pPr marL="243834" marR="0" lvl="0" indent="-243834" algn="l" defTabSz="1219170" rtl="0" eaLnBrk="1" fontAlgn="auto" latinLnBrk="0" hangingPunct="1">
              <a:lnSpc>
                <a:spcPct val="100000"/>
              </a:lnSpc>
              <a:spcBef>
                <a:spcPct val="20000"/>
              </a:spcBef>
              <a:spcAft>
                <a:spcPts val="0"/>
              </a:spcAft>
              <a:buClr>
                <a:schemeClr val="accent3"/>
              </a:buClr>
              <a:buSzPct val="85000"/>
              <a:buFont typeface="Arial" pitchFamily="34" charset="0"/>
              <a:buChar char="•"/>
              <a:tabLst/>
              <a:defRPr/>
            </a:pPr>
            <a:r>
              <a:rPr kumimoji="0" lang="en-US" sz="2000" b="0" i="0" u="none" strike="noStrike" kern="1200" cap="none" spc="0" normalizeH="0" baseline="0" noProof="0">
                <a:ln>
                  <a:noFill/>
                </a:ln>
                <a:solidFill>
                  <a:sysClr val="windowText" lastClr="000000"/>
                </a:solidFill>
                <a:effectLst/>
                <a:uLnTx/>
                <a:uFillTx/>
                <a:latin typeface="Arial" panose="020B0604020202020204"/>
                <a:ea typeface="+mn-ea"/>
                <a:cs typeface="+mn-cs"/>
              </a:rPr>
              <a:t>Requires IHC testing (3+ or 2+)</a:t>
            </a:r>
          </a:p>
          <a:p>
            <a:pPr>
              <a:buClr>
                <a:schemeClr val="accent3"/>
              </a:buClr>
              <a:defRPr/>
            </a:pPr>
            <a:r>
              <a:rPr kumimoji="0" lang="en-US" sz="2000" b="0" i="0" u="none" strike="noStrike" kern="1200" cap="none" spc="0" normalizeH="0" baseline="0" noProof="0">
                <a:ln>
                  <a:noFill/>
                </a:ln>
                <a:solidFill>
                  <a:sysClr val="windowText" lastClr="000000"/>
                </a:solidFill>
                <a:effectLst/>
                <a:uLnTx/>
                <a:uFillTx/>
                <a:latin typeface="Arial" panose="020B0604020202020204"/>
                <a:ea typeface="+mn-ea"/>
                <a:cs typeface="+mn-cs"/>
              </a:rPr>
              <a:t>If not automatic, request IHC on gastric scoring </a:t>
            </a:r>
          </a:p>
        </p:txBody>
      </p:sp>
      <p:sp>
        <p:nvSpPr>
          <p:cNvPr id="5" name="Text Placeholder 4">
            <a:extLst>
              <a:ext uri="{FF2B5EF4-FFF2-40B4-BE49-F238E27FC236}">
                <a16:creationId xmlns:a16="http://schemas.microsoft.com/office/drawing/2014/main" id="{3F76C8B0-DDCB-D1BD-55DA-31C803A0D909}"/>
              </a:ext>
            </a:extLst>
          </p:cNvPr>
          <p:cNvSpPr txBox="1">
            <a:spLocks/>
          </p:cNvSpPr>
          <p:nvPr/>
        </p:nvSpPr>
        <p:spPr>
          <a:xfrm>
            <a:off x="6384232" y="1327552"/>
            <a:ext cx="5242560" cy="639763"/>
          </a:xfrm>
          <a:prstGeom prst="rect">
            <a:avLst/>
          </a:prstGeom>
          <a:noFill/>
          <a:ln w="19050" cap="flat" cmpd="sng" algn="ctr">
            <a:noFill/>
            <a:prstDash val="solid"/>
            <a:miter lim="800000"/>
          </a:ln>
          <a:effectLst/>
        </p:spPr>
        <p:txBody>
          <a:bodyPr vert="horz" lIns="91440" tIns="45720" rIns="91440" bIns="45720" rtlCol="0" anchor="ctr">
            <a:normAutofit/>
          </a:bodyPr>
          <a:lstStyle>
            <a:lvl1pPr marL="0" indent="0" algn="ctr" defTabSz="1219170" rtl="0" eaLnBrk="1" latinLnBrk="0" hangingPunct="1">
              <a:spcBef>
                <a:spcPct val="20000"/>
              </a:spcBef>
              <a:buClr>
                <a:srgbClr val="A32638"/>
              </a:buClr>
              <a:buSzPct val="85000"/>
              <a:buFont typeface="Arial" pitchFamily="34" charset="0"/>
              <a:buNone/>
              <a:defRPr lang="en-US" sz="2667" b="0" kern="1200" dirty="0" smtClean="0">
                <a:solidFill>
                  <a:srgbClr val="A32638"/>
                </a:solidFill>
                <a:latin typeface="+mn-lt"/>
                <a:ea typeface="+mn-ea"/>
                <a:cs typeface="+mn-cs"/>
              </a:defRPr>
            </a:lvl1pPr>
            <a:lvl2pPr marL="609585" indent="0" algn="l" defTabSz="1219170" rtl="0" eaLnBrk="1" latinLnBrk="0" hangingPunct="1">
              <a:spcBef>
                <a:spcPct val="20000"/>
              </a:spcBef>
              <a:buClr>
                <a:srgbClr val="A32638"/>
              </a:buClr>
              <a:buSzPct val="85000"/>
              <a:buFont typeface="Arial" pitchFamily="34" charset="0"/>
              <a:buNone/>
              <a:defRPr sz="2667" b="1" kern="1200">
                <a:solidFill>
                  <a:schemeClr val="tx1"/>
                </a:solidFill>
                <a:latin typeface="+mn-lt"/>
                <a:ea typeface="+mn-ea"/>
                <a:cs typeface="+mn-cs"/>
              </a:defRPr>
            </a:lvl2pPr>
            <a:lvl3pPr marL="1219170" indent="0" algn="l" defTabSz="1219170" rtl="0" eaLnBrk="1" latinLnBrk="0" hangingPunct="1">
              <a:spcBef>
                <a:spcPct val="20000"/>
              </a:spcBef>
              <a:buClr>
                <a:srgbClr val="A32638"/>
              </a:buClr>
              <a:buSzPct val="90000"/>
              <a:buFont typeface="Arial" pitchFamily="34" charset="0"/>
              <a:buNone/>
              <a:defRPr sz="2400" b="1" kern="1200">
                <a:solidFill>
                  <a:schemeClr val="tx1"/>
                </a:solidFill>
                <a:latin typeface="+mn-lt"/>
                <a:ea typeface="+mn-ea"/>
                <a:cs typeface="+mn-cs"/>
              </a:defRPr>
            </a:lvl3pPr>
            <a:lvl4pPr marL="1828754" indent="0" algn="l" defTabSz="1219170" rtl="0" eaLnBrk="1" latinLnBrk="0" hangingPunct="1">
              <a:spcBef>
                <a:spcPct val="20000"/>
              </a:spcBef>
              <a:buClr>
                <a:srgbClr val="A32638"/>
              </a:buClr>
              <a:buFont typeface="Arial" pitchFamily="34" charset="0"/>
              <a:buNone/>
              <a:defRPr sz="2133" b="1" kern="1200">
                <a:solidFill>
                  <a:schemeClr val="tx1"/>
                </a:solidFill>
                <a:latin typeface="+mn-lt"/>
                <a:ea typeface="+mn-ea"/>
                <a:cs typeface="+mn-cs"/>
              </a:defRPr>
            </a:lvl4pPr>
            <a:lvl5pPr marL="2438339" indent="0" algn="l" defTabSz="1219170" rtl="0" eaLnBrk="1" latinLnBrk="0" hangingPunct="1">
              <a:spcBef>
                <a:spcPct val="20000"/>
              </a:spcBef>
              <a:buClr>
                <a:srgbClr val="A32638"/>
              </a:buClr>
              <a:buSzPct val="100000"/>
              <a:buFont typeface="Arial" pitchFamily="34" charset="0"/>
              <a:buNone/>
              <a:defRPr sz="2133" b="1" kern="1200" baseline="0">
                <a:solidFill>
                  <a:schemeClr val="tx1"/>
                </a:solidFill>
                <a:latin typeface="+mn-lt"/>
                <a:ea typeface="+mn-ea"/>
                <a:cs typeface="+mn-cs"/>
              </a:defRPr>
            </a:lvl5pPr>
            <a:lvl6pPr marL="3047924" indent="0" algn="l" defTabSz="1219170" rtl="0" eaLnBrk="1" latinLnBrk="0" hangingPunct="1">
              <a:spcBef>
                <a:spcPct val="20000"/>
              </a:spcBef>
              <a:buClr>
                <a:schemeClr val="accent1"/>
              </a:buClr>
              <a:buFont typeface="Arial" pitchFamily="34" charset="0"/>
              <a:buNone/>
              <a:defRPr sz="2133" b="1" kern="1200">
                <a:solidFill>
                  <a:schemeClr val="tx1"/>
                </a:solidFill>
                <a:latin typeface="+mn-lt"/>
                <a:ea typeface="+mn-ea"/>
                <a:cs typeface="+mn-cs"/>
              </a:defRPr>
            </a:lvl6pPr>
            <a:lvl7pPr marL="3657509" indent="0" algn="l" defTabSz="1219170" rtl="0" eaLnBrk="1" latinLnBrk="0" hangingPunct="1">
              <a:spcBef>
                <a:spcPct val="20000"/>
              </a:spcBef>
              <a:buClr>
                <a:schemeClr val="accent1"/>
              </a:buClr>
              <a:buFont typeface="Arial" pitchFamily="34" charset="0"/>
              <a:buNone/>
              <a:defRPr sz="2133" b="1" kern="1200">
                <a:solidFill>
                  <a:schemeClr val="tx1"/>
                </a:solidFill>
                <a:latin typeface="+mn-lt"/>
                <a:ea typeface="+mn-ea"/>
                <a:cs typeface="+mn-cs"/>
              </a:defRPr>
            </a:lvl7pPr>
            <a:lvl8pPr marL="4267093" indent="0" algn="l" defTabSz="1219170" rtl="0" eaLnBrk="1" latinLnBrk="0" hangingPunct="1">
              <a:spcBef>
                <a:spcPct val="20000"/>
              </a:spcBef>
              <a:buClr>
                <a:schemeClr val="accent1"/>
              </a:buClr>
              <a:buFont typeface="Arial" pitchFamily="34" charset="0"/>
              <a:buNone/>
              <a:defRPr sz="2133" b="1" kern="1200">
                <a:solidFill>
                  <a:schemeClr val="tx1"/>
                </a:solidFill>
                <a:latin typeface="+mn-lt"/>
                <a:ea typeface="+mn-ea"/>
                <a:cs typeface="+mn-cs"/>
              </a:defRPr>
            </a:lvl8pPr>
            <a:lvl9pPr marL="4876678" indent="0" algn="l" defTabSz="1219170" rtl="0" eaLnBrk="1" latinLnBrk="0" hangingPunct="1">
              <a:spcBef>
                <a:spcPct val="20000"/>
              </a:spcBef>
              <a:buClr>
                <a:schemeClr val="accent1"/>
              </a:buClr>
              <a:buFont typeface="Arial" pitchFamily="34" charset="0"/>
              <a:buNone/>
              <a:defRPr sz="2133" b="1"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
                <a:srgbClr val="A32638"/>
              </a:buClr>
              <a:buSzPct val="85000"/>
              <a:buFont typeface="Arial" pitchFamily="34" charset="0"/>
              <a:buNone/>
              <a:tabLst/>
              <a:defRPr/>
            </a:pPr>
            <a:r>
              <a:rPr kumimoji="0" lang="en-US" sz="2400" b="1" i="0" u="none" strike="noStrike" kern="1200" cap="none" spc="0" normalizeH="0" baseline="0" noProof="0">
                <a:ln>
                  <a:noFill/>
                </a:ln>
                <a:solidFill>
                  <a:schemeClr val="accent4"/>
                </a:solidFill>
                <a:effectLst/>
                <a:uLnTx/>
                <a:uFillTx/>
                <a:latin typeface="Arial" panose="020B0604020202020204"/>
                <a:ea typeface="+mn-ea"/>
                <a:cs typeface="+mn-cs"/>
              </a:rPr>
              <a:t>FGFR3: Erdafitinib</a:t>
            </a:r>
          </a:p>
        </p:txBody>
      </p:sp>
      <p:sp>
        <p:nvSpPr>
          <p:cNvPr id="6" name="Content Placeholder 5">
            <a:extLst>
              <a:ext uri="{FF2B5EF4-FFF2-40B4-BE49-F238E27FC236}">
                <a16:creationId xmlns:a16="http://schemas.microsoft.com/office/drawing/2014/main" id="{803F29C1-E1F0-B9CF-EC87-426CB839B8F6}"/>
              </a:ext>
            </a:extLst>
          </p:cNvPr>
          <p:cNvSpPr txBox="1">
            <a:spLocks/>
          </p:cNvSpPr>
          <p:nvPr/>
        </p:nvSpPr>
        <p:spPr>
          <a:xfrm>
            <a:off x="6401518" y="1950760"/>
            <a:ext cx="5650781" cy="1567309"/>
          </a:xfrm>
          <a:prstGeom prst="rect">
            <a:avLst/>
          </a:prstGeom>
        </p:spPr>
        <p:txBody>
          <a:bodyPr vert="horz" lIns="91440" tIns="45720" rIns="91440" bIns="45720" rtlCol="0">
            <a:normAutofit/>
          </a:bodyPr>
          <a:lstStyle>
            <a:lvl1pPr marL="243834" indent="-243834" algn="l" defTabSz="1219170" rtl="0" eaLnBrk="1" latinLnBrk="0" hangingPunct="1">
              <a:spcBef>
                <a:spcPct val="20000"/>
              </a:spcBef>
              <a:buClr>
                <a:srgbClr val="A32638"/>
              </a:buClr>
              <a:buSzPct val="85000"/>
              <a:buFont typeface="Arial" pitchFamily="34" charset="0"/>
              <a:buChar char="•"/>
              <a:defRPr sz="3200" kern="1200">
                <a:solidFill>
                  <a:schemeClr val="tx1"/>
                </a:solidFill>
                <a:latin typeface="+mn-lt"/>
                <a:ea typeface="+mn-ea"/>
                <a:cs typeface="+mn-cs"/>
              </a:defRPr>
            </a:lvl1pPr>
            <a:lvl2pPr marL="609585" indent="-243834" algn="l" defTabSz="1219170" rtl="0" eaLnBrk="1" latinLnBrk="0" hangingPunct="1">
              <a:spcBef>
                <a:spcPct val="20000"/>
              </a:spcBef>
              <a:buClr>
                <a:srgbClr val="A32638"/>
              </a:buClr>
              <a:buSzPct val="85000"/>
              <a:buFont typeface="Arial" pitchFamily="34" charset="0"/>
              <a:buChar char="•"/>
              <a:defRPr sz="2667" kern="1200">
                <a:solidFill>
                  <a:schemeClr val="tx1"/>
                </a:solidFill>
                <a:latin typeface="+mn-lt"/>
                <a:ea typeface="+mn-ea"/>
                <a:cs typeface="+mn-cs"/>
              </a:defRPr>
            </a:lvl2pPr>
            <a:lvl3pPr marL="975336" indent="-243834" algn="l" defTabSz="1219170" rtl="0" eaLnBrk="1" latinLnBrk="0" hangingPunct="1">
              <a:spcBef>
                <a:spcPct val="20000"/>
              </a:spcBef>
              <a:buClr>
                <a:srgbClr val="A32638"/>
              </a:buClr>
              <a:buSzPct val="90000"/>
              <a:buFont typeface="Arial" pitchFamily="34" charset="0"/>
              <a:buChar char="•"/>
              <a:defRPr sz="2400" kern="1200">
                <a:solidFill>
                  <a:schemeClr val="tx1"/>
                </a:solidFill>
                <a:latin typeface="+mn-lt"/>
                <a:ea typeface="+mn-ea"/>
                <a:cs typeface="+mn-cs"/>
              </a:defRPr>
            </a:lvl3pPr>
            <a:lvl4pPr marL="1341086" indent="-243834" algn="l" defTabSz="1219170" rtl="0" eaLnBrk="1" latinLnBrk="0" hangingPunct="1">
              <a:spcBef>
                <a:spcPct val="20000"/>
              </a:spcBef>
              <a:buClr>
                <a:srgbClr val="A32638"/>
              </a:buClr>
              <a:buFont typeface="Arial" pitchFamily="34" charset="0"/>
              <a:buChar char="•"/>
              <a:defRPr sz="2133" kern="1200">
                <a:solidFill>
                  <a:schemeClr val="tx1"/>
                </a:solidFill>
                <a:latin typeface="+mn-lt"/>
                <a:ea typeface="+mn-ea"/>
                <a:cs typeface="+mn-cs"/>
              </a:defRPr>
            </a:lvl4pPr>
            <a:lvl5pPr marL="1584920" indent="-182875" algn="l" defTabSz="1219170" rtl="0" eaLnBrk="1" latinLnBrk="0" hangingPunct="1">
              <a:spcBef>
                <a:spcPct val="20000"/>
              </a:spcBef>
              <a:buClr>
                <a:srgbClr val="A32638"/>
              </a:buClr>
              <a:buSzPct val="100000"/>
              <a:buFont typeface="Arial" pitchFamily="34" charset="0"/>
              <a:buChar char="•"/>
              <a:defRPr sz="2133" kern="1200" baseline="0">
                <a:solidFill>
                  <a:schemeClr val="tx1"/>
                </a:solidFill>
                <a:latin typeface="+mn-lt"/>
                <a:ea typeface="+mn-ea"/>
                <a:cs typeface="+mn-cs"/>
              </a:defRPr>
            </a:lvl5pPr>
            <a:lvl6pPr marL="1828754" indent="-243834" algn="l" defTabSz="1219170" rtl="0" eaLnBrk="1" latinLnBrk="0" hangingPunct="1">
              <a:spcBef>
                <a:spcPct val="20000"/>
              </a:spcBef>
              <a:buClr>
                <a:schemeClr val="accent1"/>
              </a:buClr>
              <a:buFont typeface="Arial" pitchFamily="34" charset="0"/>
              <a:buChar char="•"/>
              <a:defRPr sz="2133" kern="1200">
                <a:solidFill>
                  <a:schemeClr val="tx1"/>
                </a:solidFill>
                <a:latin typeface="+mn-lt"/>
                <a:ea typeface="+mn-ea"/>
                <a:cs typeface="+mn-cs"/>
              </a:defRPr>
            </a:lvl6pPr>
            <a:lvl7pPr marL="2072588" indent="-243834" algn="l" defTabSz="1219170" rtl="0" eaLnBrk="1" latinLnBrk="0" hangingPunct="1">
              <a:spcBef>
                <a:spcPct val="20000"/>
              </a:spcBef>
              <a:buClr>
                <a:schemeClr val="accent1"/>
              </a:buClr>
              <a:buFont typeface="Arial" pitchFamily="34" charset="0"/>
              <a:buChar char="•"/>
              <a:defRPr sz="2133" kern="1200">
                <a:solidFill>
                  <a:schemeClr val="tx1"/>
                </a:solidFill>
                <a:latin typeface="+mn-lt"/>
                <a:ea typeface="+mn-ea"/>
                <a:cs typeface="+mn-cs"/>
              </a:defRPr>
            </a:lvl7pPr>
            <a:lvl8pPr marL="2316422" indent="-243834" algn="l" defTabSz="1219170" rtl="0" eaLnBrk="1" latinLnBrk="0" hangingPunct="1">
              <a:spcBef>
                <a:spcPct val="20000"/>
              </a:spcBef>
              <a:buClr>
                <a:schemeClr val="accent1"/>
              </a:buClr>
              <a:buFont typeface="Arial" pitchFamily="34" charset="0"/>
              <a:buChar char="•"/>
              <a:defRPr sz="2133" kern="1200">
                <a:solidFill>
                  <a:schemeClr val="tx1"/>
                </a:solidFill>
                <a:latin typeface="+mn-lt"/>
                <a:ea typeface="+mn-ea"/>
                <a:cs typeface="+mn-cs"/>
              </a:defRPr>
            </a:lvl8pPr>
            <a:lvl9pPr marL="2560256" indent="-243834" algn="l" defTabSz="1219170" rtl="0" eaLnBrk="1" latinLnBrk="0" hangingPunct="1">
              <a:spcBef>
                <a:spcPct val="20000"/>
              </a:spcBef>
              <a:buClr>
                <a:schemeClr val="accent1"/>
              </a:buClr>
              <a:buFont typeface="Arial" pitchFamily="34" charset="0"/>
              <a:buChar char="•"/>
              <a:defRPr sz="2133" kern="1200">
                <a:solidFill>
                  <a:schemeClr val="tx1"/>
                </a:solidFill>
                <a:latin typeface="+mn-lt"/>
                <a:ea typeface="+mn-ea"/>
                <a:cs typeface="+mn-cs"/>
              </a:defRPr>
            </a:lvl9pPr>
          </a:lstStyle>
          <a:p>
            <a:pPr marL="243834" marR="0" lvl="0" indent="-243834" algn="l" defTabSz="1219170" rtl="0" eaLnBrk="1" fontAlgn="auto" latinLnBrk="0" hangingPunct="1">
              <a:lnSpc>
                <a:spcPct val="100000"/>
              </a:lnSpc>
              <a:spcBef>
                <a:spcPct val="20000"/>
              </a:spcBef>
              <a:spcAft>
                <a:spcPts val="0"/>
              </a:spcAft>
              <a:buClr>
                <a:schemeClr val="accent3"/>
              </a:buClr>
              <a:buSzPct val="85000"/>
              <a:buFont typeface="Arial" pitchFamily="34" charset="0"/>
              <a:buChar char="•"/>
              <a:tabLst/>
              <a:defRPr/>
            </a:pPr>
            <a:r>
              <a:rPr kumimoji="0" lang="en-US" sz="2000" b="0" i="0" u="none" strike="noStrike" kern="1200" cap="none" spc="0" normalizeH="0" baseline="0" noProof="0">
                <a:ln>
                  <a:noFill/>
                </a:ln>
                <a:solidFill>
                  <a:sysClr val="windowText" lastClr="000000"/>
                </a:solidFill>
                <a:effectLst/>
                <a:uLnTx/>
                <a:uFillTx/>
                <a:latin typeface="Arial" panose="020B0604020202020204"/>
                <a:ea typeface="+mn-ea"/>
                <a:cs typeface="+mn-cs"/>
              </a:rPr>
              <a:t>Must have a susceptible </a:t>
            </a:r>
            <a:r>
              <a:rPr kumimoji="0" lang="en-US" sz="2000" b="0" i="1" u="none" strike="noStrike" kern="1200" cap="none" spc="0" normalizeH="0" baseline="0" noProof="0">
                <a:ln>
                  <a:noFill/>
                </a:ln>
                <a:solidFill>
                  <a:sysClr val="windowText" lastClr="000000"/>
                </a:solidFill>
                <a:effectLst/>
                <a:uLnTx/>
                <a:uFillTx/>
                <a:latin typeface="Arial" panose="020B0604020202020204"/>
                <a:ea typeface="+mn-ea"/>
                <a:cs typeface="+mn-cs"/>
              </a:rPr>
              <a:t>FGFR3</a:t>
            </a:r>
            <a:r>
              <a:rPr kumimoji="0" lang="en-US" sz="2000" b="0" i="0" u="none" strike="noStrike" kern="1200" cap="none" spc="0" normalizeH="0" baseline="0" noProof="0">
                <a:ln>
                  <a:noFill/>
                </a:ln>
                <a:solidFill>
                  <a:sysClr val="windowText" lastClr="000000"/>
                </a:solidFill>
                <a:effectLst/>
                <a:uLnTx/>
                <a:uFillTx/>
                <a:latin typeface="Arial" panose="020B0604020202020204"/>
                <a:ea typeface="+mn-ea"/>
                <a:cs typeface="+mn-cs"/>
              </a:rPr>
              <a:t> </a:t>
            </a:r>
            <a:r>
              <a:rPr kumimoji="0" lang="en-US" sz="2000" b="0" i="0" u="sng" strike="noStrike" kern="1200" cap="none" spc="0" normalizeH="0" baseline="0" noProof="0">
                <a:ln>
                  <a:noFill/>
                </a:ln>
                <a:solidFill>
                  <a:sysClr val="windowText" lastClr="000000"/>
                </a:solidFill>
                <a:effectLst/>
                <a:uLnTx/>
                <a:uFillTx/>
                <a:latin typeface="Arial" panose="020B0604020202020204"/>
                <a:ea typeface="+mn-ea"/>
                <a:cs typeface="+mn-cs"/>
              </a:rPr>
              <a:t>mutation</a:t>
            </a:r>
            <a:r>
              <a:rPr kumimoji="0" lang="en-US" sz="2000" b="0" i="0" u="none" strike="noStrike" kern="1200" cap="none" spc="0" normalizeH="0" baseline="0" noProof="0">
                <a:ln>
                  <a:noFill/>
                </a:ln>
                <a:solidFill>
                  <a:sysClr val="windowText" lastClr="000000"/>
                </a:solidFill>
                <a:effectLst/>
                <a:uLnTx/>
                <a:uFillTx/>
                <a:latin typeface="Arial" panose="020B0604020202020204"/>
                <a:ea typeface="+mn-ea"/>
                <a:cs typeface="+mn-cs"/>
              </a:rPr>
              <a:t> (R248C, S249C, G370C, or Y373C) or </a:t>
            </a:r>
            <a:r>
              <a:rPr kumimoji="0" lang="en-US" sz="2000" b="0" i="0" u="sng" strike="noStrike" kern="1200" cap="none" spc="0" normalizeH="0" baseline="0" noProof="0">
                <a:ln>
                  <a:noFill/>
                </a:ln>
                <a:solidFill>
                  <a:sysClr val="windowText" lastClr="000000"/>
                </a:solidFill>
                <a:effectLst/>
                <a:uLnTx/>
                <a:uFillTx/>
                <a:latin typeface="Arial" panose="020B0604020202020204"/>
                <a:ea typeface="+mn-ea"/>
                <a:cs typeface="+mn-cs"/>
              </a:rPr>
              <a:t>fusion</a:t>
            </a:r>
            <a:r>
              <a:rPr kumimoji="0" lang="en-US" sz="2000" b="0" i="0" u="none" strike="noStrike" kern="1200" cap="none" spc="0" normalizeH="0" baseline="0" noProof="0">
                <a:ln>
                  <a:noFill/>
                </a:ln>
                <a:solidFill>
                  <a:sysClr val="windowText" lastClr="000000"/>
                </a:solidFill>
                <a:effectLst/>
                <a:uLnTx/>
                <a:uFillTx/>
                <a:latin typeface="Arial" panose="020B0604020202020204"/>
                <a:ea typeface="+mn-ea"/>
                <a:cs typeface="+mn-cs"/>
              </a:rPr>
              <a:t> (TACC3_V1, TACC3_V3, or BAIAP2L1)</a:t>
            </a:r>
          </a:p>
          <a:p>
            <a:pPr marL="243834" marR="0" lvl="0" indent="-243834" algn="l" defTabSz="1219170" rtl="0" eaLnBrk="1" fontAlgn="auto" latinLnBrk="0" hangingPunct="1">
              <a:lnSpc>
                <a:spcPct val="100000"/>
              </a:lnSpc>
              <a:spcBef>
                <a:spcPct val="20000"/>
              </a:spcBef>
              <a:spcAft>
                <a:spcPts val="0"/>
              </a:spcAft>
              <a:buClr>
                <a:schemeClr val="accent3"/>
              </a:buClr>
              <a:buSzPct val="85000"/>
              <a:buFont typeface="Arial" pitchFamily="34" charset="0"/>
              <a:buChar char="•"/>
              <a:tabLst/>
              <a:defRPr/>
            </a:pPr>
            <a:r>
              <a:rPr kumimoji="0" lang="en-US" sz="2000" b="0" i="0" u="none" strike="noStrike" kern="1200" cap="none" spc="0" normalizeH="0" baseline="0" noProof="0">
                <a:ln>
                  <a:noFill/>
                </a:ln>
                <a:solidFill>
                  <a:sysClr val="windowText" lastClr="000000"/>
                </a:solidFill>
                <a:effectLst/>
                <a:uLnTx/>
                <a:uFillTx/>
                <a:latin typeface="Arial" panose="020B0604020202020204"/>
                <a:ea typeface="+mn-ea"/>
                <a:cs typeface="+mn-cs"/>
              </a:rPr>
              <a:t>10%-15% incidence in UC</a:t>
            </a:r>
          </a:p>
        </p:txBody>
      </p:sp>
      <p:pic>
        <p:nvPicPr>
          <p:cNvPr id="7" name="Picture 6">
            <a:extLst>
              <a:ext uri="{FF2B5EF4-FFF2-40B4-BE49-F238E27FC236}">
                <a16:creationId xmlns:a16="http://schemas.microsoft.com/office/drawing/2014/main" id="{FB88DBD7-1FF6-C42B-08A9-C8A87B91AE81}"/>
              </a:ext>
            </a:extLst>
          </p:cNvPr>
          <p:cNvPicPr>
            <a:picLocks noChangeAspect="1"/>
          </p:cNvPicPr>
          <p:nvPr/>
        </p:nvPicPr>
        <p:blipFill>
          <a:blip r:embed="rId3"/>
          <a:stretch>
            <a:fillRect/>
          </a:stretch>
        </p:blipFill>
        <p:spPr>
          <a:xfrm>
            <a:off x="1501082" y="3144663"/>
            <a:ext cx="3833410" cy="2878845"/>
          </a:xfrm>
          <a:prstGeom prst="rect">
            <a:avLst/>
          </a:prstGeom>
        </p:spPr>
      </p:pic>
      <p:sp>
        <p:nvSpPr>
          <p:cNvPr id="8" name="TextBox 7">
            <a:extLst>
              <a:ext uri="{FF2B5EF4-FFF2-40B4-BE49-F238E27FC236}">
                <a16:creationId xmlns:a16="http://schemas.microsoft.com/office/drawing/2014/main" id="{B9F077EC-BEDE-5F44-5CA9-768DF1D0154F}"/>
              </a:ext>
            </a:extLst>
          </p:cNvPr>
          <p:cNvSpPr txBox="1"/>
          <p:nvPr/>
        </p:nvSpPr>
        <p:spPr>
          <a:xfrm>
            <a:off x="3075080" y="3189652"/>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Arial" panose="020B0604020202020204"/>
                <a:ea typeface="+mn-ea"/>
                <a:cs typeface="+mn-cs"/>
              </a:rPr>
              <a:t>0</a:t>
            </a:r>
          </a:p>
        </p:txBody>
      </p:sp>
      <p:sp>
        <p:nvSpPr>
          <p:cNvPr id="10" name="TextBox 9">
            <a:extLst>
              <a:ext uri="{FF2B5EF4-FFF2-40B4-BE49-F238E27FC236}">
                <a16:creationId xmlns:a16="http://schemas.microsoft.com/office/drawing/2014/main" id="{2E9273FE-8DA6-C44A-E05E-49FB770A7CB8}"/>
              </a:ext>
            </a:extLst>
          </p:cNvPr>
          <p:cNvSpPr txBox="1"/>
          <p:nvPr/>
        </p:nvSpPr>
        <p:spPr>
          <a:xfrm>
            <a:off x="4802205" y="3196335"/>
            <a:ext cx="4475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Arial" panose="020B0604020202020204"/>
                <a:ea typeface="+mn-ea"/>
                <a:cs typeface="+mn-cs"/>
              </a:rPr>
              <a:t>1+</a:t>
            </a:r>
          </a:p>
        </p:txBody>
      </p:sp>
      <p:sp>
        <p:nvSpPr>
          <p:cNvPr id="11" name="TextBox 10">
            <a:extLst>
              <a:ext uri="{FF2B5EF4-FFF2-40B4-BE49-F238E27FC236}">
                <a16:creationId xmlns:a16="http://schemas.microsoft.com/office/drawing/2014/main" id="{7E757316-CBA9-6358-10C0-004A80A83D7D}"/>
              </a:ext>
            </a:extLst>
          </p:cNvPr>
          <p:cNvSpPr txBox="1"/>
          <p:nvPr/>
        </p:nvSpPr>
        <p:spPr>
          <a:xfrm>
            <a:off x="3014878" y="4562233"/>
            <a:ext cx="4475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Arial" panose="020B0604020202020204"/>
                <a:ea typeface="+mn-ea"/>
                <a:cs typeface="+mn-cs"/>
              </a:rPr>
              <a:t>2+</a:t>
            </a:r>
          </a:p>
        </p:txBody>
      </p:sp>
      <p:sp>
        <p:nvSpPr>
          <p:cNvPr id="12" name="TextBox 11">
            <a:extLst>
              <a:ext uri="{FF2B5EF4-FFF2-40B4-BE49-F238E27FC236}">
                <a16:creationId xmlns:a16="http://schemas.microsoft.com/office/drawing/2014/main" id="{774E2E17-8241-18A8-5FFE-87229D67CBF2}"/>
              </a:ext>
            </a:extLst>
          </p:cNvPr>
          <p:cNvSpPr txBox="1"/>
          <p:nvPr/>
        </p:nvSpPr>
        <p:spPr>
          <a:xfrm>
            <a:off x="4886934" y="4563977"/>
            <a:ext cx="4475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Arial" panose="020B0604020202020204"/>
                <a:ea typeface="+mn-ea"/>
                <a:cs typeface="+mn-cs"/>
              </a:rPr>
              <a:t>3+</a:t>
            </a:r>
          </a:p>
        </p:txBody>
      </p:sp>
      <p:pic>
        <p:nvPicPr>
          <p:cNvPr id="15" name="Picture 14">
            <a:extLst>
              <a:ext uri="{FF2B5EF4-FFF2-40B4-BE49-F238E27FC236}">
                <a16:creationId xmlns:a16="http://schemas.microsoft.com/office/drawing/2014/main" id="{F63934B5-F42B-BD94-E593-D944C28BE1A5}"/>
              </a:ext>
            </a:extLst>
          </p:cNvPr>
          <p:cNvPicPr>
            <a:picLocks noChangeAspect="1"/>
          </p:cNvPicPr>
          <p:nvPr/>
        </p:nvPicPr>
        <p:blipFill>
          <a:blip r:embed="rId4">
            <a:clrChange>
              <a:clrFrom>
                <a:srgbClr val="F8F9FA"/>
              </a:clrFrom>
              <a:clrTo>
                <a:srgbClr val="F8F9FA">
                  <a:alpha val="0"/>
                </a:srgbClr>
              </a:clrTo>
            </a:clrChange>
          </a:blip>
          <a:stretch>
            <a:fillRect/>
          </a:stretch>
        </p:blipFill>
        <p:spPr>
          <a:xfrm>
            <a:off x="6746754" y="3438372"/>
            <a:ext cx="3244007" cy="1159370"/>
          </a:xfrm>
          <a:prstGeom prst="rect">
            <a:avLst/>
          </a:prstGeom>
        </p:spPr>
      </p:pic>
      <p:pic>
        <p:nvPicPr>
          <p:cNvPr id="27" name="Picture 26">
            <a:extLst>
              <a:ext uri="{FF2B5EF4-FFF2-40B4-BE49-F238E27FC236}">
                <a16:creationId xmlns:a16="http://schemas.microsoft.com/office/drawing/2014/main" id="{363A9C30-3F20-228B-413F-AE5AC409C365}"/>
              </a:ext>
            </a:extLst>
          </p:cNvPr>
          <p:cNvPicPr>
            <a:picLocks noChangeAspect="1"/>
          </p:cNvPicPr>
          <p:nvPr/>
        </p:nvPicPr>
        <p:blipFill>
          <a:blip r:embed="rId5"/>
          <a:stretch>
            <a:fillRect/>
          </a:stretch>
        </p:blipFill>
        <p:spPr>
          <a:xfrm>
            <a:off x="7220834" y="4671817"/>
            <a:ext cx="2295845" cy="1114581"/>
          </a:xfrm>
          <a:prstGeom prst="rect">
            <a:avLst/>
          </a:prstGeom>
        </p:spPr>
      </p:pic>
      <p:sp>
        <p:nvSpPr>
          <p:cNvPr id="9" name="Text Placeholder 17">
            <a:extLst>
              <a:ext uri="{FF2B5EF4-FFF2-40B4-BE49-F238E27FC236}">
                <a16:creationId xmlns:a16="http://schemas.microsoft.com/office/drawing/2014/main" id="{45705952-B8F3-C2EC-DEEE-9AF45E40DAA9}"/>
              </a:ext>
            </a:extLst>
          </p:cNvPr>
          <p:cNvSpPr txBox="1">
            <a:spLocks/>
          </p:cNvSpPr>
          <p:nvPr/>
        </p:nvSpPr>
        <p:spPr>
          <a:xfrm>
            <a:off x="1356476" y="6372552"/>
            <a:ext cx="7397122" cy="29869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1000" b="0" i="0" kern="1200">
                <a:solidFill>
                  <a:schemeClr val="tx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2"/>
              </a:buClr>
              <a:buFont typeface="System Font Regular"/>
              <a:buChar char="-"/>
              <a:defRPr sz="2400" b="0" i="0" kern="1200">
                <a:solidFill>
                  <a:schemeClr val="tx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2"/>
              </a:buClr>
              <a:buFont typeface="System Font Regular"/>
              <a:buChar char="&gt;"/>
              <a:defRPr sz="2000" b="0" i="0" kern="1200">
                <a:solidFill>
                  <a:schemeClr val="tx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2"/>
              </a:buClr>
              <a:buFont typeface="Wingdings" pitchFamily="2" charset="2"/>
              <a:buChar char="§"/>
              <a:defRPr sz="1800" b="0" i="0" kern="1200">
                <a:solidFill>
                  <a:schemeClr val="tx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2"/>
              </a:buClr>
              <a:buFont typeface="Courier New" panose="02070309020205020404" pitchFamily="49" charset="0"/>
              <a:buChar char="o"/>
              <a:defRPr sz="1800" b="0" i="0" kern="1200">
                <a:solidFill>
                  <a:schemeClr val="tx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A7E1"/>
              </a:buClr>
              <a:buSzTx/>
              <a:buFont typeface="Arial" panose="020B0604020202020204" pitchFamily="34" charset="0"/>
              <a:buNone/>
              <a:tabLst/>
              <a:defRPr/>
            </a:pPr>
            <a:r>
              <a:rPr kumimoji="0" lang="en-US" sz="9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El Ochi MR, et al. </a:t>
            </a:r>
            <a:r>
              <a:rPr kumimoji="0" lang="en-US" sz="900" b="0" i="1"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BMC Clin </a:t>
            </a:r>
            <a:r>
              <a:rPr kumimoji="0" lang="en-US" sz="900" b="0" i="1" u="none" strike="noStrike" kern="1200" cap="none" spc="0" normalizeH="0" baseline="0" noProof="0" err="1">
                <a:ln>
                  <a:noFill/>
                </a:ln>
                <a:solidFill>
                  <a:srgbClr val="6E7E83">
                    <a:lumMod val="50000"/>
                  </a:srgbClr>
                </a:solidFill>
                <a:effectLst/>
                <a:uLnTx/>
                <a:uFillTx/>
                <a:latin typeface="Arial" panose="020B0604020202020204" pitchFamily="34" charset="0"/>
                <a:ea typeface="+mn-ea"/>
                <a:cs typeface="Arial" panose="020B0604020202020204" pitchFamily="34" charset="0"/>
              </a:rPr>
              <a:t>Pathol</a:t>
            </a:r>
            <a:r>
              <a:rPr kumimoji="0" lang="en-US" sz="900" b="0" i="1"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 </a:t>
            </a:r>
            <a:r>
              <a:rPr kumimoji="0" lang="en-US" sz="9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2017;17:3. </a:t>
            </a:r>
            <a:r>
              <a:rPr kumimoji="0" lang="en-US" sz="900" b="0" i="0" u="none" strike="noStrike" kern="1200" cap="none" spc="0" normalizeH="0" baseline="0" noProof="0" err="1">
                <a:ln>
                  <a:noFill/>
                </a:ln>
                <a:solidFill>
                  <a:srgbClr val="6E7E83">
                    <a:lumMod val="50000"/>
                  </a:srgbClr>
                </a:solidFill>
                <a:effectLst/>
                <a:uLnTx/>
                <a:uFillTx/>
                <a:latin typeface="Arial" panose="020B0604020202020204" pitchFamily="34" charset="0"/>
                <a:ea typeface="+mn-ea"/>
                <a:cs typeface="Arial" panose="020B0604020202020204" pitchFamily="34" charset="0"/>
              </a:rPr>
              <a:t>Loriot</a:t>
            </a:r>
            <a:r>
              <a:rPr kumimoji="0" lang="en-US" sz="9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 Y, et al. </a:t>
            </a:r>
            <a:r>
              <a:rPr kumimoji="0" lang="en-US" sz="900" b="0" i="1"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N Engl J Med</a:t>
            </a:r>
            <a:r>
              <a:rPr kumimoji="0" lang="en-US" sz="9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 2023;389(21):1961-1971. </a:t>
            </a:r>
          </a:p>
          <a:p>
            <a:pPr marL="0" marR="0" lvl="0" indent="0" algn="l" defTabSz="914400" rtl="0" eaLnBrk="1" fontAlgn="auto" latinLnBrk="0" hangingPunct="1">
              <a:lnSpc>
                <a:spcPct val="100000"/>
              </a:lnSpc>
              <a:spcBef>
                <a:spcPts val="1000"/>
              </a:spcBef>
              <a:spcAft>
                <a:spcPts val="0"/>
              </a:spcAft>
              <a:buClr>
                <a:srgbClr val="00A7E1"/>
              </a:buClr>
              <a:buSzTx/>
              <a:buFont typeface="Arial" panose="020B0604020202020204" pitchFamily="34" charset="0"/>
              <a:buNone/>
              <a:tabLst/>
              <a:defRPr/>
            </a:pPr>
            <a:endParaRPr kumimoji="0" lang="en-US" sz="9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2B1CAC8D-119A-C64B-F6C1-D9596BB79EFA}"/>
              </a:ext>
            </a:extLst>
          </p:cNvPr>
          <p:cNvSpPr/>
          <p:nvPr/>
        </p:nvSpPr>
        <p:spPr>
          <a:xfrm>
            <a:off x="1528166" y="4597742"/>
            <a:ext cx="3741053" cy="1400406"/>
          </a:xfrm>
          <a:prstGeom prst="rect">
            <a:avLst/>
          </a:prstGeom>
          <a:noFill/>
          <a:ln w="25400">
            <a:solidFill>
              <a:schemeClr val="bg1"/>
            </a:solidFill>
          </a:ln>
          <a:effectLst>
            <a:glow rad="76800">
              <a:schemeClr val="accent3">
                <a:lumMod val="60000"/>
                <a:lumOff val="40000"/>
                <a:alpha val="73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6314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1DEFD-7417-A1B6-4555-DFDC69702AA3}"/>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8C1462B3-0E3F-A693-BD8C-B67B0F7EC0CA}"/>
              </a:ext>
            </a:extLst>
          </p:cNvPr>
          <p:cNvSpPr>
            <a:spLocks noGrp="1"/>
          </p:cNvSpPr>
          <p:nvPr>
            <p:ph type="title"/>
          </p:nvPr>
        </p:nvSpPr>
        <p:spPr>
          <a:xfrm>
            <a:off x="838200" y="365125"/>
            <a:ext cx="10515600" cy="871393"/>
          </a:xfrm>
        </p:spPr>
        <p:txBody>
          <a:bodyPr>
            <a:noAutofit/>
          </a:bodyPr>
          <a:lstStyle/>
          <a:p>
            <a:pPr marR="0" lvl="1">
              <a:lnSpc>
                <a:spcPct val="115000"/>
              </a:lnSpc>
              <a:spcBef>
                <a:spcPts val="600"/>
              </a:spcBef>
              <a:spcAft>
                <a:spcPts val="600"/>
              </a:spcAft>
            </a:pPr>
            <a:r>
              <a:rPr lang="en-US" sz="3200" b="1">
                <a:solidFill>
                  <a:schemeClr val="accent2"/>
                </a:solidFill>
                <a:effectLst/>
                <a:latin typeface="Arial" panose="020B0604020202020204" pitchFamily="34" charset="0"/>
                <a:ea typeface="Times New Roman" panose="02020603050405020304" pitchFamily="18" charset="0"/>
                <a:cs typeface="Times New Roman" panose="02020603050405020304" pitchFamily="18" charset="0"/>
              </a:rPr>
              <a:t>DESTINY-PanTumor02: Study Design</a:t>
            </a:r>
          </a:p>
        </p:txBody>
      </p:sp>
      <p:sp>
        <p:nvSpPr>
          <p:cNvPr id="9" name="Text Placeholder 17">
            <a:extLst>
              <a:ext uri="{FF2B5EF4-FFF2-40B4-BE49-F238E27FC236}">
                <a16:creationId xmlns:a16="http://schemas.microsoft.com/office/drawing/2014/main" id="{3846BFF8-C34C-8E41-87C7-FFEFDF0B3A82}"/>
              </a:ext>
            </a:extLst>
          </p:cNvPr>
          <p:cNvSpPr txBox="1">
            <a:spLocks/>
          </p:cNvSpPr>
          <p:nvPr/>
        </p:nvSpPr>
        <p:spPr>
          <a:xfrm>
            <a:off x="1356476" y="6372552"/>
            <a:ext cx="7397122" cy="29869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1000" b="0" i="0" kern="1200">
                <a:solidFill>
                  <a:schemeClr val="tx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2"/>
              </a:buClr>
              <a:buFont typeface="System Font Regular"/>
              <a:buChar char="-"/>
              <a:defRPr sz="2400" b="0" i="0" kern="1200">
                <a:solidFill>
                  <a:schemeClr val="tx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2"/>
              </a:buClr>
              <a:buFont typeface="System Font Regular"/>
              <a:buChar char="&gt;"/>
              <a:defRPr sz="2000" b="0" i="0" kern="1200">
                <a:solidFill>
                  <a:schemeClr val="tx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2"/>
              </a:buClr>
              <a:buFont typeface="Wingdings" pitchFamily="2" charset="2"/>
              <a:buChar char="§"/>
              <a:defRPr sz="1800" b="0" i="0" kern="1200">
                <a:solidFill>
                  <a:schemeClr val="tx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2"/>
              </a:buClr>
              <a:buFont typeface="Courier New" panose="02070309020205020404" pitchFamily="49" charset="0"/>
              <a:buChar char="o"/>
              <a:defRPr sz="1800" b="0" i="0" kern="1200">
                <a:solidFill>
                  <a:schemeClr val="tx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A7E1"/>
              </a:buClr>
              <a:buSzTx/>
              <a:buFont typeface="Arial" panose="020B0604020202020204" pitchFamily="34" charset="0"/>
              <a:buNone/>
              <a:tabLst/>
              <a:defRPr/>
            </a:pPr>
            <a:r>
              <a:rPr kumimoji="0" lang="en-US" sz="9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Meric-Bernstam F, et al. </a:t>
            </a:r>
            <a:r>
              <a:rPr kumimoji="0" lang="it-IT" sz="900" b="0" i="1"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J Clin Oncol</a:t>
            </a:r>
            <a:r>
              <a:rPr kumimoji="0" lang="it-IT" sz="9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 2024;42(1):47-58.</a:t>
            </a:r>
          </a:p>
        </p:txBody>
      </p:sp>
      <p:sp>
        <p:nvSpPr>
          <p:cNvPr id="17" name="Content Placeholder 3">
            <a:extLst>
              <a:ext uri="{FF2B5EF4-FFF2-40B4-BE49-F238E27FC236}">
                <a16:creationId xmlns:a16="http://schemas.microsoft.com/office/drawing/2014/main" id="{38D979F0-B215-A655-3760-3D11F68B2236}"/>
              </a:ext>
            </a:extLst>
          </p:cNvPr>
          <p:cNvSpPr txBox="1">
            <a:spLocks/>
          </p:cNvSpPr>
          <p:nvPr/>
        </p:nvSpPr>
        <p:spPr>
          <a:xfrm>
            <a:off x="838200" y="1571749"/>
            <a:ext cx="3414311" cy="406612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800" b="0" i="0" kern="1200">
                <a:solidFill>
                  <a:schemeClr val="tx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2"/>
              </a:buClr>
              <a:buFont typeface="System Font Regular"/>
              <a:buChar char="-"/>
              <a:defRPr sz="2400" b="0" i="0" kern="1200">
                <a:solidFill>
                  <a:schemeClr val="tx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2"/>
              </a:buClr>
              <a:buFont typeface="System Font Regular"/>
              <a:buChar char="&gt;"/>
              <a:defRPr sz="2000" b="0" i="0" kern="1200">
                <a:solidFill>
                  <a:schemeClr val="tx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2"/>
              </a:buClr>
              <a:buFont typeface="Wingdings" pitchFamily="2" charset="2"/>
              <a:buChar char="§"/>
              <a:defRPr sz="1800" b="0" i="0" kern="1200">
                <a:solidFill>
                  <a:schemeClr val="tx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2"/>
              </a:buClr>
              <a:buFont typeface="Courier New" panose="02070309020205020404" pitchFamily="49" charset="0"/>
              <a:buChar char="o"/>
              <a:defRPr sz="1800" b="0" i="0" kern="1200">
                <a:solidFill>
                  <a:schemeClr val="tx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chemeClr val="accent3"/>
              </a:buClr>
              <a:buSzTx/>
              <a:buFont typeface="Arial" panose="020B0604020202020204" pitchFamily="34" charset="0"/>
              <a:buChar char="•"/>
              <a:tabLst/>
              <a:defRPr/>
            </a:pPr>
            <a:r>
              <a:rPr kumimoji="0" lang="en-US" sz="24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Advanced solid tumors not eligible for curative therapy </a:t>
            </a:r>
          </a:p>
          <a:p>
            <a:pPr marL="342900" marR="0" lvl="0" indent="-342900" algn="l" defTabSz="914400" rtl="0" eaLnBrk="1" fontAlgn="auto" latinLnBrk="0" hangingPunct="1">
              <a:lnSpc>
                <a:spcPct val="100000"/>
              </a:lnSpc>
              <a:spcBef>
                <a:spcPts val="0"/>
              </a:spcBef>
              <a:spcAft>
                <a:spcPts val="600"/>
              </a:spcAft>
              <a:buClr>
                <a:schemeClr val="accent3"/>
              </a:buClr>
              <a:buSzTx/>
              <a:buFont typeface="Arial" panose="020B0604020202020204" pitchFamily="34" charset="0"/>
              <a:buChar char="•"/>
              <a:tabLst/>
              <a:defRPr/>
            </a:pPr>
            <a:r>
              <a:rPr kumimoji="0" lang="en-US" sz="24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2L patient population</a:t>
            </a:r>
          </a:p>
          <a:p>
            <a:pPr marL="342900" marR="0" lvl="0" indent="-342900" algn="l" defTabSz="914400" rtl="0" eaLnBrk="1" fontAlgn="auto" latinLnBrk="0" hangingPunct="1">
              <a:lnSpc>
                <a:spcPct val="100000"/>
              </a:lnSpc>
              <a:spcBef>
                <a:spcPts val="0"/>
              </a:spcBef>
              <a:spcAft>
                <a:spcPts val="600"/>
              </a:spcAft>
              <a:buClr>
                <a:schemeClr val="accent3"/>
              </a:buClr>
              <a:buSzTx/>
              <a:buFont typeface="Arial" panose="020B0604020202020204" pitchFamily="34" charset="0"/>
              <a:buChar char="•"/>
              <a:tabLst/>
              <a:defRPr/>
            </a:pPr>
            <a:r>
              <a:rPr kumimoji="0" lang="en-US" sz="24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HER2 (IHC 3+ or 2+)</a:t>
            </a:r>
          </a:p>
          <a:p>
            <a:pPr marL="342900" marR="0" lvl="0" indent="-342900" algn="l" defTabSz="914400" rtl="0" eaLnBrk="1" fontAlgn="auto" latinLnBrk="0" hangingPunct="1">
              <a:lnSpc>
                <a:spcPct val="100000"/>
              </a:lnSpc>
              <a:spcBef>
                <a:spcPts val="0"/>
              </a:spcBef>
              <a:spcAft>
                <a:spcPts val="600"/>
              </a:spcAft>
              <a:buClr>
                <a:schemeClr val="accent3"/>
              </a:buClr>
              <a:buSzTx/>
              <a:buFont typeface="Arial" panose="020B0604020202020204" pitchFamily="34" charset="0"/>
              <a:buChar char="•"/>
              <a:tabLst/>
              <a:defRPr/>
            </a:pPr>
            <a:r>
              <a:rPr kumimoji="0" lang="en-US" sz="24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Prior HER2-targeting agents allowed</a:t>
            </a:r>
          </a:p>
          <a:p>
            <a:pPr marL="342900" marR="0" lvl="0" indent="-342900" algn="l" defTabSz="914400" rtl="0" eaLnBrk="1" fontAlgn="auto" latinLnBrk="0" hangingPunct="1">
              <a:lnSpc>
                <a:spcPct val="100000"/>
              </a:lnSpc>
              <a:spcBef>
                <a:spcPts val="0"/>
              </a:spcBef>
              <a:spcAft>
                <a:spcPts val="600"/>
              </a:spcAft>
              <a:buClr>
                <a:schemeClr val="accent3"/>
              </a:buClr>
              <a:buSzTx/>
              <a:buFont typeface="Arial" panose="020B0604020202020204" pitchFamily="34" charset="0"/>
              <a:buChar char="•"/>
              <a:tabLst/>
              <a:defRPr/>
            </a:pPr>
            <a:r>
              <a:rPr kumimoji="0" lang="en-US" sz="24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ECOG PS 0-1</a:t>
            </a:r>
          </a:p>
        </p:txBody>
      </p:sp>
      <p:grpSp>
        <p:nvGrpSpPr>
          <p:cNvPr id="12" name="Group 11">
            <a:extLst>
              <a:ext uri="{FF2B5EF4-FFF2-40B4-BE49-F238E27FC236}">
                <a16:creationId xmlns:a16="http://schemas.microsoft.com/office/drawing/2014/main" id="{35115536-457A-E77E-03EE-AEF7EC85EAB3}"/>
              </a:ext>
            </a:extLst>
          </p:cNvPr>
          <p:cNvGrpSpPr/>
          <p:nvPr/>
        </p:nvGrpSpPr>
        <p:grpSpPr>
          <a:xfrm>
            <a:off x="3894934" y="1436811"/>
            <a:ext cx="8297066" cy="3984378"/>
            <a:chOff x="3894934" y="1690688"/>
            <a:chExt cx="8297066" cy="3984378"/>
          </a:xfrm>
        </p:grpSpPr>
        <p:grpSp>
          <p:nvGrpSpPr>
            <p:cNvPr id="11" name="Group 10">
              <a:extLst>
                <a:ext uri="{FF2B5EF4-FFF2-40B4-BE49-F238E27FC236}">
                  <a16:creationId xmlns:a16="http://schemas.microsoft.com/office/drawing/2014/main" id="{03FAB7B6-E00A-3F6F-63B6-F01265783706}"/>
                </a:ext>
              </a:extLst>
            </p:cNvPr>
            <p:cNvGrpSpPr/>
            <p:nvPr/>
          </p:nvGrpSpPr>
          <p:grpSpPr>
            <a:xfrm>
              <a:off x="4131153" y="1690688"/>
              <a:ext cx="8060847" cy="3767691"/>
              <a:chOff x="4131153" y="1690688"/>
              <a:chExt cx="8060847" cy="3767691"/>
            </a:xfrm>
          </p:grpSpPr>
          <p:grpSp>
            <p:nvGrpSpPr>
              <p:cNvPr id="19" name="Group 18">
                <a:extLst>
                  <a:ext uri="{FF2B5EF4-FFF2-40B4-BE49-F238E27FC236}">
                    <a16:creationId xmlns:a16="http://schemas.microsoft.com/office/drawing/2014/main" id="{5EAAED4C-46C7-FC8F-5005-9E33A48E86D3}"/>
                  </a:ext>
                </a:extLst>
              </p:cNvPr>
              <p:cNvGrpSpPr/>
              <p:nvPr/>
            </p:nvGrpSpPr>
            <p:grpSpPr>
              <a:xfrm>
                <a:off x="10203698" y="2540774"/>
                <a:ext cx="937120" cy="1486045"/>
                <a:chOff x="9917880" y="2540774"/>
                <a:chExt cx="937120" cy="1486045"/>
              </a:xfrm>
            </p:grpSpPr>
            <p:sp>
              <p:nvSpPr>
                <p:cNvPr id="20" name="Rectangle 19">
                  <a:extLst>
                    <a:ext uri="{FF2B5EF4-FFF2-40B4-BE49-F238E27FC236}">
                      <a16:creationId xmlns:a16="http://schemas.microsoft.com/office/drawing/2014/main" id="{7B2030B1-3E5C-4C7A-B70A-3AB2F21007B4}"/>
                    </a:ext>
                  </a:extLst>
                </p:cNvPr>
                <p:cNvSpPr/>
                <p:nvPr/>
              </p:nvSpPr>
              <p:spPr>
                <a:xfrm>
                  <a:off x="10697344" y="2540774"/>
                  <a:ext cx="157656" cy="178676"/>
                </a:xfrm>
                <a:prstGeom prst="rect">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roxima Nova Rg"/>
                    <a:ea typeface="+mn-ea"/>
                    <a:cs typeface="+mn-cs"/>
                  </a:endParaRPr>
                </a:p>
              </p:txBody>
            </p:sp>
            <p:sp>
              <p:nvSpPr>
                <p:cNvPr id="21" name="Rectangle 20">
                  <a:extLst>
                    <a:ext uri="{FF2B5EF4-FFF2-40B4-BE49-F238E27FC236}">
                      <a16:creationId xmlns:a16="http://schemas.microsoft.com/office/drawing/2014/main" id="{944E1021-5A4B-7BD9-AAE1-96D44D647373}"/>
                    </a:ext>
                  </a:extLst>
                </p:cNvPr>
                <p:cNvSpPr/>
                <p:nvPr/>
              </p:nvSpPr>
              <p:spPr>
                <a:xfrm>
                  <a:off x="9958554" y="3208283"/>
                  <a:ext cx="157656" cy="178676"/>
                </a:xfrm>
                <a:prstGeom prst="rect">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roxima Nova Rg"/>
                    <a:ea typeface="+mn-ea"/>
                    <a:cs typeface="+mn-cs"/>
                  </a:endParaRPr>
                </a:p>
              </p:txBody>
            </p:sp>
            <p:sp>
              <p:nvSpPr>
                <p:cNvPr id="22" name="Rectangle 21">
                  <a:extLst>
                    <a:ext uri="{FF2B5EF4-FFF2-40B4-BE49-F238E27FC236}">
                      <a16:creationId xmlns:a16="http://schemas.microsoft.com/office/drawing/2014/main" id="{C7EBAFE9-3E38-FCA6-FC63-75ED7D67B61D}"/>
                    </a:ext>
                  </a:extLst>
                </p:cNvPr>
                <p:cNvSpPr/>
                <p:nvPr/>
              </p:nvSpPr>
              <p:spPr>
                <a:xfrm>
                  <a:off x="9958554" y="3514607"/>
                  <a:ext cx="157656" cy="178676"/>
                </a:xfrm>
                <a:prstGeom prst="rect">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roxima Nova Rg"/>
                    <a:ea typeface="+mn-ea"/>
                    <a:cs typeface="+mn-cs"/>
                  </a:endParaRPr>
                </a:p>
              </p:txBody>
            </p:sp>
            <p:sp>
              <p:nvSpPr>
                <p:cNvPr id="23" name="Rectangle 22">
                  <a:extLst>
                    <a:ext uri="{FF2B5EF4-FFF2-40B4-BE49-F238E27FC236}">
                      <a16:creationId xmlns:a16="http://schemas.microsoft.com/office/drawing/2014/main" id="{52A3D7B7-355F-5D52-62CB-40037DE8BDFA}"/>
                    </a:ext>
                  </a:extLst>
                </p:cNvPr>
                <p:cNvSpPr/>
                <p:nvPr/>
              </p:nvSpPr>
              <p:spPr>
                <a:xfrm>
                  <a:off x="9917880" y="3848143"/>
                  <a:ext cx="157656" cy="178676"/>
                </a:xfrm>
                <a:prstGeom prst="rect">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roxima Nova Rg"/>
                    <a:ea typeface="+mn-ea"/>
                    <a:cs typeface="+mn-cs"/>
                  </a:endParaRPr>
                </a:p>
              </p:txBody>
            </p:sp>
          </p:grpSp>
          <p:grpSp>
            <p:nvGrpSpPr>
              <p:cNvPr id="6" name="Group 5">
                <a:extLst>
                  <a:ext uri="{FF2B5EF4-FFF2-40B4-BE49-F238E27FC236}">
                    <a16:creationId xmlns:a16="http://schemas.microsoft.com/office/drawing/2014/main" id="{F08D9E5D-4D29-6347-14DF-C8B605566C9A}"/>
                  </a:ext>
                </a:extLst>
              </p:cNvPr>
              <p:cNvGrpSpPr/>
              <p:nvPr/>
            </p:nvGrpSpPr>
            <p:grpSpPr>
              <a:xfrm>
                <a:off x="4131153" y="1690688"/>
                <a:ext cx="8060847" cy="3767691"/>
                <a:chOff x="4131153" y="1690688"/>
                <a:chExt cx="8060847" cy="3767691"/>
              </a:xfrm>
            </p:grpSpPr>
            <p:pic>
              <p:nvPicPr>
                <p:cNvPr id="16" name="Picture 15">
                  <a:extLst>
                    <a:ext uri="{FF2B5EF4-FFF2-40B4-BE49-F238E27FC236}">
                      <a16:creationId xmlns:a16="http://schemas.microsoft.com/office/drawing/2014/main" id="{6A6A53C2-25E2-B878-F15D-0B3BA79B8459}"/>
                    </a:ext>
                  </a:extLst>
                </p:cNvPr>
                <p:cNvPicPr>
                  <a:picLocks noChangeAspect="1"/>
                </p:cNvPicPr>
                <p:nvPr/>
              </p:nvPicPr>
              <p:blipFill>
                <a:blip r:embed="rId3"/>
                <a:stretch>
                  <a:fillRect/>
                </a:stretch>
              </p:blipFill>
              <p:spPr>
                <a:xfrm>
                  <a:off x="4131153" y="1690688"/>
                  <a:ext cx="8060847" cy="3767691"/>
                </a:xfrm>
                <a:prstGeom prst="rect">
                  <a:avLst/>
                </a:prstGeom>
              </p:spPr>
            </p:pic>
            <p:pic>
              <p:nvPicPr>
                <p:cNvPr id="5" name="Picture 4">
                  <a:extLst>
                    <a:ext uri="{FF2B5EF4-FFF2-40B4-BE49-F238E27FC236}">
                      <a16:creationId xmlns:a16="http://schemas.microsoft.com/office/drawing/2014/main" id="{2726146D-D98F-5A77-FA1F-DEA88C18B5B6}"/>
                    </a:ext>
                  </a:extLst>
                </p:cNvPr>
                <p:cNvPicPr>
                  <a:picLocks noChangeAspect="1"/>
                </p:cNvPicPr>
                <p:nvPr/>
              </p:nvPicPr>
              <p:blipFill>
                <a:blip r:embed="rId4"/>
                <a:stretch>
                  <a:fillRect/>
                </a:stretch>
              </p:blipFill>
              <p:spPr>
                <a:xfrm>
                  <a:off x="8297067" y="5008172"/>
                  <a:ext cx="247685" cy="142895"/>
                </a:xfrm>
                <a:prstGeom prst="rect">
                  <a:avLst/>
                </a:prstGeom>
              </p:spPr>
            </p:pic>
          </p:grpSp>
          <p:sp>
            <p:nvSpPr>
              <p:cNvPr id="7" name="Rectangle 6">
                <a:extLst>
                  <a:ext uri="{FF2B5EF4-FFF2-40B4-BE49-F238E27FC236}">
                    <a16:creationId xmlns:a16="http://schemas.microsoft.com/office/drawing/2014/main" id="{F547183E-1431-041E-533F-02A590C987BE}"/>
                  </a:ext>
                </a:extLst>
              </p:cNvPr>
              <p:cNvSpPr/>
              <p:nvPr/>
            </p:nvSpPr>
            <p:spPr>
              <a:xfrm>
                <a:off x="10253139" y="3208283"/>
                <a:ext cx="157656" cy="485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06D1F0-277D-B905-EF21-6D408E807AA8}"/>
                  </a:ext>
                </a:extLst>
              </p:cNvPr>
              <p:cNvSpPr/>
              <p:nvPr/>
            </p:nvSpPr>
            <p:spPr>
              <a:xfrm>
                <a:off x="10203698" y="3757558"/>
                <a:ext cx="157656" cy="485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1861786-928A-AD16-C2F8-5BC0860A27AE}"/>
                  </a:ext>
                </a:extLst>
              </p:cNvPr>
              <p:cNvSpPr/>
              <p:nvPr/>
            </p:nvSpPr>
            <p:spPr>
              <a:xfrm>
                <a:off x="10987666" y="2455167"/>
                <a:ext cx="157656" cy="2642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92BD76C-0D3F-0820-8484-3819C0604A8C}"/>
                </a:ext>
              </a:extLst>
            </p:cNvPr>
            <p:cNvSpPr/>
            <p:nvPr/>
          </p:nvSpPr>
          <p:spPr>
            <a:xfrm>
              <a:off x="3894934" y="4768851"/>
              <a:ext cx="2144111" cy="906215"/>
            </a:xfrm>
            <a:prstGeom prst="rect">
              <a:avLst/>
            </a:prstGeom>
            <a:solidFill>
              <a:srgbClr val="6E7E83"/>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panose="020B0604020202020204"/>
                  <a:ea typeface="+mn-ea"/>
                  <a:cs typeface="+mn-cs"/>
                </a:rPr>
                <a:t>Cohorts with no objective responses in the first 15 patients were to be closed </a:t>
              </a:r>
            </a:p>
          </p:txBody>
        </p:sp>
      </p:grpSp>
      <p:sp>
        <p:nvSpPr>
          <p:cNvPr id="3" name="Rectangle 2">
            <a:extLst>
              <a:ext uri="{FF2B5EF4-FFF2-40B4-BE49-F238E27FC236}">
                <a16:creationId xmlns:a16="http://schemas.microsoft.com/office/drawing/2014/main" id="{CFE01668-AD8B-1A1B-D0F3-97464808F3FD}"/>
              </a:ext>
            </a:extLst>
          </p:cNvPr>
          <p:cNvSpPr/>
          <p:nvPr/>
        </p:nvSpPr>
        <p:spPr>
          <a:xfrm>
            <a:off x="6391072" y="4113225"/>
            <a:ext cx="2954568" cy="476655"/>
          </a:xfrm>
          <a:prstGeom prst="rect">
            <a:avLst/>
          </a:prstGeom>
          <a:noFill/>
          <a:ln w="25400">
            <a:solidFill>
              <a:schemeClr val="bg1"/>
            </a:solidFill>
          </a:ln>
          <a:effectLst>
            <a:glow rad="76800">
              <a:srgbClr val="0089CA">
                <a:alpha val="73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5849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44B50-9CFD-7895-D0CB-BBF0B038218B}"/>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02A3A4AA-6EF9-78CA-EF87-7CFDAD8679FB}"/>
              </a:ext>
            </a:extLst>
          </p:cNvPr>
          <p:cNvSpPr>
            <a:spLocks noGrp="1"/>
          </p:cNvSpPr>
          <p:nvPr>
            <p:ph type="title"/>
          </p:nvPr>
        </p:nvSpPr>
        <p:spPr>
          <a:xfrm>
            <a:off x="838200" y="365125"/>
            <a:ext cx="10515600" cy="871393"/>
          </a:xfrm>
        </p:spPr>
        <p:txBody>
          <a:bodyPr>
            <a:noAutofit/>
          </a:bodyPr>
          <a:lstStyle/>
          <a:p>
            <a:pPr marR="0" lvl="1">
              <a:lnSpc>
                <a:spcPct val="115000"/>
              </a:lnSpc>
              <a:spcBef>
                <a:spcPts val="600"/>
              </a:spcBef>
              <a:spcAft>
                <a:spcPts val="600"/>
              </a:spcAft>
            </a:pPr>
            <a:r>
              <a:rPr lang="en-US" sz="3200" b="1">
                <a:solidFill>
                  <a:schemeClr val="accent2"/>
                </a:solidFill>
                <a:effectLst/>
                <a:latin typeface="Arial" panose="020B0604020202020204" pitchFamily="34" charset="0"/>
                <a:ea typeface="Times New Roman" panose="02020603050405020304" pitchFamily="18" charset="0"/>
                <a:cs typeface="Times New Roman" panose="02020603050405020304" pitchFamily="18" charset="0"/>
              </a:rPr>
              <a:t>DESTINY-PanTumor02: Efficacy in Bladder Cancer</a:t>
            </a:r>
          </a:p>
        </p:txBody>
      </p:sp>
      <p:sp>
        <p:nvSpPr>
          <p:cNvPr id="9" name="Text Placeholder 17">
            <a:extLst>
              <a:ext uri="{FF2B5EF4-FFF2-40B4-BE49-F238E27FC236}">
                <a16:creationId xmlns:a16="http://schemas.microsoft.com/office/drawing/2014/main" id="{8EE8537E-E536-D817-7B02-5E21B656E34B}"/>
              </a:ext>
            </a:extLst>
          </p:cNvPr>
          <p:cNvSpPr txBox="1">
            <a:spLocks/>
          </p:cNvSpPr>
          <p:nvPr/>
        </p:nvSpPr>
        <p:spPr>
          <a:xfrm>
            <a:off x="1356476" y="6372552"/>
            <a:ext cx="7397122" cy="29869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1000" b="0" i="0" kern="1200">
                <a:solidFill>
                  <a:schemeClr val="tx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2"/>
              </a:buClr>
              <a:buFont typeface="System Font Regular"/>
              <a:buChar char="-"/>
              <a:defRPr sz="2400" b="0" i="0" kern="1200">
                <a:solidFill>
                  <a:schemeClr val="tx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2"/>
              </a:buClr>
              <a:buFont typeface="System Font Regular"/>
              <a:buChar char="&gt;"/>
              <a:defRPr sz="2000" b="0" i="0" kern="1200">
                <a:solidFill>
                  <a:schemeClr val="tx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2"/>
              </a:buClr>
              <a:buFont typeface="Wingdings" pitchFamily="2" charset="2"/>
              <a:buChar char="§"/>
              <a:defRPr sz="1800" b="0" i="0" kern="1200">
                <a:solidFill>
                  <a:schemeClr val="tx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2"/>
              </a:buClr>
              <a:buFont typeface="Courier New" panose="02070309020205020404" pitchFamily="49" charset="0"/>
              <a:buChar char="o"/>
              <a:defRPr sz="1800" b="0" i="0" kern="1200">
                <a:solidFill>
                  <a:schemeClr val="tx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A7E1"/>
              </a:buClr>
              <a:buSzTx/>
              <a:buFont typeface="Arial" panose="020B0604020202020204" pitchFamily="34" charset="0"/>
              <a:buNone/>
              <a:tabLst/>
              <a:defRPr/>
            </a:pPr>
            <a:r>
              <a:rPr kumimoji="0" lang="en-US" sz="9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Meric-Bernstam F, et al. </a:t>
            </a:r>
            <a:r>
              <a:rPr kumimoji="0" lang="it-IT" sz="900" b="0" i="1"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J Clin Oncol</a:t>
            </a:r>
            <a:r>
              <a:rPr kumimoji="0" lang="it-IT" sz="9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 2024;42(1):47-58.</a:t>
            </a:r>
          </a:p>
        </p:txBody>
      </p:sp>
      <p:pic>
        <p:nvPicPr>
          <p:cNvPr id="3" name="Picture 2">
            <a:extLst>
              <a:ext uri="{FF2B5EF4-FFF2-40B4-BE49-F238E27FC236}">
                <a16:creationId xmlns:a16="http://schemas.microsoft.com/office/drawing/2014/main" id="{4BD494A0-5145-8E4E-FA25-B95A430BEF33}"/>
              </a:ext>
            </a:extLst>
          </p:cNvPr>
          <p:cNvPicPr>
            <a:picLocks noChangeAspect="1"/>
          </p:cNvPicPr>
          <p:nvPr/>
        </p:nvPicPr>
        <p:blipFill rotWithShape="1">
          <a:blip r:embed="rId3"/>
          <a:srcRect l="59329" t="26528" r="1022" b="55694"/>
          <a:stretch/>
        </p:blipFill>
        <p:spPr>
          <a:xfrm>
            <a:off x="6972920" y="1315321"/>
            <a:ext cx="4271859" cy="2529819"/>
          </a:xfrm>
          <a:prstGeom prst="rect">
            <a:avLst/>
          </a:prstGeom>
        </p:spPr>
      </p:pic>
      <p:pic>
        <p:nvPicPr>
          <p:cNvPr id="4" name="Picture 3">
            <a:extLst>
              <a:ext uri="{FF2B5EF4-FFF2-40B4-BE49-F238E27FC236}">
                <a16:creationId xmlns:a16="http://schemas.microsoft.com/office/drawing/2014/main" id="{4F15F28A-5D64-0F9F-6561-9F20AA8E6758}"/>
              </a:ext>
            </a:extLst>
          </p:cNvPr>
          <p:cNvPicPr>
            <a:picLocks noChangeAspect="1"/>
          </p:cNvPicPr>
          <p:nvPr/>
        </p:nvPicPr>
        <p:blipFill rotWithShape="1">
          <a:blip r:embed="rId4"/>
          <a:srcRect l="57365" t="26667" r="2705" b="56372"/>
          <a:stretch/>
        </p:blipFill>
        <p:spPr>
          <a:xfrm>
            <a:off x="7048935" y="3485538"/>
            <a:ext cx="4664350" cy="2413589"/>
          </a:xfrm>
          <a:prstGeom prst="rect">
            <a:avLst/>
          </a:prstGeom>
        </p:spPr>
      </p:pic>
      <p:pic>
        <p:nvPicPr>
          <p:cNvPr id="5" name="Picture 4">
            <a:extLst>
              <a:ext uri="{FF2B5EF4-FFF2-40B4-BE49-F238E27FC236}">
                <a16:creationId xmlns:a16="http://schemas.microsoft.com/office/drawing/2014/main" id="{68F267BF-5898-8F4E-9C97-ACA282B5C4B1}"/>
              </a:ext>
            </a:extLst>
          </p:cNvPr>
          <p:cNvPicPr>
            <a:picLocks noChangeAspect="1"/>
          </p:cNvPicPr>
          <p:nvPr/>
        </p:nvPicPr>
        <p:blipFill rotWithShape="1">
          <a:blip r:embed="rId5"/>
          <a:srcRect l="1168" t="5324" r="691" b="55218"/>
          <a:stretch/>
        </p:blipFill>
        <p:spPr>
          <a:xfrm>
            <a:off x="1093553" y="1371826"/>
            <a:ext cx="5489517" cy="2036570"/>
          </a:xfrm>
          <a:prstGeom prst="rect">
            <a:avLst/>
          </a:prstGeom>
        </p:spPr>
      </p:pic>
      <p:pic>
        <p:nvPicPr>
          <p:cNvPr id="6" name="Picture 5">
            <a:extLst>
              <a:ext uri="{FF2B5EF4-FFF2-40B4-BE49-F238E27FC236}">
                <a16:creationId xmlns:a16="http://schemas.microsoft.com/office/drawing/2014/main" id="{A08B1FA1-300F-813C-2B22-0E78F24CCE2B}"/>
              </a:ext>
            </a:extLst>
          </p:cNvPr>
          <p:cNvPicPr>
            <a:picLocks noChangeAspect="1"/>
          </p:cNvPicPr>
          <p:nvPr/>
        </p:nvPicPr>
        <p:blipFill rotWithShape="1">
          <a:blip r:embed="rId6"/>
          <a:srcRect t="49114"/>
          <a:stretch/>
        </p:blipFill>
        <p:spPr>
          <a:xfrm>
            <a:off x="1093553" y="3529147"/>
            <a:ext cx="5486876" cy="2413590"/>
          </a:xfrm>
          <a:prstGeom prst="rect">
            <a:avLst/>
          </a:prstGeom>
        </p:spPr>
      </p:pic>
      <p:sp>
        <p:nvSpPr>
          <p:cNvPr id="11" name="Oval 10">
            <a:extLst>
              <a:ext uri="{FF2B5EF4-FFF2-40B4-BE49-F238E27FC236}">
                <a16:creationId xmlns:a16="http://schemas.microsoft.com/office/drawing/2014/main" id="{61AE5152-73B1-7085-4D3B-2D7CCBA9011C}"/>
              </a:ext>
            </a:extLst>
          </p:cNvPr>
          <p:cNvSpPr/>
          <p:nvPr/>
        </p:nvSpPr>
        <p:spPr>
          <a:xfrm>
            <a:off x="2562225" y="4322997"/>
            <a:ext cx="416930" cy="1681255"/>
          </a:xfrm>
          <a:prstGeom prst="ellipse">
            <a:avLst/>
          </a:prstGeom>
          <a:noFill/>
          <a:ln w="25400">
            <a:solidFill>
              <a:schemeClr val="bg1"/>
            </a:solidFill>
          </a:ln>
          <a:effectLst>
            <a:glow rad="76800">
              <a:srgbClr val="0089CA">
                <a:alpha val="73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4E8CB85-13D9-D37F-6D1C-936E33C69DE6}"/>
              </a:ext>
            </a:extLst>
          </p:cNvPr>
          <p:cNvSpPr/>
          <p:nvPr/>
        </p:nvSpPr>
        <p:spPr>
          <a:xfrm rot="5400000">
            <a:off x="4673190" y="4158359"/>
            <a:ext cx="451168" cy="1519116"/>
          </a:xfrm>
          <a:prstGeom prst="ellipse">
            <a:avLst/>
          </a:prstGeom>
          <a:noFill/>
          <a:ln w="25400">
            <a:solidFill>
              <a:schemeClr val="bg1"/>
            </a:solidFill>
          </a:ln>
          <a:effectLst>
            <a:glow rad="76800">
              <a:srgbClr val="0089CA">
                <a:alpha val="73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850EEF6-413B-821C-0E3D-2769A5E1BA2A}"/>
              </a:ext>
            </a:extLst>
          </p:cNvPr>
          <p:cNvSpPr/>
          <p:nvPr/>
        </p:nvSpPr>
        <p:spPr>
          <a:xfrm>
            <a:off x="3544199" y="1862126"/>
            <a:ext cx="771469" cy="1681255"/>
          </a:xfrm>
          <a:prstGeom prst="ellipse">
            <a:avLst/>
          </a:prstGeom>
          <a:noFill/>
          <a:ln w="25400">
            <a:solidFill>
              <a:schemeClr val="bg1"/>
            </a:solidFill>
          </a:ln>
          <a:effectLst>
            <a:glow rad="76800">
              <a:srgbClr val="0089CA">
                <a:alpha val="73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9685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p:cNvSpPr txBox="1">
            <a:spLocks/>
          </p:cNvSpPr>
          <p:nvPr/>
        </p:nvSpPr>
        <p:spPr bwMode="auto">
          <a:xfrm>
            <a:off x="1983341" y="508715"/>
            <a:ext cx="8113159" cy="78463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C3F93"/>
                </a:solidFill>
                <a:effectLst/>
                <a:uLnTx/>
                <a:uFillTx/>
                <a:latin typeface="Arial" pitchFamily="34" charset="0"/>
                <a:ea typeface="ＭＳ Ｐゴシック" pitchFamily="34" charset="-128"/>
                <a:cs typeface="Arial" panose="020B0604020202020204" pitchFamily="34" charset="0"/>
              </a:rPr>
              <a:t>DISCLOSURE OF UNLABELED USE</a:t>
            </a:r>
          </a:p>
        </p:txBody>
      </p:sp>
      <p:sp>
        <p:nvSpPr>
          <p:cNvPr id="10242" name="Subtitle 2"/>
          <p:cNvSpPr txBox="1">
            <a:spLocks/>
          </p:cNvSpPr>
          <p:nvPr/>
        </p:nvSpPr>
        <p:spPr bwMode="auto">
          <a:xfrm>
            <a:off x="1320800" y="1472361"/>
            <a:ext cx="9550400" cy="205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A3A3A"/>
                </a:solidFill>
                <a:effectLst/>
                <a:uLnTx/>
                <a:uFillTx/>
                <a:latin typeface="Arial" charset="0"/>
                <a:ea typeface="ＭＳ Ｐゴシック" charset="0"/>
              </a:rPr>
              <a:t>This activity may contain discussion of published and/or investigational uses of agents that are not indicated by the FDA. The planners of this activity do not recommend the use of any agent outside of the labeled indications.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A3A3A"/>
              </a:solidFill>
              <a:effectLst/>
              <a:uLnTx/>
              <a:uFillTx/>
              <a:latin typeface="Arial" charset="0"/>
              <a:ea typeface="ＭＳ Ｐゴシック"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A3A3A"/>
                </a:solidFill>
                <a:effectLst/>
                <a:uLnTx/>
                <a:uFillTx/>
                <a:latin typeface="Arial" charset="0"/>
                <a:ea typeface="ＭＳ Ｐゴシック" charset="0"/>
              </a:rPr>
              <a:t>The opinions expressed in the activity are those of the faculty and do not necessarily represent the views of the planners. Please refer to the official prescribing information for each product for discussion of approved indications, contraindications, and warnings.</a:t>
            </a:r>
          </a:p>
        </p:txBody>
      </p:sp>
      <p:sp>
        <p:nvSpPr>
          <p:cNvPr id="8" name="Title 6"/>
          <p:cNvSpPr txBox="1">
            <a:spLocks/>
          </p:cNvSpPr>
          <p:nvPr/>
        </p:nvSpPr>
        <p:spPr bwMode="auto">
          <a:xfrm>
            <a:off x="1983342" y="3885962"/>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C3F93"/>
                </a:solidFill>
                <a:effectLst/>
                <a:uLnTx/>
                <a:uFillTx/>
                <a:latin typeface="Arial" pitchFamily="34" charset="0"/>
                <a:ea typeface="ＭＳ Ｐゴシック" pitchFamily="34" charset="-128"/>
                <a:cs typeface="Arial" panose="020B0604020202020204" pitchFamily="34" charset="0"/>
              </a:rPr>
              <a:t>USAGE RIGHTS</a:t>
            </a:r>
          </a:p>
        </p:txBody>
      </p:sp>
      <p:sp>
        <p:nvSpPr>
          <p:cNvPr id="10244" name="Subtitle 2"/>
          <p:cNvSpPr txBox="1">
            <a:spLocks/>
          </p:cNvSpPr>
          <p:nvPr/>
        </p:nvSpPr>
        <p:spPr bwMode="auto">
          <a:xfrm>
            <a:off x="1320800" y="4571405"/>
            <a:ext cx="9550399" cy="1777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3A3A3A"/>
                </a:solidFill>
                <a:effectLst/>
                <a:uLnTx/>
                <a:uFillTx/>
                <a:latin typeface="Arial" charset="0"/>
                <a:ea typeface="ＭＳ Ｐゴシック" charset="0"/>
                <a:cs typeface="Arial" charset="0"/>
              </a:rPr>
              <a:t>This slide deck is provided for educational purposes and individual slides may 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3A3A3A"/>
                </a:solidFill>
                <a:effectLst/>
                <a:uLnTx/>
                <a:uFillTx/>
                <a:latin typeface="Arial" charset="0"/>
                <a:ea typeface="ＭＳ Ｐゴシック" charset="0"/>
                <a:cs typeface="Arial" charset="0"/>
              </a:rPr>
              <a:t>used for personal, non-commercial presentations only if the content and references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3A3A3A"/>
                </a:solidFill>
                <a:effectLst/>
                <a:uLnTx/>
                <a:uFillTx/>
                <a:latin typeface="Arial" charset="0"/>
                <a:ea typeface="ＭＳ Ｐゴシック" charset="0"/>
                <a:cs typeface="Arial" charset="0"/>
              </a:rPr>
              <a:t>remain unchanged. No part of this slide deck may be published in print 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3A3A3A"/>
                </a:solidFill>
                <a:effectLst/>
                <a:uLnTx/>
                <a:uFillTx/>
                <a:latin typeface="Arial" charset="0"/>
                <a:ea typeface="ＭＳ Ｐゴシック" charset="0"/>
                <a:cs typeface="Arial" charset="0"/>
              </a:rPr>
              <a:t>electronically as a promotional or certified educational activity without prior written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3A3A3A"/>
                </a:solidFill>
                <a:effectLst/>
                <a:uLnTx/>
                <a:uFillTx/>
                <a:latin typeface="Arial" charset="0"/>
                <a:ea typeface="ＭＳ Ｐゴシック" charset="0"/>
                <a:cs typeface="Arial" charset="0"/>
              </a:rPr>
              <a:t>permission from AXIS. Additional terms may apply. See Terms of Service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3A3A3A"/>
                </a:solidFill>
                <a:effectLst/>
                <a:uLnTx/>
                <a:uFillTx/>
                <a:latin typeface="Arial" charset="0"/>
                <a:ea typeface="ＭＳ Ｐゴシック" charset="0"/>
                <a:cs typeface="Arial" charset="0"/>
              </a:rPr>
              <a:t>www.axismeded.com for details.</a:t>
            </a:r>
          </a:p>
        </p:txBody>
      </p:sp>
    </p:spTree>
    <p:extLst>
      <p:ext uri="{BB962C8B-B14F-4D97-AF65-F5344CB8AC3E}">
        <p14:creationId xmlns:p14="http://schemas.microsoft.com/office/powerpoint/2010/main" val="97950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06BC0-9C14-9211-09E9-F994AE3321FC}"/>
            </a:ext>
          </a:extLst>
        </p:cNvPr>
        <p:cNvGrpSpPr/>
        <p:nvPr/>
      </p:nvGrpSpPr>
      <p:grpSpPr>
        <a:xfrm>
          <a:off x="0" y="0"/>
          <a:ext cx="0" cy="0"/>
          <a:chOff x="0" y="0"/>
          <a:chExt cx="0" cy="0"/>
        </a:xfrm>
      </p:grpSpPr>
      <p:sp>
        <p:nvSpPr>
          <p:cNvPr id="32" name="Line 4">
            <a:extLst>
              <a:ext uri="{FF2B5EF4-FFF2-40B4-BE49-F238E27FC236}">
                <a16:creationId xmlns:a16="http://schemas.microsoft.com/office/drawing/2014/main" id="{C573DB80-78EC-1398-95A7-BCC6F693F27F}"/>
              </a:ext>
            </a:extLst>
          </p:cNvPr>
          <p:cNvSpPr>
            <a:spLocks noChangeShapeType="1"/>
          </p:cNvSpPr>
          <p:nvPr/>
        </p:nvSpPr>
        <p:spPr bwMode="auto">
          <a:xfrm flipV="1">
            <a:off x="7048500" y="2019016"/>
            <a:ext cx="788668" cy="0"/>
          </a:xfrm>
          <a:prstGeom prst="line">
            <a:avLst/>
          </a:prstGeom>
          <a:noFill/>
          <a:ln w="57150">
            <a:solidFill>
              <a:schemeClr val="tx2"/>
            </a:solidFill>
            <a:round/>
            <a:headEnd type="none" w="sm" len="sm"/>
            <a:tailEnd type="triangle" w="med" len="med"/>
          </a:ln>
        </p:spPr>
        <p:txBody>
          <a:bodyPr>
            <a:prstTxWarp prst="textNoShape">
              <a:avLst/>
            </a:prstTxWarp>
          </a:bodyPr>
          <a:lstStyle/>
          <a:p>
            <a:pPr defTabSz="457200">
              <a:defRPr/>
            </a:pPr>
            <a:endParaRPr lang="en-US" sz="1600" kern="0">
              <a:solidFill>
                <a:prstClr val="black"/>
              </a:solidFill>
              <a:cs typeface="Arial" panose="020B0604020202020204" pitchFamily="34" charset="0"/>
            </a:endParaRPr>
          </a:p>
        </p:txBody>
      </p:sp>
      <p:sp>
        <p:nvSpPr>
          <p:cNvPr id="33" name="Line 4">
            <a:extLst>
              <a:ext uri="{FF2B5EF4-FFF2-40B4-BE49-F238E27FC236}">
                <a16:creationId xmlns:a16="http://schemas.microsoft.com/office/drawing/2014/main" id="{72847F58-CE93-FF3E-A2CD-DDCC2644922C}"/>
              </a:ext>
            </a:extLst>
          </p:cNvPr>
          <p:cNvSpPr>
            <a:spLocks noChangeShapeType="1"/>
          </p:cNvSpPr>
          <p:nvPr/>
        </p:nvSpPr>
        <p:spPr bwMode="auto">
          <a:xfrm>
            <a:off x="7058993" y="3774263"/>
            <a:ext cx="788668" cy="0"/>
          </a:xfrm>
          <a:prstGeom prst="line">
            <a:avLst/>
          </a:prstGeom>
          <a:noFill/>
          <a:ln w="57150">
            <a:solidFill>
              <a:schemeClr val="tx2"/>
            </a:solidFill>
            <a:round/>
            <a:headEnd type="none" w="sm" len="sm"/>
            <a:tailEnd type="triangle" w="med" len="med"/>
          </a:ln>
        </p:spPr>
        <p:txBody>
          <a:bodyPr>
            <a:prstTxWarp prst="textNoShape">
              <a:avLst/>
            </a:prstTxWarp>
          </a:bodyPr>
          <a:lstStyle/>
          <a:p>
            <a:pPr defTabSz="457200">
              <a:defRPr/>
            </a:pPr>
            <a:endParaRPr lang="en-US" sz="1600" kern="0">
              <a:solidFill>
                <a:prstClr val="black"/>
              </a:solidFill>
              <a:cs typeface="Arial" panose="020B0604020202020204" pitchFamily="34" charset="0"/>
            </a:endParaRPr>
          </a:p>
        </p:txBody>
      </p:sp>
      <p:sp>
        <p:nvSpPr>
          <p:cNvPr id="2" name="Title 5">
            <a:extLst>
              <a:ext uri="{FF2B5EF4-FFF2-40B4-BE49-F238E27FC236}">
                <a16:creationId xmlns:a16="http://schemas.microsoft.com/office/drawing/2014/main" id="{C74472B4-DED9-6D87-CC3B-8C2BE058BDA6}"/>
              </a:ext>
            </a:extLst>
          </p:cNvPr>
          <p:cNvSpPr>
            <a:spLocks noGrp="1"/>
          </p:cNvSpPr>
          <p:nvPr>
            <p:ph type="title"/>
          </p:nvPr>
        </p:nvSpPr>
        <p:spPr>
          <a:xfrm>
            <a:off x="838200" y="365125"/>
            <a:ext cx="10515600" cy="871393"/>
          </a:xfrm>
        </p:spPr>
        <p:txBody>
          <a:bodyPr>
            <a:noAutofit/>
          </a:bodyPr>
          <a:lstStyle/>
          <a:p>
            <a:pPr marR="0" lvl="1">
              <a:lnSpc>
                <a:spcPct val="115000"/>
              </a:lnSpc>
              <a:spcBef>
                <a:spcPts val="600"/>
              </a:spcBef>
              <a:spcAft>
                <a:spcPts val="600"/>
              </a:spcAft>
            </a:pPr>
            <a:r>
              <a:rPr lang="en-US" sz="3200" b="1">
                <a:solidFill>
                  <a:schemeClr val="accent2"/>
                </a:solidFill>
                <a:effectLst/>
                <a:latin typeface="Arial" panose="020B0604020202020204" pitchFamily="34" charset="0"/>
                <a:ea typeface="Times New Roman" panose="02020603050405020304" pitchFamily="18" charset="0"/>
                <a:cs typeface="Times New Roman" panose="02020603050405020304" pitchFamily="18" charset="0"/>
              </a:rPr>
              <a:t>Phase 3 THOR Trial: Study Design</a:t>
            </a:r>
          </a:p>
        </p:txBody>
      </p:sp>
      <p:sp>
        <p:nvSpPr>
          <p:cNvPr id="9" name="Text Placeholder 17">
            <a:extLst>
              <a:ext uri="{FF2B5EF4-FFF2-40B4-BE49-F238E27FC236}">
                <a16:creationId xmlns:a16="http://schemas.microsoft.com/office/drawing/2014/main" id="{40E22045-1E49-CF12-11CE-2E746D5E747E}"/>
              </a:ext>
            </a:extLst>
          </p:cNvPr>
          <p:cNvSpPr txBox="1">
            <a:spLocks/>
          </p:cNvSpPr>
          <p:nvPr/>
        </p:nvSpPr>
        <p:spPr>
          <a:xfrm>
            <a:off x="1356476" y="6372552"/>
            <a:ext cx="7397122" cy="29869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1000" b="0" i="0" kern="1200">
                <a:solidFill>
                  <a:schemeClr val="tx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2"/>
              </a:buClr>
              <a:buFont typeface="System Font Regular"/>
              <a:buChar char="-"/>
              <a:defRPr sz="2400" b="0" i="0" kern="1200">
                <a:solidFill>
                  <a:schemeClr val="tx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2"/>
              </a:buClr>
              <a:buFont typeface="System Font Regular"/>
              <a:buChar char="&gt;"/>
              <a:defRPr sz="2000" b="0" i="0" kern="1200">
                <a:solidFill>
                  <a:schemeClr val="tx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2"/>
              </a:buClr>
              <a:buFont typeface="Wingdings" pitchFamily="2" charset="2"/>
              <a:buChar char="§"/>
              <a:defRPr sz="1800" b="0" i="0" kern="1200">
                <a:solidFill>
                  <a:schemeClr val="tx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2"/>
              </a:buClr>
              <a:buFont typeface="Courier New" panose="02070309020205020404" pitchFamily="49" charset="0"/>
              <a:buChar char="o"/>
              <a:defRPr sz="1800" b="0" i="0" kern="1200">
                <a:solidFill>
                  <a:schemeClr val="tx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A7E1"/>
              </a:buClr>
              <a:buSzTx/>
              <a:buFont typeface="Arial" panose="020B0604020202020204" pitchFamily="34" charset="0"/>
              <a:buNone/>
              <a:tabLst/>
              <a:defRPr/>
            </a:pPr>
            <a:r>
              <a:rPr kumimoji="0" lang="en-US" sz="900" b="0" i="0" u="none" strike="noStrike" kern="1200" cap="none" spc="0" normalizeH="0" baseline="0" noProof="0" err="1">
                <a:ln>
                  <a:noFill/>
                </a:ln>
                <a:solidFill>
                  <a:srgbClr val="6E7E83">
                    <a:lumMod val="50000"/>
                  </a:srgbClr>
                </a:solidFill>
                <a:effectLst/>
                <a:uLnTx/>
                <a:uFillTx/>
                <a:latin typeface="Arial" panose="020B0604020202020204" pitchFamily="34" charset="0"/>
                <a:ea typeface="+mn-ea"/>
                <a:cs typeface="Arial" panose="020B0604020202020204" pitchFamily="34" charset="0"/>
              </a:rPr>
              <a:t>Loriot</a:t>
            </a:r>
            <a:r>
              <a:rPr kumimoji="0" lang="en-US" sz="9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 Y, et al</a:t>
            </a:r>
            <a:r>
              <a:rPr kumimoji="0" lang="en-US" sz="900" b="0" i="1"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 N Engl J Med</a:t>
            </a:r>
            <a:r>
              <a:rPr kumimoji="0" lang="en-US" sz="9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 2023;389(21):1961-1971.</a:t>
            </a:r>
          </a:p>
        </p:txBody>
      </p:sp>
      <p:pic>
        <p:nvPicPr>
          <p:cNvPr id="3" name="Picture 2">
            <a:extLst>
              <a:ext uri="{FF2B5EF4-FFF2-40B4-BE49-F238E27FC236}">
                <a16:creationId xmlns:a16="http://schemas.microsoft.com/office/drawing/2014/main" id="{FDA52B7B-4C37-20E5-77FB-817F856BD303}"/>
              </a:ext>
            </a:extLst>
          </p:cNvPr>
          <p:cNvPicPr>
            <a:picLocks noChangeAspect="1"/>
          </p:cNvPicPr>
          <p:nvPr/>
        </p:nvPicPr>
        <p:blipFill>
          <a:blip r:embed="rId3"/>
          <a:stretch>
            <a:fillRect/>
          </a:stretch>
        </p:blipFill>
        <p:spPr>
          <a:xfrm>
            <a:off x="8992839" y="2368503"/>
            <a:ext cx="25400" cy="12700"/>
          </a:xfrm>
          <a:prstGeom prst="rect">
            <a:avLst/>
          </a:prstGeom>
        </p:spPr>
      </p:pic>
      <p:pic>
        <p:nvPicPr>
          <p:cNvPr id="4" name="Picture 3">
            <a:extLst>
              <a:ext uri="{FF2B5EF4-FFF2-40B4-BE49-F238E27FC236}">
                <a16:creationId xmlns:a16="http://schemas.microsoft.com/office/drawing/2014/main" id="{4388A418-E6B0-73BF-C687-3859918F7262}"/>
              </a:ext>
            </a:extLst>
          </p:cNvPr>
          <p:cNvPicPr>
            <a:picLocks noChangeAspect="1"/>
          </p:cNvPicPr>
          <p:nvPr/>
        </p:nvPicPr>
        <p:blipFill>
          <a:blip r:embed="rId3"/>
          <a:stretch>
            <a:fillRect/>
          </a:stretch>
        </p:blipFill>
        <p:spPr>
          <a:xfrm>
            <a:off x="8992839" y="2368503"/>
            <a:ext cx="25400" cy="12700"/>
          </a:xfrm>
          <a:prstGeom prst="rect">
            <a:avLst/>
          </a:prstGeom>
        </p:spPr>
      </p:pic>
      <p:sp>
        <p:nvSpPr>
          <p:cNvPr id="5" name="Rounded Rectangle 38">
            <a:extLst>
              <a:ext uri="{FF2B5EF4-FFF2-40B4-BE49-F238E27FC236}">
                <a16:creationId xmlns:a16="http://schemas.microsoft.com/office/drawing/2014/main" id="{88C1DE3C-BBD0-E6F8-993C-65B7BCAABC95}"/>
              </a:ext>
            </a:extLst>
          </p:cNvPr>
          <p:cNvSpPr/>
          <p:nvPr/>
        </p:nvSpPr>
        <p:spPr>
          <a:xfrm>
            <a:off x="8397543" y="2072532"/>
            <a:ext cx="3183535" cy="527823"/>
          </a:xfrm>
          <a:prstGeom prst="rect">
            <a:avLst/>
          </a:prstGeom>
          <a:solidFill>
            <a:schemeClr val="accent6"/>
          </a:solidFill>
          <a:ln>
            <a:noFill/>
          </a:ln>
          <a:effectLst/>
        </p:spPr>
        <p:txBody>
          <a:bodyPr wrap="square" lIns="47999" tIns="47999" rIns="47999" bIns="47999" anchor="ctr">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cs typeface="Arial" panose="020B0604020202020204" pitchFamily="34" charset="0"/>
              </a:rPr>
              <a:t>Docetaxel or Vinflunine IV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cs typeface="Arial" panose="020B0604020202020204" pitchFamily="34" charset="0"/>
              </a:rPr>
              <a:t>Day 1 of a 21-day cycle, N = 140</a:t>
            </a:r>
          </a:p>
        </p:txBody>
      </p:sp>
      <p:sp>
        <p:nvSpPr>
          <p:cNvPr id="6" name="Rounded Rectangle 39">
            <a:extLst>
              <a:ext uri="{FF2B5EF4-FFF2-40B4-BE49-F238E27FC236}">
                <a16:creationId xmlns:a16="http://schemas.microsoft.com/office/drawing/2014/main" id="{3673FEA8-2766-52A9-BB70-DB0A281101DB}"/>
              </a:ext>
            </a:extLst>
          </p:cNvPr>
          <p:cNvSpPr/>
          <p:nvPr/>
        </p:nvSpPr>
        <p:spPr>
          <a:xfrm>
            <a:off x="8393034" y="1493383"/>
            <a:ext cx="3197436" cy="457200"/>
          </a:xfrm>
          <a:prstGeom prst="rect">
            <a:avLst/>
          </a:prstGeom>
          <a:solidFill>
            <a:schemeClr val="accent2"/>
          </a:solidFill>
          <a:ln>
            <a:noFill/>
          </a:ln>
          <a:effectLst/>
        </p:spPr>
        <p:txBody>
          <a:bodyPr wrap="square" lIns="47999" tIns="47999" rIns="47999" bIns="47999" anchor="ctr">
            <a:spAutoFit/>
          </a:bodyPr>
          <a:lstStyle/>
          <a:p>
            <a:pPr algn="ctr" defTabSz="457200">
              <a:defRPr/>
            </a:pPr>
            <a:r>
              <a:rPr lang="en-US" sz="1400" kern="0">
                <a:solidFill>
                  <a:prstClr val="white"/>
                </a:solidFill>
                <a:cs typeface="Arial" panose="020B0604020202020204" pitchFamily="34" charset="0"/>
              </a:rPr>
              <a:t>Erdafitinib 8 mg po </a:t>
            </a:r>
            <a:r>
              <a:rPr lang="en-US" sz="1400" kern="0" err="1">
                <a:solidFill>
                  <a:prstClr val="white"/>
                </a:solidFill>
                <a:cs typeface="Arial" panose="020B0604020202020204" pitchFamily="34" charset="0"/>
              </a:rPr>
              <a:t>qd</a:t>
            </a:r>
            <a:r>
              <a:rPr lang="en-US" sz="1400" kern="0">
                <a:solidFill>
                  <a:prstClr val="white"/>
                </a:solidFill>
                <a:cs typeface="Arial" panose="020B0604020202020204" pitchFamily="34" charset="0"/>
              </a:rPr>
              <a:t>, N = 140</a:t>
            </a:r>
          </a:p>
        </p:txBody>
      </p:sp>
      <p:sp>
        <p:nvSpPr>
          <p:cNvPr id="7" name="Left Brace 6">
            <a:extLst>
              <a:ext uri="{FF2B5EF4-FFF2-40B4-BE49-F238E27FC236}">
                <a16:creationId xmlns:a16="http://schemas.microsoft.com/office/drawing/2014/main" id="{62239D0C-9182-F768-F707-D1EE31676D7F}"/>
              </a:ext>
            </a:extLst>
          </p:cNvPr>
          <p:cNvSpPr/>
          <p:nvPr/>
        </p:nvSpPr>
        <p:spPr>
          <a:xfrm>
            <a:off x="8125682" y="1322210"/>
            <a:ext cx="243640" cy="1393613"/>
          </a:xfrm>
          <a:prstGeom prst="leftBrace">
            <a:avLst/>
          </a:prstGeom>
          <a:noFill/>
          <a:ln w="28575" cap="flat" cmpd="sng" algn="ctr">
            <a:solidFill>
              <a:srgbClr val="123054"/>
            </a:solidFill>
            <a:prstDash val="solid"/>
            <a:miter lim="800000"/>
          </a:ln>
          <a:effectLst/>
        </p:spPr>
        <p:txBody>
          <a:bodyPr lIns="121917" tIns="60958" rIns="121917" bIns="60958" anchor="ctr"/>
          <a:lstStyle/>
          <a:p>
            <a:pPr algn="ctr" defTabSz="457200">
              <a:defRPr/>
            </a:pPr>
            <a:endParaRPr lang="en-US" sz="1400" kern="0">
              <a:solidFill>
                <a:prstClr val="black"/>
              </a:solidFill>
              <a:cs typeface="Arial" panose="020B0604020202020204" pitchFamily="34" charset="0"/>
            </a:endParaRPr>
          </a:p>
        </p:txBody>
      </p:sp>
      <p:sp>
        <p:nvSpPr>
          <p:cNvPr id="10" name="Rectangle: Rounded Corners 49">
            <a:extLst>
              <a:ext uri="{FF2B5EF4-FFF2-40B4-BE49-F238E27FC236}">
                <a16:creationId xmlns:a16="http://schemas.microsoft.com/office/drawing/2014/main" id="{16CC361C-C56E-7292-2373-0F78DA26E47A}"/>
              </a:ext>
            </a:extLst>
          </p:cNvPr>
          <p:cNvSpPr/>
          <p:nvPr/>
        </p:nvSpPr>
        <p:spPr>
          <a:xfrm>
            <a:off x="700260" y="1445753"/>
            <a:ext cx="3568454" cy="2901774"/>
          </a:xfrm>
          <a:prstGeom prst="rect">
            <a:avLst/>
          </a:prstGeom>
          <a:solidFill>
            <a:schemeClr val="tx1">
              <a:lumMod val="60000"/>
              <a:lumOff val="40000"/>
            </a:schemeClr>
          </a:solidFill>
          <a:ln w="12700" cap="flat" cmpd="sng" algn="ctr">
            <a:noFill/>
            <a:prstDash val="solid"/>
            <a:miter lim="800000"/>
          </a:ln>
          <a:effectLst/>
        </p:spPr>
        <p:txBody>
          <a:bodyPr lIns="274320" tIns="60958" rIns="274320" bIns="60958" rtlCol="0" anchor="ctr"/>
          <a:lstStyle/>
          <a:p>
            <a:pPr marL="0" marR="0" lvl="0" indent="0" defTabSz="457200" eaLnBrk="1" fontAlgn="auto" latinLnBrk="0" hangingPunct="1">
              <a:lnSpc>
                <a:spcPct val="100000"/>
              </a:lnSpc>
              <a:spcBef>
                <a:spcPts val="0"/>
              </a:spcBef>
              <a:spcAft>
                <a:spcPts val="600"/>
              </a:spcAft>
              <a:buClrTx/>
              <a:buSzTx/>
              <a:buFontTx/>
              <a:buNone/>
              <a:tabLst/>
              <a:defRPr/>
            </a:pPr>
            <a:r>
              <a:rPr kumimoji="0" lang="en-US" sz="1600" b="1" i="0" u="none" strike="noStrike" kern="0" cap="none" spc="0" normalizeH="0" baseline="0" noProof="0">
                <a:ln>
                  <a:noFill/>
                </a:ln>
                <a:solidFill>
                  <a:schemeClr val="bg1"/>
                </a:solidFill>
                <a:effectLst/>
                <a:uLnTx/>
                <a:uFillTx/>
                <a:cs typeface="Arial" panose="020B0604020202020204" pitchFamily="34" charset="0"/>
              </a:rPr>
              <a:t>Key Inclusion Criteria: </a:t>
            </a:r>
          </a:p>
          <a:p>
            <a:pPr marL="228594" marR="0" lvl="0" indent="-228594" defTabSz="4572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a:ln>
                  <a:noFill/>
                </a:ln>
                <a:solidFill>
                  <a:schemeClr val="bg1"/>
                </a:solidFill>
                <a:effectLst/>
                <a:uLnTx/>
                <a:uFillTx/>
                <a:cs typeface="Arial" panose="020B0604020202020204" pitchFamily="34" charset="0"/>
              </a:rPr>
              <a:t>Locally advanced, unresectable, or metastatic UC (minority component </a:t>
            </a:r>
            <a:r>
              <a:rPr kumimoji="0" lang="en-US" sz="1400" b="0" i="0" u="none" strike="noStrike" kern="0" cap="none" spc="0" normalizeH="0" baseline="0" noProof="0" err="1">
                <a:ln>
                  <a:noFill/>
                </a:ln>
                <a:solidFill>
                  <a:schemeClr val="bg1"/>
                </a:solidFill>
                <a:effectLst/>
                <a:uLnTx/>
                <a:uFillTx/>
                <a:cs typeface="Arial" panose="020B0604020202020204" pitchFamily="34" charset="0"/>
              </a:rPr>
              <a:t>histologies</a:t>
            </a:r>
            <a:r>
              <a:rPr kumimoji="0" lang="en-US" sz="1400" b="0" i="0" u="none" strike="noStrike" kern="0" cap="none" spc="0" normalizeH="0" baseline="0" noProof="0">
                <a:ln>
                  <a:noFill/>
                </a:ln>
                <a:solidFill>
                  <a:schemeClr val="bg1"/>
                </a:solidFill>
                <a:effectLst/>
                <a:uLnTx/>
                <a:uFillTx/>
                <a:cs typeface="Arial" panose="020B0604020202020204" pitchFamily="34" charset="0"/>
              </a:rPr>
              <a:t> allowed)</a:t>
            </a:r>
          </a:p>
          <a:p>
            <a:pPr marL="228594" marR="0" lvl="0" indent="-228594" defTabSz="4572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a:ln>
                  <a:noFill/>
                </a:ln>
                <a:solidFill>
                  <a:schemeClr val="bg1"/>
                </a:solidFill>
                <a:effectLst/>
                <a:uLnTx/>
                <a:uFillTx/>
                <a:cs typeface="Arial" panose="020B0604020202020204" pitchFamily="34" charset="0"/>
              </a:rPr>
              <a:t>FGFR inhibitor Clinical Trial Assay to determine molecular eligibility</a:t>
            </a:r>
          </a:p>
          <a:p>
            <a:pPr marL="228594" marR="0" lvl="0" indent="-228594" defTabSz="4572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a:ln>
                  <a:noFill/>
                </a:ln>
                <a:solidFill>
                  <a:schemeClr val="bg1"/>
                </a:solidFill>
                <a:effectLst/>
                <a:uLnTx/>
                <a:uFillTx/>
                <a:cs typeface="Arial" panose="020B0604020202020204" pitchFamily="34" charset="0"/>
              </a:rPr>
              <a:t>Only one line of prior systemic therapy</a:t>
            </a:r>
            <a:endParaRPr kumimoji="0" lang="en-GB" sz="1400" b="0" i="0" u="none" strike="noStrike" kern="0" cap="none" spc="0" normalizeH="0" baseline="0" noProof="0">
              <a:ln>
                <a:noFill/>
              </a:ln>
              <a:solidFill>
                <a:schemeClr val="bg1"/>
              </a:solidFill>
              <a:effectLst/>
              <a:uLnTx/>
              <a:uFillTx/>
              <a:cs typeface="Arial" panose="020B0604020202020204" pitchFamily="34" charset="0"/>
            </a:endParaRPr>
          </a:p>
          <a:p>
            <a:pPr marL="228594" marR="0" lvl="0" indent="-228594" defTabSz="4572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0" cap="none" spc="0" normalizeH="0" baseline="0" noProof="0">
                <a:ln>
                  <a:noFill/>
                </a:ln>
                <a:solidFill>
                  <a:schemeClr val="bg1"/>
                </a:solidFill>
                <a:effectLst/>
                <a:uLnTx/>
                <a:uFillTx/>
                <a:cs typeface="Arial" panose="020B0604020202020204" pitchFamily="34" charset="0"/>
              </a:rPr>
              <a:t>ECOG PS 0, 1, or 2</a:t>
            </a:r>
            <a:endParaRPr kumimoji="0" lang="en-US" sz="1400" b="0" i="0" u="none" strike="noStrike" kern="0" cap="none" spc="0" normalizeH="0" baseline="0" noProof="0">
              <a:ln>
                <a:noFill/>
              </a:ln>
              <a:solidFill>
                <a:schemeClr val="bg1"/>
              </a:solidFill>
              <a:effectLst/>
              <a:uLnTx/>
              <a:uFillTx/>
              <a:cs typeface="Arial" panose="020B0604020202020204" pitchFamily="34" charset="0"/>
            </a:endParaRPr>
          </a:p>
        </p:txBody>
      </p:sp>
      <p:sp>
        <p:nvSpPr>
          <p:cNvPr id="11" name="Rectangle: Rounded Corners 49">
            <a:extLst>
              <a:ext uri="{FF2B5EF4-FFF2-40B4-BE49-F238E27FC236}">
                <a16:creationId xmlns:a16="http://schemas.microsoft.com/office/drawing/2014/main" id="{C1F0CAE2-FFB7-5EEC-A08C-D6CD838CFACC}"/>
              </a:ext>
            </a:extLst>
          </p:cNvPr>
          <p:cNvSpPr/>
          <p:nvPr/>
        </p:nvSpPr>
        <p:spPr>
          <a:xfrm>
            <a:off x="7856642" y="1184991"/>
            <a:ext cx="269040" cy="1668051"/>
          </a:xfrm>
          <a:prstGeom prst="roundRect">
            <a:avLst/>
          </a:prstGeom>
          <a:solidFill>
            <a:sysClr val="window" lastClr="FFFFFF">
              <a:lumMod val="85000"/>
            </a:sysClr>
          </a:solidFill>
          <a:ln w="12700" cap="flat" cmpd="sng" algn="ctr">
            <a:noFill/>
            <a:prstDash val="solid"/>
            <a:miter lim="800000"/>
          </a:ln>
          <a:effectLst/>
        </p:spPr>
        <p:txBody>
          <a:bodyPr vert="wordArtVert" lIns="121917" tIns="60958" rIns="121917" bIns="60958" rtlCol="0" anchor="ctr"/>
          <a:lstStyle/>
          <a:p>
            <a:pPr algn="ctr" defTabSz="457200">
              <a:defRPr/>
            </a:pPr>
            <a:r>
              <a:rPr lang="en-US" sz="1000" b="1" kern="0">
                <a:solidFill>
                  <a:prstClr val="black"/>
                </a:solidFill>
                <a:cs typeface="Arial" panose="020B0604020202020204" pitchFamily="34" charset="0"/>
              </a:rPr>
              <a:t>RANDOMIZE</a:t>
            </a:r>
          </a:p>
        </p:txBody>
      </p:sp>
      <p:sp>
        <p:nvSpPr>
          <p:cNvPr id="12" name="Rectangle: Rounded Corners 49">
            <a:extLst>
              <a:ext uri="{FF2B5EF4-FFF2-40B4-BE49-F238E27FC236}">
                <a16:creationId xmlns:a16="http://schemas.microsoft.com/office/drawing/2014/main" id="{BECE6D0A-3252-039F-593E-5B91F6686FEC}"/>
              </a:ext>
            </a:extLst>
          </p:cNvPr>
          <p:cNvSpPr/>
          <p:nvPr/>
        </p:nvSpPr>
        <p:spPr>
          <a:xfrm>
            <a:off x="700259" y="4423701"/>
            <a:ext cx="6468477" cy="1235265"/>
          </a:xfrm>
          <a:prstGeom prst="roundRect">
            <a:avLst>
              <a:gd name="adj" fmla="val 0"/>
            </a:avLst>
          </a:prstGeom>
          <a:solidFill>
            <a:sysClr val="window" lastClr="FFFFFF">
              <a:lumMod val="85000"/>
            </a:sysClr>
          </a:solidFill>
          <a:ln w="12700" cap="flat" cmpd="sng" algn="ctr">
            <a:noFill/>
            <a:prstDash val="solid"/>
            <a:miter lim="800000"/>
          </a:ln>
          <a:effectLst/>
        </p:spPr>
        <p:txBody>
          <a:bodyPr lIns="274320" tIns="60958" rIns="274320" bIns="60958" rtlCol="0" anchor="ctr"/>
          <a:lstStyle/>
          <a:p>
            <a:pPr defTabSz="457200">
              <a:tabLst>
                <a:tab pos="353475" algn="l"/>
                <a:tab pos="4540137" algn="l"/>
              </a:tabLst>
              <a:defRPr/>
            </a:pPr>
            <a:r>
              <a:rPr lang="en-US" sz="1400" b="1" u="sng" kern="0">
                <a:solidFill>
                  <a:prstClr val="black"/>
                </a:solidFill>
                <a:cs typeface="Arial" panose="020B0604020202020204" pitchFamily="34" charset="0"/>
              </a:rPr>
              <a:t>Primary Endpoint</a:t>
            </a:r>
            <a:r>
              <a:rPr lang="en-US" sz="1400" b="1" kern="0">
                <a:solidFill>
                  <a:prstClr val="black"/>
                </a:solidFill>
                <a:cs typeface="Arial" panose="020B0604020202020204" pitchFamily="34" charset="0"/>
              </a:rPr>
              <a:t>: </a:t>
            </a:r>
            <a:r>
              <a:rPr lang="en-US" sz="1400" kern="0">
                <a:solidFill>
                  <a:prstClr val="black"/>
                </a:solidFill>
                <a:cs typeface="Arial" panose="020B0604020202020204" pitchFamily="34" charset="0"/>
              </a:rPr>
              <a:t>Overall survival</a:t>
            </a:r>
          </a:p>
          <a:p>
            <a:pPr defTabSz="457200">
              <a:tabLst>
                <a:tab pos="353475" algn="l"/>
                <a:tab pos="4540137" algn="l"/>
              </a:tabLst>
              <a:defRPr/>
            </a:pPr>
            <a:endParaRPr lang="en-US" sz="1400" kern="0">
              <a:solidFill>
                <a:prstClr val="black"/>
              </a:solidFill>
              <a:cs typeface="Arial" panose="020B0604020202020204" pitchFamily="34" charset="0"/>
            </a:endParaRPr>
          </a:p>
          <a:p>
            <a:pPr defTabSz="457200">
              <a:tabLst>
                <a:tab pos="353475" algn="l"/>
                <a:tab pos="4540137" algn="l"/>
              </a:tabLst>
              <a:defRPr/>
            </a:pPr>
            <a:r>
              <a:rPr lang="en-US" sz="1400" b="1" u="sng" kern="0">
                <a:solidFill>
                  <a:prstClr val="black"/>
                </a:solidFill>
                <a:cs typeface="Arial" panose="020B0604020202020204" pitchFamily="34" charset="0"/>
              </a:rPr>
              <a:t>Secondary Endpoints</a:t>
            </a:r>
            <a:r>
              <a:rPr lang="en-US" sz="1400" b="1" kern="0">
                <a:solidFill>
                  <a:prstClr val="black"/>
                </a:solidFill>
                <a:cs typeface="Arial" panose="020B0604020202020204" pitchFamily="34" charset="0"/>
              </a:rPr>
              <a:t>: </a:t>
            </a:r>
            <a:r>
              <a:rPr lang="en-US" sz="1400" kern="0">
                <a:solidFill>
                  <a:prstClr val="black"/>
                </a:solidFill>
                <a:cs typeface="Arial" panose="020B0604020202020204" pitchFamily="34" charset="0"/>
              </a:rPr>
              <a:t>PFS, ORR, duration of response, safety, patient-reported outcomes, pharmacokinetics</a:t>
            </a:r>
            <a:endParaRPr lang="en-US" sz="1400" strike="sngStrike" kern="0">
              <a:solidFill>
                <a:srgbClr val="FF0000"/>
              </a:solidFill>
              <a:cs typeface="Arial" panose="020B0604020202020204" pitchFamily="34" charset="0"/>
            </a:endParaRPr>
          </a:p>
        </p:txBody>
      </p:sp>
      <p:pic>
        <p:nvPicPr>
          <p:cNvPr id="13" name="Picture 12">
            <a:extLst>
              <a:ext uri="{FF2B5EF4-FFF2-40B4-BE49-F238E27FC236}">
                <a16:creationId xmlns:a16="http://schemas.microsoft.com/office/drawing/2014/main" id="{A4CA5690-856C-E9D8-ECE6-8781887C4297}"/>
              </a:ext>
            </a:extLst>
          </p:cNvPr>
          <p:cNvPicPr>
            <a:picLocks noChangeAspect="1"/>
          </p:cNvPicPr>
          <p:nvPr/>
        </p:nvPicPr>
        <p:blipFill>
          <a:blip r:embed="rId3"/>
          <a:stretch>
            <a:fillRect/>
          </a:stretch>
        </p:blipFill>
        <p:spPr>
          <a:xfrm>
            <a:off x="8992840" y="4095999"/>
            <a:ext cx="25400" cy="12700"/>
          </a:xfrm>
          <a:prstGeom prst="rect">
            <a:avLst/>
          </a:prstGeom>
        </p:spPr>
      </p:pic>
      <p:pic>
        <p:nvPicPr>
          <p:cNvPr id="14" name="Picture 13">
            <a:extLst>
              <a:ext uri="{FF2B5EF4-FFF2-40B4-BE49-F238E27FC236}">
                <a16:creationId xmlns:a16="http://schemas.microsoft.com/office/drawing/2014/main" id="{9B299989-09E8-95B6-408A-E82FDB6666F3}"/>
              </a:ext>
            </a:extLst>
          </p:cNvPr>
          <p:cNvPicPr>
            <a:picLocks noChangeAspect="1"/>
          </p:cNvPicPr>
          <p:nvPr/>
        </p:nvPicPr>
        <p:blipFill>
          <a:blip r:embed="rId3"/>
          <a:stretch>
            <a:fillRect/>
          </a:stretch>
        </p:blipFill>
        <p:spPr>
          <a:xfrm>
            <a:off x="8992840" y="4095999"/>
            <a:ext cx="25400" cy="12700"/>
          </a:xfrm>
          <a:prstGeom prst="rect">
            <a:avLst/>
          </a:prstGeom>
        </p:spPr>
      </p:pic>
      <p:sp>
        <p:nvSpPr>
          <p:cNvPr id="25" name="Rounded Rectangle 50">
            <a:extLst>
              <a:ext uri="{FF2B5EF4-FFF2-40B4-BE49-F238E27FC236}">
                <a16:creationId xmlns:a16="http://schemas.microsoft.com/office/drawing/2014/main" id="{ACC63662-458A-08F6-429E-E4B01185CFA8}"/>
              </a:ext>
            </a:extLst>
          </p:cNvPr>
          <p:cNvSpPr/>
          <p:nvPr/>
        </p:nvSpPr>
        <p:spPr>
          <a:xfrm>
            <a:off x="8397544" y="3800028"/>
            <a:ext cx="3148454" cy="527823"/>
          </a:xfrm>
          <a:prstGeom prst="rect">
            <a:avLst/>
          </a:prstGeom>
          <a:solidFill>
            <a:schemeClr val="accent6"/>
          </a:solidFill>
          <a:ln>
            <a:noFill/>
          </a:ln>
          <a:effectLst/>
        </p:spPr>
        <p:txBody>
          <a:bodyPr wrap="square" lIns="47999" tIns="47999" rIns="47999" bIns="47999" anchor="ctr">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cs typeface="Arial" panose="020B0604020202020204" pitchFamily="34" charset="0"/>
              </a:rPr>
              <a:t>Pembrolizumab IV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cs typeface="Arial" panose="020B0604020202020204" pitchFamily="34" charset="0"/>
              </a:rPr>
              <a:t>Day 1 of a 21-day cycle, N = 175</a:t>
            </a:r>
          </a:p>
        </p:txBody>
      </p:sp>
      <p:sp>
        <p:nvSpPr>
          <p:cNvPr id="26" name="Rounded Rectangle 51">
            <a:extLst>
              <a:ext uri="{FF2B5EF4-FFF2-40B4-BE49-F238E27FC236}">
                <a16:creationId xmlns:a16="http://schemas.microsoft.com/office/drawing/2014/main" id="{082EA2AF-B286-ED11-DE59-9CEB961A3481}"/>
              </a:ext>
            </a:extLst>
          </p:cNvPr>
          <p:cNvSpPr/>
          <p:nvPr/>
        </p:nvSpPr>
        <p:spPr>
          <a:xfrm>
            <a:off x="8393034" y="3220879"/>
            <a:ext cx="3178364" cy="457200"/>
          </a:xfrm>
          <a:prstGeom prst="rect">
            <a:avLst/>
          </a:prstGeom>
          <a:solidFill>
            <a:schemeClr val="accent2"/>
          </a:solidFill>
          <a:ln>
            <a:noFill/>
          </a:ln>
          <a:effectLst/>
        </p:spPr>
        <p:txBody>
          <a:bodyPr wrap="square" lIns="47999" tIns="47999" rIns="47999" bIns="47999" anchor="ctr">
            <a:spAutoFit/>
          </a:bodyPr>
          <a:lstStyle/>
          <a:p>
            <a:pPr algn="ctr" defTabSz="457200">
              <a:defRPr/>
            </a:pPr>
            <a:r>
              <a:rPr lang="en-US" sz="1400" kern="0">
                <a:solidFill>
                  <a:prstClr val="white"/>
                </a:solidFill>
                <a:cs typeface="Arial" panose="020B0604020202020204" pitchFamily="34" charset="0"/>
              </a:rPr>
              <a:t>Erdafitinib 8 mg po </a:t>
            </a:r>
            <a:r>
              <a:rPr lang="en-US" sz="1400" kern="0" err="1">
                <a:solidFill>
                  <a:prstClr val="white"/>
                </a:solidFill>
                <a:cs typeface="Arial" panose="020B0604020202020204" pitchFamily="34" charset="0"/>
              </a:rPr>
              <a:t>qd</a:t>
            </a:r>
            <a:r>
              <a:rPr lang="en-US" sz="1400" kern="0">
                <a:solidFill>
                  <a:prstClr val="white"/>
                </a:solidFill>
                <a:cs typeface="Arial" panose="020B0604020202020204" pitchFamily="34" charset="0"/>
              </a:rPr>
              <a:t>, N = 175</a:t>
            </a:r>
          </a:p>
        </p:txBody>
      </p:sp>
      <p:sp>
        <p:nvSpPr>
          <p:cNvPr id="27" name="Left Brace 26">
            <a:extLst>
              <a:ext uri="{FF2B5EF4-FFF2-40B4-BE49-F238E27FC236}">
                <a16:creationId xmlns:a16="http://schemas.microsoft.com/office/drawing/2014/main" id="{1024FA07-68C3-7765-6FD8-13D86BC9034F}"/>
              </a:ext>
            </a:extLst>
          </p:cNvPr>
          <p:cNvSpPr/>
          <p:nvPr/>
        </p:nvSpPr>
        <p:spPr>
          <a:xfrm>
            <a:off x="8143123" y="3077457"/>
            <a:ext cx="243640" cy="1393613"/>
          </a:xfrm>
          <a:prstGeom prst="leftBrace">
            <a:avLst/>
          </a:prstGeom>
          <a:noFill/>
          <a:ln w="28575" cap="flat" cmpd="sng" algn="ctr">
            <a:solidFill>
              <a:srgbClr val="123054"/>
            </a:solidFill>
            <a:prstDash val="solid"/>
            <a:miter lim="800000"/>
          </a:ln>
          <a:effectLst/>
        </p:spPr>
        <p:txBody>
          <a:bodyPr lIns="121917" tIns="60958" rIns="121917" bIns="60958" anchor="ctr"/>
          <a:lstStyle/>
          <a:p>
            <a:pPr algn="ctr" defTabSz="457200">
              <a:defRPr/>
            </a:pPr>
            <a:endParaRPr lang="en-US" sz="1400" kern="0">
              <a:solidFill>
                <a:prstClr val="black"/>
              </a:solidFill>
              <a:cs typeface="Arial" panose="020B0604020202020204" pitchFamily="34" charset="0"/>
            </a:endParaRPr>
          </a:p>
        </p:txBody>
      </p:sp>
      <p:sp>
        <p:nvSpPr>
          <p:cNvPr id="29" name="Rectangle: Rounded Corners 49">
            <a:extLst>
              <a:ext uri="{FF2B5EF4-FFF2-40B4-BE49-F238E27FC236}">
                <a16:creationId xmlns:a16="http://schemas.microsoft.com/office/drawing/2014/main" id="{999E0F2E-29E3-A653-993B-5F358FA498C1}"/>
              </a:ext>
            </a:extLst>
          </p:cNvPr>
          <p:cNvSpPr/>
          <p:nvPr/>
        </p:nvSpPr>
        <p:spPr>
          <a:xfrm>
            <a:off x="7865263" y="2940238"/>
            <a:ext cx="269040" cy="1668051"/>
          </a:xfrm>
          <a:prstGeom prst="roundRect">
            <a:avLst/>
          </a:prstGeom>
          <a:solidFill>
            <a:sysClr val="window" lastClr="FFFFFF">
              <a:lumMod val="85000"/>
            </a:sysClr>
          </a:solidFill>
          <a:ln w="12700" cap="flat" cmpd="sng" algn="ctr">
            <a:noFill/>
            <a:prstDash val="solid"/>
            <a:miter lim="800000"/>
          </a:ln>
          <a:effectLst/>
        </p:spPr>
        <p:txBody>
          <a:bodyPr vert="wordArtVert" lIns="121917" tIns="60958" rIns="121917" bIns="60958" rtlCol="0" anchor="ctr"/>
          <a:lstStyle/>
          <a:p>
            <a:pPr algn="ctr" defTabSz="457200">
              <a:defRPr/>
            </a:pPr>
            <a:r>
              <a:rPr lang="en-US" sz="1000" b="1" kern="0">
                <a:solidFill>
                  <a:prstClr val="black"/>
                </a:solidFill>
                <a:cs typeface="Arial" panose="020B0604020202020204" pitchFamily="34" charset="0"/>
              </a:rPr>
              <a:t>RANDOMIZE</a:t>
            </a:r>
          </a:p>
        </p:txBody>
      </p:sp>
      <p:sp>
        <p:nvSpPr>
          <p:cNvPr id="30" name="Rectangle: Rounded Corners 49">
            <a:extLst>
              <a:ext uri="{FF2B5EF4-FFF2-40B4-BE49-F238E27FC236}">
                <a16:creationId xmlns:a16="http://schemas.microsoft.com/office/drawing/2014/main" id="{F8E87BFA-021A-41AA-2CC0-880B1B668672}"/>
              </a:ext>
            </a:extLst>
          </p:cNvPr>
          <p:cNvSpPr/>
          <p:nvPr/>
        </p:nvSpPr>
        <p:spPr>
          <a:xfrm>
            <a:off x="4577400" y="1445753"/>
            <a:ext cx="2578193" cy="1146527"/>
          </a:xfrm>
          <a:prstGeom prst="rect">
            <a:avLst/>
          </a:prstGeom>
          <a:solidFill>
            <a:schemeClr val="tx1">
              <a:lumMod val="60000"/>
              <a:lumOff val="40000"/>
            </a:schemeClr>
          </a:solidFill>
          <a:ln w="12700" cap="flat" cmpd="sng" algn="ctr">
            <a:noFill/>
            <a:prstDash val="solid"/>
            <a:miter lim="800000"/>
          </a:ln>
          <a:effectLst/>
        </p:spPr>
        <p:txBody>
          <a:bodyPr lIns="182880" tIns="60958" rIns="182880" bIns="60958"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1"/>
                </a:solidFill>
                <a:effectLst/>
                <a:uLnTx/>
                <a:uFillTx/>
                <a:cs typeface="Arial" panose="020B0604020202020204" pitchFamily="34" charset="0"/>
              </a:rPr>
              <a:t>Cohort 1 </a:t>
            </a:r>
            <a:r>
              <a:rPr kumimoji="0" lang="mr-IN" sz="1400" b="1" i="0" u="none" strike="noStrike" kern="0" cap="none" spc="0" normalizeH="0" baseline="0" noProof="0">
                <a:ln>
                  <a:noFill/>
                </a:ln>
                <a:solidFill>
                  <a:schemeClr val="bg1"/>
                </a:solidFill>
                <a:effectLst/>
                <a:uLnTx/>
                <a:uFillTx/>
              </a:rPr>
              <a:t>–</a:t>
            </a:r>
            <a:r>
              <a:rPr kumimoji="0" lang="en-US" sz="1400" b="1" i="0" u="none" strike="noStrike" kern="0" cap="none" spc="0" normalizeH="0" baseline="0" noProof="0">
                <a:ln>
                  <a:noFill/>
                </a:ln>
                <a:solidFill>
                  <a:schemeClr val="bg1"/>
                </a:solidFill>
                <a:effectLst/>
                <a:uLnTx/>
                <a:uFillTx/>
                <a:cs typeface="Arial" panose="020B0604020202020204" pitchFamily="34" charset="0"/>
              </a:rPr>
              <a:t> Prior PD-1/PD-L1 treatment</a:t>
            </a:r>
          </a:p>
        </p:txBody>
      </p:sp>
      <p:sp>
        <p:nvSpPr>
          <p:cNvPr id="31" name="Rectangle: Rounded Corners 49">
            <a:extLst>
              <a:ext uri="{FF2B5EF4-FFF2-40B4-BE49-F238E27FC236}">
                <a16:creationId xmlns:a16="http://schemas.microsoft.com/office/drawing/2014/main" id="{B4D78E13-3B4D-2549-0888-738806A28913}"/>
              </a:ext>
            </a:extLst>
          </p:cNvPr>
          <p:cNvSpPr/>
          <p:nvPr/>
        </p:nvSpPr>
        <p:spPr>
          <a:xfrm>
            <a:off x="4590544" y="3201000"/>
            <a:ext cx="2578193" cy="1146527"/>
          </a:xfrm>
          <a:prstGeom prst="rect">
            <a:avLst/>
          </a:prstGeom>
          <a:solidFill>
            <a:schemeClr val="tx1">
              <a:lumMod val="60000"/>
              <a:lumOff val="40000"/>
            </a:schemeClr>
          </a:solidFill>
          <a:ln w="12700" cap="flat" cmpd="sng" algn="ctr">
            <a:noFill/>
            <a:prstDash val="solid"/>
            <a:miter lim="800000"/>
          </a:ln>
          <a:effectLst/>
        </p:spPr>
        <p:txBody>
          <a:bodyPr lIns="182880" tIns="60958" rIns="182880" bIns="60958"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1"/>
                </a:solidFill>
                <a:effectLst/>
                <a:uLnTx/>
                <a:uFillTx/>
                <a:cs typeface="Arial" panose="020B0604020202020204" pitchFamily="34" charset="0"/>
              </a:rPr>
              <a:t>Cohort 2 </a:t>
            </a:r>
            <a:r>
              <a:rPr kumimoji="0" lang="mr-IN" sz="1400" b="1" i="0" u="none" strike="noStrike" kern="0" cap="none" spc="0" normalizeH="0" baseline="0" noProof="0">
                <a:ln>
                  <a:noFill/>
                </a:ln>
                <a:solidFill>
                  <a:schemeClr val="bg1"/>
                </a:solidFill>
                <a:effectLst/>
                <a:uLnTx/>
                <a:uFillTx/>
              </a:rPr>
              <a:t>–</a:t>
            </a:r>
            <a:r>
              <a:rPr kumimoji="0" lang="en-US" sz="1400" b="1" i="0" u="none" strike="noStrike" kern="0" cap="none" spc="0" normalizeH="0" baseline="0" noProof="0">
                <a:ln>
                  <a:noFill/>
                </a:ln>
                <a:solidFill>
                  <a:schemeClr val="bg1"/>
                </a:solidFill>
                <a:effectLst/>
                <a:uLnTx/>
                <a:uFillTx/>
                <a:cs typeface="Arial" panose="020B0604020202020204" pitchFamily="34" charset="0"/>
              </a:rPr>
              <a:t> No prior PD-1/PD-L1 treatment</a:t>
            </a:r>
          </a:p>
        </p:txBody>
      </p:sp>
      <p:sp>
        <p:nvSpPr>
          <p:cNvPr id="34" name="Line 4">
            <a:extLst>
              <a:ext uri="{FF2B5EF4-FFF2-40B4-BE49-F238E27FC236}">
                <a16:creationId xmlns:a16="http://schemas.microsoft.com/office/drawing/2014/main" id="{69CED4C5-0663-47FD-69B2-1DD5B707D97C}"/>
              </a:ext>
            </a:extLst>
          </p:cNvPr>
          <p:cNvSpPr>
            <a:spLocks noChangeShapeType="1"/>
          </p:cNvSpPr>
          <p:nvPr/>
        </p:nvSpPr>
        <p:spPr bwMode="auto">
          <a:xfrm flipV="1">
            <a:off x="4268714" y="2019016"/>
            <a:ext cx="321830" cy="0"/>
          </a:xfrm>
          <a:prstGeom prst="line">
            <a:avLst/>
          </a:prstGeom>
          <a:noFill/>
          <a:ln w="57150">
            <a:solidFill>
              <a:schemeClr val="tx2"/>
            </a:solidFill>
            <a:round/>
            <a:headEnd type="none" w="sm" len="sm"/>
            <a:tailEnd type="triangle" w="med" len="med"/>
          </a:ln>
        </p:spPr>
        <p:txBody>
          <a:bodyPr>
            <a:prstTxWarp prst="textNoShape">
              <a:avLst/>
            </a:prstTxWarp>
          </a:bodyPr>
          <a:lstStyle/>
          <a:p>
            <a:pPr defTabSz="457200">
              <a:defRPr/>
            </a:pPr>
            <a:r>
              <a:rPr lang="en-US" sz="1600" kern="0">
                <a:solidFill>
                  <a:prstClr val="black"/>
                </a:solidFill>
                <a:cs typeface="Arial" panose="020B0604020202020204" pitchFamily="34" charset="0"/>
              </a:rPr>
              <a:t> </a:t>
            </a:r>
          </a:p>
        </p:txBody>
      </p:sp>
      <p:sp>
        <p:nvSpPr>
          <p:cNvPr id="35" name="Line 4">
            <a:extLst>
              <a:ext uri="{FF2B5EF4-FFF2-40B4-BE49-F238E27FC236}">
                <a16:creationId xmlns:a16="http://schemas.microsoft.com/office/drawing/2014/main" id="{ACF42CFA-FC7D-4C58-EF8E-E302AB50FCB4}"/>
              </a:ext>
            </a:extLst>
          </p:cNvPr>
          <p:cNvSpPr>
            <a:spLocks noChangeShapeType="1"/>
          </p:cNvSpPr>
          <p:nvPr/>
        </p:nvSpPr>
        <p:spPr bwMode="auto">
          <a:xfrm flipV="1">
            <a:off x="4268714" y="3774263"/>
            <a:ext cx="321830" cy="0"/>
          </a:xfrm>
          <a:prstGeom prst="line">
            <a:avLst/>
          </a:prstGeom>
          <a:noFill/>
          <a:ln w="57150">
            <a:solidFill>
              <a:schemeClr val="tx2"/>
            </a:solidFill>
            <a:round/>
            <a:headEnd type="none" w="sm" len="sm"/>
            <a:tailEnd type="triangle" w="med" len="med"/>
          </a:ln>
        </p:spPr>
        <p:txBody>
          <a:bodyPr>
            <a:prstTxWarp prst="textNoShape">
              <a:avLst/>
            </a:prstTxWarp>
          </a:bodyPr>
          <a:lstStyle/>
          <a:p>
            <a:pPr defTabSz="457200">
              <a:defRPr/>
            </a:pPr>
            <a:endParaRPr lang="en-US" sz="1600" kern="0">
              <a:solidFill>
                <a:prstClr val="black"/>
              </a:solidFill>
              <a:cs typeface="Arial" panose="020B0604020202020204" pitchFamily="34" charset="0"/>
            </a:endParaRPr>
          </a:p>
        </p:txBody>
      </p:sp>
    </p:spTree>
    <p:extLst>
      <p:ext uri="{BB962C8B-B14F-4D97-AF65-F5344CB8AC3E}">
        <p14:creationId xmlns:p14="http://schemas.microsoft.com/office/powerpoint/2010/main" val="3503655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86CF2-7E7B-CC78-A92E-B847A0E20D2F}"/>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BF1667C7-E8A9-794F-D42A-F7F5F7ECF006}"/>
              </a:ext>
            </a:extLst>
          </p:cNvPr>
          <p:cNvSpPr>
            <a:spLocks noGrp="1"/>
          </p:cNvSpPr>
          <p:nvPr>
            <p:ph type="title"/>
          </p:nvPr>
        </p:nvSpPr>
        <p:spPr>
          <a:xfrm>
            <a:off x="838200" y="365125"/>
            <a:ext cx="10515600" cy="871393"/>
          </a:xfrm>
        </p:spPr>
        <p:txBody>
          <a:bodyPr>
            <a:noAutofit/>
          </a:bodyPr>
          <a:lstStyle/>
          <a:p>
            <a:pPr marR="0" lvl="1">
              <a:lnSpc>
                <a:spcPct val="115000"/>
              </a:lnSpc>
              <a:spcBef>
                <a:spcPts val="600"/>
              </a:spcBef>
              <a:spcAft>
                <a:spcPts val="600"/>
              </a:spcAft>
            </a:pPr>
            <a:r>
              <a:rPr lang="en-US" sz="3200" b="1">
                <a:solidFill>
                  <a:schemeClr val="accent2"/>
                </a:solidFill>
                <a:effectLst/>
                <a:latin typeface="Arial" panose="020B0604020202020204" pitchFamily="34" charset="0"/>
                <a:ea typeface="Times New Roman" panose="02020603050405020304" pitchFamily="18" charset="0"/>
                <a:cs typeface="Times New Roman" panose="02020603050405020304" pitchFamily="18" charset="0"/>
              </a:rPr>
              <a:t>THOR (Cohort 1): Overall Survival</a:t>
            </a:r>
          </a:p>
        </p:txBody>
      </p:sp>
      <p:sp>
        <p:nvSpPr>
          <p:cNvPr id="9" name="Text Placeholder 17">
            <a:extLst>
              <a:ext uri="{FF2B5EF4-FFF2-40B4-BE49-F238E27FC236}">
                <a16:creationId xmlns:a16="http://schemas.microsoft.com/office/drawing/2014/main" id="{2F0FAE08-8F2C-5CF4-A2B0-B1137DA34A36}"/>
              </a:ext>
            </a:extLst>
          </p:cNvPr>
          <p:cNvSpPr txBox="1">
            <a:spLocks/>
          </p:cNvSpPr>
          <p:nvPr/>
        </p:nvSpPr>
        <p:spPr>
          <a:xfrm>
            <a:off x="1356476" y="6372552"/>
            <a:ext cx="7397122" cy="29869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1000" b="0" i="0" kern="1200">
                <a:solidFill>
                  <a:schemeClr val="tx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2"/>
              </a:buClr>
              <a:buFont typeface="System Font Regular"/>
              <a:buChar char="-"/>
              <a:defRPr sz="2400" b="0" i="0" kern="1200">
                <a:solidFill>
                  <a:schemeClr val="tx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2"/>
              </a:buClr>
              <a:buFont typeface="System Font Regular"/>
              <a:buChar char="&gt;"/>
              <a:defRPr sz="2000" b="0" i="0" kern="1200">
                <a:solidFill>
                  <a:schemeClr val="tx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2"/>
              </a:buClr>
              <a:buFont typeface="Wingdings" pitchFamily="2" charset="2"/>
              <a:buChar char="§"/>
              <a:defRPr sz="1800" b="0" i="0" kern="1200">
                <a:solidFill>
                  <a:schemeClr val="tx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2"/>
              </a:buClr>
              <a:buFont typeface="Courier New" panose="02070309020205020404" pitchFamily="49" charset="0"/>
              <a:buChar char="o"/>
              <a:defRPr sz="1800" b="0" i="0" kern="1200">
                <a:solidFill>
                  <a:schemeClr val="tx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A7E1"/>
              </a:buClr>
              <a:buSzTx/>
              <a:buFont typeface="Arial" panose="020B0604020202020204" pitchFamily="34" charset="0"/>
              <a:buNone/>
              <a:tabLst/>
              <a:defRPr/>
            </a:pPr>
            <a:r>
              <a:rPr kumimoji="0" lang="en-US" sz="1000" b="0" i="0" u="none" strike="noStrike" kern="1200" cap="none" spc="0" normalizeH="0" baseline="0" noProof="0" err="1">
                <a:ln>
                  <a:noFill/>
                </a:ln>
                <a:solidFill>
                  <a:srgbClr val="6E7E83">
                    <a:lumMod val="50000"/>
                  </a:srgbClr>
                </a:solidFill>
                <a:effectLst/>
                <a:uLnTx/>
                <a:uFillTx/>
                <a:latin typeface="Arial" panose="020B0604020202020204" pitchFamily="34" charset="0"/>
                <a:ea typeface="+mn-ea"/>
                <a:cs typeface="Arial" panose="020B0604020202020204" pitchFamily="34" charset="0"/>
              </a:rPr>
              <a:t>Loriot</a:t>
            </a:r>
            <a:r>
              <a:rPr kumimoji="0" lang="en-US" sz="10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 Y, et al</a:t>
            </a:r>
            <a:r>
              <a:rPr kumimoji="0" lang="en-US" sz="1000" b="0" i="1"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 N Engl J Med</a:t>
            </a:r>
            <a:r>
              <a:rPr kumimoji="0" lang="en-US" sz="10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 2023;389(21):1961-1971.</a:t>
            </a:r>
          </a:p>
        </p:txBody>
      </p:sp>
      <p:pic>
        <p:nvPicPr>
          <p:cNvPr id="18" name="Picture 17">
            <a:extLst>
              <a:ext uri="{FF2B5EF4-FFF2-40B4-BE49-F238E27FC236}">
                <a16:creationId xmlns:a16="http://schemas.microsoft.com/office/drawing/2014/main" id="{BC9D118C-E900-0441-E156-17597A5965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66691" y="1684844"/>
            <a:ext cx="5417389" cy="3488311"/>
          </a:xfrm>
          <a:prstGeom prst="rect">
            <a:avLst/>
          </a:prstGeom>
        </p:spPr>
      </p:pic>
      <p:grpSp>
        <p:nvGrpSpPr>
          <p:cNvPr id="21" name="Group 20">
            <a:extLst>
              <a:ext uri="{FF2B5EF4-FFF2-40B4-BE49-F238E27FC236}">
                <a16:creationId xmlns:a16="http://schemas.microsoft.com/office/drawing/2014/main" id="{9D0DA61C-A3F0-DAD6-8BA2-DF73DFCE29B8}"/>
              </a:ext>
            </a:extLst>
          </p:cNvPr>
          <p:cNvGrpSpPr/>
          <p:nvPr/>
        </p:nvGrpSpPr>
        <p:grpSpPr>
          <a:xfrm>
            <a:off x="907920" y="4447454"/>
            <a:ext cx="4656119" cy="849159"/>
            <a:chOff x="4705781" y="1748751"/>
            <a:chExt cx="4690091" cy="1380226"/>
          </a:xfrm>
        </p:grpSpPr>
        <p:sp>
          <p:nvSpPr>
            <p:cNvPr id="22" name="Rounded Rectangle 10">
              <a:extLst>
                <a:ext uri="{FF2B5EF4-FFF2-40B4-BE49-F238E27FC236}">
                  <a16:creationId xmlns:a16="http://schemas.microsoft.com/office/drawing/2014/main" id="{193FD883-2F11-8E8D-D544-05E2F7BE7FA0}"/>
                </a:ext>
              </a:extLst>
            </p:cNvPr>
            <p:cNvSpPr/>
            <p:nvPr/>
          </p:nvSpPr>
          <p:spPr>
            <a:xfrm>
              <a:off x="4705781" y="1752448"/>
              <a:ext cx="2284828" cy="1371365"/>
            </a:xfrm>
            <a:prstGeom prst="roundRect">
              <a:avLst>
                <a:gd name="adj" fmla="val 0"/>
              </a:avLst>
            </a:prstGeom>
            <a:solidFill>
              <a:schemeClr val="accent2"/>
            </a:solidFill>
            <a:ln w="19050" cap="flat" cmpd="sng" algn="ctr">
              <a:noFill/>
              <a:prstDash val="solid"/>
              <a:miter lim="800000"/>
            </a:ln>
            <a:effectLst/>
          </p:spPr>
          <p:txBody>
            <a:bodyPr rtlCol="0" anchor="ctr"/>
            <a:lstStyle/>
            <a:p>
              <a:pPr algn="ctr" defTabSz="457200">
                <a:defRPr/>
              </a:pPr>
              <a:r>
                <a:rPr lang="en-US" sz="1600" b="1" kern="0">
                  <a:solidFill>
                    <a:prstClr val="white"/>
                  </a:solidFill>
                  <a:cs typeface="Arial" panose="020B0604020202020204" pitchFamily="34" charset="0"/>
                </a:rPr>
                <a:t>Erdafitinib (n = 136)</a:t>
              </a:r>
              <a:endParaRPr lang="en-US" sz="1050" kern="0">
                <a:solidFill>
                  <a:prstClr val="white"/>
                </a:solidFill>
                <a:cs typeface="Arial" panose="020B0604020202020204" pitchFamily="34" charset="0"/>
              </a:endParaRPr>
            </a:p>
            <a:p>
              <a:pPr algn="ctr" defTabSz="457200">
                <a:lnSpc>
                  <a:spcPct val="90000"/>
                </a:lnSpc>
                <a:defRPr/>
              </a:pPr>
              <a:r>
                <a:rPr lang="en-US" sz="1400" kern="0">
                  <a:solidFill>
                    <a:prstClr val="white"/>
                  </a:solidFill>
                  <a:cs typeface="Arial" panose="020B0604020202020204" pitchFamily="34" charset="0"/>
                </a:rPr>
                <a:t>8 mg PO once daily; </a:t>
              </a:r>
              <a:br>
                <a:rPr lang="en-US" sz="1400" kern="0">
                  <a:solidFill>
                    <a:prstClr val="white"/>
                  </a:solidFill>
                  <a:cs typeface="Arial" panose="020B0604020202020204" pitchFamily="34" charset="0"/>
                </a:rPr>
              </a:br>
              <a:r>
                <a:rPr lang="en-US" sz="1400" kern="0">
                  <a:solidFill>
                    <a:prstClr val="white"/>
                  </a:solidFill>
                  <a:cs typeface="Arial" panose="020B0604020202020204" pitchFamily="34" charset="0"/>
                </a:rPr>
                <a:t>up-titration to 9 mg</a:t>
              </a:r>
            </a:p>
          </p:txBody>
        </p:sp>
        <p:sp>
          <p:nvSpPr>
            <p:cNvPr id="23" name="Rounded Rectangle 11">
              <a:extLst>
                <a:ext uri="{FF2B5EF4-FFF2-40B4-BE49-F238E27FC236}">
                  <a16:creationId xmlns:a16="http://schemas.microsoft.com/office/drawing/2014/main" id="{920883CF-3FD6-9806-1C63-4D335EF8A9D4}"/>
                </a:ext>
              </a:extLst>
            </p:cNvPr>
            <p:cNvSpPr/>
            <p:nvPr/>
          </p:nvSpPr>
          <p:spPr>
            <a:xfrm>
              <a:off x="7111044" y="1748751"/>
              <a:ext cx="2284828" cy="1380226"/>
            </a:xfrm>
            <a:prstGeom prst="roundRect">
              <a:avLst>
                <a:gd name="adj" fmla="val 0"/>
              </a:avLst>
            </a:prstGeom>
            <a:solidFill>
              <a:schemeClr val="accent6"/>
            </a:solidFill>
            <a:ln w="19050" cap="flat" cmpd="sng" algn="ctr">
              <a:noFill/>
              <a:prstDash val="solid"/>
              <a:miter lim="800000"/>
            </a:ln>
            <a:effectLst/>
          </p:spPr>
          <p:txBody>
            <a:bodyPr rtlCol="0" anchor="ctr"/>
            <a:lstStyle/>
            <a:p>
              <a:pPr algn="ctr" defTabSz="457200">
                <a:defRPr/>
              </a:pPr>
              <a:r>
                <a:rPr lang="en-US" sz="1600" b="1" kern="0">
                  <a:solidFill>
                    <a:prstClr val="white"/>
                  </a:solidFill>
                  <a:cs typeface="Arial" panose="020B0604020202020204" pitchFamily="34" charset="0"/>
                </a:rPr>
                <a:t>Chemo (n = 130)</a:t>
              </a:r>
              <a:endParaRPr lang="en-US" sz="1050" kern="0">
                <a:solidFill>
                  <a:prstClr val="white"/>
                </a:solidFill>
                <a:cs typeface="Arial" panose="020B0604020202020204" pitchFamily="34" charset="0"/>
              </a:endParaRPr>
            </a:p>
            <a:p>
              <a:pPr algn="ctr" defTabSz="457200">
                <a:lnSpc>
                  <a:spcPct val="90000"/>
                </a:lnSpc>
                <a:defRPr/>
              </a:pPr>
              <a:r>
                <a:rPr lang="en-US" sz="1400" kern="0">
                  <a:solidFill>
                    <a:prstClr val="white"/>
                  </a:solidFill>
                  <a:cs typeface="Arial" panose="020B0604020202020204" pitchFamily="34" charset="0"/>
                </a:rPr>
                <a:t>Docetaxel or vinflunine every 3 weeks</a:t>
              </a:r>
            </a:p>
          </p:txBody>
        </p:sp>
      </p:grpSp>
      <p:sp>
        <p:nvSpPr>
          <p:cNvPr id="24" name="Rectangle 23">
            <a:extLst>
              <a:ext uri="{FF2B5EF4-FFF2-40B4-BE49-F238E27FC236}">
                <a16:creationId xmlns:a16="http://schemas.microsoft.com/office/drawing/2014/main" id="{24D6AAFF-05B6-946E-A9B9-EC8B6E5CB9A2}"/>
              </a:ext>
            </a:extLst>
          </p:cNvPr>
          <p:cNvSpPr/>
          <p:nvPr/>
        </p:nvSpPr>
        <p:spPr>
          <a:xfrm>
            <a:off x="907919" y="2677458"/>
            <a:ext cx="4656120" cy="1663548"/>
          </a:xfrm>
          <a:prstGeom prst="rect">
            <a:avLst/>
          </a:prstGeom>
          <a:solidFill>
            <a:schemeClr val="tx1">
              <a:lumMod val="60000"/>
              <a:lumOff val="40000"/>
            </a:schemeClr>
          </a:solidFill>
          <a:ln w="12700" cap="flat" cmpd="sng" algn="ctr">
            <a:noFill/>
            <a:prstDash val="solid"/>
            <a:miter lim="800000"/>
          </a:ln>
          <a:effectLst/>
        </p:spPr>
        <p:txBody>
          <a:bodyPr rtlCol="0" anchor="ctr"/>
          <a:lstStyle/>
          <a:p>
            <a:pPr defTabSz="457200">
              <a:buClr>
                <a:schemeClr val="bg1"/>
              </a:buClr>
              <a:defRPr/>
            </a:pPr>
            <a:r>
              <a:rPr lang="en-US" sz="1600" b="1" kern="0" spc="-5">
                <a:solidFill>
                  <a:schemeClr val="bg1"/>
                </a:solidFill>
                <a:ea typeface="Arial" charset="0"/>
                <a:cs typeface="Arial" panose="020B0604020202020204" pitchFamily="34" charset="0"/>
              </a:rPr>
              <a:t>Key eligibility criteria</a:t>
            </a:r>
            <a:endParaRPr lang="en-US" sz="1050" b="1" kern="0" spc="-5">
              <a:solidFill>
                <a:schemeClr val="bg1"/>
              </a:solidFill>
              <a:ea typeface="Arial" charset="0"/>
              <a:cs typeface="Arial" panose="020B0604020202020204" pitchFamily="34" charset="0"/>
            </a:endParaRPr>
          </a:p>
          <a:p>
            <a:pPr marL="285750" indent="-285750" defTabSz="457200">
              <a:buClr>
                <a:schemeClr val="bg1"/>
              </a:buClr>
              <a:buSzPct val="85000"/>
              <a:buFont typeface="Arial" panose="020B0604020202020204" pitchFamily="34" charset="0"/>
              <a:buChar char="•"/>
              <a:defRPr/>
            </a:pPr>
            <a:r>
              <a:rPr lang="en-US" sz="1600" kern="0" spc="-5">
                <a:solidFill>
                  <a:schemeClr val="bg1"/>
                </a:solidFill>
                <a:ea typeface="Arial" charset="0"/>
                <a:cs typeface="Arial" panose="020B0604020202020204" pitchFamily="34" charset="0"/>
              </a:rPr>
              <a:t>Unresectable or metastatic UC</a:t>
            </a:r>
          </a:p>
          <a:p>
            <a:pPr marL="285750" indent="-285750" defTabSz="457200">
              <a:buClr>
                <a:schemeClr val="bg1"/>
              </a:buClr>
              <a:buSzPct val="85000"/>
              <a:buFont typeface="Arial" panose="020B0604020202020204" pitchFamily="34" charset="0"/>
              <a:buChar char="•"/>
              <a:defRPr/>
            </a:pPr>
            <a:r>
              <a:rPr lang="en-US" sz="1600" kern="0" spc="-5">
                <a:solidFill>
                  <a:schemeClr val="bg1"/>
                </a:solidFill>
                <a:ea typeface="Arial" charset="0"/>
                <a:cs typeface="Arial" panose="020B0604020202020204" pitchFamily="34" charset="0"/>
              </a:rPr>
              <a:t>Progressed on or after ≥1 prior treatment that included an anti–PD-(L)1</a:t>
            </a:r>
          </a:p>
          <a:p>
            <a:pPr marL="285750" indent="-285750" defTabSz="457200">
              <a:buClr>
                <a:schemeClr val="bg1"/>
              </a:buClr>
              <a:buSzPct val="85000"/>
              <a:buFont typeface="Arial" panose="020B0604020202020204" pitchFamily="34" charset="0"/>
              <a:buChar char="•"/>
              <a:defRPr/>
            </a:pPr>
            <a:r>
              <a:rPr lang="en-US" sz="1600" kern="0" spc="-5">
                <a:solidFill>
                  <a:schemeClr val="bg1"/>
                </a:solidFill>
                <a:ea typeface="Arial" charset="0"/>
                <a:cs typeface="Arial" panose="020B0604020202020204" pitchFamily="34" charset="0"/>
              </a:rPr>
              <a:t>Select </a:t>
            </a:r>
            <a:r>
              <a:rPr lang="en-US" sz="1600" i="1" kern="0" spc="-5">
                <a:solidFill>
                  <a:schemeClr val="bg1"/>
                </a:solidFill>
                <a:ea typeface="Arial" charset="0"/>
                <a:cs typeface="Arial" panose="020B0604020202020204" pitchFamily="34" charset="0"/>
              </a:rPr>
              <a:t>FGFR3/2alt</a:t>
            </a:r>
            <a:r>
              <a:rPr lang="en-US" sz="1600" kern="0" spc="-5">
                <a:solidFill>
                  <a:schemeClr val="bg1"/>
                </a:solidFill>
                <a:ea typeface="Arial" charset="0"/>
                <a:cs typeface="Arial" panose="020B0604020202020204" pitchFamily="34" charset="0"/>
              </a:rPr>
              <a:t> (mutation/fusion)</a:t>
            </a:r>
          </a:p>
          <a:p>
            <a:pPr marL="285750" indent="-285750" defTabSz="457200">
              <a:buClr>
                <a:schemeClr val="bg1"/>
              </a:buClr>
              <a:buSzPct val="85000"/>
              <a:buFont typeface="Arial" panose="020B0604020202020204" pitchFamily="34" charset="0"/>
              <a:buChar char="•"/>
              <a:defRPr/>
            </a:pPr>
            <a:r>
              <a:rPr lang="en-US" sz="1600" kern="0" spc="-5">
                <a:solidFill>
                  <a:schemeClr val="bg1"/>
                </a:solidFill>
                <a:ea typeface="Arial" charset="0"/>
                <a:cs typeface="Arial" panose="020B0604020202020204" pitchFamily="34" charset="0"/>
              </a:rPr>
              <a:t>ECOG PS 0-2</a:t>
            </a:r>
            <a:endParaRPr lang="en-US" sz="1600" kern="0">
              <a:solidFill>
                <a:schemeClr val="bg1"/>
              </a:solidFill>
              <a:ea typeface="Arial" charset="0"/>
              <a:cs typeface="Arial" panose="020B0604020202020204" pitchFamily="34" charset="0"/>
            </a:endParaRPr>
          </a:p>
        </p:txBody>
      </p:sp>
      <p:sp>
        <p:nvSpPr>
          <p:cNvPr id="36" name="Rectangle 35">
            <a:extLst>
              <a:ext uri="{FF2B5EF4-FFF2-40B4-BE49-F238E27FC236}">
                <a16:creationId xmlns:a16="http://schemas.microsoft.com/office/drawing/2014/main" id="{B6AC0905-C0FF-69A9-F2A7-2B2A4A84DDF4}"/>
              </a:ext>
            </a:extLst>
          </p:cNvPr>
          <p:cNvSpPr/>
          <p:nvPr/>
        </p:nvSpPr>
        <p:spPr>
          <a:xfrm>
            <a:off x="907919" y="1417163"/>
            <a:ext cx="4656120" cy="1156122"/>
          </a:xfrm>
          <a:prstGeom prst="rect">
            <a:avLst/>
          </a:prstGeom>
          <a:solidFill>
            <a:schemeClr val="tx1">
              <a:lumMod val="60000"/>
              <a:lumOff val="40000"/>
            </a:schemeClr>
          </a:solidFill>
          <a:ln w="12700" cap="flat" cmpd="sng" algn="ctr">
            <a:noFill/>
            <a:prstDash val="solid"/>
            <a:miter lim="800000"/>
          </a:ln>
          <a:effectLst/>
        </p:spPr>
        <p:txBody>
          <a:bodyPr rtlCol="0" anchor="ctr"/>
          <a:lstStyle/>
          <a:p>
            <a:pPr marL="285750" indent="-285750" defTabSz="457200">
              <a:buClr>
                <a:schemeClr val="bg1"/>
              </a:buClr>
              <a:buSzPct val="85000"/>
              <a:buFont typeface="Arial" panose="020B0604020202020204" pitchFamily="34" charset="0"/>
              <a:buChar char="•"/>
              <a:defRPr/>
            </a:pPr>
            <a:r>
              <a:rPr lang="en-US" sz="1600" kern="0" spc="-5">
                <a:solidFill>
                  <a:schemeClr val="bg1"/>
                </a:solidFill>
                <a:ea typeface="Arial" charset="0"/>
                <a:cs typeface="Arial" panose="020B0604020202020204" pitchFamily="34" charset="0"/>
              </a:rPr>
              <a:t>~20% of patients with advanced UC have </a:t>
            </a:r>
            <a:r>
              <a:rPr lang="en-US" sz="1600" i="1" kern="0" spc="-5">
                <a:solidFill>
                  <a:schemeClr val="bg1"/>
                </a:solidFill>
                <a:ea typeface="Arial" charset="0"/>
                <a:cs typeface="Arial" panose="020B0604020202020204" pitchFamily="34" charset="0"/>
              </a:rPr>
              <a:t>FGFR</a:t>
            </a:r>
            <a:r>
              <a:rPr lang="en-US" sz="1600" kern="0" spc="-5">
                <a:solidFill>
                  <a:schemeClr val="bg1"/>
                </a:solidFill>
                <a:ea typeface="Arial" charset="0"/>
                <a:cs typeface="Arial" panose="020B0604020202020204" pitchFamily="34" charset="0"/>
              </a:rPr>
              <a:t> alterations</a:t>
            </a:r>
          </a:p>
          <a:p>
            <a:pPr marL="285750" indent="-285750" defTabSz="457200">
              <a:buClr>
                <a:schemeClr val="bg1"/>
              </a:buClr>
              <a:buSzPct val="85000"/>
              <a:buFont typeface="Arial" panose="020B0604020202020204" pitchFamily="34" charset="0"/>
              <a:buChar char="•"/>
              <a:defRPr/>
            </a:pPr>
            <a:r>
              <a:rPr lang="en-US" sz="1600" kern="0" spc="-5">
                <a:solidFill>
                  <a:schemeClr val="bg1"/>
                </a:solidFill>
                <a:ea typeface="Arial" charset="0"/>
                <a:cs typeface="Arial" panose="020B0604020202020204" pitchFamily="34" charset="0"/>
              </a:rPr>
              <a:t>Erdafitinib is an oral selective pan-FGFR tyrosine kinase inhibitor</a:t>
            </a:r>
          </a:p>
        </p:txBody>
      </p:sp>
      <p:graphicFrame>
        <p:nvGraphicFramePr>
          <p:cNvPr id="19" name="Table 8">
            <a:extLst>
              <a:ext uri="{FF2B5EF4-FFF2-40B4-BE49-F238E27FC236}">
                <a16:creationId xmlns:a16="http://schemas.microsoft.com/office/drawing/2014/main" id="{DA85BEAF-B938-CC65-EF01-2D0113A75271}"/>
              </a:ext>
            </a:extLst>
          </p:cNvPr>
          <p:cNvGraphicFramePr>
            <a:graphicFrameLocks noGrp="1"/>
          </p:cNvGraphicFramePr>
          <p:nvPr>
            <p:extLst>
              <p:ext uri="{D42A27DB-BD31-4B8C-83A1-F6EECF244321}">
                <p14:modId xmlns:p14="http://schemas.microsoft.com/office/powerpoint/2010/main" val="1069954704"/>
              </p:ext>
            </p:extLst>
          </p:nvPr>
        </p:nvGraphicFramePr>
        <p:xfrm>
          <a:off x="8548117" y="1971757"/>
          <a:ext cx="3143481" cy="1097280"/>
        </p:xfrm>
        <a:graphic>
          <a:graphicData uri="http://schemas.openxmlformats.org/drawingml/2006/table">
            <a:tbl>
              <a:tblPr firstRow="1" bandRow="1"/>
              <a:tblGrid>
                <a:gridCol w="1313313">
                  <a:extLst>
                    <a:ext uri="{9D8B030D-6E8A-4147-A177-3AD203B41FA5}">
                      <a16:colId xmlns:a16="http://schemas.microsoft.com/office/drawing/2014/main" val="546079327"/>
                    </a:ext>
                  </a:extLst>
                </a:gridCol>
                <a:gridCol w="1830168">
                  <a:extLst>
                    <a:ext uri="{9D8B030D-6E8A-4147-A177-3AD203B41FA5}">
                      <a16:colId xmlns:a16="http://schemas.microsoft.com/office/drawing/2014/main" val="1972233813"/>
                    </a:ext>
                  </a:extLst>
                </a:gridCol>
              </a:tblGrid>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lang="en-US" sz="1200">
                        <a:latin typeface="Arial" panose="020B0604020202020204" pitchFamily="34" charset="0"/>
                        <a:cs typeface="Arial" panose="020B0604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200">
                          <a:latin typeface="Arial" panose="020B0604020202020204" pitchFamily="34" charset="0"/>
                          <a:cs typeface="Arial" panose="020B0604020202020204" pitchFamily="34" charset="0"/>
                        </a:rPr>
                        <a:t>Median OS</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295473831"/>
                  </a:ext>
                </a:extLst>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b="1">
                          <a:solidFill>
                            <a:schemeClr val="bg1"/>
                          </a:solidFill>
                          <a:latin typeface="Arial" panose="020B0604020202020204" pitchFamily="34" charset="0"/>
                          <a:cs typeface="Arial" panose="020B0604020202020204" pitchFamily="34" charset="0"/>
                        </a:rPr>
                        <a:t>Erdafitinib</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b="1">
                          <a:solidFill>
                            <a:schemeClr val="bg1"/>
                          </a:solidFill>
                          <a:latin typeface="Arial" panose="020B0604020202020204" pitchFamily="34" charset="0"/>
                          <a:cs typeface="Arial" panose="020B0604020202020204" pitchFamily="34" charset="0"/>
                        </a:rPr>
                        <a:t>12.1</a:t>
                      </a:r>
                      <a:r>
                        <a:rPr lang="en-US" sz="1200">
                          <a:solidFill>
                            <a:schemeClr val="bg1"/>
                          </a:solidFill>
                          <a:latin typeface="Arial" panose="020B0604020202020204" pitchFamily="34" charset="0"/>
                          <a:cs typeface="Arial" panose="020B0604020202020204" pitchFamily="34" charset="0"/>
                        </a:rPr>
                        <a:t> mo</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4282273053"/>
                  </a:ext>
                </a:extLst>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b="1">
                          <a:solidFill>
                            <a:schemeClr val="bg1"/>
                          </a:solidFill>
                          <a:latin typeface="Arial" panose="020B0604020202020204" pitchFamily="34" charset="0"/>
                          <a:cs typeface="Arial" panose="020B0604020202020204" pitchFamily="34" charset="0"/>
                        </a:rPr>
                        <a:t>Chemotherapy</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b="1">
                          <a:solidFill>
                            <a:schemeClr val="bg1"/>
                          </a:solidFill>
                          <a:latin typeface="Arial" panose="020B0604020202020204" pitchFamily="34" charset="0"/>
                          <a:cs typeface="Arial" panose="020B0604020202020204" pitchFamily="34" charset="0"/>
                        </a:rPr>
                        <a:t>7.8</a:t>
                      </a:r>
                      <a:r>
                        <a:rPr lang="en-US" sz="1200">
                          <a:solidFill>
                            <a:schemeClr val="bg1"/>
                          </a:solidFill>
                          <a:latin typeface="Arial" panose="020B0604020202020204" pitchFamily="34" charset="0"/>
                          <a:cs typeface="Arial" panose="020B0604020202020204" pitchFamily="34" charset="0"/>
                        </a:rPr>
                        <a:t> mo</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575734368"/>
                  </a:ext>
                </a:extLst>
              </a:tr>
              <a:tr h="0">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b="1">
                          <a:solidFill>
                            <a:schemeClr val="accent2"/>
                          </a:solidFill>
                          <a:latin typeface="Arial" panose="020B0604020202020204" pitchFamily="34" charset="0"/>
                          <a:cs typeface="Arial" panose="020B0604020202020204" pitchFamily="34" charset="0"/>
                        </a:rPr>
                        <a:t>HR 0.64 </a:t>
                      </a:r>
                      <a:r>
                        <a:rPr lang="en-US" sz="1200">
                          <a:solidFill>
                            <a:schemeClr val="accent2"/>
                          </a:solidFill>
                          <a:latin typeface="Arial" panose="020B0604020202020204" pitchFamily="34" charset="0"/>
                          <a:cs typeface="Arial" panose="020B0604020202020204" pitchFamily="34" charset="0"/>
                        </a:rPr>
                        <a:t>(95% CI, 0.47-0.88), </a:t>
                      </a:r>
                      <a:r>
                        <a:rPr lang="en-US" sz="1200" i="1">
                          <a:solidFill>
                            <a:schemeClr val="accent2"/>
                          </a:solidFill>
                          <a:latin typeface="Arial" panose="020B0604020202020204" pitchFamily="34" charset="0"/>
                          <a:cs typeface="Arial" panose="020B0604020202020204" pitchFamily="34" charset="0"/>
                        </a:rPr>
                        <a:t>P </a:t>
                      </a:r>
                      <a:r>
                        <a:rPr lang="en-US" sz="1200">
                          <a:solidFill>
                            <a:schemeClr val="accent2"/>
                          </a:solidFill>
                          <a:latin typeface="Arial" panose="020B0604020202020204" pitchFamily="34" charset="0"/>
                          <a:cs typeface="Arial" panose="020B0604020202020204" pitchFamily="34" charset="0"/>
                        </a:rPr>
                        <a:t>= 0.005</a:t>
                      </a:r>
                      <a:endParaRPr lang="en-US" sz="1200" i="1">
                        <a:solidFill>
                          <a:schemeClr val="accent2"/>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8D8D8"/>
                    </a:solidFill>
                  </a:tcPr>
                </a:tc>
                <a:tc hMerge="1">
                  <a:txBody>
                    <a:bodyPr/>
                    <a:lstStyle/>
                    <a:p>
                      <a:r>
                        <a:rPr lang="en-US"/>
                        <a:t>HR: </a:t>
                      </a:r>
                    </a:p>
                  </a:txBody>
                  <a:tcPr/>
                </a:tc>
                <a:extLst>
                  <a:ext uri="{0D108BD9-81ED-4DB2-BD59-A6C34878D82A}">
                    <a16:rowId xmlns:a16="http://schemas.microsoft.com/office/drawing/2014/main" val="4211893411"/>
                  </a:ext>
                </a:extLst>
              </a:tr>
            </a:tbl>
          </a:graphicData>
        </a:graphic>
      </p:graphicFrame>
    </p:spTree>
    <p:extLst>
      <p:ext uri="{BB962C8B-B14F-4D97-AF65-F5344CB8AC3E}">
        <p14:creationId xmlns:p14="http://schemas.microsoft.com/office/powerpoint/2010/main" val="804509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3516B-A6D5-9C7F-C587-EDA72FD88171}"/>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D754D18-5BE4-5AC5-A318-B043A9E06BA8}"/>
              </a:ext>
            </a:extLst>
          </p:cNvPr>
          <p:cNvGraphicFramePr>
            <a:graphicFrameLocks noGrp="1"/>
          </p:cNvGraphicFramePr>
          <p:nvPr>
            <p:extLst>
              <p:ext uri="{D42A27DB-BD31-4B8C-83A1-F6EECF244321}">
                <p14:modId xmlns:p14="http://schemas.microsoft.com/office/powerpoint/2010/main" val="221669688"/>
              </p:ext>
            </p:extLst>
          </p:nvPr>
        </p:nvGraphicFramePr>
        <p:xfrm>
          <a:off x="868680" y="1124612"/>
          <a:ext cx="10513696" cy="4375437"/>
        </p:xfrm>
        <a:graphic>
          <a:graphicData uri="http://schemas.openxmlformats.org/drawingml/2006/table">
            <a:tbl>
              <a:tblPr firstRow="1" bandRow="1">
                <a:tableStyleId>{5C22544A-7EE6-4342-B048-85BDC9FD1C3A}</a:tableStyleId>
              </a:tblPr>
              <a:tblGrid>
                <a:gridCol w="6102724">
                  <a:extLst>
                    <a:ext uri="{9D8B030D-6E8A-4147-A177-3AD203B41FA5}">
                      <a16:colId xmlns:a16="http://schemas.microsoft.com/office/drawing/2014/main" val="3694931564"/>
                    </a:ext>
                  </a:extLst>
                </a:gridCol>
                <a:gridCol w="2205486">
                  <a:extLst>
                    <a:ext uri="{9D8B030D-6E8A-4147-A177-3AD203B41FA5}">
                      <a16:colId xmlns:a16="http://schemas.microsoft.com/office/drawing/2014/main" val="2684162758"/>
                    </a:ext>
                  </a:extLst>
                </a:gridCol>
                <a:gridCol w="2205486">
                  <a:extLst>
                    <a:ext uri="{9D8B030D-6E8A-4147-A177-3AD203B41FA5}">
                      <a16:colId xmlns:a16="http://schemas.microsoft.com/office/drawing/2014/main" val="594365042"/>
                    </a:ext>
                  </a:extLst>
                </a:gridCol>
              </a:tblGrid>
              <a:tr h="632187">
                <a:tc>
                  <a:txBody>
                    <a:bodyPr/>
                    <a:lstStyle/>
                    <a:p>
                      <a:pPr>
                        <a:lnSpc>
                          <a:spcPct val="107000"/>
                        </a:lnSpc>
                        <a:buNone/>
                      </a:pPr>
                      <a:endParaRPr lang="en-US" sz="1600" kern="100" dirty="0">
                        <a:effectLst/>
                        <a:latin typeface="+mn-lt"/>
                      </a:endParaRPr>
                    </a:p>
                  </a:txBody>
                  <a:tcPr marR="0" marT="0" marB="0" anchor="ctr"/>
                </a:tc>
                <a:tc>
                  <a:txBody>
                    <a:bodyPr/>
                    <a:lstStyle/>
                    <a:p>
                      <a:pPr marL="0" marR="0" algn="ctr">
                        <a:lnSpc>
                          <a:spcPct val="200000"/>
                        </a:lnSpc>
                        <a:spcAft>
                          <a:spcPts val="800"/>
                        </a:spcAft>
                        <a:buNone/>
                      </a:pPr>
                      <a:r>
                        <a:rPr lang="en-US" sz="1800" kern="100" dirty="0">
                          <a:effectLst/>
                        </a:rPr>
                        <a:t>EVP (n = 442)</a:t>
                      </a:r>
                      <a:endParaRPr lang="en-US" sz="1800" kern="100" dirty="0">
                        <a:effectLst/>
                        <a:latin typeface="+mn-lt"/>
                        <a:ea typeface="Aptos" panose="020B0004020202020204" pitchFamily="34" charset="0"/>
                      </a:endParaRPr>
                    </a:p>
                  </a:txBody>
                  <a:tcPr marR="0" marT="0" marB="0"/>
                </a:tc>
                <a:tc>
                  <a:txBody>
                    <a:bodyPr/>
                    <a:lstStyle/>
                    <a:p>
                      <a:pPr marL="0" marR="0" algn="ctr">
                        <a:lnSpc>
                          <a:spcPct val="200000"/>
                        </a:lnSpc>
                        <a:spcAft>
                          <a:spcPts val="800"/>
                        </a:spcAft>
                        <a:buNone/>
                      </a:pPr>
                      <a:r>
                        <a:rPr lang="en-US" sz="1800" kern="100" dirty="0">
                          <a:effectLst/>
                        </a:rPr>
                        <a:t>Chemo (n = 444)</a:t>
                      </a:r>
                      <a:endParaRPr lang="en-US" sz="1800" kern="100" dirty="0">
                        <a:effectLst/>
                        <a:latin typeface="+mn-lt"/>
                        <a:ea typeface="Aptos" panose="020B0004020202020204" pitchFamily="34" charset="0"/>
                      </a:endParaRPr>
                    </a:p>
                  </a:txBody>
                  <a:tcPr marR="0" marT="0" marB="0"/>
                </a:tc>
                <a:extLst>
                  <a:ext uri="{0D108BD9-81ED-4DB2-BD59-A6C34878D82A}">
                    <a16:rowId xmlns:a16="http://schemas.microsoft.com/office/drawing/2014/main" val="187305555"/>
                  </a:ext>
                </a:extLst>
              </a:tr>
              <a:tr h="534750">
                <a:tc>
                  <a:txBody>
                    <a:bodyPr/>
                    <a:lstStyle/>
                    <a:p>
                      <a:pPr marL="0" marR="0">
                        <a:lnSpc>
                          <a:spcPct val="200000"/>
                        </a:lnSpc>
                        <a:spcAft>
                          <a:spcPts val="800"/>
                        </a:spcAft>
                        <a:buNone/>
                      </a:pPr>
                      <a:r>
                        <a:rPr lang="en-US" sz="1600" b="1" kern="100" dirty="0">
                          <a:effectLst/>
                        </a:rPr>
                        <a:t>Patients who received subsequent anticancer therapies, n (%)</a:t>
                      </a:r>
                      <a:endParaRPr lang="en-US" sz="1600" b="1" kern="100" dirty="0">
                        <a:effectLst/>
                        <a:latin typeface="+mn-lt"/>
                        <a:ea typeface="Aptos" panose="020B0004020202020204" pitchFamily="34" charset="0"/>
                      </a:endParaRPr>
                    </a:p>
                  </a:txBody>
                  <a:tcPr marR="0" marT="0" marB="0"/>
                </a:tc>
                <a:tc>
                  <a:txBody>
                    <a:bodyPr/>
                    <a:lstStyle/>
                    <a:p>
                      <a:pPr marL="0" marR="0" algn="ctr">
                        <a:lnSpc>
                          <a:spcPct val="200000"/>
                        </a:lnSpc>
                        <a:spcAft>
                          <a:spcPts val="800"/>
                        </a:spcAft>
                        <a:buNone/>
                      </a:pPr>
                      <a:r>
                        <a:rPr lang="en-US" sz="1600" kern="100" dirty="0">
                          <a:effectLst/>
                        </a:rPr>
                        <a:t>192 (43.4)</a:t>
                      </a:r>
                      <a:endParaRPr lang="en-US" sz="1600" kern="100" dirty="0">
                        <a:effectLst/>
                        <a:latin typeface="+mn-lt"/>
                        <a:ea typeface="Aptos" panose="020B0004020202020204" pitchFamily="34" charset="0"/>
                      </a:endParaRPr>
                    </a:p>
                  </a:txBody>
                  <a:tcPr marR="0" marT="0" marB="0"/>
                </a:tc>
                <a:tc>
                  <a:txBody>
                    <a:bodyPr/>
                    <a:lstStyle/>
                    <a:p>
                      <a:pPr marL="0" marR="0" algn="ctr">
                        <a:lnSpc>
                          <a:spcPct val="200000"/>
                        </a:lnSpc>
                        <a:spcAft>
                          <a:spcPts val="800"/>
                        </a:spcAft>
                        <a:buNone/>
                      </a:pPr>
                      <a:r>
                        <a:rPr lang="en-US" sz="1600" kern="100" dirty="0">
                          <a:effectLst/>
                        </a:rPr>
                        <a:t>324 (73.0)</a:t>
                      </a:r>
                      <a:endParaRPr lang="en-US" sz="1600" kern="100" dirty="0">
                        <a:effectLst/>
                        <a:latin typeface="+mn-lt"/>
                        <a:ea typeface="Aptos" panose="020B0004020202020204" pitchFamily="34" charset="0"/>
                      </a:endParaRPr>
                    </a:p>
                  </a:txBody>
                  <a:tcPr marR="0" marT="0" marB="0"/>
                </a:tc>
                <a:extLst>
                  <a:ext uri="{0D108BD9-81ED-4DB2-BD59-A6C34878D82A}">
                    <a16:rowId xmlns:a16="http://schemas.microsoft.com/office/drawing/2014/main" val="330443456"/>
                  </a:ext>
                </a:extLst>
              </a:tr>
              <a:tr h="534750">
                <a:tc>
                  <a:txBody>
                    <a:bodyPr/>
                    <a:lstStyle/>
                    <a:p>
                      <a:pPr marL="0" marR="0">
                        <a:lnSpc>
                          <a:spcPct val="200000"/>
                        </a:lnSpc>
                        <a:spcAft>
                          <a:spcPts val="800"/>
                        </a:spcAft>
                        <a:buNone/>
                      </a:pPr>
                      <a:r>
                        <a:rPr lang="en-US" sz="1600" b="1" kern="100" dirty="0">
                          <a:effectLst/>
                        </a:rPr>
                        <a:t>First subsequent systemic therapy, n (%)</a:t>
                      </a:r>
                      <a:endParaRPr lang="en-US" sz="1600" b="1" kern="100" dirty="0">
                        <a:effectLst/>
                        <a:latin typeface="+mn-lt"/>
                        <a:ea typeface="Aptos" panose="020B0004020202020204" pitchFamily="34" charset="0"/>
                      </a:endParaRPr>
                    </a:p>
                  </a:txBody>
                  <a:tcPr marR="0" marT="0" marB="0"/>
                </a:tc>
                <a:tc>
                  <a:txBody>
                    <a:bodyPr/>
                    <a:lstStyle/>
                    <a:p>
                      <a:pPr algn="ctr">
                        <a:lnSpc>
                          <a:spcPct val="107000"/>
                        </a:lnSpc>
                        <a:buNone/>
                      </a:pPr>
                      <a:endParaRPr lang="en-US" sz="1600" kern="100" dirty="0">
                        <a:effectLst/>
                        <a:latin typeface="+mn-lt"/>
                      </a:endParaRPr>
                    </a:p>
                  </a:txBody>
                  <a:tcPr marR="0" marT="0" marB="0"/>
                </a:tc>
                <a:tc>
                  <a:txBody>
                    <a:bodyPr/>
                    <a:lstStyle/>
                    <a:p>
                      <a:pPr algn="ctr">
                        <a:lnSpc>
                          <a:spcPct val="107000"/>
                        </a:lnSpc>
                        <a:buNone/>
                      </a:pPr>
                      <a:endParaRPr lang="en-US" sz="1600" kern="100" dirty="0">
                        <a:effectLst/>
                        <a:latin typeface="+mn-lt"/>
                      </a:endParaRPr>
                    </a:p>
                  </a:txBody>
                  <a:tcPr marR="0" marT="0" marB="0"/>
                </a:tc>
                <a:extLst>
                  <a:ext uri="{0D108BD9-81ED-4DB2-BD59-A6C34878D82A}">
                    <a16:rowId xmlns:a16="http://schemas.microsoft.com/office/drawing/2014/main" val="210222504"/>
                  </a:ext>
                </a:extLst>
              </a:tr>
              <a:tr h="534750">
                <a:tc>
                  <a:txBody>
                    <a:bodyPr/>
                    <a:lstStyle/>
                    <a:p>
                      <a:pPr marL="231775" marR="0" indent="0">
                        <a:lnSpc>
                          <a:spcPct val="200000"/>
                        </a:lnSpc>
                        <a:spcAft>
                          <a:spcPts val="800"/>
                        </a:spcAft>
                        <a:buNone/>
                      </a:pPr>
                      <a:r>
                        <a:rPr lang="en-US" sz="1600" b="1" kern="100">
                          <a:effectLst/>
                        </a:rPr>
                        <a:t>Platinum-containing chemotherapy</a:t>
                      </a:r>
                      <a:endParaRPr lang="en-US" sz="1600" b="1" kern="100" dirty="0">
                        <a:effectLst/>
                        <a:latin typeface="+mn-lt"/>
                        <a:ea typeface="Aptos" panose="020B0004020202020204" pitchFamily="34" charset="0"/>
                      </a:endParaRPr>
                    </a:p>
                  </a:txBody>
                  <a:tcPr marR="0" marT="0" marB="0"/>
                </a:tc>
                <a:tc>
                  <a:txBody>
                    <a:bodyPr/>
                    <a:lstStyle/>
                    <a:p>
                      <a:pPr marL="0" marR="0" algn="ctr">
                        <a:lnSpc>
                          <a:spcPct val="200000"/>
                        </a:lnSpc>
                        <a:spcAft>
                          <a:spcPts val="800"/>
                        </a:spcAft>
                        <a:buNone/>
                      </a:pPr>
                      <a:r>
                        <a:rPr lang="en-US" sz="1600" kern="100" dirty="0">
                          <a:effectLst/>
                        </a:rPr>
                        <a:t>135 (30.5)</a:t>
                      </a:r>
                      <a:endParaRPr lang="en-US" sz="1600" kern="100" dirty="0">
                        <a:effectLst/>
                        <a:latin typeface="+mn-lt"/>
                        <a:ea typeface="Aptos" panose="020B0004020202020204" pitchFamily="34" charset="0"/>
                      </a:endParaRPr>
                    </a:p>
                  </a:txBody>
                  <a:tcPr marR="0" marT="0" marB="0"/>
                </a:tc>
                <a:tc>
                  <a:txBody>
                    <a:bodyPr/>
                    <a:lstStyle/>
                    <a:p>
                      <a:pPr marL="0" marR="0" algn="ctr">
                        <a:lnSpc>
                          <a:spcPct val="200000"/>
                        </a:lnSpc>
                        <a:spcAft>
                          <a:spcPts val="800"/>
                        </a:spcAft>
                        <a:buNone/>
                      </a:pPr>
                      <a:r>
                        <a:rPr lang="en-US" sz="1600" kern="100" dirty="0">
                          <a:effectLst/>
                          <a:latin typeface="+mn-lt"/>
                          <a:ea typeface="Aptos" panose="020B0004020202020204" pitchFamily="34" charset="0"/>
                        </a:rPr>
                        <a:t>20 (4.5)</a:t>
                      </a:r>
                    </a:p>
                  </a:txBody>
                  <a:tcPr marR="0" marT="0" marB="0"/>
                </a:tc>
                <a:extLst>
                  <a:ext uri="{0D108BD9-81ED-4DB2-BD59-A6C34878D82A}">
                    <a16:rowId xmlns:a16="http://schemas.microsoft.com/office/drawing/2014/main" val="2439303474"/>
                  </a:ext>
                </a:extLst>
              </a:tr>
              <a:tr h="534750">
                <a:tc>
                  <a:txBody>
                    <a:bodyPr/>
                    <a:lstStyle/>
                    <a:p>
                      <a:pPr marL="231775" marR="0" indent="0">
                        <a:lnSpc>
                          <a:spcPct val="200000"/>
                        </a:lnSpc>
                        <a:spcAft>
                          <a:spcPts val="800"/>
                        </a:spcAft>
                        <a:buNone/>
                      </a:pPr>
                      <a:r>
                        <a:rPr lang="en-US" sz="1600" b="1" kern="100">
                          <a:effectLst/>
                        </a:rPr>
                        <a:t>PD-(L)1 inhibitor therapy</a:t>
                      </a:r>
                      <a:endParaRPr lang="en-US" sz="1600" b="1" kern="100" dirty="0">
                        <a:effectLst/>
                        <a:latin typeface="+mn-lt"/>
                        <a:ea typeface="Aptos" panose="020B0004020202020204" pitchFamily="34" charset="0"/>
                      </a:endParaRPr>
                    </a:p>
                  </a:txBody>
                  <a:tcPr marR="0" marT="0" marB="0"/>
                </a:tc>
                <a:tc>
                  <a:txBody>
                    <a:bodyPr/>
                    <a:lstStyle/>
                    <a:p>
                      <a:pPr marL="0" marR="0" algn="ctr">
                        <a:lnSpc>
                          <a:spcPct val="200000"/>
                        </a:lnSpc>
                        <a:spcAft>
                          <a:spcPts val="800"/>
                        </a:spcAft>
                        <a:buNone/>
                      </a:pPr>
                      <a:r>
                        <a:rPr lang="en-US" sz="1600" kern="100" dirty="0">
                          <a:effectLst/>
                        </a:rPr>
                        <a:t>17 (3.8)</a:t>
                      </a:r>
                      <a:endParaRPr lang="en-US" sz="1600" kern="100" dirty="0">
                        <a:effectLst/>
                        <a:latin typeface="+mn-lt"/>
                        <a:ea typeface="Aptos" panose="020B0004020202020204" pitchFamily="34" charset="0"/>
                      </a:endParaRPr>
                    </a:p>
                  </a:txBody>
                  <a:tcPr marR="0" marT="0" marB="0"/>
                </a:tc>
                <a:tc>
                  <a:txBody>
                    <a:bodyPr/>
                    <a:lstStyle/>
                    <a:p>
                      <a:pPr marL="0" marR="0" algn="ctr">
                        <a:lnSpc>
                          <a:spcPct val="200000"/>
                        </a:lnSpc>
                        <a:spcAft>
                          <a:spcPts val="800"/>
                        </a:spcAft>
                        <a:buNone/>
                      </a:pPr>
                      <a:r>
                        <a:rPr lang="en-US" sz="1600" kern="100" dirty="0">
                          <a:effectLst/>
                        </a:rPr>
                        <a:t>265 (59.7) </a:t>
                      </a:r>
                      <a:endParaRPr lang="en-US" sz="1600" kern="100" dirty="0">
                        <a:effectLst/>
                        <a:latin typeface="+mn-lt"/>
                        <a:ea typeface="Aptos" panose="020B0004020202020204" pitchFamily="34" charset="0"/>
                      </a:endParaRPr>
                    </a:p>
                  </a:txBody>
                  <a:tcPr marR="0" marT="0" marB="0"/>
                </a:tc>
                <a:extLst>
                  <a:ext uri="{0D108BD9-81ED-4DB2-BD59-A6C34878D82A}">
                    <a16:rowId xmlns:a16="http://schemas.microsoft.com/office/drawing/2014/main" val="243642371"/>
                  </a:ext>
                </a:extLst>
              </a:tr>
              <a:tr h="534750">
                <a:tc>
                  <a:txBody>
                    <a:bodyPr/>
                    <a:lstStyle/>
                    <a:p>
                      <a:pPr marL="461963" marR="0" indent="0">
                        <a:lnSpc>
                          <a:spcPct val="200000"/>
                        </a:lnSpc>
                        <a:spcAft>
                          <a:spcPts val="800"/>
                        </a:spcAft>
                        <a:buNone/>
                      </a:pPr>
                      <a:r>
                        <a:rPr lang="en-US" sz="1600" b="1" kern="100" dirty="0">
                          <a:effectLst/>
                        </a:rPr>
                        <a:t>Maintenance therapy</a:t>
                      </a:r>
                      <a:endParaRPr lang="en-US" sz="1600" b="1" kern="100" dirty="0">
                        <a:effectLst/>
                        <a:latin typeface="+mn-lt"/>
                        <a:ea typeface="Aptos" panose="020B0004020202020204" pitchFamily="34" charset="0"/>
                      </a:endParaRPr>
                    </a:p>
                  </a:txBody>
                  <a:tcPr marR="0" marT="0" marB="0"/>
                </a:tc>
                <a:tc>
                  <a:txBody>
                    <a:bodyPr/>
                    <a:lstStyle/>
                    <a:p>
                      <a:pPr marL="0" marR="0" algn="ctr">
                        <a:lnSpc>
                          <a:spcPct val="200000"/>
                        </a:lnSpc>
                        <a:spcAft>
                          <a:spcPts val="800"/>
                        </a:spcAft>
                        <a:buNone/>
                      </a:pPr>
                      <a:r>
                        <a:rPr lang="en-US" sz="1600" kern="100" dirty="0">
                          <a:effectLst/>
                        </a:rPr>
                        <a:t>0</a:t>
                      </a:r>
                      <a:endParaRPr lang="en-US" sz="1600" kern="100" dirty="0">
                        <a:effectLst/>
                        <a:latin typeface="+mn-lt"/>
                        <a:ea typeface="Aptos" panose="020B0004020202020204" pitchFamily="34" charset="0"/>
                      </a:endParaRPr>
                    </a:p>
                  </a:txBody>
                  <a:tcPr marR="0" marT="0" marB="0"/>
                </a:tc>
                <a:tc>
                  <a:txBody>
                    <a:bodyPr/>
                    <a:lstStyle/>
                    <a:p>
                      <a:pPr marL="0" marR="0" algn="ctr">
                        <a:lnSpc>
                          <a:spcPct val="200000"/>
                        </a:lnSpc>
                        <a:spcAft>
                          <a:spcPts val="800"/>
                        </a:spcAft>
                        <a:buNone/>
                      </a:pPr>
                      <a:r>
                        <a:rPr lang="en-US" sz="1600" kern="100" dirty="0">
                          <a:effectLst/>
                        </a:rPr>
                        <a:t>142 (32.0)</a:t>
                      </a:r>
                      <a:endParaRPr lang="en-US" sz="1600" kern="100" dirty="0">
                        <a:effectLst/>
                        <a:latin typeface="+mn-lt"/>
                        <a:ea typeface="Aptos" panose="020B0004020202020204" pitchFamily="34" charset="0"/>
                      </a:endParaRPr>
                    </a:p>
                  </a:txBody>
                  <a:tcPr marR="0" marT="0" marB="0"/>
                </a:tc>
                <a:extLst>
                  <a:ext uri="{0D108BD9-81ED-4DB2-BD59-A6C34878D82A}">
                    <a16:rowId xmlns:a16="http://schemas.microsoft.com/office/drawing/2014/main" val="547767250"/>
                  </a:ext>
                </a:extLst>
              </a:tr>
              <a:tr h="534750">
                <a:tc>
                  <a:txBody>
                    <a:bodyPr/>
                    <a:lstStyle/>
                    <a:p>
                      <a:pPr marL="461963" marR="0" indent="0">
                        <a:lnSpc>
                          <a:spcPct val="200000"/>
                        </a:lnSpc>
                        <a:spcAft>
                          <a:spcPts val="800"/>
                        </a:spcAft>
                        <a:buNone/>
                      </a:pPr>
                      <a:r>
                        <a:rPr lang="en-US" sz="1600" b="1" kern="100">
                          <a:effectLst/>
                        </a:rPr>
                        <a:t>EVP-based therapy</a:t>
                      </a:r>
                      <a:endParaRPr lang="en-US" sz="1600" b="1" kern="100" dirty="0">
                        <a:effectLst/>
                        <a:latin typeface="+mn-lt"/>
                        <a:ea typeface="Aptos" panose="020B0004020202020204" pitchFamily="34" charset="0"/>
                      </a:endParaRPr>
                    </a:p>
                  </a:txBody>
                  <a:tcPr marR="0" marT="0" marB="0"/>
                </a:tc>
                <a:tc>
                  <a:txBody>
                    <a:bodyPr/>
                    <a:lstStyle/>
                    <a:p>
                      <a:pPr marL="0" marR="0" algn="ctr">
                        <a:lnSpc>
                          <a:spcPct val="200000"/>
                        </a:lnSpc>
                        <a:spcAft>
                          <a:spcPts val="800"/>
                        </a:spcAft>
                        <a:buNone/>
                      </a:pPr>
                      <a:r>
                        <a:rPr lang="en-US" sz="1600" kern="100" dirty="0">
                          <a:effectLst/>
                          <a:latin typeface="+mn-lt"/>
                          <a:ea typeface="Aptos" panose="020B0004020202020204" pitchFamily="34" charset="0"/>
                        </a:rPr>
                        <a:t>2 (0.5)</a:t>
                      </a:r>
                    </a:p>
                  </a:txBody>
                  <a:tcPr marR="0" marT="0" marB="0"/>
                </a:tc>
                <a:tc>
                  <a:txBody>
                    <a:bodyPr/>
                    <a:lstStyle/>
                    <a:p>
                      <a:pPr marL="0" marR="0" algn="ctr">
                        <a:lnSpc>
                          <a:spcPct val="200000"/>
                        </a:lnSpc>
                        <a:spcAft>
                          <a:spcPts val="800"/>
                        </a:spcAft>
                        <a:buNone/>
                      </a:pPr>
                      <a:r>
                        <a:rPr lang="en-US" sz="1600" kern="100" dirty="0">
                          <a:effectLst/>
                        </a:rPr>
                        <a:t>2 (0.5)</a:t>
                      </a:r>
                    </a:p>
                  </a:txBody>
                  <a:tcPr marR="0" marT="0" marB="0"/>
                </a:tc>
                <a:extLst>
                  <a:ext uri="{0D108BD9-81ED-4DB2-BD59-A6C34878D82A}">
                    <a16:rowId xmlns:a16="http://schemas.microsoft.com/office/drawing/2014/main" val="2288600383"/>
                  </a:ext>
                </a:extLst>
              </a:tr>
              <a:tr h="534750">
                <a:tc>
                  <a:txBody>
                    <a:bodyPr/>
                    <a:lstStyle/>
                    <a:p>
                      <a:pPr marL="231775" marR="0" indent="0">
                        <a:lnSpc>
                          <a:spcPct val="200000"/>
                        </a:lnSpc>
                        <a:spcAft>
                          <a:spcPts val="800"/>
                        </a:spcAft>
                        <a:buNone/>
                      </a:pPr>
                      <a:r>
                        <a:rPr lang="en-US" sz="1600" b="1" kern="100">
                          <a:effectLst/>
                        </a:rPr>
                        <a:t>Other</a:t>
                      </a:r>
                      <a:endParaRPr lang="en-US" sz="1600" b="1" kern="100" dirty="0">
                        <a:effectLst/>
                        <a:latin typeface="+mn-lt"/>
                        <a:ea typeface="Aptos" panose="020B0004020202020204" pitchFamily="34" charset="0"/>
                      </a:endParaRPr>
                    </a:p>
                  </a:txBody>
                  <a:tcPr marR="0" marT="0" marB="0"/>
                </a:tc>
                <a:tc>
                  <a:txBody>
                    <a:bodyPr/>
                    <a:lstStyle/>
                    <a:p>
                      <a:pPr marL="0" marR="0" algn="ctr">
                        <a:lnSpc>
                          <a:spcPct val="200000"/>
                        </a:lnSpc>
                        <a:spcAft>
                          <a:spcPts val="800"/>
                        </a:spcAft>
                        <a:buNone/>
                      </a:pPr>
                      <a:r>
                        <a:rPr lang="en-US" sz="1600" kern="100" dirty="0">
                          <a:effectLst/>
                          <a:latin typeface="+mn-lt"/>
                          <a:ea typeface="Aptos" panose="020B0004020202020204" pitchFamily="34" charset="0"/>
                        </a:rPr>
                        <a:t>21 (4.8)</a:t>
                      </a:r>
                    </a:p>
                  </a:txBody>
                  <a:tcPr marR="0" marT="0" marB="0"/>
                </a:tc>
                <a:tc>
                  <a:txBody>
                    <a:bodyPr/>
                    <a:lstStyle/>
                    <a:p>
                      <a:pPr marL="0" marR="0" algn="ctr">
                        <a:lnSpc>
                          <a:spcPct val="200000"/>
                        </a:lnSpc>
                        <a:spcAft>
                          <a:spcPts val="800"/>
                        </a:spcAft>
                        <a:buNone/>
                      </a:pPr>
                      <a:r>
                        <a:rPr lang="en-US" sz="1600" kern="100" dirty="0">
                          <a:effectLst/>
                        </a:rPr>
                        <a:t>19 (4.3)</a:t>
                      </a:r>
                      <a:endParaRPr lang="en-US" sz="1600" kern="100" dirty="0">
                        <a:effectLst/>
                        <a:latin typeface="+mn-lt"/>
                        <a:ea typeface="Aptos" panose="020B0004020202020204" pitchFamily="34" charset="0"/>
                      </a:endParaRPr>
                    </a:p>
                  </a:txBody>
                  <a:tcPr marR="0" marT="0" marB="0"/>
                </a:tc>
                <a:extLst>
                  <a:ext uri="{0D108BD9-81ED-4DB2-BD59-A6C34878D82A}">
                    <a16:rowId xmlns:a16="http://schemas.microsoft.com/office/drawing/2014/main" val="3785388280"/>
                  </a:ext>
                </a:extLst>
              </a:tr>
            </a:tbl>
          </a:graphicData>
        </a:graphic>
      </p:graphicFrame>
      <p:sp>
        <p:nvSpPr>
          <p:cNvPr id="2" name="Title 5">
            <a:extLst>
              <a:ext uri="{FF2B5EF4-FFF2-40B4-BE49-F238E27FC236}">
                <a16:creationId xmlns:a16="http://schemas.microsoft.com/office/drawing/2014/main" id="{B272419F-DEC7-071C-A629-1496714F6192}"/>
              </a:ext>
            </a:extLst>
          </p:cNvPr>
          <p:cNvSpPr>
            <a:spLocks noGrp="1"/>
          </p:cNvSpPr>
          <p:nvPr>
            <p:ph type="title"/>
          </p:nvPr>
        </p:nvSpPr>
        <p:spPr>
          <a:xfrm>
            <a:off x="838200" y="274972"/>
            <a:ext cx="10515600" cy="871393"/>
          </a:xfrm>
        </p:spPr>
        <p:txBody>
          <a:bodyPr>
            <a:noAutofit/>
          </a:bodyPr>
          <a:lstStyle/>
          <a:p>
            <a:pPr marR="0" lvl="1">
              <a:lnSpc>
                <a:spcPct val="115000"/>
              </a:lnSpc>
              <a:spcBef>
                <a:spcPts val="600"/>
              </a:spcBef>
              <a:spcAft>
                <a:spcPts val="600"/>
              </a:spcAft>
            </a:pPr>
            <a:r>
              <a:rPr kumimoji="0" lang="en-US" sz="3600" b="1" i="0" u="none" strike="noStrike" kern="1200" cap="none" spc="0" normalizeH="0" baseline="0" noProof="0">
                <a:ln>
                  <a:noFill/>
                </a:ln>
                <a:solidFill>
                  <a:srgbClr val="005486"/>
                </a:solidFill>
                <a:effectLst/>
                <a:uLnTx/>
                <a:uFillTx/>
                <a:latin typeface="Arial" panose="020B0604020202020204" pitchFamily="34" charset="0"/>
                <a:ea typeface="+mj-ea"/>
                <a:cs typeface="Arial" panose="020B0604020202020204" pitchFamily="34" charset="0"/>
              </a:rPr>
              <a:t>EV-302: Subsequent Therapy</a:t>
            </a:r>
            <a:endParaRPr lang="en-US" sz="3200" b="1">
              <a:solidFill>
                <a:schemeClr val="accent2"/>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9" name="Text Placeholder 17">
            <a:extLst>
              <a:ext uri="{FF2B5EF4-FFF2-40B4-BE49-F238E27FC236}">
                <a16:creationId xmlns:a16="http://schemas.microsoft.com/office/drawing/2014/main" id="{76D476C1-E541-EA47-55C6-90BCBD34EE94}"/>
              </a:ext>
            </a:extLst>
          </p:cNvPr>
          <p:cNvSpPr txBox="1">
            <a:spLocks/>
          </p:cNvSpPr>
          <p:nvPr/>
        </p:nvSpPr>
        <p:spPr>
          <a:xfrm>
            <a:off x="1356476" y="6372552"/>
            <a:ext cx="7397122" cy="29869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1000" b="0" i="0" kern="1200">
                <a:solidFill>
                  <a:schemeClr val="tx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2"/>
              </a:buClr>
              <a:buFont typeface="System Font Regular"/>
              <a:buChar char="-"/>
              <a:defRPr sz="2400" b="0" i="0" kern="1200">
                <a:solidFill>
                  <a:schemeClr val="tx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2"/>
              </a:buClr>
              <a:buFont typeface="System Font Regular"/>
              <a:buChar char="&gt;"/>
              <a:defRPr sz="2000" b="0" i="0" kern="1200">
                <a:solidFill>
                  <a:schemeClr val="tx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2"/>
              </a:buClr>
              <a:buFont typeface="Wingdings" pitchFamily="2" charset="2"/>
              <a:buChar char="§"/>
              <a:defRPr sz="1800" b="0" i="0" kern="1200">
                <a:solidFill>
                  <a:schemeClr val="tx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2"/>
              </a:buClr>
              <a:buFont typeface="Courier New" panose="02070309020205020404" pitchFamily="49" charset="0"/>
              <a:buChar char="o"/>
              <a:defRPr sz="1800" b="0" i="0" kern="1200">
                <a:solidFill>
                  <a:schemeClr val="tx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A7E1"/>
              </a:buClr>
              <a:buSzTx/>
              <a:buFont typeface="Arial" panose="020B0604020202020204" pitchFamily="34" charset="0"/>
              <a:buNone/>
              <a:tabLst/>
              <a:defRPr/>
            </a:pPr>
            <a:r>
              <a:rPr kumimoji="0" lang="en-US" sz="900" b="0" i="0" u="none" strike="noStrike" kern="1200" cap="none" spc="0" normalizeH="0" baseline="0" noProof="0" dirty="0">
                <a:ln>
                  <a:noFill/>
                </a:ln>
                <a:solidFill>
                  <a:srgbClr val="3A3A3A"/>
                </a:solidFill>
                <a:effectLst/>
                <a:uLnTx/>
                <a:uFillTx/>
                <a:latin typeface="Arial" panose="020B0604020202020204"/>
                <a:ea typeface="+mn-ea"/>
                <a:cs typeface="+mn-cs"/>
              </a:rPr>
              <a:t>Powles TB, et al. ASCO 2026. Abstract 4507.</a:t>
            </a:r>
            <a:endParaRPr kumimoji="0" lang="en-US" sz="900" b="0" i="0" u="none" strike="noStrike" kern="1200" cap="none" spc="0" normalizeH="0" baseline="0" noProof="0" dirty="0">
              <a:ln>
                <a:noFill/>
              </a:ln>
              <a:solidFill>
                <a:srgbClr val="6E7E83">
                  <a:lumMod val="50000"/>
                </a:srgbClr>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05284974-37E0-78ED-FE71-8571549139C9}"/>
              </a:ext>
            </a:extLst>
          </p:cNvPr>
          <p:cNvSpPr txBox="1"/>
          <p:nvPr/>
        </p:nvSpPr>
        <p:spPr>
          <a:xfrm>
            <a:off x="868680" y="5573012"/>
            <a:ext cx="10513696" cy="338554"/>
          </a:xfrm>
          <a:prstGeom prst="rect">
            <a:avLst/>
          </a:prstGeom>
          <a:solidFill>
            <a:schemeClr val="accent3"/>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bg1"/>
                </a:solidFill>
                <a:effectLst/>
                <a:uLnTx/>
                <a:uFillTx/>
                <a:latin typeface="Arial" panose="020B0604020202020204"/>
                <a:ea typeface="+mn-ea"/>
                <a:cs typeface="+mn-cs"/>
              </a:rPr>
              <a:t>Of those who progressed on EVP and received subsequent therapy, 70% received platinum-based therapy.</a:t>
            </a:r>
          </a:p>
        </p:txBody>
      </p:sp>
      <p:sp>
        <p:nvSpPr>
          <p:cNvPr id="7" name="Rectangle 6">
            <a:extLst>
              <a:ext uri="{FF2B5EF4-FFF2-40B4-BE49-F238E27FC236}">
                <a16:creationId xmlns:a16="http://schemas.microsoft.com/office/drawing/2014/main" id="{BE3C3A86-63A7-9D6C-6A02-26333B9128D5}"/>
              </a:ext>
            </a:extLst>
          </p:cNvPr>
          <p:cNvSpPr/>
          <p:nvPr/>
        </p:nvSpPr>
        <p:spPr>
          <a:xfrm>
            <a:off x="868680" y="1773859"/>
            <a:ext cx="8169649" cy="1564987"/>
          </a:xfrm>
          <a:prstGeom prst="rect">
            <a:avLst/>
          </a:prstGeom>
          <a:noFill/>
          <a:ln w="25400">
            <a:solidFill>
              <a:schemeClr val="bg1"/>
            </a:solidFill>
          </a:ln>
          <a:effectLst>
            <a:glow rad="76800">
              <a:schemeClr val="accent3">
                <a:alpha val="73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0931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F0D14-9A94-14F5-A995-AE09AFFDF3C7}"/>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EE2DC8BD-A471-7B28-A74E-B4BFB1A4EDE6}"/>
              </a:ext>
            </a:extLst>
          </p:cNvPr>
          <p:cNvSpPr>
            <a:spLocks noGrp="1"/>
          </p:cNvSpPr>
          <p:nvPr>
            <p:ph type="title"/>
          </p:nvPr>
        </p:nvSpPr>
        <p:spPr>
          <a:xfrm>
            <a:off x="838200" y="365125"/>
            <a:ext cx="10515600" cy="871393"/>
          </a:xfrm>
        </p:spPr>
        <p:txBody>
          <a:bodyPr>
            <a:noAutofit/>
          </a:bodyPr>
          <a:lstStyle/>
          <a:p>
            <a:pPr marR="0" lvl="1">
              <a:lnSpc>
                <a:spcPct val="115000"/>
              </a:lnSpc>
              <a:spcBef>
                <a:spcPts val="600"/>
              </a:spcBef>
              <a:spcAft>
                <a:spcPts val="600"/>
              </a:spcAft>
            </a:pPr>
            <a:r>
              <a:rPr kumimoji="0" lang="en-US" sz="3200" b="1" i="0" u="none" strike="noStrike" kern="1200" cap="none" spc="0" normalizeH="0" baseline="0" noProof="0">
                <a:ln>
                  <a:noFill/>
                </a:ln>
                <a:solidFill>
                  <a:srgbClr val="005486"/>
                </a:solidFill>
                <a:effectLst/>
                <a:uLnTx/>
                <a:uFillTx/>
                <a:latin typeface="Arial" panose="020B0604020202020204" pitchFamily="34" charset="0"/>
                <a:ea typeface="+mj-ea"/>
                <a:cs typeface="Arial" panose="020B0604020202020204" pitchFamily="34" charset="0"/>
              </a:rPr>
              <a:t>Real-World Treatment Patterns and Outcomes After First-Line EVP in </a:t>
            </a:r>
            <a:r>
              <a:rPr kumimoji="0" lang="en-US" sz="3200" b="1" i="0" u="none" strike="noStrike" kern="1200" cap="none" spc="0" normalizeH="0" baseline="0" noProof="0" err="1">
                <a:ln>
                  <a:noFill/>
                </a:ln>
                <a:solidFill>
                  <a:srgbClr val="005486"/>
                </a:solidFill>
                <a:effectLst/>
                <a:uLnTx/>
                <a:uFillTx/>
                <a:latin typeface="Arial" panose="020B0604020202020204" pitchFamily="34" charset="0"/>
                <a:ea typeface="+mj-ea"/>
                <a:cs typeface="Arial" panose="020B0604020202020204" pitchFamily="34" charset="0"/>
              </a:rPr>
              <a:t>aUC</a:t>
            </a:r>
            <a:endParaRPr lang="en-US" sz="2800" b="1">
              <a:solidFill>
                <a:schemeClr val="accent2"/>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9" name="Text Placeholder 17">
            <a:extLst>
              <a:ext uri="{FF2B5EF4-FFF2-40B4-BE49-F238E27FC236}">
                <a16:creationId xmlns:a16="http://schemas.microsoft.com/office/drawing/2014/main" id="{6595ABEA-3F5A-9C7C-E0EB-2C44FD657DDA}"/>
              </a:ext>
            </a:extLst>
          </p:cNvPr>
          <p:cNvSpPr txBox="1">
            <a:spLocks/>
          </p:cNvSpPr>
          <p:nvPr/>
        </p:nvSpPr>
        <p:spPr>
          <a:xfrm>
            <a:off x="1356476" y="6372552"/>
            <a:ext cx="7397122" cy="29869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1000" b="0" i="0" kern="1200">
                <a:solidFill>
                  <a:schemeClr val="tx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2"/>
              </a:buClr>
              <a:buFont typeface="System Font Regular"/>
              <a:buChar char="-"/>
              <a:defRPr sz="2400" b="0" i="0" kern="1200">
                <a:solidFill>
                  <a:schemeClr val="tx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2"/>
              </a:buClr>
              <a:buFont typeface="System Font Regular"/>
              <a:buChar char="&gt;"/>
              <a:defRPr sz="2000" b="0" i="0" kern="1200">
                <a:solidFill>
                  <a:schemeClr val="tx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2"/>
              </a:buClr>
              <a:buFont typeface="Wingdings" pitchFamily="2" charset="2"/>
              <a:buChar char="§"/>
              <a:defRPr sz="1800" b="0" i="0" kern="1200">
                <a:solidFill>
                  <a:schemeClr val="tx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2"/>
              </a:buClr>
              <a:buFont typeface="Courier New" panose="02070309020205020404" pitchFamily="49" charset="0"/>
              <a:buChar char="o"/>
              <a:defRPr sz="1800" b="0" i="0" kern="1200">
                <a:solidFill>
                  <a:schemeClr val="tx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A7E1"/>
              </a:buClr>
              <a:buSzTx/>
              <a:buFont typeface="Arial" panose="020B0604020202020204" pitchFamily="34" charset="0"/>
              <a:buNone/>
              <a:tabLst/>
              <a:defRPr/>
            </a:pPr>
            <a:r>
              <a:rPr kumimoji="0" lang="en-US" sz="900" b="0" i="0" u="none" strike="noStrike" kern="1200" cap="none" spc="0" normalizeH="0" baseline="0" noProof="0" err="1">
                <a:ln>
                  <a:noFill/>
                </a:ln>
                <a:solidFill>
                  <a:srgbClr val="6E7E83">
                    <a:lumMod val="50000"/>
                  </a:srgbClr>
                </a:solidFill>
                <a:effectLst/>
                <a:uLnTx/>
                <a:uFillTx/>
                <a:latin typeface="Arial" panose="020B0604020202020204" pitchFamily="34" charset="0"/>
                <a:ea typeface="+mn-ea"/>
                <a:cs typeface="Arial" panose="020B0604020202020204" pitchFamily="34" charset="0"/>
              </a:rPr>
              <a:t>Gebrael</a:t>
            </a:r>
            <a:r>
              <a:rPr kumimoji="0" lang="en-US" sz="9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 G, et al. </a:t>
            </a:r>
            <a:r>
              <a:rPr kumimoji="0" lang="en-US" sz="900" b="0" i="1"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Bladder Cancer. </a:t>
            </a:r>
            <a:r>
              <a:rPr kumimoji="0" lang="en-US" sz="9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2026;12(1):23523735261437911.</a:t>
            </a:r>
          </a:p>
        </p:txBody>
      </p:sp>
      <p:pic>
        <p:nvPicPr>
          <p:cNvPr id="8" name="Picture 7">
            <a:extLst>
              <a:ext uri="{FF2B5EF4-FFF2-40B4-BE49-F238E27FC236}">
                <a16:creationId xmlns:a16="http://schemas.microsoft.com/office/drawing/2014/main" id="{466EE04B-E85B-4B3C-2A85-67106D9126FF}"/>
              </a:ext>
            </a:extLst>
          </p:cNvPr>
          <p:cNvPicPr>
            <a:picLocks noChangeAspect="1"/>
          </p:cNvPicPr>
          <p:nvPr/>
        </p:nvPicPr>
        <p:blipFill>
          <a:blip r:embed="rId3"/>
          <a:srcRect b="23513"/>
          <a:stretch>
            <a:fillRect/>
          </a:stretch>
        </p:blipFill>
        <p:spPr>
          <a:xfrm>
            <a:off x="484069" y="1558515"/>
            <a:ext cx="5205531" cy="4135860"/>
          </a:xfrm>
          <a:prstGeom prst="rect">
            <a:avLst/>
          </a:prstGeom>
        </p:spPr>
      </p:pic>
      <p:pic>
        <p:nvPicPr>
          <p:cNvPr id="10" name="Picture 9">
            <a:extLst>
              <a:ext uri="{FF2B5EF4-FFF2-40B4-BE49-F238E27FC236}">
                <a16:creationId xmlns:a16="http://schemas.microsoft.com/office/drawing/2014/main" id="{37A5A4DB-35F5-8A3B-EEE9-CD8510CA4ED9}"/>
              </a:ext>
            </a:extLst>
          </p:cNvPr>
          <p:cNvPicPr>
            <a:picLocks noChangeAspect="1"/>
          </p:cNvPicPr>
          <p:nvPr/>
        </p:nvPicPr>
        <p:blipFill>
          <a:blip r:embed="rId4"/>
          <a:srcRect t="2723" b="51014"/>
          <a:stretch>
            <a:fillRect/>
          </a:stretch>
        </p:blipFill>
        <p:spPr>
          <a:xfrm>
            <a:off x="5290944" y="975954"/>
            <a:ext cx="6062856" cy="5057510"/>
          </a:xfrm>
          <a:prstGeom prst="rect">
            <a:avLst/>
          </a:prstGeom>
        </p:spPr>
      </p:pic>
    </p:spTree>
    <p:extLst>
      <p:ext uri="{BB962C8B-B14F-4D97-AF65-F5344CB8AC3E}">
        <p14:creationId xmlns:p14="http://schemas.microsoft.com/office/powerpoint/2010/main" val="4108129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35659-5E70-6A16-0DFF-C899EC5AB3EA}"/>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80A2372A-6A60-FD0E-2639-847E66D21EA1}"/>
              </a:ext>
            </a:extLst>
          </p:cNvPr>
          <p:cNvSpPr>
            <a:spLocks noGrp="1"/>
          </p:cNvSpPr>
          <p:nvPr>
            <p:ph type="title"/>
          </p:nvPr>
        </p:nvSpPr>
        <p:spPr/>
        <p:txBody>
          <a:bodyPr>
            <a:noAutofit/>
          </a:bodyPr>
          <a:lstStyle/>
          <a:p>
            <a:r>
              <a:rPr lang="en-US" sz="2800" dirty="0"/>
              <a:t>Retrospective Analysis of Treatment Patterns and Outcomes With Platinum Chemotherapy After First-Line EVP in </a:t>
            </a:r>
            <a:r>
              <a:rPr lang="en-US" sz="2800" dirty="0" err="1"/>
              <a:t>aUC</a:t>
            </a:r>
            <a:endParaRPr lang="en-US" sz="2800" dirty="0"/>
          </a:p>
        </p:txBody>
      </p:sp>
      <p:sp>
        <p:nvSpPr>
          <p:cNvPr id="9" name="Text Placeholder 17">
            <a:extLst>
              <a:ext uri="{FF2B5EF4-FFF2-40B4-BE49-F238E27FC236}">
                <a16:creationId xmlns:a16="http://schemas.microsoft.com/office/drawing/2014/main" id="{0AE89E52-54FB-464C-D677-D57376E9AC8B}"/>
              </a:ext>
            </a:extLst>
          </p:cNvPr>
          <p:cNvSpPr txBox="1">
            <a:spLocks/>
          </p:cNvSpPr>
          <p:nvPr/>
        </p:nvSpPr>
        <p:spPr>
          <a:xfrm>
            <a:off x="1356476" y="6372552"/>
            <a:ext cx="7397122" cy="29869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1000" b="0" i="0" kern="1200">
                <a:solidFill>
                  <a:schemeClr val="tx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2"/>
              </a:buClr>
              <a:buFont typeface="System Font Regular"/>
              <a:buChar char="-"/>
              <a:defRPr sz="2400" b="0" i="0" kern="1200">
                <a:solidFill>
                  <a:schemeClr val="tx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2"/>
              </a:buClr>
              <a:buFont typeface="System Font Regular"/>
              <a:buChar char="&gt;"/>
              <a:defRPr sz="2000" b="0" i="0" kern="1200">
                <a:solidFill>
                  <a:schemeClr val="tx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2"/>
              </a:buClr>
              <a:buFont typeface="Wingdings" pitchFamily="2" charset="2"/>
              <a:buChar char="§"/>
              <a:defRPr sz="1800" b="0" i="0" kern="1200">
                <a:solidFill>
                  <a:schemeClr val="tx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2"/>
              </a:buClr>
              <a:buFont typeface="Courier New" panose="02070309020205020404" pitchFamily="49" charset="0"/>
              <a:buChar char="o"/>
              <a:defRPr sz="1800" b="0" i="0" kern="1200">
                <a:solidFill>
                  <a:schemeClr val="tx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A7E1"/>
              </a:buClr>
              <a:buSzTx/>
              <a:buFont typeface="Arial" panose="020B0604020202020204" pitchFamily="34" charset="0"/>
              <a:buNone/>
              <a:tabLst/>
              <a:defRPr/>
            </a:pPr>
            <a:r>
              <a:rPr kumimoji="0" lang="en-US" sz="900" b="0" i="0" u="none" strike="noStrike" kern="1200" cap="none" spc="0" normalizeH="0" baseline="0" noProof="0" err="1">
                <a:ln>
                  <a:noFill/>
                </a:ln>
                <a:solidFill>
                  <a:srgbClr val="6E7E83">
                    <a:lumMod val="50000"/>
                  </a:srgbClr>
                </a:solidFill>
                <a:effectLst/>
                <a:uLnTx/>
                <a:uFillTx/>
                <a:latin typeface="Arial" panose="020B0604020202020204" pitchFamily="34" charset="0"/>
                <a:ea typeface="+mn-ea"/>
                <a:cs typeface="Arial" panose="020B0604020202020204" pitchFamily="34" charset="0"/>
              </a:rPr>
              <a:t>Sternschuss</a:t>
            </a:r>
            <a:r>
              <a:rPr kumimoji="0" lang="en-US" sz="9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 M, et al. ASCO 2025. Abstract 4573.</a:t>
            </a:r>
          </a:p>
        </p:txBody>
      </p:sp>
      <p:pic>
        <p:nvPicPr>
          <p:cNvPr id="3" name="Picture 2">
            <a:extLst>
              <a:ext uri="{FF2B5EF4-FFF2-40B4-BE49-F238E27FC236}">
                <a16:creationId xmlns:a16="http://schemas.microsoft.com/office/drawing/2014/main" id="{B05AEFF7-95A2-C234-6418-E484C8D00F09}"/>
              </a:ext>
            </a:extLst>
          </p:cNvPr>
          <p:cNvPicPr>
            <a:picLocks noChangeAspect="1"/>
          </p:cNvPicPr>
          <p:nvPr/>
        </p:nvPicPr>
        <p:blipFill>
          <a:blip r:embed="rId3"/>
          <a:srcRect l="1439" t="9364" r="1997" b="17773"/>
          <a:stretch>
            <a:fillRect/>
          </a:stretch>
        </p:blipFill>
        <p:spPr>
          <a:xfrm>
            <a:off x="392320" y="1815682"/>
            <a:ext cx="4979899" cy="3208443"/>
          </a:xfrm>
          <a:prstGeom prst="rect">
            <a:avLst/>
          </a:prstGeom>
        </p:spPr>
      </p:pic>
      <p:pic>
        <p:nvPicPr>
          <p:cNvPr id="4" name="Picture 3">
            <a:extLst>
              <a:ext uri="{FF2B5EF4-FFF2-40B4-BE49-F238E27FC236}">
                <a16:creationId xmlns:a16="http://schemas.microsoft.com/office/drawing/2014/main" id="{A913E3BD-8805-F011-9AB8-2B7988050A44}"/>
              </a:ext>
            </a:extLst>
          </p:cNvPr>
          <p:cNvPicPr>
            <a:picLocks noChangeAspect="1"/>
          </p:cNvPicPr>
          <p:nvPr/>
        </p:nvPicPr>
        <p:blipFill>
          <a:blip r:embed="rId4"/>
          <a:srcRect t="8222" b="9206"/>
          <a:stretch>
            <a:fillRect/>
          </a:stretch>
        </p:blipFill>
        <p:spPr>
          <a:xfrm>
            <a:off x="5772150" y="2023156"/>
            <a:ext cx="5924260" cy="2783796"/>
          </a:xfrm>
          <a:prstGeom prst="rect">
            <a:avLst/>
          </a:prstGeom>
        </p:spPr>
      </p:pic>
      <p:sp>
        <p:nvSpPr>
          <p:cNvPr id="5" name="TextBox 4">
            <a:extLst>
              <a:ext uri="{FF2B5EF4-FFF2-40B4-BE49-F238E27FC236}">
                <a16:creationId xmlns:a16="http://schemas.microsoft.com/office/drawing/2014/main" id="{DCE34F7D-8102-23B0-84B2-C154C982434E}"/>
              </a:ext>
            </a:extLst>
          </p:cNvPr>
          <p:cNvSpPr txBox="1"/>
          <p:nvPr/>
        </p:nvSpPr>
        <p:spPr>
          <a:xfrm>
            <a:off x="392320" y="5014127"/>
            <a:ext cx="11304090" cy="584775"/>
          </a:xfrm>
          <a:prstGeom prst="rect">
            <a:avLst/>
          </a:prstGeom>
          <a:solidFill>
            <a:schemeClr val="accent3"/>
          </a:solidFill>
          <a:ln>
            <a:noFill/>
          </a:ln>
        </p:spPr>
        <p:txBody>
          <a:bodyPr wrap="square" tIns="182880" bIns="182880" rtlCol="0" anchor="ctr">
            <a:spAutoFit/>
          </a:bodyPr>
          <a:lstStyle/>
          <a:p>
            <a:pPr lvl="0" algn="ctr">
              <a:defRPr/>
            </a:pPr>
            <a:r>
              <a:rPr lang="en-US" sz="1400" b="1">
                <a:solidFill>
                  <a:schemeClr val="bg1"/>
                </a:solidFill>
              </a:rPr>
              <a:t>Median follow up was 9.5 months (95% CI 8.7, -). At the time of the analysis, 15 patients did not progress on second line treatment. </a:t>
            </a:r>
            <a:endParaRPr kumimoji="0" lang="en-US" sz="1400" b="1" i="0" u="none" strike="noStrike" kern="0" cap="none" spc="0" normalizeH="0" baseline="0" noProof="0">
              <a:ln>
                <a:noFill/>
              </a:ln>
              <a:solidFill>
                <a:schemeClr val="bg1"/>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4A6CCCBC-7688-0EAB-7689-4117C896ADC4}"/>
              </a:ext>
            </a:extLst>
          </p:cNvPr>
          <p:cNvSpPr txBox="1"/>
          <p:nvPr/>
        </p:nvSpPr>
        <p:spPr>
          <a:xfrm>
            <a:off x="1775576" y="1483929"/>
            <a:ext cx="3996574" cy="307777"/>
          </a:xfrm>
          <a:prstGeom prst="rect">
            <a:avLst/>
          </a:prstGeom>
          <a:noFill/>
        </p:spPr>
        <p:txBody>
          <a:bodyPr wrap="square" rtlCol="0">
            <a:spAutoFit/>
          </a:bodyPr>
          <a:lstStyle/>
          <a:p>
            <a:r>
              <a:rPr lang="en-US" sz="1400" b="1"/>
              <a:t>Treatment Patterns After EVP</a:t>
            </a:r>
          </a:p>
        </p:txBody>
      </p:sp>
      <p:sp>
        <p:nvSpPr>
          <p:cNvPr id="7" name="TextBox 6">
            <a:extLst>
              <a:ext uri="{FF2B5EF4-FFF2-40B4-BE49-F238E27FC236}">
                <a16:creationId xmlns:a16="http://schemas.microsoft.com/office/drawing/2014/main" id="{BF6113F4-9CEC-765A-6621-16323D3EFA90}"/>
              </a:ext>
            </a:extLst>
          </p:cNvPr>
          <p:cNvSpPr txBox="1"/>
          <p:nvPr/>
        </p:nvSpPr>
        <p:spPr>
          <a:xfrm>
            <a:off x="6515998" y="1478697"/>
            <a:ext cx="4436564" cy="307777"/>
          </a:xfrm>
          <a:prstGeom prst="rect">
            <a:avLst/>
          </a:prstGeom>
          <a:noFill/>
        </p:spPr>
        <p:txBody>
          <a:bodyPr wrap="square" rtlCol="0">
            <a:spAutoFit/>
          </a:bodyPr>
          <a:lstStyle/>
          <a:p>
            <a:r>
              <a:rPr lang="en-US" sz="1400" b="1"/>
              <a:t>Outcomes With Platinum-Based Chemotherapy</a:t>
            </a:r>
          </a:p>
        </p:txBody>
      </p:sp>
    </p:spTree>
    <p:extLst>
      <p:ext uri="{BB962C8B-B14F-4D97-AF65-F5344CB8AC3E}">
        <p14:creationId xmlns:p14="http://schemas.microsoft.com/office/powerpoint/2010/main" val="36269060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BBBBC-C0FF-1A42-8586-3FFD3B57BD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BD91B5-F051-0291-E099-8A9B8D10EFE5}"/>
              </a:ext>
            </a:extLst>
          </p:cNvPr>
          <p:cNvSpPr>
            <a:spLocks noGrp="1"/>
          </p:cNvSpPr>
          <p:nvPr>
            <p:ph type="title"/>
          </p:nvPr>
        </p:nvSpPr>
        <p:spPr>
          <a:xfrm>
            <a:off x="400050" y="240763"/>
            <a:ext cx="9036050" cy="1232437"/>
          </a:xfrm>
        </p:spPr>
        <p:txBody>
          <a:bodyPr>
            <a:noAutofit/>
          </a:bodyPr>
          <a:lstStyle/>
          <a:p>
            <a:r>
              <a:rPr lang="en-US" sz="3200"/>
              <a:t>National Survey of GU Oncologists: Questions Remain Regarding Second-Line Therapies After Prior EVP</a:t>
            </a:r>
          </a:p>
        </p:txBody>
      </p:sp>
      <p:pic>
        <p:nvPicPr>
          <p:cNvPr id="6" name="Picture 5">
            <a:extLst>
              <a:ext uri="{FF2B5EF4-FFF2-40B4-BE49-F238E27FC236}">
                <a16:creationId xmlns:a16="http://schemas.microsoft.com/office/drawing/2014/main" id="{CBDF1215-EA7F-F6C3-08C8-9DD4A413132B}"/>
              </a:ext>
            </a:extLst>
          </p:cNvPr>
          <p:cNvPicPr>
            <a:picLocks noChangeAspect="1"/>
          </p:cNvPicPr>
          <p:nvPr/>
        </p:nvPicPr>
        <p:blipFill>
          <a:blip r:embed="rId3"/>
          <a:srcRect t="11987"/>
          <a:stretch>
            <a:fillRect/>
          </a:stretch>
        </p:blipFill>
        <p:spPr>
          <a:xfrm>
            <a:off x="118165" y="2145889"/>
            <a:ext cx="3741461" cy="2938996"/>
          </a:xfrm>
          <a:prstGeom prst="rect">
            <a:avLst/>
          </a:prstGeom>
        </p:spPr>
      </p:pic>
      <p:pic>
        <p:nvPicPr>
          <p:cNvPr id="8" name="Picture 7">
            <a:extLst>
              <a:ext uri="{FF2B5EF4-FFF2-40B4-BE49-F238E27FC236}">
                <a16:creationId xmlns:a16="http://schemas.microsoft.com/office/drawing/2014/main" id="{E5BEAE6E-85A9-3C8E-58CB-DE843AE7E0F4}"/>
              </a:ext>
            </a:extLst>
          </p:cNvPr>
          <p:cNvPicPr>
            <a:picLocks noChangeAspect="1"/>
          </p:cNvPicPr>
          <p:nvPr/>
        </p:nvPicPr>
        <p:blipFill>
          <a:blip r:embed="rId4"/>
          <a:srcRect t="16492"/>
          <a:stretch>
            <a:fillRect/>
          </a:stretch>
        </p:blipFill>
        <p:spPr>
          <a:xfrm>
            <a:off x="3796027" y="2145889"/>
            <a:ext cx="8400699" cy="2159197"/>
          </a:xfrm>
          <a:prstGeom prst="rect">
            <a:avLst/>
          </a:prstGeom>
        </p:spPr>
      </p:pic>
      <p:sp>
        <p:nvSpPr>
          <p:cNvPr id="3" name="Text Placeholder 17">
            <a:extLst>
              <a:ext uri="{FF2B5EF4-FFF2-40B4-BE49-F238E27FC236}">
                <a16:creationId xmlns:a16="http://schemas.microsoft.com/office/drawing/2014/main" id="{71CB4D1D-96B1-83DF-404D-2F83B0626261}"/>
              </a:ext>
            </a:extLst>
          </p:cNvPr>
          <p:cNvSpPr txBox="1">
            <a:spLocks/>
          </p:cNvSpPr>
          <p:nvPr/>
        </p:nvSpPr>
        <p:spPr>
          <a:xfrm>
            <a:off x="1356476" y="6372552"/>
            <a:ext cx="7397122" cy="29869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1000" b="0" i="0" kern="1200">
                <a:solidFill>
                  <a:schemeClr val="tx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2"/>
              </a:buClr>
              <a:buFont typeface="System Font Regular"/>
              <a:buChar char="-"/>
              <a:defRPr sz="2400" b="0" i="0" kern="1200">
                <a:solidFill>
                  <a:schemeClr val="tx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2"/>
              </a:buClr>
              <a:buFont typeface="System Font Regular"/>
              <a:buChar char="&gt;"/>
              <a:defRPr sz="2000" b="0" i="0" kern="1200">
                <a:solidFill>
                  <a:schemeClr val="tx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2"/>
              </a:buClr>
              <a:buFont typeface="Wingdings" pitchFamily="2" charset="2"/>
              <a:buChar char="§"/>
              <a:defRPr sz="1800" b="0" i="0" kern="1200">
                <a:solidFill>
                  <a:schemeClr val="tx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2"/>
              </a:buClr>
              <a:buFont typeface="Courier New" panose="02070309020205020404" pitchFamily="49" charset="0"/>
              <a:buChar char="o"/>
              <a:defRPr sz="1800" b="0" i="0" kern="1200">
                <a:solidFill>
                  <a:schemeClr val="tx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A7E1"/>
              </a:buClr>
              <a:buSzTx/>
              <a:buFont typeface="Arial" panose="020B0604020202020204" pitchFamily="34" charset="0"/>
              <a:buNone/>
              <a:tabLst/>
              <a:defRPr/>
            </a:pPr>
            <a:r>
              <a:rPr kumimoji="0" lang="en-US" sz="900" b="0" i="0" u="none" strike="noStrike" kern="1200" cap="none" spc="0" normalizeH="0" baseline="0" noProof="0" err="1">
                <a:ln>
                  <a:noFill/>
                </a:ln>
                <a:solidFill>
                  <a:srgbClr val="6E7E83">
                    <a:lumMod val="50000"/>
                  </a:srgbClr>
                </a:solidFill>
                <a:effectLst/>
                <a:uLnTx/>
                <a:uFillTx/>
                <a:latin typeface="Arial" panose="020B0604020202020204" pitchFamily="34" charset="0"/>
                <a:ea typeface="+mn-ea"/>
                <a:cs typeface="Arial" panose="020B0604020202020204" pitchFamily="34" charset="0"/>
              </a:rPr>
              <a:t>Tawagi</a:t>
            </a:r>
            <a:r>
              <a:rPr kumimoji="0" lang="en-US" sz="9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 K, et al. </a:t>
            </a:r>
            <a:r>
              <a:rPr kumimoji="0" lang="en-US" sz="900" b="0" i="1"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Clin </a:t>
            </a:r>
            <a:r>
              <a:rPr kumimoji="0" lang="en-US" sz="900" b="0" i="1" u="none" strike="noStrike" kern="1200" cap="none" spc="0" normalizeH="0" baseline="0" noProof="0" err="1">
                <a:ln>
                  <a:noFill/>
                </a:ln>
                <a:solidFill>
                  <a:srgbClr val="6E7E83">
                    <a:lumMod val="50000"/>
                  </a:srgbClr>
                </a:solidFill>
                <a:effectLst/>
                <a:uLnTx/>
                <a:uFillTx/>
                <a:latin typeface="Arial" panose="020B0604020202020204" pitchFamily="34" charset="0"/>
                <a:ea typeface="+mn-ea"/>
                <a:cs typeface="Arial" panose="020B0604020202020204" pitchFamily="34" charset="0"/>
              </a:rPr>
              <a:t>Genitourin</a:t>
            </a:r>
            <a:r>
              <a:rPr kumimoji="0" lang="en-US" sz="900" b="0" i="1"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 Cancer. </a:t>
            </a:r>
            <a:r>
              <a:rPr kumimoji="0" lang="en-US" sz="9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2026;24(2):102487.</a:t>
            </a:r>
          </a:p>
        </p:txBody>
      </p:sp>
      <p:sp>
        <p:nvSpPr>
          <p:cNvPr id="4" name="TextBox 3">
            <a:extLst>
              <a:ext uri="{FF2B5EF4-FFF2-40B4-BE49-F238E27FC236}">
                <a16:creationId xmlns:a16="http://schemas.microsoft.com/office/drawing/2014/main" id="{BAD4E656-29EA-BA53-88CB-6EAF310A7212}"/>
              </a:ext>
            </a:extLst>
          </p:cNvPr>
          <p:cNvSpPr txBox="1"/>
          <p:nvPr/>
        </p:nvSpPr>
        <p:spPr>
          <a:xfrm>
            <a:off x="650109" y="1838112"/>
            <a:ext cx="2677571" cy="307777"/>
          </a:xfrm>
          <a:prstGeom prst="rect">
            <a:avLst/>
          </a:prstGeom>
          <a:noFill/>
        </p:spPr>
        <p:txBody>
          <a:bodyPr wrap="square" rtlCol="0">
            <a:spAutoFit/>
          </a:bodyPr>
          <a:lstStyle/>
          <a:p>
            <a:r>
              <a:rPr lang="en-US" sz="1400" b="1"/>
              <a:t>Respondent Characteristics</a:t>
            </a:r>
          </a:p>
        </p:txBody>
      </p:sp>
      <p:sp>
        <p:nvSpPr>
          <p:cNvPr id="5" name="TextBox 4">
            <a:extLst>
              <a:ext uri="{FF2B5EF4-FFF2-40B4-BE49-F238E27FC236}">
                <a16:creationId xmlns:a16="http://schemas.microsoft.com/office/drawing/2014/main" id="{721CA1F5-B2D3-326C-9ADA-B36C08394D00}"/>
              </a:ext>
            </a:extLst>
          </p:cNvPr>
          <p:cNvSpPr txBox="1"/>
          <p:nvPr/>
        </p:nvSpPr>
        <p:spPr>
          <a:xfrm>
            <a:off x="5778094" y="1838111"/>
            <a:ext cx="4436564" cy="307777"/>
          </a:xfrm>
          <a:prstGeom prst="rect">
            <a:avLst/>
          </a:prstGeom>
          <a:noFill/>
        </p:spPr>
        <p:txBody>
          <a:bodyPr wrap="square" rtlCol="0">
            <a:spAutoFit/>
          </a:bodyPr>
          <a:lstStyle/>
          <a:p>
            <a:r>
              <a:rPr lang="en-US" sz="1400" b="1"/>
              <a:t>Preferred 2L Treatment for </a:t>
            </a:r>
            <a:r>
              <a:rPr lang="en-US" sz="1400" b="1" err="1"/>
              <a:t>mUC</a:t>
            </a:r>
            <a:r>
              <a:rPr lang="en-US" sz="1400" b="1"/>
              <a:t> After Prior EVP</a:t>
            </a:r>
          </a:p>
        </p:txBody>
      </p:sp>
    </p:spTree>
    <p:extLst>
      <p:ext uri="{BB962C8B-B14F-4D97-AF65-F5344CB8AC3E}">
        <p14:creationId xmlns:p14="http://schemas.microsoft.com/office/powerpoint/2010/main" val="40486532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880C3-4B2D-D407-F82D-3AC53F36A409}"/>
            </a:ext>
          </a:extLst>
        </p:cNvPr>
        <p:cNvGrpSpPr/>
        <p:nvPr/>
      </p:nvGrpSpPr>
      <p:grpSpPr>
        <a:xfrm>
          <a:off x="0" y="0"/>
          <a:ext cx="0" cy="0"/>
          <a:chOff x="0" y="0"/>
          <a:chExt cx="0" cy="0"/>
        </a:xfrm>
      </p:grpSpPr>
      <p:sp>
        <p:nvSpPr>
          <p:cNvPr id="31" name="Title 30">
            <a:extLst>
              <a:ext uri="{FF2B5EF4-FFF2-40B4-BE49-F238E27FC236}">
                <a16:creationId xmlns:a16="http://schemas.microsoft.com/office/drawing/2014/main" id="{1B7B07DA-7F2C-AB01-AFB5-10B49FCCFF15}"/>
              </a:ext>
            </a:extLst>
          </p:cNvPr>
          <p:cNvSpPr>
            <a:spLocks noGrp="1"/>
          </p:cNvSpPr>
          <p:nvPr>
            <p:ph type="title"/>
          </p:nvPr>
        </p:nvSpPr>
        <p:spPr/>
        <p:txBody>
          <a:bodyPr>
            <a:normAutofit fontScale="90000"/>
          </a:bodyPr>
          <a:lstStyle/>
          <a:p>
            <a:r>
              <a:rPr lang="en-US"/>
              <a:t>Sequencing Considerations When EVP Is NOT Used in the First Line</a:t>
            </a:r>
          </a:p>
        </p:txBody>
      </p:sp>
      <p:sp>
        <p:nvSpPr>
          <p:cNvPr id="3" name="Freeform: Shape 9">
            <a:extLst>
              <a:ext uri="{FF2B5EF4-FFF2-40B4-BE49-F238E27FC236}">
                <a16:creationId xmlns:a16="http://schemas.microsoft.com/office/drawing/2014/main" id="{84360AA5-BF7F-C41E-49EB-EA8EC99FAAD8}"/>
              </a:ext>
            </a:extLst>
          </p:cNvPr>
          <p:cNvSpPr/>
          <p:nvPr/>
        </p:nvSpPr>
        <p:spPr>
          <a:xfrm rot="20266590">
            <a:off x="5232343" y="2996061"/>
            <a:ext cx="1999866" cy="522858"/>
          </a:xfrm>
          <a:prstGeom prst="rightArrow">
            <a:avLst/>
          </a:prstGeom>
          <a:solidFill>
            <a:schemeClr val="accent6">
              <a:lumMod val="40000"/>
              <a:lumOff val="60000"/>
            </a:schemeClr>
          </a:solidFill>
          <a:ln>
            <a:noFill/>
          </a:ln>
          <a:effectLst/>
        </p:spPr>
        <p:txBody>
          <a:bodyPr spcFirstLastPara="0" vert="horz" wrap="square" lIns="-1" tIns="104571" rIns="156857" bIns="104572"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en-US" sz="20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4" name="Freeform: Shape 13">
            <a:extLst>
              <a:ext uri="{FF2B5EF4-FFF2-40B4-BE49-F238E27FC236}">
                <a16:creationId xmlns:a16="http://schemas.microsoft.com/office/drawing/2014/main" id="{6E9F8DA5-61C5-8214-590B-2D428B43A7A3}"/>
              </a:ext>
            </a:extLst>
          </p:cNvPr>
          <p:cNvSpPr/>
          <p:nvPr/>
        </p:nvSpPr>
        <p:spPr>
          <a:xfrm rot="1442641">
            <a:off x="5292626" y="3733398"/>
            <a:ext cx="2013551" cy="522858"/>
          </a:xfrm>
          <a:prstGeom prst="rightArrow">
            <a:avLst/>
          </a:prstGeom>
          <a:solidFill>
            <a:schemeClr val="accent4">
              <a:lumMod val="40000"/>
              <a:lumOff val="60000"/>
            </a:schemeClr>
          </a:solidFill>
          <a:ln>
            <a:noFill/>
          </a:ln>
          <a:effectLst/>
        </p:spPr>
        <p:txBody>
          <a:bodyPr spcFirstLastPara="0" vert="horz" wrap="square" lIns="-1" tIns="104571" rIns="156857" bIns="104572"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en-US" sz="20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5" name="Arrow: Pentagon 11">
            <a:extLst>
              <a:ext uri="{FF2B5EF4-FFF2-40B4-BE49-F238E27FC236}">
                <a16:creationId xmlns:a16="http://schemas.microsoft.com/office/drawing/2014/main" id="{FD830B8C-963B-F698-6DFC-E5E516B76B77}"/>
              </a:ext>
            </a:extLst>
          </p:cNvPr>
          <p:cNvSpPr/>
          <p:nvPr/>
        </p:nvSpPr>
        <p:spPr>
          <a:xfrm rot="20187173">
            <a:off x="4987247" y="2367810"/>
            <a:ext cx="2110634" cy="683619"/>
          </a:xfrm>
          <a:prstGeom prst="homePlate">
            <a:avLst/>
          </a:prstGeom>
          <a:solidFill>
            <a:schemeClr val="accent6"/>
          </a:solidFill>
          <a:ln w="12700" cap="flat" cmpd="sng" algn="ctr">
            <a:noFill/>
            <a:prstDash val="solid"/>
            <a:miter lim="800000"/>
          </a:ln>
          <a:effectLst/>
        </p:spPr>
        <p:txBody>
          <a:bodyPr lIns="274320" tIns="18288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bg1"/>
                </a:solidFill>
                <a:effectLst/>
                <a:uLnTx/>
                <a:uFillTx/>
                <a:latin typeface="Arial" panose="020B0604020202020204"/>
                <a:ea typeface="+mn-ea"/>
                <a:cs typeface="+mn-cs"/>
              </a:rPr>
              <a:t>Biomarker Positive</a:t>
            </a:r>
          </a:p>
        </p:txBody>
      </p:sp>
      <p:sp>
        <p:nvSpPr>
          <p:cNvPr id="6" name="Arrow: Pentagon 12">
            <a:extLst>
              <a:ext uri="{FF2B5EF4-FFF2-40B4-BE49-F238E27FC236}">
                <a16:creationId xmlns:a16="http://schemas.microsoft.com/office/drawing/2014/main" id="{E24B74B4-0106-1779-802D-6A81ADF23309}"/>
              </a:ext>
            </a:extLst>
          </p:cNvPr>
          <p:cNvSpPr/>
          <p:nvPr/>
        </p:nvSpPr>
        <p:spPr>
          <a:xfrm rot="1532197">
            <a:off x="5034250" y="4220331"/>
            <a:ext cx="2140726" cy="653674"/>
          </a:xfrm>
          <a:prstGeom prst="homePlate">
            <a:avLst/>
          </a:prstGeom>
          <a:solidFill>
            <a:schemeClr val="accent4"/>
          </a:solidFill>
          <a:ln w="12700" cap="flat" cmpd="sng" algn="ctr">
            <a:noFill/>
            <a:prstDash val="solid"/>
            <a:miter lim="800000"/>
          </a:ln>
          <a:effectLst/>
        </p:spPr>
        <p:txBody>
          <a:bodyPr lIns="274320" tIns="18288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bg1"/>
                </a:solidFill>
                <a:effectLst/>
                <a:uLnTx/>
                <a:uFillTx/>
                <a:latin typeface="Arial" panose="020B0604020202020204"/>
                <a:ea typeface="+mn-ea"/>
                <a:cs typeface="+mn-cs"/>
              </a:rPr>
              <a:t>Biomarker Negative</a:t>
            </a:r>
          </a:p>
        </p:txBody>
      </p:sp>
      <p:sp>
        <p:nvSpPr>
          <p:cNvPr id="7" name="TextBox 6">
            <a:extLst>
              <a:ext uri="{FF2B5EF4-FFF2-40B4-BE49-F238E27FC236}">
                <a16:creationId xmlns:a16="http://schemas.microsoft.com/office/drawing/2014/main" id="{268FE3C3-3AC6-64B8-BB96-C86BC938E78D}"/>
              </a:ext>
            </a:extLst>
          </p:cNvPr>
          <p:cNvSpPr txBox="1"/>
          <p:nvPr/>
        </p:nvSpPr>
        <p:spPr>
          <a:xfrm>
            <a:off x="1366697" y="4297522"/>
            <a:ext cx="345644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Arial" panose="020B0604020202020204"/>
                <a:ea typeface="+mn-ea"/>
                <a:cs typeface="+mn-cs"/>
              </a:rPr>
              <a:t>Fresh biopsy of metastatic site for NGS</a:t>
            </a:r>
          </a:p>
        </p:txBody>
      </p:sp>
      <p:sp>
        <p:nvSpPr>
          <p:cNvPr id="8" name="TextBox 7">
            <a:extLst>
              <a:ext uri="{FF2B5EF4-FFF2-40B4-BE49-F238E27FC236}">
                <a16:creationId xmlns:a16="http://schemas.microsoft.com/office/drawing/2014/main" id="{6352567D-1620-47D5-8E49-39C1B95394E8}"/>
              </a:ext>
            </a:extLst>
          </p:cNvPr>
          <p:cNvSpPr txBox="1"/>
          <p:nvPr/>
        </p:nvSpPr>
        <p:spPr>
          <a:xfrm>
            <a:off x="1819247" y="2570569"/>
            <a:ext cx="25513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Arial" panose="020B0604020202020204"/>
                <a:ea typeface="+mn-ea"/>
                <a:cs typeface="+mn-cs"/>
              </a:rPr>
              <a:t>First-Line Therapy</a:t>
            </a:r>
          </a:p>
        </p:txBody>
      </p:sp>
      <p:sp>
        <p:nvSpPr>
          <p:cNvPr id="10" name="TextBox 9">
            <a:extLst>
              <a:ext uri="{FF2B5EF4-FFF2-40B4-BE49-F238E27FC236}">
                <a16:creationId xmlns:a16="http://schemas.microsoft.com/office/drawing/2014/main" id="{DF01D6B7-F01E-6C37-78BC-D3C3F370A9FF}"/>
              </a:ext>
            </a:extLst>
          </p:cNvPr>
          <p:cNvSpPr txBox="1"/>
          <p:nvPr/>
        </p:nvSpPr>
        <p:spPr>
          <a:xfrm>
            <a:off x="7439254" y="1422972"/>
            <a:ext cx="29154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Arial" panose="020B0604020202020204"/>
                <a:ea typeface="+mn-ea"/>
                <a:cs typeface="+mn-cs"/>
              </a:rPr>
              <a:t>Second-Line Therapy</a:t>
            </a:r>
          </a:p>
        </p:txBody>
      </p:sp>
      <p:sp>
        <p:nvSpPr>
          <p:cNvPr id="11" name="Oval 10">
            <a:extLst>
              <a:ext uri="{FF2B5EF4-FFF2-40B4-BE49-F238E27FC236}">
                <a16:creationId xmlns:a16="http://schemas.microsoft.com/office/drawing/2014/main" id="{F17854E7-03BB-E88F-3226-6CD483E43D6B}"/>
              </a:ext>
            </a:extLst>
          </p:cNvPr>
          <p:cNvSpPr/>
          <p:nvPr/>
        </p:nvSpPr>
        <p:spPr>
          <a:xfrm>
            <a:off x="4162903" y="2854317"/>
            <a:ext cx="1621431" cy="1621431"/>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2" name="Freeform: Shape 5">
            <a:extLst>
              <a:ext uri="{FF2B5EF4-FFF2-40B4-BE49-F238E27FC236}">
                <a16:creationId xmlns:a16="http://schemas.microsoft.com/office/drawing/2014/main" id="{8E19D175-EB35-68E4-4FF6-92D004956F29}"/>
              </a:ext>
            </a:extLst>
          </p:cNvPr>
          <p:cNvSpPr/>
          <p:nvPr/>
        </p:nvSpPr>
        <p:spPr>
          <a:xfrm>
            <a:off x="1366697" y="3032543"/>
            <a:ext cx="3456448" cy="1264979"/>
          </a:xfrm>
          <a:prstGeom prst="rect">
            <a:avLst/>
          </a:prstGeom>
          <a:solidFill>
            <a:schemeClr val="tx2"/>
          </a:solidFill>
          <a:ln w="12700" cap="flat" cmpd="sng" algn="ctr">
            <a:solidFill>
              <a:srgbClr val="FFFFFF">
                <a:hueOff val="0"/>
                <a:satOff val="0"/>
                <a:lumOff val="0"/>
                <a:alphaOff val="0"/>
              </a:srgbClr>
            </a:solidFill>
            <a:prstDash val="solid"/>
            <a:miter lim="800000"/>
          </a:ln>
          <a:effectLst/>
        </p:spPr>
        <p:txBody>
          <a:bodyPr spcFirstLastPara="0" vert="horz" wrap="square" lIns="132300" tIns="132300" rIns="132300" bIns="132300" numCol="1" spcCol="1270" anchor="ctr" anchorCtr="0">
            <a:noAutofit/>
          </a:bodyPr>
          <a:lstStyle/>
          <a:p>
            <a:pPr lvl="0" algn="ctr" defTabSz="1111250">
              <a:lnSpc>
                <a:spcPct val="90000"/>
              </a:lnSpc>
              <a:spcBef>
                <a:spcPct val="0"/>
              </a:spcBef>
              <a:spcAft>
                <a:spcPct val="35000"/>
              </a:spcAft>
              <a:defRPr/>
            </a:pPr>
            <a:r>
              <a:rPr lang="en-US" sz="2400" kern="0">
                <a:solidFill>
                  <a:prstClr val="white"/>
                </a:solidFill>
              </a:rPr>
              <a:t>Platinum Chemo + ICI</a:t>
            </a:r>
          </a:p>
        </p:txBody>
      </p:sp>
      <p:sp>
        <p:nvSpPr>
          <p:cNvPr id="13" name="Freeform: Shape 10">
            <a:extLst>
              <a:ext uri="{FF2B5EF4-FFF2-40B4-BE49-F238E27FC236}">
                <a16:creationId xmlns:a16="http://schemas.microsoft.com/office/drawing/2014/main" id="{9BD86AD1-C634-7F5D-1AB4-313DFF98751D}"/>
              </a:ext>
            </a:extLst>
          </p:cNvPr>
          <p:cNvSpPr/>
          <p:nvPr/>
        </p:nvSpPr>
        <p:spPr>
          <a:xfrm>
            <a:off x="7240871" y="1876451"/>
            <a:ext cx="3185082" cy="1264979"/>
          </a:xfrm>
          <a:prstGeom prst="rect">
            <a:avLst/>
          </a:prstGeom>
          <a:solidFill>
            <a:schemeClr val="accent1"/>
          </a:solidFill>
          <a:ln w="12700" cap="flat" cmpd="sng" algn="ctr">
            <a:solidFill>
              <a:srgbClr val="FFFFFF">
                <a:hueOff val="0"/>
                <a:satOff val="0"/>
                <a:lumOff val="0"/>
                <a:alphaOff val="0"/>
              </a:srgbClr>
            </a:solidFill>
            <a:prstDash val="solid"/>
            <a:miter lim="800000"/>
          </a:ln>
          <a:effectLst/>
        </p:spPr>
        <p:txBody>
          <a:bodyPr spcFirstLastPara="0" vert="horz" wrap="square" lIns="132300" tIns="132300" rIns="132300" bIns="13230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400" b="0" i="0" u="none" strike="noStrike" kern="0" cap="none" spc="0" normalizeH="0" baseline="0" noProof="0">
                <a:ln>
                  <a:noFill/>
                </a:ln>
                <a:solidFill>
                  <a:prstClr val="white"/>
                </a:solidFill>
                <a:effectLst/>
                <a:uLnTx/>
                <a:uFillTx/>
                <a:latin typeface="Arial" panose="020B0604020202020204"/>
                <a:ea typeface="+mn-ea"/>
                <a:cs typeface="+mn-cs"/>
              </a:rPr>
              <a:t>Biomarker-Directed Therapy</a:t>
            </a:r>
          </a:p>
        </p:txBody>
      </p:sp>
      <p:sp>
        <p:nvSpPr>
          <p:cNvPr id="14" name="Freeform: Shape 14">
            <a:extLst>
              <a:ext uri="{FF2B5EF4-FFF2-40B4-BE49-F238E27FC236}">
                <a16:creationId xmlns:a16="http://schemas.microsoft.com/office/drawing/2014/main" id="{29E95A08-3ACA-7AA7-20EC-43F379BC8BE6}"/>
              </a:ext>
            </a:extLst>
          </p:cNvPr>
          <p:cNvSpPr/>
          <p:nvPr/>
        </p:nvSpPr>
        <p:spPr>
          <a:xfrm>
            <a:off x="7319896" y="4163928"/>
            <a:ext cx="3106057" cy="1264979"/>
          </a:xfrm>
          <a:prstGeom prst="rect">
            <a:avLst/>
          </a:prstGeom>
          <a:solidFill>
            <a:schemeClr val="accent2"/>
          </a:solidFill>
          <a:ln w="12700" cap="flat" cmpd="sng" algn="ctr">
            <a:solidFill>
              <a:srgbClr val="FFFFFF">
                <a:hueOff val="0"/>
                <a:satOff val="0"/>
                <a:lumOff val="0"/>
                <a:alphaOff val="0"/>
              </a:srgbClr>
            </a:solidFill>
            <a:prstDash val="solid"/>
            <a:miter lim="800000"/>
          </a:ln>
          <a:effectLst/>
        </p:spPr>
        <p:txBody>
          <a:bodyPr spcFirstLastPara="0" vert="horz" wrap="square" lIns="132300" tIns="132300" rIns="132300" bIns="132300" numCol="1" spcCol="1270" anchor="ctr" anchorCtr="0">
            <a:noAutofit/>
          </a:bodyPr>
          <a:lstStyle/>
          <a:p>
            <a:pPr lvl="0" algn="ctr" defTabSz="1111250">
              <a:lnSpc>
                <a:spcPct val="90000"/>
              </a:lnSpc>
              <a:spcBef>
                <a:spcPct val="0"/>
              </a:spcBef>
              <a:spcAft>
                <a:spcPct val="35000"/>
              </a:spcAft>
              <a:defRPr/>
            </a:pPr>
            <a:r>
              <a:rPr lang="en-US" sz="2400" kern="0">
                <a:solidFill>
                  <a:prstClr val="white"/>
                </a:solidFill>
              </a:rPr>
              <a:t>EV (+ </a:t>
            </a:r>
            <a:r>
              <a:rPr lang="en-US" sz="2400" kern="0" err="1">
                <a:solidFill>
                  <a:prstClr val="white"/>
                </a:solidFill>
              </a:rPr>
              <a:t>Pembro</a:t>
            </a:r>
            <a:r>
              <a:rPr lang="en-US" sz="2400" kern="0">
                <a:solidFill>
                  <a:prstClr val="white"/>
                </a:solidFill>
              </a:rPr>
              <a:t>?)</a:t>
            </a:r>
          </a:p>
        </p:txBody>
      </p:sp>
      <p:sp>
        <p:nvSpPr>
          <p:cNvPr id="15" name="TextBox 14">
            <a:extLst>
              <a:ext uri="{FF2B5EF4-FFF2-40B4-BE49-F238E27FC236}">
                <a16:creationId xmlns:a16="http://schemas.microsoft.com/office/drawing/2014/main" id="{1569398E-FE65-4740-B9A2-29C1131AF924}"/>
              </a:ext>
            </a:extLst>
          </p:cNvPr>
          <p:cNvSpPr txBox="1"/>
          <p:nvPr/>
        </p:nvSpPr>
        <p:spPr>
          <a:xfrm>
            <a:off x="4969536" y="3437027"/>
            <a:ext cx="5421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Arial" panose="020B0604020202020204"/>
                <a:ea typeface="+mn-ea"/>
                <a:cs typeface="+mn-cs"/>
              </a:rPr>
              <a:t>PD</a:t>
            </a:r>
          </a:p>
        </p:txBody>
      </p:sp>
    </p:spTree>
    <p:extLst>
      <p:ext uri="{BB962C8B-B14F-4D97-AF65-F5344CB8AC3E}">
        <p14:creationId xmlns:p14="http://schemas.microsoft.com/office/powerpoint/2010/main" val="12018351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660BF-FE68-D3EB-ABB6-74619FF171DF}"/>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5034C98A-362E-48A0-0B46-276841F53678}"/>
              </a:ext>
            </a:extLst>
          </p:cNvPr>
          <p:cNvSpPr>
            <a:spLocks noGrp="1"/>
          </p:cNvSpPr>
          <p:nvPr>
            <p:ph type="title"/>
          </p:nvPr>
        </p:nvSpPr>
        <p:spPr>
          <a:xfrm>
            <a:off x="838200" y="365125"/>
            <a:ext cx="10515600" cy="871393"/>
          </a:xfrm>
        </p:spPr>
        <p:txBody>
          <a:bodyPr>
            <a:noAutofit/>
          </a:bodyPr>
          <a:lstStyle/>
          <a:p>
            <a:pPr marR="0" lvl="1">
              <a:lnSpc>
                <a:spcPct val="115000"/>
              </a:lnSpc>
              <a:spcBef>
                <a:spcPts val="600"/>
              </a:spcBef>
              <a:spcAft>
                <a:spcPts val="600"/>
              </a:spcAft>
            </a:pPr>
            <a:r>
              <a:rPr lang="en-US" sz="3200" b="1">
                <a:solidFill>
                  <a:schemeClr val="accent2"/>
                </a:solidFill>
                <a:effectLst/>
                <a:latin typeface="Arial" panose="020B0604020202020204" pitchFamily="34" charset="0"/>
                <a:ea typeface="Times New Roman" panose="02020603050405020304" pitchFamily="18" charset="0"/>
                <a:cs typeface="Times New Roman" panose="02020603050405020304" pitchFamily="18" charset="0"/>
              </a:rPr>
              <a:t>Phase 3 EV-301 Trial: Study Design</a:t>
            </a:r>
          </a:p>
        </p:txBody>
      </p:sp>
      <p:sp>
        <p:nvSpPr>
          <p:cNvPr id="9" name="Text Placeholder 17">
            <a:extLst>
              <a:ext uri="{FF2B5EF4-FFF2-40B4-BE49-F238E27FC236}">
                <a16:creationId xmlns:a16="http://schemas.microsoft.com/office/drawing/2014/main" id="{1F09FF9F-4B21-9A66-E13E-016B42A3E7C8}"/>
              </a:ext>
            </a:extLst>
          </p:cNvPr>
          <p:cNvSpPr txBox="1">
            <a:spLocks/>
          </p:cNvSpPr>
          <p:nvPr/>
        </p:nvSpPr>
        <p:spPr>
          <a:xfrm>
            <a:off x="1356476" y="6372552"/>
            <a:ext cx="7397122" cy="29869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1000" b="0" i="0" kern="1200">
                <a:solidFill>
                  <a:schemeClr val="tx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2"/>
              </a:buClr>
              <a:buFont typeface="System Font Regular"/>
              <a:buChar char="-"/>
              <a:defRPr sz="2400" b="0" i="0" kern="1200">
                <a:solidFill>
                  <a:schemeClr val="tx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2"/>
              </a:buClr>
              <a:buFont typeface="System Font Regular"/>
              <a:buChar char="&gt;"/>
              <a:defRPr sz="2000" b="0" i="0" kern="1200">
                <a:solidFill>
                  <a:schemeClr val="tx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2"/>
              </a:buClr>
              <a:buFont typeface="Wingdings" pitchFamily="2" charset="2"/>
              <a:buChar char="§"/>
              <a:defRPr sz="1800" b="0" i="0" kern="1200">
                <a:solidFill>
                  <a:schemeClr val="tx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2"/>
              </a:buClr>
              <a:buFont typeface="Courier New" panose="02070309020205020404" pitchFamily="49" charset="0"/>
              <a:buChar char="o"/>
              <a:defRPr sz="1800" b="0" i="0" kern="1200">
                <a:solidFill>
                  <a:schemeClr val="tx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A7E1"/>
              </a:buClr>
              <a:buSzTx/>
              <a:buFont typeface="Arial" panose="020B0604020202020204" pitchFamily="34" charset="0"/>
              <a:buNone/>
              <a:tabLst/>
              <a:defRPr/>
            </a:pPr>
            <a:r>
              <a:rPr kumimoji="0" lang="en-US" sz="9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Rosenberg JE, et al. </a:t>
            </a:r>
            <a:r>
              <a:rPr kumimoji="0" lang="en-US" sz="900" b="0" i="1"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Ann Oncol. </a:t>
            </a:r>
            <a:r>
              <a:rPr kumimoji="0" lang="en-US" sz="9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2023;34(11):1047-1054.</a:t>
            </a:r>
          </a:p>
        </p:txBody>
      </p:sp>
      <p:sp>
        <p:nvSpPr>
          <p:cNvPr id="3" name="Rectangle 2">
            <a:extLst>
              <a:ext uri="{FF2B5EF4-FFF2-40B4-BE49-F238E27FC236}">
                <a16:creationId xmlns:a16="http://schemas.microsoft.com/office/drawing/2014/main" id="{316A5C85-4B05-97BD-EE26-5FE1A153DF58}"/>
              </a:ext>
            </a:extLst>
          </p:cNvPr>
          <p:cNvSpPr/>
          <p:nvPr/>
        </p:nvSpPr>
        <p:spPr>
          <a:xfrm>
            <a:off x="643445" y="4967348"/>
            <a:ext cx="7754443" cy="430946"/>
          </a:xfrm>
          <a:prstGeom prst="rect">
            <a:avLst/>
          </a:prstGeom>
          <a:solidFill>
            <a:sysClr val="window" lastClr="FFFFFF">
              <a:alpha val="50196"/>
            </a:sysClr>
          </a:solidFill>
          <a:ln w="12700" cap="flat" cmpd="sng" algn="ctr">
            <a:noFill/>
            <a:prstDash val="solid"/>
            <a:miter lim="800000"/>
          </a:ln>
          <a:effectLst/>
        </p:spPr>
        <p:txBody>
          <a:bodyPr rtlCol="0" anchor="ctr"/>
          <a:lstStyle/>
          <a:p>
            <a:pPr defTabSz="457200">
              <a:buClr>
                <a:srgbClr val="CC7B16"/>
              </a:buClr>
              <a:buSzPct val="85000"/>
              <a:defRPr/>
            </a:pPr>
            <a:r>
              <a:rPr lang="en-US" b="1" kern="0">
                <a:cs typeface="Arial" panose="020B0604020202020204" pitchFamily="34" charset="0"/>
              </a:rPr>
              <a:t>Primary endpoint</a:t>
            </a:r>
            <a:r>
              <a:rPr lang="en-US" kern="0">
                <a:cs typeface="Arial" panose="020B0604020202020204" pitchFamily="34" charset="0"/>
              </a:rPr>
              <a:t>: OS</a:t>
            </a:r>
          </a:p>
          <a:p>
            <a:pPr defTabSz="457200">
              <a:buClr>
                <a:srgbClr val="CC7B16"/>
              </a:buClr>
              <a:buSzPct val="85000"/>
              <a:defRPr/>
            </a:pPr>
            <a:r>
              <a:rPr lang="en-US" b="1" kern="0">
                <a:cs typeface="Arial" panose="020B0604020202020204" pitchFamily="34" charset="0"/>
              </a:rPr>
              <a:t>Secondary Endpoints</a:t>
            </a:r>
            <a:r>
              <a:rPr lang="en-US" kern="0">
                <a:cs typeface="Arial" panose="020B0604020202020204" pitchFamily="34" charset="0"/>
              </a:rPr>
              <a:t>: PFS, DOR, ORR, safety/tolerability, QoL</a:t>
            </a:r>
          </a:p>
        </p:txBody>
      </p:sp>
      <p:sp>
        <p:nvSpPr>
          <p:cNvPr id="4" name="Rectangle 3">
            <a:extLst>
              <a:ext uri="{FF2B5EF4-FFF2-40B4-BE49-F238E27FC236}">
                <a16:creationId xmlns:a16="http://schemas.microsoft.com/office/drawing/2014/main" id="{5B69FB3B-0FD7-B3C4-A14E-A7C432FE7B44}"/>
              </a:ext>
            </a:extLst>
          </p:cNvPr>
          <p:cNvSpPr/>
          <p:nvPr/>
        </p:nvSpPr>
        <p:spPr>
          <a:xfrm>
            <a:off x="694276" y="1757218"/>
            <a:ext cx="3459083" cy="2881351"/>
          </a:xfrm>
          <a:prstGeom prst="rect">
            <a:avLst/>
          </a:prstGeom>
          <a:solidFill>
            <a:schemeClr val="tx1">
              <a:lumMod val="60000"/>
              <a:lumOff val="40000"/>
            </a:schemeClr>
          </a:solidFill>
          <a:ln w="12700" cap="flat" cmpd="sng" algn="ctr">
            <a:noFill/>
            <a:prstDash val="solid"/>
            <a:miter lim="800000"/>
          </a:ln>
          <a:effectLst/>
        </p:spPr>
        <p:txBody>
          <a:bodyPr lIns="274320" rIns="182880" rtlCol="0" anchor="ctr"/>
          <a:lstStyle/>
          <a:p>
            <a:pPr marL="285750" indent="-285750">
              <a:buFont typeface="Arial" panose="020B0604020202020204" pitchFamily="34" charset="0"/>
              <a:buChar char="•"/>
            </a:pPr>
            <a:r>
              <a:rPr lang="en-US">
                <a:solidFill>
                  <a:schemeClr val="bg1"/>
                </a:solidFill>
              </a:rPr>
              <a:t>Adult patients with locally advanced or </a:t>
            </a:r>
            <a:r>
              <a:rPr lang="en-US" err="1">
                <a:solidFill>
                  <a:schemeClr val="bg1"/>
                </a:solidFill>
              </a:rPr>
              <a:t>mUC</a:t>
            </a:r>
            <a:endParaRPr lang="en-US">
              <a:solidFill>
                <a:schemeClr val="bg1"/>
              </a:solidFill>
            </a:endParaRPr>
          </a:p>
          <a:p>
            <a:pPr marL="285750" indent="-285750">
              <a:buFont typeface="Arial" panose="020B0604020202020204" pitchFamily="34" charset="0"/>
              <a:buChar char="•"/>
            </a:pPr>
            <a:r>
              <a:rPr lang="en-US">
                <a:solidFill>
                  <a:schemeClr val="bg1"/>
                </a:solidFill>
              </a:rPr>
              <a:t>﻿﻿ECOG PS ≤1</a:t>
            </a:r>
          </a:p>
          <a:p>
            <a:pPr marL="285750" indent="-285750">
              <a:buFont typeface="Arial" panose="020B0604020202020204" pitchFamily="34" charset="0"/>
              <a:buChar char="•"/>
            </a:pPr>
            <a:r>
              <a:rPr lang="en-US">
                <a:solidFill>
                  <a:schemeClr val="bg1"/>
                </a:solidFill>
              </a:rPr>
              <a:t>﻿﻿Prior platinum-containing chemotherapy</a:t>
            </a:r>
          </a:p>
          <a:p>
            <a:pPr marL="285750" indent="-285750">
              <a:buFont typeface="Arial" panose="020B0604020202020204" pitchFamily="34" charset="0"/>
              <a:buChar char="•"/>
            </a:pPr>
            <a:r>
              <a:rPr lang="en-US">
                <a:solidFill>
                  <a:schemeClr val="bg1"/>
                </a:solidFill>
              </a:rPr>
              <a:t>﻿﻿PD during or after checkpoint inhibitor treatment</a:t>
            </a:r>
          </a:p>
        </p:txBody>
      </p:sp>
      <p:sp>
        <p:nvSpPr>
          <p:cNvPr id="5" name="Rectangle 4">
            <a:extLst>
              <a:ext uri="{FF2B5EF4-FFF2-40B4-BE49-F238E27FC236}">
                <a16:creationId xmlns:a16="http://schemas.microsoft.com/office/drawing/2014/main" id="{9AE9597E-8EBF-9AF4-3F5B-0FA85D659990}"/>
              </a:ext>
            </a:extLst>
          </p:cNvPr>
          <p:cNvSpPr/>
          <p:nvPr/>
        </p:nvSpPr>
        <p:spPr>
          <a:xfrm>
            <a:off x="5474886" y="3347612"/>
            <a:ext cx="3454352" cy="1290957"/>
          </a:xfrm>
          <a:prstGeom prst="rect">
            <a:avLst/>
          </a:prstGeom>
          <a:solidFill>
            <a:schemeClr val="tx1">
              <a:lumMod val="75000"/>
            </a:schemeClr>
          </a:solidFill>
          <a:ln w="12700" cap="flat" cmpd="sng" algn="ctr">
            <a:noFill/>
            <a:prstDash val="solid"/>
            <a:miter lim="800000"/>
          </a:ln>
          <a:effectLst/>
        </p:spPr>
        <p:txBody>
          <a:bodyPr rtlCol="0" anchor="ctr"/>
          <a:lstStyle/>
          <a:p>
            <a:pPr algn="ctr"/>
            <a:r>
              <a:rPr lang="en-US" sz="1600" b="1">
                <a:solidFill>
                  <a:schemeClr val="bg1"/>
                </a:solidFill>
              </a:rPr>
              <a:t>Investigator's choice:</a:t>
            </a:r>
          </a:p>
          <a:p>
            <a:pPr algn="ctr"/>
            <a:r>
              <a:rPr lang="en-US" sz="1600">
                <a:solidFill>
                  <a:schemeClr val="bg1"/>
                </a:solidFill>
              </a:rPr>
              <a:t>docetaxel, paclitaxel, or vinflunine</a:t>
            </a:r>
          </a:p>
          <a:p>
            <a:pPr algn="ctr"/>
            <a:r>
              <a:rPr lang="en-US" sz="1600">
                <a:solidFill>
                  <a:schemeClr val="bg1"/>
                </a:solidFill>
              </a:rPr>
              <a:t>(European Union only) IV </a:t>
            </a:r>
            <a:br>
              <a:rPr lang="en-US" sz="1600">
                <a:solidFill>
                  <a:schemeClr val="bg1"/>
                </a:solidFill>
              </a:rPr>
            </a:br>
            <a:r>
              <a:rPr lang="en-US" sz="1600">
                <a:solidFill>
                  <a:schemeClr val="bg1"/>
                </a:solidFill>
              </a:rPr>
              <a:t>on D1 of each 21-d cycle</a:t>
            </a:r>
          </a:p>
        </p:txBody>
      </p:sp>
      <p:sp>
        <p:nvSpPr>
          <p:cNvPr id="7" name="AutoShape 9">
            <a:extLst>
              <a:ext uri="{FF2B5EF4-FFF2-40B4-BE49-F238E27FC236}">
                <a16:creationId xmlns:a16="http://schemas.microsoft.com/office/drawing/2014/main" id="{C40C3785-767F-2F6E-FEB5-9A98A9B85E11}"/>
              </a:ext>
            </a:extLst>
          </p:cNvPr>
          <p:cNvSpPr>
            <a:spLocks noChangeArrowheads="1"/>
          </p:cNvSpPr>
          <p:nvPr/>
        </p:nvSpPr>
        <p:spPr bwMode="auto">
          <a:xfrm>
            <a:off x="5474886" y="1751028"/>
            <a:ext cx="3459083" cy="1290958"/>
          </a:xfrm>
          <a:prstGeom prst="roundRect">
            <a:avLst>
              <a:gd name="adj" fmla="val 0"/>
            </a:avLst>
          </a:prstGeom>
          <a:solidFill>
            <a:schemeClr val="accent4"/>
          </a:solidFill>
          <a:ln>
            <a:noFill/>
          </a:ln>
        </p:spPr>
        <p:txBody>
          <a:bodyPr lIns="18000" tIns="44451" rIns="18000" bIns="44451" anchor="ctr" anchorCtr="1"/>
          <a:lstStyle/>
          <a:p>
            <a:pPr algn="ctr"/>
            <a:r>
              <a:rPr lang="en-US" sz="1600" b="1">
                <a:solidFill>
                  <a:schemeClr val="bg1"/>
                </a:solidFill>
              </a:rPr>
              <a:t>Enfortumab vedotin</a:t>
            </a:r>
          </a:p>
          <a:p>
            <a:pPr algn="ctr"/>
            <a:r>
              <a:rPr lang="en-US" sz="1600">
                <a:solidFill>
                  <a:schemeClr val="bg1"/>
                </a:solidFill>
              </a:rPr>
              <a:t>1.25 mg/kg IV over 30 min </a:t>
            </a:r>
            <a:br>
              <a:rPr lang="en-US" sz="1600">
                <a:solidFill>
                  <a:schemeClr val="bg1"/>
                </a:solidFill>
              </a:rPr>
            </a:br>
            <a:r>
              <a:rPr lang="en-US" sz="1600">
                <a:solidFill>
                  <a:schemeClr val="bg1"/>
                </a:solidFill>
              </a:rPr>
              <a:t>on D1, 8, and 15 of each</a:t>
            </a:r>
          </a:p>
          <a:p>
            <a:pPr algn="ctr"/>
            <a:r>
              <a:rPr lang="en-US" sz="1600">
                <a:solidFill>
                  <a:schemeClr val="bg1"/>
                </a:solidFill>
              </a:rPr>
              <a:t>28-D cycle</a:t>
            </a:r>
          </a:p>
        </p:txBody>
      </p:sp>
      <p:cxnSp>
        <p:nvCxnSpPr>
          <p:cNvPr id="10" name="Connector: Elbow 10">
            <a:extLst>
              <a:ext uri="{FF2B5EF4-FFF2-40B4-BE49-F238E27FC236}">
                <a16:creationId xmlns:a16="http://schemas.microsoft.com/office/drawing/2014/main" id="{8842C101-A621-CBF7-BE47-B0E93E0E25DA}"/>
              </a:ext>
            </a:extLst>
          </p:cNvPr>
          <p:cNvCxnSpPr>
            <a:cxnSpLocks/>
            <a:stCxn id="4" idx="3"/>
            <a:endCxn id="7" idx="1"/>
          </p:cNvCxnSpPr>
          <p:nvPr/>
        </p:nvCxnSpPr>
        <p:spPr>
          <a:xfrm flipV="1">
            <a:off x="4153359" y="2396507"/>
            <a:ext cx="1321527" cy="801387"/>
          </a:xfrm>
          <a:prstGeom prst="bentConnector3">
            <a:avLst>
              <a:gd name="adj1" fmla="val 50000"/>
            </a:avLst>
          </a:prstGeom>
          <a:noFill/>
          <a:ln w="28575" cap="flat" cmpd="sng" algn="ctr">
            <a:solidFill>
              <a:srgbClr val="123054"/>
            </a:solidFill>
            <a:prstDash val="solid"/>
            <a:miter lim="800000"/>
            <a:tailEnd type="triangle"/>
          </a:ln>
          <a:effectLst/>
        </p:spPr>
      </p:cxnSp>
      <p:cxnSp>
        <p:nvCxnSpPr>
          <p:cNvPr id="11" name="Connector: Elbow 11">
            <a:extLst>
              <a:ext uri="{FF2B5EF4-FFF2-40B4-BE49-F238E27FC236}">
                <a16:creationId xmlns:a16="http://schemas.microsoft.com/office/drawing/2014/main" id="{0BA09D91-59B7-DA4F-52EB-FE04DB9C661E}"/>
              </a:ext>
            </a:extLst>
          </p:cNvPr>
          <p:cNvCxnSpPr>
            <a:cxnSpLocks/>
            <a:stCxn id="4" idx="3"/>
            <a:endCxn id="5" idx="1"/>
          </p:cNvCxnSpPr>
          <p:nvPr/>
        </p:nvCxnSpPr>
        <p:spPr>
          <a:xfrm>
            <a:off x="4153359" y="3197894"/>
            <a:ext cx="1321527" cy="795197"/>
          </a:xfrm>
          <a:prstGeom prst="bentConnector3">
            <a:avLst>
              <a:gd name="adj1" fmla="val 50000"/>
            </a:avLst>
          </a:prstGeom>
          <a:noFill/>
          <a:ln w="28575" cap="flat" cmpd="sng" algn="ctr">
            <a:solidFill>
              <a:srgbClr val="123054"/>
            </a:solidFill>
            <a:prstDash val="solid"/>
            <a:miter lim="800000"/>
            <a:tailEnd type="triangle"/>
          </a:ln>
          <a:effectLst/>
        </p:spPr>
      </p:cxnSp>
      <p:sp>
        <p:nvSpPr>
          <p:cNvPr id="12" name="AutoShape 9">
            <a:extLst>
              <a:ext uri="{FF2B5EF4-FFF2-40B4-BE49-F238E27FC236}">
                <a16:creationId xmlns:a16="http://schemas.microsoft.com/office/drawing/2014/main" id="{D13CB000-9AC5-EC90-836D-EE81627BA4EA}"/>
              </a:ext>
            </a:extLst>
          </p:cNvPr>
          <p:cNvSpPr>
            <a:spLocks noChangeArrowheads="1"/>
          </p:cNvSpPr>
          <p:nvPr/>
        </p:nvSpPr>
        <p:spPr bwMode="auto">
          <a:xfrm>
            <a:off x="9071732" y="1751028"/>
            <a:ext cx="2649376" cy="2887541"/>
          </a:xfrm>
          <a:prstGeom prst="roundRect">
            <a:avLst>
              <a:gd name="adj" fmla="val 0"/>
            </a:avLst>
          </a:prstGeom>
          <a:solidFill>
            <a:schemeClr val="tx1">
              <a:lumMod val="60000"/>
              <a:lumOff val="40000"/>
            </a:schemeClr>
          </a:solidFill>
          <a:ln>
            <a:noFill/>
          </a:ln>
        </p:spPr>
        <p:txBody>
          <a:bodyPr lIns="274320" tIns="44451" rIns="365760" bIns="44451" anchor="ctr" anchorCtr="1"/>
          <a:lstStyle/>
          <a:p>
            <a:pPr marL="171450" indent="-171450">
              <a:spcAft>
                <a:spcPts val="600"/>
              </a:spcAft>
              <a:buClr>
                <a:schemeClr val="bg1"/>
              </a:buClr>
              <a:buSzPct val="85000"/>
              <a:buFont typeface="Arial" panose="020B0604020202020204" pitchFamily="34" charset="0"/>
              <a:buChar char="•"/>
              <a:defRPr/>
            </a:pPr>
            <a:r>
              <a:rPr lang="en-US" sz="1500" kern="0">
                <a:solidFill>
                  <a:schemeClr val="bg1"/>
                </a:solidFill>
                <a:cs typeface="Arial" panose="020B0604020202020204" pitchFamily="34" charset="0"/>
              </a:rPr>
              <a:t>Treatment with study drug until radiologic disease progression, intolerance, or other discontinuation criterion is met</a:t>
            </a:r>
          </a:p>
          <a:p>
            <a:pPr marL="171450" indent="-171450">
              <a:spcAft>
                <a:spcPts val="600"/>
              </a:spcAft>
              <a:buClr>
                <a:schemeClr val="bg1"/>
              </a:buClr>
              <a:buSzPct val="85000"/>
              <a:buFont typeface="Arial" panose="020B0604020202020204" pitchFamily="34" charset="0"/>
              <a:buChar char="•"/>
              <a:defRPr/>
            </a:pPr>
            <a:r>
              <a:rPr lang="en-US" sz="1500" kern="0">
                <a:solidFill>
                  <a:schemeClr val="bg1"/>
                </a:solidFill>
                <a:cs typeface="Arial" panose="020B0604020202020204" pitchFamily="34" charset="0"/>
              </a:rPr>
              <a:t>Radiologic assessment of tumor response status at baseline and every 8 weeks</a:t>
            </a:r>
          </a:p>
        </p:txBody>
      </p:sp>
      <p:sp>
        <p:nvSpPr>
          <p:cNvPr id="6" name="Oval 5">
            <a:extLst>
              <a:ext uri="{FF2B5EF4-FFF2-40B4-BE49-F238E27FC236}">
                <a16:creationId xmlns:a16="http://schemas.microsoft.com/office/drawing/2014/main" id="{6A895DA9-82DF-D37A-3CD9-BACD1506BE94}"/>
              </a:ext>
            </a:extLst>
          </p:cNvPr>
          <p:cNvSpPr/>
          <p:nvPr/>
        </p:nvSpPr>
        <p:spPr>
          <a:xfrm>
            <a:off x="4520667" y="2918687"/>
            <a:ext cx="586909" cy="591297"/>
          </a:xfrm>
          <a:prstGeom prst="ellipse">
            <a:avLst/>
          </a:prstGeom>
          <a:solidFill>
            <a:srgbClr val="123054"/>
          </a:solidFill>
          <a:ln w="19050" cap="flat" cmpd="sng" algn="ctr">
            <a:noFill/>
            <a:prstDash val="solid"/>
            <a:miter lim="800000"/>
          </a:ln>
          <a:effectLst/>
        </p:spPr>
        <p:txBody>
          <a:bodyPr rtlCol="0" anchor="ctr"/>
          <a:lstStyle/>
          <a:p>
            <a:pPr algn="ctr" defTabSz="457200">
              <a:defRPr/>
            </a:pPr>
            <a:r>
              <a:rPr lang="en-US" kern="0">
                <a:solidFill>
                  <a:prstClr val="white"/>
                </a:solidFill>
                <a:cs typeface="Arial" panose="020B0604020202020204" pitchFamily="34" charset="0"/>
              </a:rPr>
              <a:t>R</a:t>
            </a:r>
          </a:p>
        </p:txBody>
      </p:sp>
      <p:sp>
        <p:nvSpPr>
          <p:cNvPr id="8" name="AutoShape 9">
            <a:extLst>
              <a:ext uri="{FF2B5EF4-FFF2-40B4-BE49-F238E27FC236}">
                <a16:creationId xmlns:a16="http://schemas.microsoft.com/office/drawing/2014/main" id="{E45CDCD2-47FF-228B-0403-B3D3C90E774E}"/>
              </a:ext>
            </a:extLst>
          </p:cNvPr>
          <p:cNvSpPr>
            <a:spLocks noChangeArrowheads="1"/>
          </p:cNvSpPr>
          <p:nvPr/>
        </p:nvSpPr>
        <p:spPr bwMode="auto">
          <a:xfrm>
            <a:off x="4360319" y="4009775"/>
            <a:ext cx="930912" cy="359311"/>
          </a:xfrm>
          <a:prstGeom prst="roundRect">
            <a:avLst>
              <a:gd name="adj" fmla="val 0"/>
            </a:avLst>
          </a:prstGeom>
          <a:noFill/>
          <a:ln>
            <a:noFill/>
          </a:ln>
        </p:spPr>
        <p:txBody>
          <a:bodyPr lIns="18000" tIns="44451" rIns="18000" bIns="44451" anchor="ctr" anchorCtr="1"/>
          <a:lstStyle/>
          <a:p>
            <a:pPr>
              <a:buClr>
                <a:srgbClr val="728592"/>
              </a:buClr>
              <a:buSzPct val="85000"/>
              <a:defRPr/>
            </a:pPr>
            <a:r>
              <a:rPr lang="en-US" sz="1600">
                <a:cs typeface="Arial" panose="020B0604020202020204" pitchFamily="34" charset="0"/>
              </a:rPr>
              <a:t>N = ~550</a:t>
            </a:r>
          </a:p>
        </p:txBody>
      </p:sp>
    </p:spTree>
    <p:extLst>
      <p:ext uri="{BB962C8B-B14F-4D97-AF65-F5344CB8AC3E}">
        <p14:creationId xmlns:p14="http://schemas.microsoft.com/office/powerpoint/2010/main" val="3073908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B37C2-6EF3-85C9-D375-CB1982136DA0}"/>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A6E853B5-F80E-0106-E0EA-ADB0E9B448E5}"/>
              </a:ext>
            </a:extLst>
          </p:cNvPr>
          <p:cNvSpPr>
            <a:spLocks noGrp="1"/>
          </p:cNvSpPr>
          <p:nvPr>
            <p:ph type="title"/>
          </p:nvPr>
        </p:nvSpPr>
        <p:spPr>
          <a:xfrm>
            <a:off x="838200" y="365125"/>
            <a:ext cx="10515600" cy="871393"/>
          </a:xfrm>
        </p:spPr>
        <p:txBody>
          <a:bodyPr>
            <a:noAutofit/>
          </a:bodyPr>
          <a:lstStyle/>
          <a:p>
            <a:pPr marR="0" lvl="1">
              <a:lnSpc>
                <a:spcPct val="115000"/>
              </a:lnSpc>
              <a:spcBef>
                <a:spcPts val="600"/>
              </a:spcBef>
              <a:spcAft>
                <a:spcPts val="600"/>
              </a:spcAft>
            </a:pPr>
            <a:r>
              <a:rPr lang="en-US" sz="3200" b="1">
                <a:solidFill>
                  <a:schemeClr val="accent2"/>
                </a:solidFill>
                <a:effectLst/>
                <a:latin typeface="Arial" panose="020B0604020202020204" pitchFamily="34" charset="0"/>
                <a:ea typeface="Times New Roman" panose="02020603050405020304" pitchFamily="18" charset="0"/>
                <a:cs typeface="Times New Roman" panose="02020603050405020304" pitchFamily="18" charset="0"/>
              </a:rPr>
              <a:t>EV-301: Overall Survival </a:t>
            </a:r>
          </a:p>
        </p:txBody>
      </p:sp>
      <p:sp>
        <p:nvSpPr>
          <p:cNvPr id="9" name="Text Placeholder 17">
            <a:extLst>
              <a:ext uri="{FF2B5EF4-FFF2-40B4-BE49-F238E27FC236}">
                <a16:creationId xmlns:a16="http://schemas.microsoft.com/office/drawing/2014/main" id="{1B7698EF-9D42-3E33-B6C2-DBAAD0ED6274}"/>
              </a:ext>
            </a:extLst>
          </p:cNvPr>
          <p:cNvSpPr txBox="1">
            <a:spLocks/>
          </p:cNvSpPr>
          <p:nvPr/>
        </p:nvSpPr>
        <p:spPr>
          <a:xfrm>
            <a:off x="1356476" y="6372552"/>
            <a:ext cx="7397122" cy="29869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1000" b="0" i="0" kern="1200">
                <a:solidFill>
                  <a:schemeClr val="tx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2"/>
              </a:buClr>
              <a:buFont typeface="System Font Regular"/>
              <a:buChar char="-"/>
              <a:defRPr sz="2400" b="0" i="0" kern="1200">
                <a:solidFill>
                  <a:schemeClr val="tx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2"/>
              </a:buClr>
              <a:buFont typeface="System Font Regular"/>
              <a:buChar char="&gt;"/>
              <a:defRPr sz="2000" b="0" i="0" kern="1200">
                <a:solidFill>
                  <a:schemeClr val="tx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2"/>
              </a:buClr>
              <a:buFont typeface="Wingdings" pitchFamily="2" charset="2"/>
              <a:buChar char="§"/>
              <a:defRPr sz="1800" b="0" i="0" kern="1200">
                <a:solidFill>
                  <a:schemeClr val="tx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2"/>
              </a:buClr>
              <a:buFont typeface="Courier New" panose="02070309020205020404" pitchFamily="49" charset="0"/>
              <a:buChar char="o"/>
              <a:defRPr sz="1800" b="0" i="0" kern="1200">
                <a:solidFill>
                  <a:schemeClr val="tx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A7E1"/>
              </a:buClr>
              <a:buSzTx/>
              <a:buFont typeface="Arial" panose="020B0604020202020204" pitchFamily="34" charset="0"/>
              <a:buNone/>
              <a:tabLst/>
              <a:defRPr/>
            </a:pPr>
            <a:r>
              <a:rPr kumimoji="0" lang="en-US" sz="9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Rosenberg JE, et al. </a:t>
            </a:r>
            <a:r>
              <a:rPr kumimoji="0" lang="en-US" sz="900" b="0" i="1"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Ann Oncol. </a:t>
            </a:r>
            <a:r>
              <a:rPr kumimoji="0" lang="en-US" sz="9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2023;34(11):1047-1054.</a:t>
            </a:r>
          </a:p>
        </p:txBody>
      </p:sp>
      <p:pic>
        <p:nvPicPr>
          <p:cNvPr id="3" name="Picture 2">
            <a:extLst>
              <a:ext uri="{FF2B5EF4-FFF2-40B4-BE49-F238E27FC236}">
                <a16:creationId xmlns:a16="http://schemas.microsoft.com/office/drawing/2014/main" id="{277986BA-456E-C259-1C1D-FEE4766E0B9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356476" y="1236518"/>
            <a:ext cx="9104092" cy="4788764"/>
          </a:xfrm>
          <a:prstGeom prst="rect">
            <a:avLst/>
          </a:prstGeom>
        </p:spPr>
      </p:pic>
    </p:spTree>
    <p:extLst>
      <p:ext uri="{BB962C8B-B14F-4D97-AF65-F5344CB8AC3E}">
        <p14:creationId xmlns:p14="http://schemas.microsoft.com/office/powerpoint/2010/main" val="15773284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E1F5E-5348-B216-BD37-888F380CD056}"/>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93EC6CEB-09B4-FB13-6959-32EBF354B407}"/>
              </a:ext>
            </a:extLst>
          </p:cNvPr>
          <p:cNvSpPr>
            <a:spLocks noGrp="1"/>
          </p:cNvSpPr>
          <p:nvPr>
            <p:ph type="title"/>
          </p:nvPr>
        </p:nvSpPr>
        <p:spPr>
          <a:xfrm>
            <a:off x="838200" y="365125"/>
            <a:ext cx="10515600" cy="871393"/>
          </a:xfrm>
        </p:spPr>
        <p:txBody>
          <a:bodyPr>
            <a:noAutofit/>
          </a:bodyPr>
          <a:lstStyle/>
          <a:p>
            <a:pPr marR="0" lvl="1">
              <a:lnSpc>
                <a:spcPct val="115000"/>
              </a:lnSpc>
              <a:spcBef>
                <a:spcPts val="600"/>
              </a:spcBef>
              <a:spcAft>
                <a:spcPts val="600"/>
              </a:spcAft>
            </a:pPr>
            <a:r>
              <a:rPr lang="en-US" sz="2800" b="1">
                <a:solidFill>
                  <a:schemeClr val="accent2"/>
                </a:solidFill>
                <a:effectLst/>
                <a:latin typeface="Arial" panose="020B0604020202020204" pitchFamily="34" charset="0"/>
                <a:ea typeface="Times New Roman" panose="02020603050405020304" pitchFamily="18" charset="0"/>
                <a:cs typeface="Times New Roman" panose="02020603050405020304" pitchFamily="18" charset="0"/>
              </a:rPr>
              <a:t>Phase 2 TROPHY-U-01 Trial: Sacituzumab </a:t>
            </a:r>
            <a:r>
              <a:rPr lang="en-US" sz="2800" b="1">
                <a:solidFill>
                  <a:schemeClr val="accent2"/>
                </a:solidFill>
                <a:latin typeface="Arial" panose="020B0604020202020204" pitchFamily="34" charset="0"/>
                <a:ea typeface="Times New Roman" panose="02020603050405020304" pitchFamily="18" charset="0"/>
                <a:cs typeface="Times New Roman" panose="02020603050405020304" pitchFamily="18" charset="0"/>
              </a:rPr>
              <a:t>G</a:t>
            </a:r>
            <a:r>
              <a:rPr lang="en-US" sz="2800" b="1">
                <a:solidFill>
                  <a:schemeClr val="accent2"/>
                </a:solidFill>
                <a:effectLst/>
                <a:latin typeface="Arial" panose="020B0604020202020204" pitchFamily="34" charset="0"/>
                <a:ea typeface="Times New Roman" panose="02020603050405020304" pitchFamily="18" charset="0"/>
                <a:cs typeface="Times New Roman" panose="02020603050405020304" pitchFamily="18" charset="0"/>
              </a:rPr>
              <a:t>ovitecan in </a:t>
            </a:r>
            <a:r>
              <a:rPr lang="en-US" sz="2800" b="1" err="1">
                <a:solidFill>
                  <a:schemeClr val="accent2"/>
                </a:solidFill>
                <a:effectLst/>
                <a:latin typeface="Arial" panose="020B0604020202020204" pitchFamily="34" charset="0"/>
                <a:ea typeface="Times New Roman" panose="02020603050405020304" pitchFamily="18" charset="0"/>
                <a:cs typeface="Times New Roman" panose="02020603050405020304" pitchFamily="18" charset="0"/>
              </a:rPr>
              <a:t>aUC</a:t>
            </a:r>
            <a:r>
              <a:rPr lang="en-US" sz="2800" b="1">
                <a:solidFill>
                  <a:schemeClr val="accent2"/>
                </a:solidFill>
                <a:effectLst/>
                <a:latin typeface="Arial" panose="020B0604020202020204" pitchFamily="34" charset="0"/>
                <a:ea typeface="Times New Roman" panose="02020603050405020304" pitchFamily="18" charset="0"/>
                <a:cs typeface="Times New Roman" panose="02020603050405020304" pitchFamily="18" charset="0"/>
              </a:rPr>
              <a:t> After First-Line Chemoimmunotherapy</a:t>
            </a:r>
          </a:p>
        </p:txBody>
      </p:sp>
      <p:sp>
        <p:nvSpPr>
          <p:cNvPr id="9" name="Text Placeholder 17">
            <a:extLst>
              <a:ext uri="{FF2B5EF4-FFF2-40B4-BE49-F238E27FC236}">
                <a16:creationId xmlns:a16="http://schemas.microsoft.com/office/drawing/2014/main" id="{B152975B-E1B6-C103-E55F-A481401F497C}"/>
              </a:ext>
            </a:extLst>
          </p:cNvPr>
          <p:cNvSpPr txBox="1">
            <a:spLocks/>
          </p:cNvSpPr>
          <p:nvPr/>
        </p:nvSpPr>
        <p:spPr>
          <a:xfrm>
            <a:off x="1320618" y="6343528"/>
            <a:ext cx="7397122" cy="29869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1000" b="0" i="0" kern="1200">
                <a:solidFill>
                  <a:schemeClr val="tx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2"/>
              </a:buClr>
              <a:buFont typeface="System Font Regular"/>
              <a:buChar char="-"/>
              <a:defRPr sz="2400" b="0" i="0" kern="1200">
                <a:solidFill>
                  <a:schemeClr val="tx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2"/>
              </a:buClr>
              <a:buFont typeface="System Font Regular"/>
              <a:buChar char="&gt;"/>
              <a:defRPr sz="2000" b="0" i="0" kern="1200">
                <a:solidFill>
                  <a:schemeClr val="tx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2"/>
              </a:buClr>
              <a:buFont typeface="Wingdings" pitchFamily="2" charset="2"/>
              <a:buChar char="§"/>
              <a:defRPr sz="1800" b="0" i="0" kern="1200">
                <a:solidFill>
                  <a:schemeClr val="tx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2"/>
              </a:buClr>
              <a:buFont typeface="Courier New" panose="02070309020205020404" pitchFamily="49" charset="0"/>
              <a:buChar char="o"/>
              <a:defRPr sz="1800" b="0" i="0" kern="1200">
                <a:solidFill>
                  <a:schemeClr val="tx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A7E1"/>
              </a:buClr>
              <a:buSzTx/>
              <a:buFont typeface="Arial" panose="020B0604020202020204" pitchFamily="34" charset="0"/>
              <a:buNone/>
              <a:tabLst/>
              <a:defRPr/>
            </a:pPr>
            <a:r>
              <a:rPr kumimoji="0" lang="en-US" sz="900" b="0" i="0" u="none" strike="noStrike" kern="1200" cap="none" spc="0" normalizeH="0" baseline="0" noProof="0" err="1">
                <a:ln>
                  <a:noFill/>
                </a:ln>
                <a:solidFill>
                  <a:srgbClr val="6E7E83">
                    <a:lumMod val="50000"/>
                  </a:srgbClr>
                </a:solidFill>
                <a:effectLst/>
                <a:uLnTx/>
                <a:uFillTx/>
                <a:latin typeface="Arial" panose="020B0604020202020204" pitchFamily="34" charset="0"/>
                <a:ea typeface="+mn-ea"/>
                <a:cs typeface="Arial" panose="020B0604020202020204" pitchFamily="34" charset="0"/>
              </a:rPr>
              <a:t>Loriot</a:t>
            </a:r>
            <a:r>
              <a:rPr kumimoji="0" lang="en-US" sz="9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 Y, et al. </a:t>
            </a:r>
            <a:r>
              <a:rPr kumimoji="0" lang="en-US" sz="900" b="0" i="1"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Ann Oncol. </a:t>
            </a:r>
            <a:r>
              <a:rPr kumimoji="0" lang="en-US" sz="9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2024;35(4):392-401.</a:t>
            </a:r>
          </a:p>
        </p:txBody>
      </p:sp>
      <p:pic>
        <p:nvPicPr>
          <p:cNvPr id="6" name="Picture 5">
            <a:extLst>
              <a:ext uri="{FF2B5EF4-FFF2-40B4-BE49-F238E27FC236}">
                <a16:creationId xmlns:a16="http://schemas.microsoft.com/office/drawing/2014/main" id="{1DC59BBE-72F0-4532-625A-EE3B1D129324}"/>
              </a:ext>
            </a:extLst>
          </p:cNvPr>
          <p:cNvPicPr>
            <a:picLocks noChangeAspect="1"/>
          </p:cNvPicPr>
          <p:nvPr/>
        </p:nvPicPr>
        <p:blipFill>
          <a:blip r:embed="rId3"/>
          <a:srcRect t="13950" b="1"/>
          <a:stretch>
            <a:fillRect/>
          </a:stretch>
        </p:blipFill>
        <p:spPr>
          <a:xfrm>
            <a:off x="106149" y="2209006"/>
            <a:ext cx="6013042" cy="3195064"/>
          </a:xfrm>
          <a:prstGeom prst="rect">
            <a:avLst/>
          </a:prstGeom>
        </p:spPr>
      </p:pic>
      <p:sp>
        <p:nvSpPr>
          <p:cNvPr id="7" name="Rectangle 6">
            <a:extLst>
              <a:ext uri="{FF2B5EF4-FFF2-40B4-BE49-F238E27FC236}">
                <a16:creationId xmlns:a16="http://schemas.microsoft.com/office/drawing/2014/main" id="{03B7179C-B9F3-B924-3DF7-119DBC36BD9F}"/>
              </a:ext>
            </a:extLst>
          </p:cNvPr>
          <p:cNvSpPr/>
          <p:nvPr/>
        </p:nvSpPr>
        <p:spPr>
          <a:xfrm>
            <a:off x="6622673" y="5096192"/>
            <a:ext cx="5363917" cy="830997"/>
          </a:xfrm>
          <a:prstGeom prst="rect">
            <a:avLst/>
          </a:prstGeom>
        </p:spPr>
        <p:txBody>
          <a:bodyPr wrap="square">
            <a:spAutoFit/>
          </a:bodyPr>
          <a:lstStyle/>
          <a:p>
            <a:pPr marL="285750" indent="-285750">
              <a:buFont typeface="Arial" panose="020B0604020202020204" pitchFamily="34" charset="0"/>
              <a:buChar char="•"/>
            </a:pPr>
            <a:r>
              <a:rPr lang="en-US" sz="1600" b="1"/>
              <a:t>Median duration of response was 8.2 months </a:t>
            </a:r>
          </a:p>
          <a:p>
            <a:pPr marL="285750" indent="-285750">
              <a:buFont typeface="Arial" panose="020B0604020202020204" pitchFamily="34" charset="0"/>
              <a:buChar char="•"/>
            </a:pPr>
            <a:r>
              <a:rPr lang="en-US" sz="1600" b="1"/>
              <a:t>Median progression-free survival was 5.4 months</a:t>
            </a:r>
          </a:p>
          <a:p>
            <a:pPr marL="285750" indent="-285750">
              <a:buFont typeface="Arial" panose="020B0604020202020204" pitchFamily="34" charset="0"/>
              <a:buChar char="•"/>
            </a:pPr>
            <a:r>
              <a:rPr lang="en-US" sz="1600" b="1"/>
              <a:t>Median overall survival was 10.9 months </a:t>
            </a:r>
          </a:p>
        </p:txBody>
      </p:sp>
      <p:grpSp>
        <p:nvGrpSpPr>
          <p:cNvPr id="5" name="Group 4">
            <a:extLst>
              <a:ext uri="{FF2B5EF4-FFF2-40B4-BE49-F238E27FC236}">
                <a16:creationId xmlns:a16="http://schemas.microsoft.com/office/drawing/2014/main" id="{37EEB004-C654-9F61-607F-ECA396CA6C47}"/>
              </a:ext>
            </a:extLst>
          </p:cNvPr>
          <p:cNvGrpSpPr/>
          <p:nvPr/>
        </p:nvGrpSpPr>
        <p:grpSpPr>
          <a:xfrm>
            <a:off x="6119191" y="1949450"/>
            <a:ext cx="6072809" cy="2897256"/>
            <a:chOff x="6119191" y="2114550"/>
            <a:chExt cx="6072809" cy="2897256"/>
          </a:xfrm>
        </p:grpSpPr>
        <p:pic>
          <p:nvPicPr>
            <p:cNvPr id="4" name="Picture 3">
              <a:extLst>
                <a:ext uri="{FF2B5EF4-FFF2-40B4-BE49-F238E27FC236}">
                  <a16:creationId xmlns:a16="http://schemas.microsoft.com/office/drawing/2014/main" id="{F284C73E-A93D-1F9C-3956-47F576F6D717}"/>
                </a:ext>
              </a:extLst>
            </p:cNvPr>
            <p:cNvPicPr>
              <a:picLocks noChangeAspect="1"/>
            </p:cNvPicPr>
            <p:nvPr/>
          </p:nvPicPr>
          <p:blipFill>
            <a:blip r:embed="rId4"/>
            <a:srcRect b="67681"/>
            <a:stretch>
              <a:fillRect/>
            </a:stretch>
          </p:blipFill>
          <p:spPr>
            <a:xfrm>
              <a:off x="6323220" y="2187699"/>
              <a:ext cx="5868780" cy="2824107"/>
            </a:xfrm>
            <a:prstGeom prst="rect">
              <a:avLst/>
            </a:prstGeom>
          </p:spPr>
        </p:pic>
        <p:sp>
          <p:nvSpPr>
            <p:cNvPr id="3" name="Rectangle 2">
              <a:extLst>
                <a:ext uri="{FF2B5EF4-FFF2-40B4-BE49-F238E27FC236}">
                  <a16:creationId xmlns:a16="http://schemas.microsoft.com/office/drawing/2014/main" id="{E015D410-7586-B3E8-1309-BAAA7474E31F}"/>
                </a:ext>
              </a:extLst>
            </p:cNvPr>
            <p:cNvSpPr/>
            <p:nvPr/>
          </p:nvSpPr>
          <p:spPr>
            <a:xfrm>
              <a:off x="6119191" y="2114550"/>
              <a:ext cx="357809" cy="2986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EEF9DA0D-1677-3FF6-5A66-8D69DA0FC064}"/>
              </a:ext>
            </a:extLst>
          </p:cNvPr>
          <p:cNvSpPr txBox="1"/>
          <p:nvPr/>
        </p:nvSpPr>
        <p:spPr>
          <a:xfrm>
            <a:off x="1349170" y="1853322"/>
            <a:ext cx="32480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Arial" panose="020B0604020202020204"/>
                <a:ea typeface="+mn-ea"/>
                <a:cs typeface="+mn-cs"/>
              </a:rPr>
              <a:t>Summary of Treatment Efficacy</a:t>
            </a:r>
          </a:p>
        </p:txBody>
      </p:sp>
    </p:spTree>
    <p:extLst>
      <p:ext uri="{BB962C8B-B14F-4D97-AF65-F5344CB8AC3E}">
        <p14:creationId xmlns:p14="http://schemas.microsoft.com/office/powerpoint/2010/main" val="298286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82946" name="Content Placeholder 2"/>
          <p:cNvSpPr>
            <a:spLocks noGrp="1"/>
          </p:cNvSpPr>
          <p:nvPr>
            <p:ph idx="1"/>
          </p:nvPr>
        </p:nvSpPr>
        <p:spPr/>
        <p:txBody>
          <a:bodyPr>
            <a:noAutofit/>
          </a:bodyPr>
          <a:lstStyle/>
          <a:p>
            <a:pPr marL="0" indent="0">
              <a:lnSpc>
                <a:spcPct val="110000"/>
              </a:lnSpc>
              <a:buNone/>
            </a:pPr>
            <a:r>
              <a:rPr lang="en-US" altLang="en-US" sz="2400" b="1" dirty="0">
                <a:solidFill>
                  <a:schemeClr val="accent1"/>
                </a:solidFill>
              </a:rPr>
              <a:t>Upon completion of this activity, participants should be better able to:</a:t>
            </a:r>
            <a:endParaRPr lang="en-US" altLang="en-US" sz="2400" dirty="0">
              <a:solidFill>
                <a:schemeClr val="accent1"/>
              </a:solidFill>
            </a:endParaRPr>
          </a:p>
          <a:p>
            <a:pPr lvl="0" fontAlgn="ctr"/>
            <a:r>
              <a:rPr lang="en-US" dirty="0"/>
              <a:t>Select optimal first-line and subsequent therapies for advanced urothelial  (</a:t>
            </a:r>
            <a:r>
              <a:rPr lang="en-US" dirty="0" err="1"/>
              <a:t>aUC</a:t>
            </a:r>
            <a:r>
              <a:rPr lang="en-US" dirty="0"/>
              <a:t>) using the updated NCCN guidelines and patient-specific clinical factors</a:t>
            </a:r>
          </a:p>
          <a:p>
            <a:pPr lvl="0" fontAlgn="ctr"/>
            <a:r>
              <a:rPr lang="en-US" dirty="0"/>
              <a:t>Recognize early signs of treatment-related adverse events to initiate appropriate management pathways based on toxicity type and grade in patients with </a:t>
            </a:r>
            <a:r>
              <a:rPr lang="en-US" dirty="0" err="1"/>
              <a:t>aUC</a:t>
            </a:r>
            <a:endParaRPr lang="en-US" dirty="0"/>
          </a:p>
          <a:p>
            <a:pPr lvl="0" fontAlgn="ctr"/>
            <a:r>
              <a:rPr lang="en-US" dirty="0"/>
              <a:t>Integrate multidisciplinary coordination strategies to align </a:t>
            </a:r>
            <a:r>
              <a:rPr lang="en-US" dirty="0" err="1"/>
              <a:t>aUC</a:t>
            </a:r>
            <a:r>
              <a:rPr lang="en-US" dirty="0"/>
              <a:t> treatment planning across oncology, urology, and supportive care teams </a:t>
            </a:r>
          </a:p>
          <a:p>
            <a:r>
              <a:rPr lang="en-US" dirty="0"/>
              <a:t>Apply shared decision-making principles to foster collaborative care planning aligned to evidence and updated NCCN algorithms for </a:t>
            </a:r>
            <a:r>
              <a:rPr lang="en-US" dirty="0" err="1"/>
              <a:t>aUC</a:t>
            </a:r>
            <a:endParaRPr lang="en-US" sz="1800" dirty="0"/>
          </a:p>
        </p:txBody>
      </p:sp>
    </p:spTree>
    <p:extLst>
      <p:ext uri="{BB962C8B-B14F-4D97-AF65-F5344CB8AC3E}">
        <p14:creationId xmlns:p14="http://schemas.microsoft.com/office/powerpoint/2010/main" val="2900921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D5B20-BEAF-BEA2-D445-327509AFAF0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A69EEA0-CAEE-1EB8-ACC2-43711792CD91}"/>
              </a:ext>
            </a:extLst>
          </p:cNvPr>
          <p:cNvSpPr>
            <a:spLocks noGrp="1"/>
          </p:cNvSpPr>
          <p:nvPr>
            <p:ph type="title"/>
          </p:nvPr>
        </p:nvSpPr>
        <p:spPr>
          <a:xfrm>
            <a:off x="1130300" y="1176338"/>
            <a:ext cx="10528300" cy="2252662"/>
          </a:xfrm>
        </p:spPr>
        <p:txBody>
          <a:bodyPr>
            <a:noAutofit/>
          </a:bodyPr>
          <a:lstStyle/>
          <a:p>
            <a:r>
              <a:rPr lang="en-US" altLang="en-US"/>
              <a:t>Optimizing Patient Outcomes Through Early AE Recognition and Management</a:t>
            </a:r>
            <a:endParaRPr lang="en-US"/>
          </a:p>
        </p:txBody>
      </p:sp>
      <p:sp>
        <p:nvSpPr>
          <p:cNvPr id="4" name="Subtitle 3">
            <a:extLst>
              <a:ext uri="{FF2B5EF4-FFF2-40B4-BE49-F238E27FC236}">
                <a16:creationId xmlns:a16="http://schemas.microsoft.com/office/drawing/2014/main" id="{0E56A299-0EC0-B9AC-8D91-D3A84AA5669E}"/>
              </a:ext>
            </a:extLst>
          </p:cNvPr>
          <p:cNvSpPr>
            <a:spLocks noGrp="1"/>
          </p:cNvSpPr>
          <p:nvPr>
            <p:ph type="body" idx="1"/>
          </p:nvPr>
        </p:nvSpPr>
        <p:spPr>
          <a:xfrm>
            <a:off x="1130642" y="3588327"/>
            <a:ext cx="9930715" cy="1801986"/>
          </a:xfrm>
        </p:spPr>
        <p:txBody>
          <a:bodyPr/>
          <a:lstStyle/>
          <a:p>
            <a:r>
              <a:rPr lang="en-US"/>
              <a:t>Pearls for you and clinical teams </a:t>
            </a:r>
          </a:p>
        </p:txBody>
      </p:sp>
    </p:spTree>
    <p:extLst>
      <p:ext uri="{BB962C8B-B14F-4D97-AF65-F5344CB8AC3E}">
        <p14:creationId xmlns:p14="http://schemas.microsoft.com/office/powerpoint/2010/main" val="6777747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D140F-1C5A-12CD-EF74-3A7EE72BF857}"/>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523CCE60-E823-6B64-34EF-6A559BD2BE9C}"/>
              </a:ext>
            </a:extLst>
          </p:cNvPr>
          <p:cNvSpPr/>
          <p:nvPr/>
        </p:nvSpPr>
        <p:spPr>
          <a:xfrm>
            <a:off x="838200" y="2506382"/>
            <a:ext cx="10297496" cy="1790700"/>
          </a:xfrm>
          <a:prstGeom prst="rect">
            <a:avLst/>
          </a:prstGeom>
          <a:solidFill>
            <a:srgbClr val="E4F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70B38F-3A69-567B-0E3B-520D236EBAEA}"/>
              </a:ext>
            </a:extLst>
          </p:cNvPr>
          <p:cNvSpPr>
            <a:spLocks noGrp="1"/>
          </p:cNvSpPr>
          <p:nvPr>
            <p:ph type="title"/>
          </p:nvPr>
        </p:nvSpPr>
        <p:spPr/>
        <p:txBody>
          <a:bodyPr>
            <a:normAutofit/>
          </a:bodyPr>
          <a:lstStyle/>
          <a:p>
            <a:r>
              <a:rPr lang="en-US" sz="3600"/>
              <a:t>Enfortumab Vedotin and </a:t>
            </a:r>
            <a:r>
              <a:rPr lang="en-US"/>
              <a:t>P</a:t>
            </a:r>
            <a:r>
              <a:rPr lang="en-US" sz="3600"/>
              <a:t>embrolizumab: AEs </a:t>
            </a:r>
          </a:p>
        </p:txBody>
      </p:sp>
      <p:sp>
        <p:nvSpPr>
          <p:cNvPr id="7" name="Footer Placeholder 17">
            <a:extLst>
              <a:ext uri="{FF2B5EF4-FFF2-40B4-BE49-F238E27FC236}">
                <a16:creationId xmlns:a16="http://schemas.microsoft.com/office/drawing/2014/main" id="{AD214DD0-A9F1-1F6E-C00B-D47E8DF284EF}"/>
              </a:ext>
            </a:extLst>
          </p:cNvPr>
          <p:cNvSpPr>
            <a:spLocks noGrp="1"/>
          </p:cNvSpPr>
          <p:nvPr>
            <p:ph type="ftr" sz="quarter" idx="3"/>
          </p:nvPr>
        </p:nvSpPr>
        <p:spPr>
          <a:xfrm>
            <a:off x="1401417" y="6277679"/>
            <a:ext cx="6119971" cy="329269"/>
          </a:xfrm>
        </p:spPr>
        <p:txBody>
          <a:bodyPr/>
          <a:lstStyle/>
          <a:p>
            <a:pPr marL="0" marR="0" lvl="0" indent="0" algn="l" defTabSz="914400" rtl="0" eaLnBrk="1" fontAlgn="auto" latinLnBrk="0" hangingPunct="1">
              <a:lnSpc>
                <a:spcPct val="100000"/>
              </a:lnSpc>
              <a:spcBef>
                <a:spcPts val="1000"/>
              </a:spcBef>
              <a:spcAft>
                <a:spcPts val="0"/>
              </a:spcAft>
              <a:buClr>
                <a:srgbClr val="00A7E1"/>
              </a:buClr>
              <a:buSzTx/>
              <a:buFont typeface="Arial" panose="020B0604020202020204" pitchFamily="34" charset="0"/>
              <a:buNone/>
              <a:tabLst/>
              <a:defRPr/>
            </a:pPr>
            <a:br>
              <a:rPr lang="en-US">
                <a:latin typeface="+mj-lt"/>
              </a:rPr>
            </a:br>
            <a:r>
              <a:rPr kumimoji="0" lang="en-US" b="0" i="0" u="none" strike="noStrike" kern="1200" cap="none" spc="0" normalizeH="0" baseline="0" noProof="0">
                <a:ln>
                  <a:noFill/>
                </a:ln>
                <a:solidFill>
                  <a:srgbClr val="6E7E83">
                    <a:lumMod val="50000"/>
                  </a:srgbClr>
                </a:solidFill>
                <a:effectLst/>
                <a:uLnTx/>
                <a:uFillTx/>
                <a:latin typeface="+mj-lt"/>
                <a:ea typeface="+mn-ea"/>
                <a:cs typeface="Arial" panose="020B0604020202020204" pitchFamily="34" charset="0"/>
              </a:rPr>
              <a:t>Brower B, et al. </a:t>
            </a:r>
            <a:r>
              <a:rPr kumimoji="0" lang="en-US" b="0" i="1" u="none" strike="noStrike" kern="1200" cap="none" spc="0" normalizeH="0" baseline="0" noProof="0">
                <a:ln>
                  <a:noFill/>
                </a:ln>
                <a:solidFill>
                  <a:srgbClr val="6E7E83">
                    <a:lumMod val="50000"/>
                  </a:srgbClr>
                </a:solidFill>
                <a:effectLst/>
                <a:uLnTx/>
                <a:uFillTx/>
                <a:latin typeface="+mj-lt"/>
                <a:ea typeface="+mn-ea"/>
                <a:cs typeface="Arial" panose="020B0604020202020204" pitchFamily="34" charset="0"/>
              </a:rPr>
              <a:t>Front Oncol. </a:t>
            </a:r>
            <a:r>
              <a:rPr kumimoji="0" lang="en-US" b="0" i="0" u="none" strike="noStrike" kern="1200" cap="none" spc="0" normalizeH="0" baseline="0" noProof="0">
                <a:ln>
                  <a:noFill/>
                </a:ln>
                <a:solidFill>
                  <a:srgbClr val="6E7E83">
                    <a:lumMod val="50000"/>
                  </a:srgbClr>
                </a:solidFill>
                <a:effectLst/>
                <a:uLnTx/>
                <a:uFillTx/>
                <a:latin typeface="+mj-lt"/>
                <a:ea typeface="+mn-ea"/>
                <a:cs typeface="Arial" panose="020B0604020202020204" pitchFamily="34" charset="0"/>
              </a:rPr>
              <a:t>2024;14:1326715.</a:t>
            </a:r>
          </a:p>
        </p:txBody>
      </p:sp>
      <p:sp>
        <p:nvSpPr>
          <p:cNvPr id="6" name="Rectangle 5">
            <a:extLst>
              <a:ext uri="{FF2B5EF4-FFF2-40B4-BE49-F238E27FC236}">
                <a16:creationId xmlns:a16="http://schemas.microsoft.com/office/drawing/2014/main" id="{A1DBBC9F-8BDB-F8AB-069C-9C036B9C0920}"/>
              </a:ext>
            </a:extLst>
          </p:cNvPr>
          <p:cNvSpPr/>
          <p:nvPr/>
        </p:nvSpPr>
        <p:spPr>
          <a:xfrm>
            <a:off x="838200" y="4418999"/>
            <a:ext cx="2277269" cy="549498"/>
          </a:xfrm>
          <a:prstGeom prst="rect">
            <a:avLst/>
          </a:prstGeom>
          <a:solidFill>
            <a:schemeClr val="accent4"/>
          </a:solidFill>
          <a:ln w="264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rPr>
              <a:t>Hyperglycemia</a:t>
            </a:r>
          </a:p>
        </p:txBody>
      </p:sp>
      <p:sp>
        <p:nvSpPr>
          <p:cNvPr id="8" name="Rectangle 7">
            <a:extLst>
              <a:ext uri="{FF2B5EF4-FFF2-40B4-BE49-F238E27FC236}">
                <a16:creationId xmlns:a16="http://schemas.microsoft.com/office/drawing/2014/main" id="{F80C4C29-1AAC-8931-EFB5-F5A70B622699}"/>
              </a:ext>
            </a:extLst>
          </p:cNvPr>
          <p:cNvSpPr/>
          <p:nvPr/>
        </p:nvSpPr>
        <p:spPr>
          <a:xfrm>
            <a:off x="3511609" y="4418999"/>
            <a:ext cx="2277269" cy="549498"/>
          </a:xfrm>
          <a:prstGeom prst="rect">
            <a:avLst/>
          </a:prstGeom>
          <a:solidFill>
            <a:schemeClr val="accent4"/>
          </a:solidFill>
          <a:ln w="264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rPr>
              <a:t>Skin Toxicity</a:t>
            </a:r>
          </a:p>
        </p:txBody>
      </p:sp>
      <p:sp>
        <p:nvSpPr>
          <p:cNvPr id="9" name="Rectangle 8">
            <a:extLst>
              <a:ext uri="{FF2B5EF4-FFF2-40B4-BE49-F238E27FC236}">
                <a16:creationId xmlns:a16="http://schemas.microsoft.com/office/drawing/2014/main" id="{B7150486-F6DF-20D7-E941-19F9EF66EA91}"/>
              </a:ext>
            </a:extLst>
          </p:cNvPr>
          <p:cNvSpPr/>
          <p:nvPr/>
        </p:nvSpPr>
        <p:spPr>
          <a:xfrm>
            <a:off x="6185018" y="4418999"/>
            <a:ext cx="2277269" cy="549498"/>
          </a:xfrm>
          <a:prstGeom prst="rect">
            <a:avLst/>
          </a:prstGeom>
          <a:solidFill>
            <a:schemeClr val="accent4"/>
          </a:solidFill>
          <a:ln w="264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rPr>
              <a:t>Neuropathy</a:t>
            </a:r>
          </a:p>
        </p:txBody>
      </p:sp>
      <p:sp>
        <p:nvSpPr>
          <p:cNvPr id="10" name="Rectangle 9">
            <a:extLst>
              <a:ext uri="{FF2B5EF4-FFF2-40B4-BE49-F238E27FC236}">
                <a16:creationId xmlns:a16="http://schemas.microsoft.com/office/drawing/2014/main" id="{01AB6BA0-9D39-9730-C3BD-900C457B560E}"/>
              </a:ext>
            </a:extLst>
          </p:cNvPr>
          <p:cNvSpPr/>
          <p:nvPr/>
        </p:nvSpPr>
        <p:spPr>
          <a:xfrm>
            <a:off x="8858427" y="4418999"/>
            <a:ext cx="2277269" cy="549498"/>
          </a:xfrm>
          <a:prstGeom prst="rect">
            <a:avLst/>
          </a:prstGeom>
          <a:solidFill>
            <a:schemeClr val="accent4"/>
          </a:solidFill>
          <a:ln w="264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rPr>
              <a:t>Pneumonitis</a:t>
            </a:r>
          </a:p>
        </p:txBody>
      </p:sp>
      <p:sp>
        <p:nvSpPr>
          <p:cNvPr id="3" name="Right Arrow 2">
            <a:extLst>
              <a:ext uri="{FF2B5EF4-FFF2-40B4-BE49-F238E27FC236}">
                <a16:creationId xmlns:a16="http://schemas.microsoft.com/office/drawing/2014/main" id="{243C9D7E-EAEA-0B02-711B-E90928EB8708}"/>
              </a:ext>
            </a:extLst>
          </p:cNvPr>
          <p:cNvSpPr/>
          <p:nvPr/>
        </p:nvSpPr>
        <p:spPr>
          <a:xfrm>
            <a:off x="838200" y="2600919"/>
            <a:ext cx="1689100" cy="393700"/>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B5F3CC32-C6DB-0A0B-0839-A0D0A55A1EC2}"/>
              </a:ext>
            </a:extLst>
          </p:cNvPr>
          <p:cNvSpPr/>
          <p:nvPr/>
        </p:nvSpPr>
        <p:spPr>
          <a:xfrm>
            <a:off x="838200" y="3007319"/>
            <a:ext cx="4406900" cy="393700"/>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8ACA8316-4370-CB8B-F8C0-9285A72917ED}"/>
              </a:ext>
            </a:extLst>
          </p:cNvPr>
          <p:cNvSpPr/>
          <p:nvPr/>
        </p:nvSpPr>
        <p:spPr>
          <a:xfrm>
            <a:off x="838200" y="3413719"/>
            <a:ext cx="8572500" cy="393700"/>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73BDE70-5B37-B059-2892-BFEB175FB97C}"/>
              </a:ext>
            </a:extLst>
          </p:cNvPr>
          <p:cNvSpPr txBox="1"/>
          <p:nvPr/>
        </p:nvSpPr>
        <p:spPr>
          <a:xfrm>
            <a:off x="688947" y="1695870"/>
            <a:ext cx="1343053" cy="830997"/>
          </a:xfrm>
          <a:prstGeom prst="rect">
            <a:avLst/>
          </a:prstGeom>
          <a:noFill/>
        </p:spPr>
        <p:txBody>
          <a:bodyPr wrap="square" rtlCol="0">
            <a:spAutoFit/>
          </a:bodyPr>
          <a:lstStyle/>
          <a:p>
            <a:pPr algn="ctr"/>
            <a:r>
              <a:rPr lang="en-US" sz="1200" b="1"/>
              <a:t>Median time since start of treatment (months)</a:t>
            </a:r>
          </a:p>
        </p:txBody>
      </p:sp>
      <p:cxnSp>
        <p:nvCxnSpPr>
          <p:cNvPr id="15" name="Straight Connector 14">
            <a:extLst>
              <a:ext uri="{FF2B5EF4-FFF2-40B4-BE49-F238E27FC236}">
                <a16:creationId xmlns:a16="http://schemas.microsoft.com/office/drawing/2014/main" id="{B3C1D0BE-4BA7-2923-6BE5-2120292867BB}"/>
              </a:ext>
            </a:extLst>
          </p:cNvPr>
          <p:cNvCxnSpPr/>
          <p:nvPr/>
        </p:nvCxnSpPr>
        <p:spPr>
          <a:xfrm flipV="1">
            <a:off x="1941274" y="2204122"/>
            <a:ext cx="0" cy="30226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8F92A08-C757-F8B3-C31E-AEDF969B090F}"/>
              </a:ext>
            </a:extLst>
          </p:cNvPr>
          <p:cNvSpPr txBox="1"/>
          <p:nvPr/>
        </p:nvSpPr>
        <p:spPr>
          <a:xfrm>
            <a:off x="2897332" y="2229383"/>
            <a:ext cx="215597" cy="276999"/>
          </a:xfrm>
          <a:prstGeom prst="rect">
            <a:avLst/>
          </a:prstGeom>
          <a:noFill/>
        </p:spPr>
        <p:txBody>
          <a:bodyPr wrap="square" rtlCol="0">
            <a:spAutoFit/>
          </a:bodyPr>
          <a:lstStyle/>
          <a:p>
            <a:pPr algn="ctr"/>
            <a:r>
              <a:rPr lang="en-US" sz="1200" b="1"/>
              <a:t>1</a:t>
            </a:r>
          </a:p>
        </p:txBody>
      </p:sp>
      <p:cxnSp>
        <p:nvCxnSpPr>
          <p:cNvPr id="17" name="Straight Connector 16">
            <a:extLst>
              <a:ext uri="{FF2B5EF4-FFF2-40B4-BE49-F238E27FC236}">
                <a16:creationId xmlns:a16="http://schemas.microsoft.com/office/drawing/2014/main" id="{A9EE4CE2-1658-21DF-1B78-6068C8AFC821}"/>
              </a:ext>
            </a:extLst>
          </p:cNvPr>
          <p:cNvCxnSpPr/>
          <p:nvPr/>
        </p:nvCxnSpPr>
        <p:spPr>
          <a:xfrm flipV="1">
            <a:off x="3206194" y="2204122"/>
            <a:ext cx="0" cy="30226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AA787A2-318C-A9ED-63B4-55E2CF9738AF}"/>
              </a:ext>
            </a:extLst>
          </p:cNvPr>
          <p:cNvSpPr txBox="1"/>
          <p:nvPr/>
        </p:nvSpPr>
        <p:spPr>
          <a:xfrm>
            <a:off x="4157172" y="2229383"/>
            <a:ext cx="215597" cy="276999"/>
          </a:xfrm>
          <a:prstGeom prst="rect">
            <a:avLst/>
          </a:prstGeom>
          <a:noFill/>
        </p:spPr>
        <p:txBody>
          <a:bodyPr wrap="square" rtlCol="0">
            <a:spAutoFit/>
          </a:bodyPr>
          <a:lstStyle/>
          <a:p>
            <a:pPr algn="ctr"/>
            <a:r>
              <a:rPr lang="en-US" sz="1200" b="1"/>
              <a:t>2</a:t>
            </a:r>
          </a:p>
        </p:txBody>
      </p:sp>
      <p:cxnSp>
        <p:nvCxnSpPr>
          <p:cNvPr id="20" name="Straight Connector 19">
            <a:extLst>
              <a:ext uri="{FF2B5EF4-FFF2-40B4-BE49-F238E27FC236}">
                <a16:creationId xmlns:a16="http://schemas.microsoft.com/office/drawing/2014/main" id="{4B4FFE32-C1E7-2C91-9F40-1A1FCBFD18EC}"/>
              </a:ext>
            </a:extLst>
          </p:cNvPr>
          <p:cNvCxnSpPr/>
          <p:nvPr/>
        </p:nvCxnSpPr>
        <p:spPr>
          <a:xfrm flipV="1">
            <a:off x="4466034" y="2204122"/>
            <a:ext cx="0" cy="30226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09AC1B3-FF5F-86AD-A9E4-B462FDA95701}"/>
              </a:ext>
            </a:extLst>
          </p:cNvPr>
          <p:cNvSpPr txBox="1"/>
          <p:nvPr/>
        </p:nvSpPr>
        <p:spPr>
          <a:xfrm>
            <a:off x="5411932" y="2229383"/>
            <a:ext cx="215597" cy="276999"/>
          </a:xfrm>
          <a:prstGeom prst="rect">
            <a:avLst/>
          </a:prstGeom>
          <a:noFill/>
        </p:spPr>
        <p:txBody>
          <a:bodyPr wrap="square" rtlCol="0">
            <a:spAutoFit/>
          </a:bodyPr>
          <a:lstStyle/>
          <a:p>
            <a:pPr algn="ctr"/>
            <a:r>
              <a:rPr lang="en-US" sz="1200" b="1"/>
              <a:t>3</a:t>
            </a:r>
          </a:p>
        </p:txBody>
      </p:sp>
      <p:cxnSp>
        <p:nvCxnSpPr>
          <p:cNvPr id="22" name="Straight Connector 21">
            <a:extLst>
              <a:ext uri="{FF2B5EF4-FFF2-40B4-BE49-F238E27FC236}">
                <a16:creationId xmlns:a16="http://schemas.microsoft.com/office/drawing/2014/main" id="{C9A35901-9908-FF70-B891-F7B80EF5148A}"/>
              </a:ext>
            </a:extLst>
          </p:cNvPr>
          <p:cNvCxnSpPr/>
          <p:nvPr/>
        </p:nvCxnSpPr>
        <p:spPr>
          <a:xfrm flipV="1">
            <a:off x="5720794" y="2204122"/>
            <a:ext cx="0" cy="30226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FC17B38-BBBA-144D-BB3B-F61CA55CD04B}"/>
              </a:ext>
            </a:extLst>
          </p:cNvPr>
          <p:cNvSpPr txBox="1"/>
          <p:nvPr/>
        </p:nvSpPr>
        <p:spPr>
          <a:xfrm>
            <a:off x="6666692" y="2229383"/>
            <a:ext cx="215597" cy="276999"/>
          </a:xfrm>
          <a:prstGeom prst="rect">
            <a:avLst/>
          </a:prstGeom>
          <a:noFill/>
        </p:spPr>
        <p:txBody>
          <a:bodyPr wrap="square" rtlCol="0">
            <a:spAutoFit/>
          </a:bodyPr>
          <a:lstStyle/>
          <a:p>
            <a:pPr algn="ctr"/>
            <a:r>
              <a:rPr lang="en-US" sz="1200" b="1"/>
              <a:t>4</a:t>
            </a:r>
          </a:p>
        </p:txBody>
      </p:sp>
      <p:cxnSp>
        <p:nvCxnSpPr>
          <p:cNvPr id="24" name="Straight Connector 23">
            <a:extLst>
              <a:ext uri="{FF2B5EF4-FFF2-40B4-BE49-F238E27FC236}">
                <a16:creationId xmlns:a16="http://schemas.microsoft.com/office/drawing/2014/main" id="{26BC94CA-8BFF-D6A4-9FB8-E876F8A43FD1}"/>
              </a:ext>
            </a:extLst>
          </p:cNvPr>
          <p:cNvCxnSpPr/>
          <p:nvPr/>
        </p:nvCxnSpPr>
        <p:spPr>
          <a:xfrm flipV="1">
            <a:off x="6975554" y="2204122"/>
            <a:ext cx="0" cy="30226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3156E60-0C91-43DA-B62B-0B280E070D2D}"/>
              </a:ext>
            </a:extLst>
          </p:cNvPr>
          <p:cNvSpPr txBox="1"/>
          <p:nvPr/>
        </p:nvSpPr>
        <p:spPr>
          <a:xfrm>
            <a:off x="7931612" y="2229383"/>
            <a:ext cx="215597" cy="276999"/>
          </a:xfrm>
          <a:prstGeom prst="rect">
            <a:avLst/>
          </a:prstGeom>
          <a:noFill/>
        </p:spPr>
        <p:txBody>
          <a:bodyPr wrap="square" rtlCol="0">
            <a:spAutoFit/>
          </a:bodyPr>
          <a:lstStyle/>
          <a:p>
            <a:pPr algn="ctr"/>
            <a:r>
              <a:rPr lang="en-US" sz="1200" b="1"/>
              <a:t>5</a:t>
            </a:r>
          </a:p>
        </p:txBody>
      </p:sp>
      <p:cxnSp>
        <p:nvCxnSpPr>
          <p:cNvPr id="26" name="Straight Connector 25">
            <a:extLst>
              <a:ext uri="{FF2B5EF4-FFF2-40B4-BE49-F238E27FC236}">
                <a16:creationId xmlns:a16="http://schemas.microsoft.com/office/drawing/2014/main" id="{CCC4D638-4857-0692-2449-07BD28A0BDE4}"/>
              </a:ext>
            </a:extLst>
          </p:cNvPr>
          <p:cNvCxnSpPr/>
          <p:nvPr/>
        </p:nvCxnSpPr>
        <p:spPr>
          <a:xfrm flipV="1">
            <a:off x="8240474" y="2204122"/>
            <a:ext cx="0" cy="30226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2E13D12-3DBF-4D1E-5306-FCBC55699553}"/>
              </a:ext>
            </a:extLst>
          </p:cNvPr>
          <p:cNvSpPr txBox="1"/>
          <p:nvPr/>
        </p:nvSpPr>
        <p:spPr>
          <a:xfrm>
            <a:off x="9186372" y="2229383"/>
            <a:ext cx="215597" cy="276999"/>
          </a:xfrm>
          <a:prstGeom prst="rect">
            <a:avLst/>
          </a:prstGeom>
          <a:noFill/>
        </p:spPr>
        <p:txBody>
          <a:bodyPr wrap="square" rtlCol="0">
            <a:spAutoFit/>
          </a:bodyPr>
          <a:lstStyle/>
          <a:p>
            <a:pPr algn="ctr"/>
            <a:r>
              <a:rPr lang="en-US" sz="1200" b="1"/>
              <a:t>6</a:t>
            </a:r>
          </a:p>
        </p:txBody>
      </p:sp>
      <p:cxnSp>
        <p:nvCxnSpPr>
          <p:cNvPr id="28" name="Straight Connector 27">
            <a:extLst>
              <a:ext uri="{FF2B5EF4-FFF2-40B4-BE49-F238E27FC236}">
                <a16:creationId xmlns:a16="http://schemas.microsoft.com/office/drawing/2014/main" id="{AA5E29E3-45A7-4BBA-5BB5-2D58F768EE97}"/>
              </a:ext>
            </a:extLst>
          </p:cNvPr>
          <p:cNvCxnSpPr/>
          <p:nvPr/>
        </p:nvCxnSpPr>
        <p:spPr>
          <a:xfrm flipV="1">
            <a:off x="9495234" y="2204122"/>
            <a:ext cx="0" cy="30226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F6D2471-AC9D-0927-625E-34085990C371}"/>
              </a:ext>
            </a:extLst>
          </p:cNvPr>
          <p:cNvSpPr txBox="1"/>
          <p:nvPr/>
        </p:nvSpPr>
        <p:spPr>
          <a:xfrm>
            <a:off x="10451292" y="2229383"/>
            <a:ext cx="215597" cy="276999"/>
          </a:xfrm>
          <a:prstGeom prst="rect">
            <a:avLst/>
          </a:prstGeom>
          <a:noFill/>
        </p:spPr>
        <p:txBody>
          <a:bodyPr wrap="square" rtlCol="0">
            <a:spAutoFit/>
          </a:bodyPr>
          <a:lstStyle/>
          <a:p>
            <a:pPr algn="ctr"/>
            <a:r>
              <a:rPr lang="en-US" sz="1200" b="1"/>
              <a:t>7</a:t>
            </a:r>
          </a:p>
        </p:txBody>
      </p:sp>
      <p:cxnSp>
        <p:nvCxnSpPr>
          <p:cNvPr id="30" name="Straight Connector 29">
            <a:extLst>
              <a:ext uri="{FF2B5EF4-FFF2-40B4-BE49-F238E27FC236}">
                <a16:creationId xmlns:a16="http://schemas.microsoft.com/office/drawing/2014/main" id="{04BE6EAF-CA66-CFF9-E1FD-B791F5FA041E}"/>
              </a:ext>
            </a:extLst>
          </p:cNvPr>
          <p:cNvCxnSpPr/>
          <p:nvPr/>
        </p:nvCxnSpPr>
        <p:spPr>
          <a:xfrm flipV="1">
            <a:off x="10760154" y="2204122"/>
            <a:ext cx="0" cy="30226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D1DA8ED-5CD6-ED94-5A7F-89433DCBF35F}"/>
              </a:ext>
            </a:extLst>
          </p:cNvPr>
          <p:cNvSpPr txBox="1"/>
          <p:nvPr/>
        </p:nvSpPr>
        <p:spPr>
          <a:xfrm>
            <a:off x="2527300" y="2499502"/>
            <a:ext cx="2326099" cy="600164"/>
          </a:xfrm>
          <a:prstGeom prst="rect">
            <a:avLst/>
          </a:prstGeom>
          <a:noFill/>
        </p:spPr>
        <p:txBody>
          <a:bodyPr wrap="square" rtlCol="0">
            <a:spAutoFit/>
          </a:bodyPr>
          <a:lstStyle/>
          <a:p>
            <a:r>
              <a:rPr lang="en-US" sz="1100" b="1"/>
              <a:t>Hyperglycemia</a:t>
            </a:r>
            <a:br>
              <a:rPr lang="en-US" sz="1100" b="1"/>
            </a:br>
            <a:r>
              <a:rPr lang="en-US" sz="1100" b="1"/>
              <a:t>0.5 months</a:t>
            </a:r>
            <a:br>
              <a:rPr lang="en-US" sz="1100" b="1"/>
            </a:br>
            <a:r>
              <a:rPr lang="en-US" sz="1100"/>
              <a:t>(range: 0.3 to 3.5)</a:t>
            </a:r>
          </a:p>
        </p:txBody>
      </p:sp>
      <p:sp>
        <p:nvSpPr>
          <p:cNvPr id="32" name="TextBox 31">
            <a:extLst>
              <a:ext uri="{FF2B5EF4-FFF2-40B4-BE49-F238E27FC236}">
                <a16:creationId xmlns:a16="http://schemas.microsoft.com/office/drawing/2014/main" id="{0019A223-D38A-40F1-D9E0-F2288BCC1363}"/>
              </a:ext>
            </a:extLst>
          </p:cNvPr>
          <p:cNvSpPr txBox="1"/>
          <p:nvPr/>
        </p:nvSpPr>
        <p:spPr>
          <a:xfrm>
            <a:off x="5245100" y="2885402"/>
            <a:ext cx="2326099" cy="600164"/>
          </a:xfrm>
          <a:prstGeom prst="rect">
            <a:avLst/>
          </a:prstGeom>
          <a:noFill/>
        </p:spPr>
        <p:txBody>
          <a:bodyPr wrap="square" rtlCol="0">
            <a:spAutoFit/>
          </a:bodyPr>
          <a:lstStyle/>
          <a:p>
            <a:r>
              <a:rPr lang="en-US" sz="1100" b="1"/>
              <a:t>Grade ≥3 skin reactions</a:t>
            </a:r>
          </a:p>
          <a:p>
            <a:r>
              <a:rPr lang="en-US" sz="1100" b="1"/>
              <a:t>1.7 months</a:t>
            </a:r>
            <a:br>
              <a:rPr lang="en-US" sz="1100" b="1"/>
            </a:br>
            <a:r>
              <a:rPr lang="en-US" sz="1100"/>
              <a:t>(range: 0.1 to 17.2)</a:t>
            </a:r>
          </a:p>
        </p:txBody>
      </p:sp>
      <p:sp>
        <p:nvSpPr>
          <p:cNvPr id="33" name="TextBox 32">
            <a:extLst>
              <a:ext uri="{FF2B5EF4-FFF2-40B4-BE49-F238E27FC236}">
                <a16:creationId xmlns:a16="http://schemas.microsoft.com/office/drawing/2014/main" id="{23EF3A73-A919-1B6C-6508-AE2A780CFC69}"/>
              </a:ext>
            </a:extLst>
          </p:cNvPr>
          <p:cNvSpPr txBox="1"/>
          <p:nvPr/>
        </p:nvSpPr>
        <p:spPr>
          <a:xfrm>
            <a:off x="9428796" y="2786274"/>
            <a:ext cx="2450163" cy="769441"/>
          </a:xfrm>
          <a:prstGeom prst="rect">
            <a:avLst/>
          </a:prstGeom>
          <a:noFill/>
        </p:spPr>
        <p:txBody>
          <a:bodyPr wrap="square" rtlCol="0">
            <a:spAutoFit/>
          </a:bodyPr>
          <a:lstStyle/>
          <a:p>
            <a:r>
              <a:rPr lang="en-US" sz="1100" b="1"/>
              <a:t>Grade ≥2 </a:t>
            </a:r>
            <a:br>
              <a:rPr lang="en-US" sz="1100" b="1"/>
            </a:br>
            <a:r>
              <a:rPr lang="en-US" sz="1100" b="1"/>
              <a:t>peripheral neuropathy</a:t>
            </a:r>
            <a:br>
              <a:rPr lang="en-US" sz="1100" b="1"/>
            </a:br>
            <a:r>
              <a:rPr lang="en-US" sz="1100" b="1"/>
              <a:t>6 months</a:t>
            </a:r>
            <a:br>
              <a:rPr lang="en-US" sz="1100" b="1"/>
            </a:br>
            <a:r>
              <a:rPr lang="en-US" sz="1100"/>
              <a:t>(range: 0.3 to 25)</a:t>
            </a:r>
          </a:p>
        </p:txBody>
      </p:sp>
      <p:sp>
        <p:nvSpPr>
          <p:cNvPr id="34" name="TextBox 33">
            <a:extLst>
              <a:ext uri="{FF2B5EF4-FFF2-40B4-BE49-F238E27FC236}">
                <a16:creationId xmlns:a16="http://schemas.microsoft.com/office/drawing/2014/main" id="{6BE98EC1-247A-C82E-3E04-DEE6002CC11A}"/>
              </a:ext>
            </a:extLst>
          </p:cNvPr>
          <p:cNvSpPr txBox="1"/>
          <p:nvPr/>
        </p:nvSpPr>
        <p:spPr>
          <a:xfrm>
            <a:off x="9449535" y="3555715"/>
            <a:ext cx="2326099" cy="600164"/>
          </a:xfrm>
          <a:prstGeom prst="rect">
            <a:avLst/>
          </a:prstGeom>
          <a:noFill/>
        </p:spPr>
        <p:txBody>
          <a:bodyPr wrap="square" rtlCol="0">
            <a:spAutoFit/>
          </a:bodyPr>
          <a:lstStyle/>
          <a:p>
            <a:r>
              <a:rPr lang="en-US" sz="1100" b="1"/>
              <a:t>Pneumonitis</a:t>
            </a:r>
          </a:p>
          <a:p>
            <a:r>
              <a:rPr lang="en-US" sz="1100" b="1"/>
              <a:t>4 months</a:t>
            </a:r>
            <a:br>
              <a:rPr lang="en-US" sz="1100" b="1"/>
            </a:br>
            <a:r>
              <a:rPr lang="en-US" sz="1100"/>
              <a:t>(range: 0.3 to 26)</a:t>
            </a:r>
          </a:p>
        </p:txBody>
      </p:sp>
    </p:spTree>
    <p:extLst>
      <p:ext uri="{BB962C8B-B14F-4D97-AF65-F5344CB8AC3E}">
        <p14:creationId xmlns:p14="http://schemas.microsoft.com/office/powerpoint/2010/main" val="22215465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1E77F-32E1-F4DE-9D52-3F10BBD3F1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BFCE13-F498-892D-D202-EBEDBFFCDD3A}"/>
              </a:ext>
            </a:extLst>
          </p:cNvPr>
          <p:cNvSpPr>
            <a:spLocks noGrp="1"/>
          </p:cNvSpPr>
          <p:nvPr>
            <p:ph type="title"/>
          </p:nvPr>
        </p:nvSpPr>
        <p:spPr>
          <a:xfrm>
            <a:off x="838200" y="365125"/>
            <a:ext cx="3628709" cy="871538"/>
          </a:xfrm>
        </p:spPr>
        <p:txBody>
          <a:bodyPr>
            <a:noAutofit/>
          </a:bodyPr>
          <a:lstStyle/>
          <a:p>
            <a:r>
              <a:rPr lang="en-US" sz="2800"/>
              <a:t>Rash Is a Common AE Associated </a:t>
            </a:r>
            <a:br>
              <a:rPr lang="en-US" sz="2800"/>
            </a:br>
            <a:r>
              <a:rPr lang="en-US" sz="2800"/>
              <a:t>With EVP</a:t>
            </a:r>
          </a:p>
        </p:txBody>
      </p:sp>
      <p:sp>
        <p:nvSpPr>
          <p:cNvPr id="3" name="Footer Placeholder 17">
            <a:extLst>
              <a:ext uri="{FF2B5EF4-FFF2-40B4-BE49-F238E27FC236}">
                <a16:creationId xmlns:a16="http://schemas.microsoft.com/office/drawing/2014/main" id="{DC657AAD-F4D0-A3CC-929B-55762146F3D7}"/>
              </a:ext>
            </a:extLst>
          </p:cNvPr>
          <p:cNvSpPr txBox="1">
            <a:spLocks/>
          </p:cNvSpPr>
          <p:nvPr/>
        </p:nvSpPr>
        <p:spPr>
          <a:xfrm>
            <a:off x="1401417" y="6324600"/>
            <a:ext cx="9223513" cy="25510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Lacouture ME, et al. </a:t>
            </a:r>
            <a:r>
              <a:rPr lang="en-US" sz="900" i="1">
                <a:solidFill>
                  <a:srgbClr val="3A3A3A"/>
                </a:solidFill>
                <a:latin typeface="Arial" panose="020B0604020202020204"/>
              </a:rPr>
              <a:t>Oncologist.</a:t>
            </a:r>
            <a:r>
              <a:rPr lang="en-US" sz="900">
                <a:solidFill>
                  <a:srgbClr val="3A3A3A"/>
                </a:solidFill>
                <a:latin typeface="Arial" panose="020B0604020202020204"/>
              </a:rPr>
              <a:t> 2022;27(3):e223-e232.</a:t>
            </a:r>
          </a:p>
        </p:txBody>
      </p:sp>
      <p:grpSp>
        <p:nvGrpSpPr>
          <p:cNvPr id="17" name="Group 16">
            <a:extLst>
              <a:ext uri="{FF2B5EF4-FFF2-40B4-BE49-F238E27FC236}">
                <a16:creationId xmlns:a16="http://schemas.microsoft.com/office/drawing/2014/main" id="{E0BDB9F0-1C19-DEC3-AF00-B0DB1AB4B591}"/>
              </a:ext>
            </a:extLst>
          </p:cNvPr>
          <p:cNvGrpSpPr/>
          <p:nvPr/>
        </p:nvGrpSpPr>
        <p:grpSpPr>
          <a:xfrm>
            <a:off x="932329" y="1458857"/>
            <a:ext cx="2969986" cy="1030680"/>
            <a:chOff x="7767918" y="1047358"/>
            <a:chExt cx="3700181" cy="1284081"/>
          </a:xfrm>
        </p:grpSpPr>
        <p:pic>
          <p:nvPicPr>
            <p:cNvPr id="7" name="Picture 6">
              <a:extLst>
                <a:ext uri="{FF2B5EF4-FFF2-40B4-BE49-F238E27FC236}">
                  <a16:creationId xmlns:a16="http://schemas.microsoft.com/office/drawing/2014/main" id="{DBF793D5-06FB-2403-3EE3-35C21B6F3330}"/>
                </a:ext>
              </a:extLst>
            </p:cNvPr>
            <p:cNvPicPr>
              <a:picLocks noChangeAspect="1"/>
            </p:cNvPicPr>
            <p:nvPr/>
          </p:nvPicPr>
          <p:blipFill>
            <a:blip r:embed="rId3"/>
            <a:stretch>
              <a:fillRect/>
            </a:stretch>
          </p:blipFill>
          <p:spPr>
            <a:xfrm>
              <a:off x="7767918" y="1047358"/>
              <a:ext cx="3700181" cy="1284081"/>
            </a:xfrm>
            <a:prstGeom prst="rect">
              <a:avLst/>
            </a:prstGeom>
          </p:spPr>
        </p:pic>
        <p:pic>
          <p:nvPicPr>
            <p:cNvPr id="15" name="Picture 14">
              <a:extLst>
                <a:ext uri="{FF2B5EF4-FFF2-40B4-BE49-F238E27FC236}">
                  <a16:creationId xmlns:a16="http://schemas.microsoft.com/office/drawing/2014/main" id="{18B24CD8-60C8-D50D-CE23-8C479C7E05A7}"/>
                </a:ext>
              </a:extLst>
            </p:cNvPr>
            <p:cNvPicPr>
              <a:picLocks noChangeAspect="1"/>
            </p:cNvPicPr>
            <p:nvPr/>
          </p:nvPicPr>
          <p:blipFill>
            <a:blip r:embed="rId4"/>
            <a:stretch>
              <a:fillRect/>
            </a:stretch>
          </p:blipFill>
          <p:spPr>
            <a:xfrm>
              <a:off x="9991714" y="1132762"/>
              <a:ext cx="152421" cy="123842"/>
            </a:xfrm>
            <a:prstGeom prst="rect">
              <a:avLst/>
            </a:prstGeom>
          </p:spPr>
        </p:pic>
      </p:grpSp>
      <p:grpSp>
        <p:nvGrpSpPr>
          <p:cNvPr id="21" name="Group 20">
            <a:extLst>
              <a:ext uri="{FF2B5EF4-FFF2-40B4-BE49-F238E27FC236}">
                <a16:creationId xmlns:a16="http://schemas.microsoft.com/office/drawing/2014/main" id="{45EF57FF-B259-6FE9-CC6E-ED2FFF95CB06}"/>
              </a:ext>
            </a:extLst>
          </p:cNvPr>
          <p:cNvGrpSpPr/>
          <p:nvPr/>
        </p:nvGrpSpPr>
        <p:grpSpPr>
          <a:xfrm>
            <a:off x="936701" y="2517811"/>
            <a:ext cx="2966106" cy="1517015"/>
            <a:chOff x="7789816" y="2400301"/>
            <a:chExt cx="3687453" cy="1885949"/>
          </a:xfrm>
        </p:grpSpPr>
        <p:pic>
          <p:nvPicPr>
            <p:cNvPr id="9" name="Picture 8">
              <a:extLst>
                <a:ext uri="{FF2B5EF4-FFF2-40B4-BE49-F238E27FC236}">
                  <a16:creationId xmlns:a16="http://schemas.microsoft.com/office/drawing/2014/main" id="{22848213-40D1-FF00-02D0-AA68270E77CD}"/>
                </a:ext>
              </a:extLst>
            </p:cNvPr>
            <p:cNvPicPr>
              <a:picLocks noChangeAspect="1"/>
            </p:cNvPicPr>
            <p:nvPr/>
          </p:nvPicPr>
          <p:blipFill>
            <a:blip r:embed="rId5"/>
            <a:stretch>
              <a:fillRect/>
            </a:stretch>
          </p:blipFill>
          <p:spPr>
            <a:xfrm>
              <a:off x="7789816" y="2400301"/>
              <a:ext cx="3687453" cy="1885949"/>
            </a:xfrm>
            <a:prstGeom prst="rect">
              <a:avLst/>
            </a:prstGeom>
          </p:spPr>
        </p:pic>
        <p:pic>
          <p:nvPicPr>
            <p:cNvPr id="19" name="Picture 18">
              <a:extLst>
                <a:ext uri="{FF2B5EF4-FFF2-40B4-BE49-F238E27FC236}">
                  <a16:creationId xmlns:a16="http://schemas.microsoft.com/office/drawing/2014/main" id="{D795A770-D119-D672-8DB6-BFB92CCA3F38}"/>
                </a:ext>
              </a:extLst>
            </p:cNvPr>
            <p:cNvPicPr>
              <a:picLocks noChangeAspect="1"/>
            </p:cNvPicPr>
            <p:nvPr/>
          </p:nvPicPr>
          <p:blipFill>
            <a:blip r:embed="rId4"/>
            <a:stretch>
              <a:fillRect/>
            </a:stretch>
          </p:blipFill>
          <p:spPr>
            <a:xfrm>
              <a:off x="10058399" y="2490779"/>
              <a:ext cx="152421" cy="123842"/>
            </a:xfrm>
            <a:prstGeom prst="rect">
              <a:avLst/>
            </a:prstGeom>
          </p:spPr>
        </p:pic>
      </p:grpSp>
      <p:grpSp>
        <p:nvGrpSpPr>
          <p:cNvPr id="24" name="Group 23">
            <a:extLst>
              <a:ext uri="{FF2B5EF4-FFF2-40B4-BE49-F238E27FC236}">
                <a16:creationId xmlns:a16="http://schemas.microsoft.com/office/drawing/2014/main" id="{3D6D4DE9-E97A-0D4A-1833-343329E1825E}"/>
              </a:ext>
            </a:extLst>
          </p:cNvPr>
          <p:cNvGrpSpPr/>
          <p:nvPr/>
        </p:nvGrpSpPr>
        <p:grpSpPr>
          <a:xfrm>
            <a:off x="940717" y="4063569"/>
            <a:ext cx="2962809" cy="1845611"/>
            <a:chOff x="7774054" y="4354582"/>
            <a:chExt cx="3666266" cy="2283813"/>
          </a:xfrm>
        </p:grpSpPr>
        <p:pic>
          <p:nvPicPr>
            <p:cNvPr id="12" name="Picture 11">
              <a:extLst>
                <a:ext uri="{FF2B5EF4-FFF2-40B4-BE49-F238E27FC236}">
                  <a16:creationId xmlns:a16="http://schemas.microsoft.com/office/drawing/2014/main" id="{C00DD2B1-0E13-D352-4293-D0662130339A}"/>
                </a:ext>
              </a:extLst>
            </p:cNvPr>
            <p:cNvPicPr>
              <a:picLocks noChangeAspect="1"/>
            </p:cNvPicPr>
            <p:nvPr/>
          </p:nvPicPr>
          <p:blipFill>
            <a:blip r:embed="rId6"/>
            <a:stretch>
              <a:fillRect/>
            </a:stretch>
          </p:blipFill>
          <p:spPr>
            <a:xfrm>
              <a:off x="7774054" y="4354582"/>
              <a:ext cx="3666266" cy="2283813"/>
            </a:xfrm>
            <a:prstGeom prst="rect">
              <a:avLst/>
            </a:prstGeom>
          </p:spPr>
        </p:pic>
        <p:pic>
          <p:nvPicPr>
            <p:cNvPr id="23" name="Picture 22">
              <a:extLst>
                <a:ext uri="{FF2B5EF4-FFF2-40B4-BE49-F238E27FC236}">
                  <a16:creationId xmlns:a16="http://schemas.microsoft.com/office/drawing/2014/main" id="{197B375F-65BE-5EA8-B94B-051FBC7C07E5}"/>
                </a:ext>
              </a:extLst>
            </p:cNvPr>
            <p:cNvPicPr>
              <a:picLocks noChangeAspect="1"/>
            </p:cNvPicPr>
            <p:nvPr/>
          </p:nvPicPr>
          <p:blipFill>
            <a:blip r:embed="rId7"/>
            <a:stretch>
              <a:fillRect/>
            </a:stretch>
          </p:blipFill>
          <p:spPr>
            <a:xfrm>
              <a:off x="10839800" y="4786009"/>
              <a:ext cx="190527" cy="161948"/>
            </a:xfrm>
            <a:prstGeom prst="rect">
              <a:avLst/>
            </a:prstGeom>
          </p:spPr>
        </p:pic>
      </p:grpSp>
      <p:pic>
        <p:nvPicPr>
          <p:cNvPr id="26" name="Picture 25">
            <a:extLst>
              <a:ext uri="{FF2B5EF4-FFF2-40B4-BE49-F238E27FC236}">
                <a16:creationId xmlns:a16="http://schemas.microsoft.com/office/drawing/2014/main" id="{CC9BDD3D-91CC-9A60-9589-FEA51C2AC9D0}"/>
              </a:ext>
            </a:extLst>
          </p:cNvPr>
          <p:cNvPicPr>
            <a:picLocks noChangeAspect="1"/>
          </p:cNvPicPr>
          <p:nvPr/>
        </p:nvPicPr>
        <p:blipFill>
          <a:blip r:embed="rId8"/>
          <a:stretch>
            <a:fillRect/>
          </a:stretch>
        </p:blipFill>
        <p:spPr>
          <a:xfrm>
            <a:off x="4466909" y="84040"/>
            <a:ext cx="7470373" cy="6163996"/>
          </a:xfrm>
          <a:prstGeom prst="rect">
            <a:avLst/>
          </a:prstGeom>
        </p:spPr>
      </p:pic>
    </p:spTree>
    <p:extLst>
      <p:ext uri="{BB962C8B-B14F-4D97-AF65-F5344CB8AC3E}">
        <p14:creationId xmlns:p14="http://schemas.microsoft.com/office/powerpoint/2010/main" val="28571850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8F5C1-E7F2-0B79-9F81-1BA3DD4BBC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D46E09-1390-F750-3561-1D07F324E98F}"/>
              </a:ext>
            </a:extLst>
          </p:cNvPr>
          <p:cNvSpPr>
            <a:spLocks noGrp="1"/>
          </p:cNvSpPr>
          <p:nvPr>
            <p:ph type="title"/>
          </p:nvPr>
        </p:nvSpPr>
        <p:spPr/>
        <p:txBody>
          <a:bodyPr>
            <a:noAutofit/>
          </a:bodyPr>
          <a:lstStyle/>
          <a:p>
            <a:r>
              <a:rPr lang="en-US" sz="3200" dirty="0" err="1"/>
              <a:t>Enfortumab</a:t>
            </a:r>
            <a:r>
              <a:rPr lang="en-US" sz="3200" dirty="0"/>
              <a:t> and Pembrolizumab: </a:t>
            </a:r>
            <a:br>
              <a:rPr lang="en-US" sz="3200" dirty="0"/>
            </a:br>
            <a:r>
              <a:rPr lang="en-US" sz="3200" dirty="0"/>
              <a:t>Managing Hyperglycemia and Neuropathy </a:t>
            </a:r>
          </a:p>
        </p:txBody>
      </p:sp>
      <p:sp>
        <p:nvSpPr>
          <p:cNvPr id="3" name="Content Placeholder 2">
            <a:extLst>
              <a:ext uri="{FF2B5EF4-FFF2-40B4-BE49-F238E27FC236}">
                <a16:creationId xmlns:a16="http://schemas.microsoft.com/office/drawing/2014/main" id="{4AE1DBDD-D6FC-ED99-E294-9712F726226A}"/>
              </a:ext>
            </a:extLst>
          </p:cNvPr>
          <p:cNvSpPr>
            <a:spLocks noGrp="1"/>
          </p:cNvSpPr>
          <p:nvPr>
            <p:ph idx="1"/>
          </p:nvPr>
        </p:nvSpPr>
        <p:spPr>
          <a:xfrm>
            <a:off x="838200" y="1447635"/>
            <a:ext cx="10515600" cy="4406512"/>
          </a:xfrm>
        </p:spPr>
        <p:txBody>
          <a:bodyPr>
            <a:noAutofit/>
          </a:bodyPr>
          <a:lstStyle/>
          <a:p>
            <a:pPr marL="457200" marR="0" lvl="1" indent="0">
              <a:lnSpc>
                <a:spcPct val="100000"/>
              </a:lnSpc>
              <a:spcBef>
                <a:spcPts val="0"/>
              </a:spcBef>
              <a:spcAft>
                <a:spcPts val="600"/>
              </a:spcAft>
              <a:buNone/>
            </a:pPr>
            <a:r>
              <a:rPr lang="en-US" sz="2800" b="1" dirty="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rPr>
              <a:t>Hyperglycemia</a:t>
            </a:r>
          </a:p>
          <a:p>
            <a:pPr lvl="2">
              <a:lnSpc>
                <a:spcPct val="100000"/>
              </a:lnSpc>
              <a:spcBef>
                <a:spcPts val="0"/>
              </a:spcBef>
              <a:spcAft>
                <a:spcPts val="600"/>
              </a:spcAft>
              <a:buFont typeface="Arial" panose="020B0604020202020204" pitchFamily="34" charset="0"/>
              <a:buChar char="•"/>
            </a:pPr>
            <a:r>
              <a:rPr lang="en-US" sz="2400" dirty="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rPr>
              <a:t>Hold EV if glucose &gt;250</a:t>
            </a:r>
          </a:p>
          <a:p>
            <a:pPr lvl="2">
              <a:lnSpc>
                <a:spcPct val="100000"/>
              </a:lnSpc>
              <a:spcBef>
                <a:spcPts val="0"/>
              </a:spcBef>
              <a:spcAft>
                <a:spcPts val="600"/>
              </a:spcAft>
              <a:buFont typeface="Arial" panose="020B0604020202020204" pitchFamily="34" charset="0"/>
              <a:buChar char="•"/>
            </a:pPr>
            <a:r>
              <a:rPr lang="en-US" sz="2400" dirty="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rPr>
              <a:t>If severe, consider steroids as could be T1DM from pembro</a:t>
            </a:r>
            <a:endParaRPr lang="en-US" sz="2800" b="1" u="sng" dirty="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endParaRPr>
          </a:p>
          <a:p>
            <a:pPr marL="457200" lvl="1" indent="0">
              <a:lnSpc>
                <a:spcPct val="100000"/>
              </a:lnSpc>
              <a:spcBef>
                <a:spcPts val="0"/>
              </a:spcBef>
              <a:spcAft>
                <a:spcPts val="600"/>
              </a:spcAft>
              <a:buNone/>
            </a:pPr>
            <a:r>
              <a:rPr lang="en-US" sz="2800" b="1" dirty="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rPr>
              <a:t>Neuropathy</a:t>
            </a:r>
          </a:p>
          <a:p>
            <a:pPr lvl="2">
              <a:lnSpc>
                <a:spcPct val="100000"/>
              </a:lnSpc>
              <a:spcBef>
                <a:spcPts val="0"/>
              </a:spcBef>
              <a:spcAft>
                <a:spcPts val="600"/>
              </a:spcAft>
              <a:buFont typeface="Arial" panose="020B0604020202020204" pitchFamily="34" charset="0"/>
              <a:buChar char="•"/>
            </a:pPr>
            <a:r>
              <a:rPr lang="en-US" sz="2400" dirty="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rPr>
              <a:t>Dose holds/dose reductions/schedule extension</a:t>
            </a:r>
          </a:p>
          <a:p>
            <a:pPr lvl="2">
              <a:lnSpc>
                <a:spcPct val="100000"/>
              </a:lnSpc>
              <a:spcBef>
                <a:spcPts val="0"/>
              </a:spcBef>
              <a:spcAft>
                <a:spcPts val="600"/>
              </a:spcAft>
              <a:buFont typeface="Arial" panose="020B0604020202020204" pitchFamily="34" charset="0"/>
              <a:buChar char="•"/>
            </a:pPr>
            <a:r>
              <a:rPr lang="en-US" sz="2400" dirty="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rPr>
              <a:t>Discontinue EV if excellent response and/or neuropathy interfering with ADLs</a:t>
            </a:r>
          </a:p>
          <a:p>
            <a:pPr lvl="2">
              <a:lnSpc>
                <a:spcPct val="100000"/>
              </a:lnSpc>
              <a:spcBef>
                <a:spcPts val="0"/>
              </a:spcBef>
              <a:spcAft>
                <a:spcPts val="600"/>
              </a:spcAft>
              <a:buFont typeface="Arial" panose="020B0604020202020204" pitchFamily="34" charset="0"/>
              <a:buChar char="•"/>
            </a:pPr>
            <a:r>
              <a:rPr lang="en-US" sz="2400" dirty="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rPr>
              <a:t>Adjunctive therapy for neuropathic pain: gabapentin, pregabalin, duloxetine</a:t>
            </a:r>
          </a:p>
        </p:txBody>
      </p:sp>
    </p:spTree>
    <p:extLst>
      <p:ext uri="{BB962C8B-B14F-4D97-AF65-F5344CB8AC3E}">
        <p14:creationId xmlns:p14="http://schemas.microsoft.com/office/powerpoint/2010/main" val="25531477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614D0-0ABE-B1CE-6B62-42410767F7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6783E7-1E80-C20A-9528-AF241B2DB397}"/>
              </a:ext>
            </a:extLst>
          </p:cNvPr>
          <p:cNvSpPr>
            <a:spLocks noGrp="1"/>
          </p:cNvSpPr>
          <p:nvPr>
            <p:ph type="title"/>
          </p:nvPr>
        </p:nvSpPr>
        <p:spPr/>
        <p:txBody>
          <a:bodyPr>
            <a:normAutofit/>
          </a:bodyPr>
          <a:lstStyle/>
          <a:p>
            <a:r>
              <a:rPr lang="en-US"/>
              <a:t>Practical Considerations With EVP</a:t>
            </a:r>
          </a:p>
        </p:txBody>
      </p:sp>
      <p:sp>
        <p:nvSpPr>
          <p:cNvPr id="3" name="Content Placeholder 2">
            <a:extLst>
              <a:ext uri="{FF2B5EF4-FFF2-40B4-BE49-F238E27FC236}">
                <a16:creationId xmlns:a16="http://schemas.microsoft.com/office/drawing/2014/main" id="{6B351C73-1DAA-1354-0A6D-0FF4C497C03F}"/>
              </a:ext>
            </a:extLst>
          </p:cNvPr>
          <p:cNvSpPr>
            <a:spLocks noGrp="1"/>
          </p:cNvSpPr>
          <p:nvPr>
            <p:ph idx="1"/>
          </p:nvPr>
        </p:nvSpPr>
        <p:spPr/>
        <p:txBody>
          <a:bodyPr>
            <a:normAutofit fontScale="85000" lnSpcReduction="20000"/>
          </a:bodyPr>
          <a:lstStyle/>
          <a:p>
            <a:pPr marR="0" lvl="1">
              <a:lnSpc>
                <a:spcPct val="115000"/>
              </a:lnSpc>
              <a:spcBef>
                <a:spcPts val="600"/>
              </a:spcBef>
              <a:spcAft>
                <a:spcPts val="600"/>
              </a:spcAft>
              <a:buFont typeface="Arial" panose="020B0604020202020204" pitchFamily="34" charset="0"/>
              <a:buChar char="•"/>
            </a:pPr>
            <a:r>
              <a:rPr lang="en-US" sz="2800">
                <a:solidFill>
                  <a:srgbClr val="3A3A3A"/>
                </a:solidFill>
                <a:ea typeface="Times New Roman" panose="02020603050405020304" pitchFamily="18" charset="0"/>
                <a:cs typeface="Times New Roman" panose="02020603050405020304" pitchFamily="18" charset="0"/>
              </a:rPr>
              <a:t>S</a:t>
            </a:r>
            <a:r>
              <a:rPr lang="en-US" sz="280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rPr>
              <a:t>ee patients at C1D8 and do not push if rash is persistent </a:t>
            </a:r>
          </a:p>
          <a:p>
            <a:pPr marR="0" lvl="1">
              <a:lnSpc>
                <a:spcPct val="115000"/>
              </a:lnSpc>
              <a:spcBef>
                <a:spcPts val="600"/>
              </a:spcBef>
              <a:spcAft>
                <a:spcPts val="600"/>
              </a:spcAft>
              <a:buFont typeface="Arial" panose="020B0604020202020204" pitchFamily="34" charset="0"/>
              <a:buChar char="•"/>
            </a:pPr>
            <a:r>
              <a:rPr lang="en-US" sz="280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rPr>
              <a:t>Rash comes early but neuropathy tends to happen in later cycles and can be dose-limiting in responders </a:t>
            </a:r>
          </a:p>
          <a:p>
            <a:pPr marR="0" lvl="1">
              <a:lnSpc>
                <a:spcPct val="115000"/>
              </a:lnSpc>
              <a:spcBef>
                <a:spcPts val="600"/>
              </a:spcBef>
              <a:spcAft>
                <a:spcPts val="600"/>
              </a:spcAft>
              <a:buFont typeface="Arial" panose="020B0604020202020204" pitchFamily="34" charset="0"/>
              <a:buChar char="•"/>
            </a:pPr>
            <a:r>
              <a:rPr lang="en-US" sz="280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rPr>
              <a:t>Very poorly controlled blood glucose can escalate to need for insulin infusion</a:t>
            </a:r>
          </a:p>
          <a:p>
            <a:pPr marR="0" lvl="1">
              <a:lnSpc>
                <a:spcPct val="115000"/>
              </a:lnSpc>
              <a:spcBef>
                <a:spcPts val="600"/>
              </a:spcBef>
              <a:spcAft>
                <a:spcPts val="600"/>
              </a:spcAft>
              <a:buFont typeface="Arial" panose="020B0604020202020204" pitchFamily="34" charset="0"/>
              <a:buChar char="•"/>
            </a:pPr>
            <a:r>
              <a:rPr lang="en-US" sz="2800">
                <a:solidFill>
                  <a:srgbClr val="3A3A3A"/>
                </a:solidFill>
                <a:ea typeface="Times New Roman" panose="02020603050405020304" pitchFamily="18" charset="0"/>
                <a:cs typeface="Times New Roman" panose="02020603050405020304" pitchFamily="18" charset="0"/>
              </a:rPr>
              <a:t>Caution with liver dysfunction at baseline </a:t>
            </a:r>
          </a:p>
          <a:p>
            <a:pPr marR="0" lvl="1">
              <a:lnSpc>
                <a:spcPct val="115000"/>
              </a:lnSpc>
              <a:spcBef>
                <a:spcPts val="600"/>
              </a:spcBef>
              <a:spcAft>
                <a:spcPts val="600"/>
              </a:spcAft>
              <a:buFont typeface="Arial" panose="020B0604020202020204" pitchFamily="34" charset="0"/>
              <a:buChar char="•"/>
            </a:pPr>
            <a:r>
              <a:rPr lang="en-US" sz="280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rPr>
              <a:t>Cytopenias tend to accompany higher-grade AEs </a:t>
            </a:r>
          </a:p>
          <a:p>
            <a:pPr marR="0" lvl="1">
              <a:lnSpc>
                <a:spcPct val="115000"/>
              </a:lnSpc>
              <a:spcBef>
                <a:spcPts val="600"/>
              </a:spcBef>
              <a:spcAft>
                <a:spcPts val="600"/>
              </a:spcAft>
              <a:buFont typeface="Arial" panose="020B0604020202020204" pitchFamily="34" charset="0"/>
              <a:buChar char="•"/>
            </a:pPr>
            <a:r>
              <a:rPr lang="en-US" sz="280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rPr>
              <a:t>Dose reduce by 0.25 mg/kg and be mindful of weight restriction as patients get healthier</a:t>
            </a:r>
          </a:p>
          <a:p>
            <a:pPr marR="0" lvl="1">
              <a:lnSpc>
                <a:spcPct val="115000"/>
              </a:lnSpc>
              <a:spcBef>
                <a:spcPts val="600"/>
              </a:spcBef>
              <a:spcAft>
                <a:spcPts val="600"/>
              </a:spcAft>
              <a:buFont typeface="Arial" panose="020B0604020202020204" pitchFamily="34" charset="0"/>
              <a:buChar char="•"/>
            </a:pPr>
            <a:r>
              <a:rPr lang="en-US" sz="2800">
                <a:solidFill>
                  <a:srgbClr val="3A3A3A"/>
                </a:solidFill>
                <a:ea typeface="Times New Roman" panose="02020603050405020304" pitchFamily="18" charset="0"/>
                <a:cs typeface="Times New Roman" panose="02020603050405020304" pitchFamily="18" charset="0"/>
              </a:rPr>
              <a:t>For l</a:t>
            </a:r>
            <a:r>
              <a:rPr lang="en-US" sz="280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rPr>
              <a:t>ong-term neuropathy, peel back EV and possibly continue </a:t>
            </a:r>
            <a:r>
              <a:rPr lang="en-US" sz="2800" err="1">
                <a:solidFill>
                  <a:srgbClr val="3A3A3A"/>
                </a:solidFill>
                <a:ea typeface="Times New Roman" panose="02020603050405020304" pitchFamily="18" charset="0"/>
                <a:cs typeface="Times New Roman" panose="02020603050405020304" pitchFamily="18" charset="0"/>
              </a:rPr>
              <a:t>pembro</a:t>
            </a:r>
            <a:endParaRPr lang="en-US" sz="280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32912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D3FC1-5044-9ABF-9FBB-3630EC6C50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7FBB7C-F5AF-CF49-086F-3E5B3DB0BF53}"/>
              </a:ext>
            </a:extLst>
          </p:cNvPr>
          <p:cNvSpPr>
            <a:spLocks noGrp="1"/>
          </p:cNvSpPr>
          <p:nvPr>
            <p:ph type="title"/>
          </p:nvPr>
        </p:nvSpPr>
        <p:spPr/>
        <p:txBody>
          <a:bodyPr>
            <a:normAutofit/>
          </a:bodyPr>
          <a:lstStyle/>
          <a:p>
            <a:r>
              <a:rPr lang="en-US" sz="3600"/>
              <a:t>Erdafitinib: Toxicity Profile</a:t>
            </a:r>
          </a:p>
        </p:txBody>
      </p:sp>
      <p:pic>
        <p:nvPicPr>
          <p:cNvPr id="3" name="Picture 2">
            <a:extLst>
              <a:ext uri="{FF2B5EF4-FFF2-40B4-BE49-F238E27FC236}">
                <a16:creationId xmlns:a16="http://schemas.microsoft.com/office/drawing/2014/main" id="{76F0EC0B-81F0-BD4D-5C44-CA45D62D53DE}"/>
              </a:ext>
            </a:extLst>
          </p:cNvPr>
          <p:cNvPicPr>
            <a:picLocks noChangeAspect="1"/>
          </p:cNvPicPr>
          <p:nvPr/>
        </p:nvPicPr>
        <p:blipFill>
          <a:blip r:embed="rId3"/>
          <a:stretch>
            <a:fillRect/>
          </a:stretch>
        </p:blipFill>
        <p:spPr>
          <a:xfrm>
            <a:off x="1258404" y="1130609"/>
            <a:ext cx="9675191" cy="4596782"/>
          </a:xfrm>
          <a:prstGeom prst="rect">
            <a:avLst/>
          </a:prstGeom>
        </p:spPr>
      </p:pic>
      <p:sp>
        <p:nvSpPr>
          <p:cNvPr id="4" name="Text Placeholder 4">
            <a:extLst>
              <a:ext uri="{FF2B5EF4-FFF2-40B4-BE49-F238E27FC236}">
                <a16:creationId xmlns:a16="http://schemas.microsoft.com/office/drawing/2014/main" id="{8509884C-249F-B343-229E-DB76FA3293C7}"/>
              </a:ext>
            </a:extLst>
          </p:cNvPr>
          <p:cNvSpPr txBox="1">
            <a:spLocks/>
          </p:cNvSpPr>
          <p:nvPr/>
        </p:nvSpPr>
        <p:spPr>
          <a:xfrm>
            <a:off x="1616056" y="5727391"/>
            <a:ext cx="7397122" cy="29869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1000" b="0" i="0" kern="1200">
                <a:solidFill>
                  <a:schemeClr val="tx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2"/>
              </a:buClr>
              <a:buFont typeface="System Font Regular"/>
              <a:buChar char="-"/>
              <a:defRPr sz="2400" b="0" i="0" kern="1200">
                <a:solidFill>
                  <a:schemeClr val="tx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2"/>
              </a:buClr>
              <a:buFont typeface="System Font Regular"/>
              <a:buChar char="&gt;"/>
              <a:defRPr sz="2000" b="0" i="0" kern="1200">
                <a:solidFill>
                  <a:schemeClr val="tx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2"/>
              </a:buClr>
              <a:buFont typeface="Wingdings" pitchFamily="2" charset="2"/>
              <a:buChar char="§"/>
              <a:defRPr sz="1800" b="0" i="0" kern="1200">
                <a:solidFill>
                  <a:schemeClr val="tx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2"/>
              </a:buClr>
              <a:buFont typeface="Courier New" panose="02070309020205020404" pitchFamily="49" charset="0"/>
              <a:buChar char="o"/>
              <a:defRPr sz="1800" b="0" i="0" kern="1200">
                <a:solidFill>
                  <a:schemeClr val="tx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A7E1"/>
              </a:buClr>
              <a:buSzTx/>
              <a:buFont typeface="Arial" panose="020B0604020202020204" pitchFamily="34" charset="0"/>
              <a:buNone/>
              <a:tabLst/>
              <a:defRPr/>
            </a:pPr>
            <a:endParaRPr kumimoji="0" lang="en-US" sz="9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endParaRPr>
          </a:p>
        </p:txBody>
      </p:sp>
      <p:sp>
        <p:nvSpPr>
          <p:cNvPr id="5" name="Footer Placeholder 8">
            <a:extLst>
              <a:ext uri="{FF2B5EF4-FFF2-40B4-BE49-F238E27FC236}">
                <a16:creationId xmlns:a16="http://schemas.microsoft.com/office/drawing/2014/main" id="{0E8773ED-9B29-FEF6-40B6-24358448EF4E}"/>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pPr lvl="0">
              <a:spcBef>
                <a:spcPts val="1000"/>
              </a:spcBef>
              <a:buClr>
                <a:srgbClr val="00A7E1"/>
              </a:buClr>
              <a:defRPr/>
            </a:pPr>
            <a:r>
              <a:rPr lang="en-US">
                <a:solidFill>
                  <a:srgbClr val="6E7E83">
                    <a:lumMod val="50000"/>
                  </a:srgbClr>
                </a:solidFill>
                <a:latin typeface="Arial" panose="020B0604020202020204" pitchFamily="34" charset="0"/>
                <a:cs typeface="Arial" panose="020B0604020202020204" pitchFamily="34" charset="0"/>
              </a:rPr>
              <a:t>Siefker-Radtke AO, et al. </a:t>
            </a:r>
            <a:r>
              <a:rPr lang="en-US" i="1" err="1">
                <a:solidFill>
                  <a:srgbClr val="6E7E83">
                    <a:lumMod val="50000"/>
                  </a:srgbClr>
                </a:solidFill>
                <a:latin typeface="Arial" panose="020B0604020202020204" pitchFamily="34" charset="0"/>
                <a:cs typeface="Arial" panose="020B0604020202020204" pitchFamily="34" charset="0"/>
              </a:rPr>
              <a:t>Eur</a:t>
            </a:r>
            <a:r>
              <a:rPr lang="en-US" i="1">
                <a:solidFill>
                  <a:srgbClr val="6E7E83">
                    <a:lumMod val="50000"/>
                  </a:srgbClr>
                </a:solidFill>
                <a:latin typeface="Arial" panose="020B0604020202020204" pitchFamily="34" charset="0"/>
                <a:cs typeface="Arial" panose="020B0604020202020204" pitchFamily="34" charset="0"/>
              </a:rPr>
              <a:t> </a:t>
            </a:r>
            <a:r>
              <a:rPr lang="en-US" i="1" err="1">
                <a:solidFill>
                  <a:srgbClr val="6E7E83">
                    <a:lumMod val="50000"/>
                  </a:srgbClr>
                </a:solidFill>
                <a:latin typeface="Arial" panose="020B0604020202020204" pitchFamily="34" charset="0"/>
                <a:cs typeface="Arial" panose="020B0604020202020204" pitchFamily="34" charset="0"/>
              </a:rPr>
              <a:t>Urol</a:t>
            </a:r>
            <a:r>
              <a:rPr lang="en-US" i="1">
                <a:solidFill>
                  <a:srgbClr val="6E7E83">
                    <a:lumMod val="50000"/>
                  </a:srgbClr>
                </a:solidFill>
                <a:latin typeface="Arial" panose="020B0604020202020204" pitchFamily="34" charset="0"/>
                <a:cs typeface="Arial" panose="020B0604020202020204" pitchFamily="34" charset="0"/>
              </a:rPr>
              <a:t> Open Sci. </a:t>
            </a:r>
            <a:r>
              <a:rPr lang="en-US">
                <a:solidFill>
                  <a:srgbClr val="6E7E83">
                    <a:lumMod val="50000"/>
                  </a:srgbClr>
                </a:solidFill>
                <a:latin typeface="Arial" panose="020B0604020202020204" pitchFamily="34" charset="0"/>
                <a:cs typeface="Arial" panose="020B0604020202020204" pitchFamily="34" charset="0"/>
              </a:rPr>
              <a:t>2023;50:1-9.</a:t>
            </a:r>
          </a:p>
        </p:txBody>
      </p:sp>
    </p:spTree>
    <p:extLst>
      <p:ext uri="{BB962C8B-B14F-4D97-AF65-F5344CB8AC3E}">
        <p14:creationId xmlns:p14="http://schemas.microsoft.com/office/powerpoint/2010/main" val="27627343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B1AB4-9483-1FD0-2662-37B1C93A58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BF5801-2F5D-99B8-E95F-EDB6E18DA10A}"/>
              </a:ext>
            </a:extLst>
          </p:cNvPr>
          <p:cNvSpPr>
            <a:spLocks noGrp="1"/>
          </p:cNvSpPr>
          <p:nvPr>
            <p:ph type="title"/>
          </p:nvPr>
        </p:nvSpPr>
        <p:spPr/>
        <p:txBody>
          <a:bodyPr>
            <a:normAutofit fontScale="90000"/>
          </a:bodyPr>
          <a:lstStyle/>
          <a:p>
            <a:r>
              <a:rPr lang="en-US" sz="3600"/>
              <a:t>Erdafitinib: Managing Hyperphosphatemia and CSR</a:t>
            </a:r>
          </a:p>
        </p:txBody>
      </p:sp>
      <p:sp>
        <p:nvSpPr>
          <p:cNvPr id="4" name="Text Placeholder 4">
            <a:extLst>
              <a:ext uri="{FF2B5EF4-FFF2-40B4-BE49-F238E27FC236}">
                <a16:creationId xmlns:a16="http://schemas.microsoft.com/office/drawing/2014/main" id="{84551F7A-88BB-22A7-A858-B3D4132F56AF}"/>
              </a:ext>
            </a:extLst>
          </p:cNvPr>
          <p:cNvSpPr txBox="1">
            <a:spLocks/>
          </p:cNvSpPr>
          <p:nvPr/>
        </p:nvSpPr>
        <p:spPr>
          <a:xfrm>
            <a:off x="540293" y="5334330"/>
            <a:ext cx="7397122" cy="29869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1000" b="0" i="0" kern="1200">
                <a:solidFill>
                  <a:schemeClr val="tx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2"/>
              </a:buClr>
              <a:buFont typeface="System Font Regular"/>
              <a:buChar char="-"/>
              <a:defRPr sz="2400" b="0" i="0" kern="1200">
                <a:solidFill>
                  <a:schemeClr val="tx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2"/>
              </a:buClr>
              <a:buFont typeface="System Font Regular"/>
              <a:buChar char="&gt;"/>
              <a:defRPr sz="2000" b="0" i="0" kern="1200">
                <a:solidFill>
                  <a:schemeClr val="tx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2"/>
              </a:buClr>
              <a:buFont typeface="Wingdings" pitchFamily="2" charset="2"/>
              <a:buChar char="§"/>
              <a:defRPr sz="1800" b="0" i="0" kern="1200">
                <a:solidFill>
                  <a:schemeClr val="tx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2"/>
              </a:buClr>
              <a:buFont typeface="Courier New" panose="02070309020205020404" pitchFamily="49" charset="0"/>
              <a:buChar char="o"/>
              <a:defRPr sz="1800" b="0" i="0" kern="1200">
                <a:solidFill>
                  <a:schemeClr val="tx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A7E1"/>
              </a:buClr>
              <a:buSzTx/>
              <a:buFont typeface="Arial" panose="020B0604020202020204" pitchFamily="34" charset="0"/>
              <a:buNone/>
              <a:tabLst/>
              <a:defRPr/>
            </a:pPr>
            <a:endParaRPr kumimoji="0" lang="en-US" sz="9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endParaRPr>
          </a:p>
        </p:txBody>
      </p:sp>
      <p:graphicFrame>
        <p:nvGraphicFramePr>
          <p:cNvPr id="5" name="Table 4">
            <a:extLst>
              <a:ext uri="{FF2B5EF4-FFF2-40B4-BE49-F238E27FC236}">
                <a16:creationId xmlns:a16="http://schemas.microsoft.com/office/drawing/2014/main" id="{CD925339-9CD4-EABB-AE0C-5D5E2B7DA203}"/>
              </a:ext>
            </a:extLst>
          </p:cNvPr>
          <p:cNvGraphicFramePr>
            <a:graphicFrameLocks noGrp="1"/>
          </p:cNvGraphicFramePr>
          <p:nvPr>
            <p:extLst>
              <p:ext uri="{D42A27DB-BD31-4B8C-83A1-F6EECF244321}">
                <p14:modId xmlns:p14="http://schemas.microsoft.com/office/powerpoint/2010/main" val="3737013779"/>
              </p:ext>
            </p:extLst>
          </p:nvPr>
        </p:nvGraphicFramePr>
        <p:xfrm>
          <a:off x="1218811" y="1015804"/>
          <a:ext cx="9448797" cy="2804160"/>
        </p:xfrm>
        <a:graphic>
          <a:graphicData uri="http://schemas.openxmlformats.org/drawingml/2006/table">
            <a:tbl>
              <a:tblPr firstRow="1" bandRow="1">
                <a:tableStyleId>{21E4AEA4-8DFA-4A89-87EB-49C32662AFE0}</a:tableStyleId>
              </a:tblPr>
              <a:tblGrid>
                <a:gridCol w="1687727">
                  <a:extLst>
                    <a:ext uri="{9D8B030D-6E8A-4147-A177-3AD203B41FA5}">
                      <a16:colId xmlns:a16="http://schemas.microsoft.com/office/drawing/2014/main" val="1278433708"/>
                    </a:ext>
                  </a:extLst>
                </a:gridCol>
                <a:gridCol w="7761070">
                  <a:extLst>
                    <a:ext uri="{9D8B030D-6E8A-4147-A177-3AD203B41FA5}">
                      <a16:colId xmlns:a16="http://schemas.microsoft.com/office/drawing/2014/main" val="2144025296"/>
                    </a:ext>
                  </a:extLst>
                </a:gridCol>
              </a:tblGrid>
              <a:tr h="0">
                <a:tc grid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400"/>
                        <a:t>Hyperphosphatemia</a:t>
                      </a:r>
                    </a:p>
                  </a:txBody>
                  <a:tcPr/>
                </a:tc>
                <a:tc hMerge="1">
                  <a:txBody>
                    <a:bodyPr/>
                    <a:lstStyle/>
                    <a:p>
                      <a:endParaRPr lang="en-US"/>
                    </a:p>
                  </a:txBody>
                  <a:tcPr/>
                </a:tc>
                <a:extLst>
                  <a:ext uri="{0D108BD9-81ED-4DB2-BD59-A6C34878D82A}">
                    <a16:rowId xmlns:a16="http://schemas.microsoft.com/office/drawing/2014/main" val="2806026215"/>
                  </a:ext>
                </a:extLst>
              </a:tr>
              <a:tr h="0">
                <a:tc>
                  <a:txBody>
                    <a:bodyPr/>
                    <a:lstStyle/>
                    <a:p>
                      <a:r>
                        <a:rPr lang="en-US" sz="1400"/>
                        <a:t>All patients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Restrict phosphate intake to 600-800 mg daily in all patients and conduct frequent serum phosphate checks</a:t>
                      </a:r>
                    </a:p>
                  </a:txBody>
                  <a:tcPr/>
                </a:tc>
                <a:extLst>
                  <a:ext uri="{0D108BD9-81ED-4DB2-BD59-A6C34878D82A}">
                    <a16:rowId xmlns:a16="http://schemas.microsoft.com/office/drawing/2014/main" val="2643659183"/>
                  </a:ext>
                </a:extLst>
              </a:tr>
              <a:tr h="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400"/>
                        <a:t>&lt;6.99 mg/dL </a:t>
                      </a:r>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400"/>
                        <a:t>Continue erdafitinib at current dose</a:t>
                      </a:r>
                    </a:p>
                  </a:txBody>
                  <a:tcPr/>
                </a:tc>
                <a:extLst>
                  <a:ext uri="{0D108BD9-81ED-4DB2-BD59-A6C34878D82A}">
                    <a16:rowId xmlns:a16="http://schemas.microsoft.com/office/drawing/2014/main" val="2378428562"/>
                  </a:ext>
                </a:extLst>
              </a:tr>
              <a:tr h="37084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400"/>
                        <a:t>7-8.99 mg/dL</a:t>
                      </a:r>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285750" indent="-285750">
                        <a:buFont typeface="Arial" panose="020B0604020202020204" pitchFamily="34" charset="0"/>
                        <a:buChar char="•"/>
                      </a:pPr>
                      <a:r>
                        <a:rPr lang="en-US" sz="1400"/>
                        <a:t>Continue erdafitinib at current dose</a:t>
                      </a:r>
                    </a:p>
                    <a:p>
                      <a:pPr marL="285750" indent="-285750">
                        <a:buFont typeface="Arial" panose="020B0604020202020204" pitchFamily="34" charset="0"/>
                        <a:buChar char="•"/>
                      </a:pPr>
                      <a:r>
                        <a:rPr lang="en-US" sz="1400"/>
                        <a:t>Start phosphate binder with food until phosphate level is &lt;7 mg/dL</a:t>
                      </a:r>
                    </a:p>
                    <a:p>
                      <a:pPr marL="285750" indent="-285750">
                        <a:buFont typeface="Arial" panose="020B0604020202020204" pitchFamily="34" charset="0"/>
                        <a:buChar char="•"/>
                      </a:pPr>
                      <a:r>
                        <a:rPr lang="en-US" sz="1400"/>
                        <a:t>Reduce the dose if serum phosphate remains ≥7 mg/dL for a period of 2 months or if clinically necessary</a:t>
                      </a:r>
                    </a:p>
                  </a:txBody>
                  <a:tcPr/>
                </a:tc>
                <a:extLst>
                  <a:ext uri="{0D108BD9-81ED-4DB2-BD59-A6C34878D82A}">
                    <a16:rowId xmlns:a16="http://schemas.microsoft.com/office/drawing/2014/main" val="3388085330"/>
                  </a:ext>
                </a:extLst>
              </a:tr>
              <a:tr h="370840">
                <a:tc>
                  <a:txBody>
                    <a:bodyPr/>
                    <a:lstStyle/>
                    <a:p>
                      <a:r>
                        <a:rPr lang="en-US" sz="1400"/>
                        <a:t>≥9 mg/dL </a:t>
                      </a:r>
                    </a:p>
                  </a:txBody>
                  <a:tcPr/>
                </a:tc>
                <a:tc>
                  <a:txBody>
                    <a:bodyPr/>
                    <a:lstStyle/>
                    <a:p>
                      <a:pPr marL="0" indent="0">
                        <a:buFont typeface="Arial" panose="020B0604020202020204" pitchFamily="34" charset="0"/>
                        <a:buNone/>
                      </a:pPr>
                      <a:r>
                        <a:rPr lang="en-US" sz="1400" dirty="0"/>
                        <a:t>Withhold erdafitinib until phosphate level is &lt;7 mg/dL and restart at the same dose (9-10 mg/dL) or first reduced dose (&gt;10 mg/dL); if serum phosphate with life-threatening consequences requiring urgent intervention, discontinue </a:t>
                      </a:r>
                      <a:r>
                        <a:rPr lang="en-US" sz="1400"/>
                        <a:t>erdafitinib permanently</a:t>
                      </a:r>
                      <a:endParaRPr lang="en-US" sz="1400" dirty="0"/>
                    </a:p>
                  </a:txBody>
                  <a:tcPr/>
                </a:tc>
                <a:extLst>
                  <a:ext uri="{0D108BD9-81ED-4DB2-BD59-A6C34878D82A}">
                    <a16:rowId xmlns:a16="http://schemas.microsoft.com/office/drawing/2014/main" val="175186197"/>
                  </a:ext>
                </a:extLst>
              </a:tr>
            </a:tbl>
          </a:graphicData>
        </a:graphic>
      </p:graphicFrame>
      <p:graphicFrame>
        <p:nvGraphicFramePr>
          <p:cNvPr id="3" name="Table 2">
            <a:extLst>
              <a:ext uri="{FF2B5EF4-FFF2-40B4-BE49-F238E27FC236}">
                <a16:creationId xmlns:a16="http://schemas.microsoft.com/office/drawing/2014/main" id="{B223D598-7904-0FF1-6173-5FE3B0FB57C7}"/>
              </a:ext>
            </a:extLst>
          </p:cNvPr>
          <p:cNvGraphicFramePr>
            <a:graphicFrameLocks noGrp="1"/>
          </p:cNvGraphicFramePr>
          <p:nvPr>
            <p:extLst>
              <p:ext uri="{D42A27DB-BD31-4B8C-83A1-F6EECF244321}">
                <p14:modId xmlns:p14="http://schemas.microsoft.com/office/powerpoint/2010/main" val="2224255965"/>
              </p:ext>
            </p:extLst>
          </p:nvPr>
        </p:nvGraphicFramePr>
        <p:xfrm>
          <a:off x="1214721" y="3806325"/>
          <a:ext cx="9448797" cy="2194560"/>
        </p:xfrm>
        <a:graphic>
          <a:graphicData uri="http://schemas.openxmlformats.org/drawingml/2006/table">
            <a:tbl>
              <a:tblPr firstRow="1" bandRow="1">
                <a:tableStyleId>{21E4AEA4-8DFA-4A89-87EB-49C32662AFE0}</a:tableStyleId>
              </a:tblPr>
              <a:tblGrid>
                <a:gridCol w="1687727">
                  <a:extLst>
                    <a:ext uri="{9D8B030D-6E8A-4147-A177-3AD203B41FA5}">
                      <a16:colId xmlns:a16="http://schemas.microsoft.com/office/drawing/2014/main" val="1278433708"/>
                    </a:ext>
                  </a:extLst>
                </a:gridCol>
                <a:gridCol w="7761070">
                  <a:extLst>
                    <a:ext uri="{9D8B030D-6E8A-4147-A177-3AD203B41FA5}">
                      <a16:colId xmlns:a16="http://schemas.microsoft.com/office/drawing/2014/main" val="2144025296"/>
                    </a:ext>
                  </a:extLst>
                </a:gridCol>
              </a:tblGrid>
              <a:tr h="0">
                <a:tc grid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400"/>
                        <a:t>Central Serous Retinopathy (CSR)</a:t>
                      </a:r>
                    </a:p>
                  </a:txBody>
                  <a:tcPr/>
                </a:tc>
                <a:tc hMerge="1">
                  <a:txBody>
                    <a:bodyPr/>
                    <a:lstStyle/>
                    <a:p>
                      <a:endParaRPr lang="en-US"/>
                    </a:p>
                  </a:txBody>
                  <a:tcPr/>
                </a:tc>
                <a:extLst>
                  <a:ext uri="{0D108BD9-81ED-4DB2-BD59-A6C34878D82A}">
                    <a16:rowId xmlns:a16="http://schemas.microsoft.com/office/drawing/2014/main" val="2806026215"/>
                  </a:ext>
                </a:extLst>
              </a:tr>
              <a:tr h="0">
                <a:tc>
                  <a:txBody>
                    <a:bodyPr/>
                    <a:lstStyle/>
                    <a:p>
                      <a:r>
                        <a:rPr lang="en-US" sz="1400" kern="1200">
                          <a:solidFill>
                            <a:schemeClr val="tx1"/>
                          </a:solidFill>
                          <a:effectLst/>
                        </a:rPr>
                        <a:t>All patients</a:t>
                      </a:r>
                      <a:endParaRPr lang="en-US" sz="1400" kern="1200">
                        <a:solidFill>
                          <a:schemeClr val="tx1"/>
                        </a:solidFill>
                        <a:effectLst/>
                        <a:latin typeface="+mn-lt"/>
                        <a:ea typeface="+mn-ea"/>
                        <a:cs typeface="+mn-cs"/>
                      </a:endParaRPr>
                    </a:p>
                  </a:txBody>
                  <a:tcPr/>
                </a:tc>
                <a:tc>
                  <a:txBody>
                    <a:bodyPr/>
                    <a:lstStyle/>
                    <a:p>
                      <a:r>
                        <a:rPr lang="en-US" sz="1400" kern="1200">
                          <a:solidFill>
                            <a:schemeClr val="tx1"/>
                          </a:solidFill>
                          <a:effectLst/>
                        </a:rPr>
                        <a:t>Perform monthly ophthalmological examinations during the first 4 months of treatment and every 3 months afterwards, and urgently at any time for visual symptoms</a:t>
                      </a:r>
                      <a:endParaRPr lang="en-US" sz="1400" kern="1200">
                        <a:solidFill>
                          <a:schemeClr val="tx1"/>
                        </a:solidFill>
                        <a:effectLst/>
                        <a:latin typeface="+mn-lt"/>
                        <a:ea typeface="+mn-ea"/>
                        <a:cs typeface="+mn-cs"/>
                      </a:endParaRPr>
                    </a:p>
                  </a:txBody>
                  <a:tcPr/>
                </a:tc>
                <a:extLst>
                  <a:ext uri="{0D108BD9-81ED-4DB2-BD59-A6C34878D82A}">
                    <a16:rowId xmlns:a16="http://schemas.microsoft.com/office/drawing/2014/main" val="1721630992"/>
                  </a:ext>
                </a:extLst>
              </a:tr>
              <a:tr h="0">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400" b="0">
                          <a:solidFill>
                            <a:schemeClr val="tx1"/>
                          </a:solidFill>
                        </a:rPr>
                        <a:t>Any grade</a:t>
                      </a:r>
                      <a:endParaRPr lang="en-US" sz="1400" b="0">
                        <a:solidFill>
                          <a:schemeClr val="tx1"/>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400" b="0" dirty="0">
                          <a:solidFill>
                            <a:schemeClr val="tx1"/>
                          </a:solidFill>
                        </a:rPr>
                        <a:t>Withhold erdafitinib and perform an ophthalmic evaluation within 2 weeks</a:t>
                      </a:r>
                    </a:p>
                    <a:p>
                      <a:r>
                        <a:rPr lang="en-US" sz="1400" b="0" dirty="0">
                          <a:solidFill>
                            <a:schemeClr val="tx1"/>
                          </a:solidFill>
                        </a:rPr>
                        <a:t>•  If improving within 14 days, restart erdafitinib at the current dose</a:t>
                      </a:r>
                    </a:p>
                    <a:p>
                      <a:r>
                        <a:rPr lang="en-US" sz="1400" b="0" dirty="0">
                          <a:solidFill>
                            <a:schemeClr val="tx1"/>
                          </a:solidFill>
                        </a:rPr>
                        <a:t>•  If not improving within 14 days, withhold erdafitinib until improving; once </a:t>
                      </a:r>
                    </a:p>
                    <a:p>
                      <a:r>
                        <a:rPr lang="en-US" sz="1400" b="0" dirty="0">
                          <a:solidFill>
                            <a:schemeClr val="tx1"/>
                          </a:solidFill>
                        </a:rPr>
                        <a:t>   improving, may resume at the next lower dose level</a:t>
                      </a:r>
                    </a:p>
                    <a:p>
                      <a:r>
                        <a:rPr lang="en-US" sz="1400" b="0" dirty="0">
                          <a:solidFill>
                            <a:schemeClr val="tx1"/>
                          </a:solidFill>
                        </a:rPr>
                        <a:t>Upon restarting erdafitinib, monitor for recurrence every 1 to 2 weeks for a month; if recurs or has not improved after 4 weeks of withholding erdafitinib, consider permanent discontinuation</a:t>
                      </a:r>
                      <a:endParaRPr lang="en-US" sz="1400" b="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78428562"/>
                  </a:ext>
                </a:extLst>
              </a:tr>
            </a:tbl>
          </a:graphicData>
        </a:graphic>
      </p:graphicFrame>
      <p:sp>
        <p:nvSpPr>
          <p:cNvPr id="6" name="Footer Placeholder 8">
            <a:extLst>
              <a:ext uri="{FF2B5EF4-FFF2-40B4-BE49-F238E27FC236}">
                <a16:creationId xmlns:a16="http://schemas.microsoft.com/office/drawing/2014/main" id="{3D540240-B7F8-3E4F-CFAB-2F4818288015}"/>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pPr lvl="0">
              <a:spcBef>
                <a:spcPts val="1000"/>
              </a:spcBef>
              <a:buClr>
                <a:srgbClr val="00A7E1"/>
              </a:buClr>
              <a:defRPr/>
            </a:pPr>
            <a:r>
              <a:rPr lang="en-US">
                <a:solidFill>
                  <a:srgbClr val="6E7E83">
                    <a:lumMod val="50000"/>
                  </a:srgbClr>
                </a:solidFill>
                <a:latin typeface="Arial" panose="020B0604020202020204" pitchFamily="34" charset="0"/>
                <a:cs typeface="Arial" panose="020B0604020202020204" pitchFamily="34" charset="0"/>
              </a:rPr>
              <a:t>Erdafitinib. Prescribing information. Janssen Biotech, Inc; 2026.</a:t>
            </a:r>
          </a:p>
        </p:txBody>
      </p:sp>
    </p:spTree>
    <p:extLst>
      <p:ext uri="{BB962C8B-B14F-4D97-AF65-F5344CB8AC3E}">
        <p14:creationId xmlns:p14="http://schemas.microsoft.com/office/powerpoint/2010/main" val="24826592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B3F96-FDA7-E9D7-4B53-72BC53DDB0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E74014-3E8D-467B-E6CA-4CBD06BD0F77}"/>
              </a:ext>
            </a:extLst>
          </p:cNvPr>
          <p:cNvSpPr>
            <a:spLocks noGrp="1"/>
          </p:cNvSpPr>
          <p:nvPr>
            <p:ph type="title"/>
          </p:nvPr>
        </p:nvSpPr>
        <p:spPr>
          <a:xfrm>
            <a:off x="676275" y="215778"/>
            <a:ext cx="10515600" cy="871393"/>
          </a:xfrm>
        </p:spPr>
        <p:txBody>
          <a:bodyPr>
            <a:normAutofit/>
          </a:bodyPr>
          <a:lstStyle/>
          <a:p>
            <a:r>
              <a:rPr lang="en-US" sz="3200"/>
              <a:t>Trastuzumab Deruxtecan: AE Management</a:t>
            </a:r>
          </a:p>
        </p:txBody>
      </p:sp>
      <p:sp>
        <p:nvSpPr>
          <p:cNvPr id="4" name="Text Placeholder 5">
            <a:extLst>
              <a:ext uri="{FF2B5EF4-FFF2-40B4-BE49-F238E27FC236}">
                <a16:creationId xmlns:a16="http://schemas.microsoft.com/office/drawing/2014/main" id="{AF545608-E31C-51E1-E4AA-3A74499D0F0E}"/>
              </a:ext>
            </a:extLst>
          </p:cNvPr>
          <p:cNvSpPr txBox="1">
            <a:spLocks/>
          </p:cNvSpPr>
          <p:nvPr/>
        </p:nvSpPr>
        <p:spPr>
          <a:xfrm>
            <a:off x="228672" y="4642906"/>
            <a:ext cx="7397122" cy="29869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1000" b="0" i="0" kern="1200">
                <a:solidFill>
                  <a:schemeClr val="tx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2"/>
              </a:buClr>
              <a:buFont typeface="System Font Regular"/>
              <a:buChar char="-"/>
              <a:defRPr sz="2400" b="0" i="0" kern="1200">
                <a:solidFill>
                  <a:schemeClr val="tx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2"/>
              </a:buClr>
              <a:buFont typeface="System Font Regular"/>
              <a:buChar char="&gt;"/>
              <a:defRPr sz="2000" b="0" i="0" kern="1200">
                <a:solidFill>
                  <a:schemeClr val="tx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2"/>
              </a:buClr>
              <a:buFont typeface="Wingdings" pitchFamily="2" charset="2"/>
              <a:buChar char="§"/>
              <a:defRPr sz="1800" b="0" i="0" kern="1200">
                <a:solidFill>
                  <a:schemeClr val="tx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2"/>
              </a:buClr>
              <a:buFont typeface="Courier New" panose="02070309020205020404" pitchFamily="49" charset="0"/>
              <a:buChar char="o"/>
              <a:defRPr sz="1800" b="0" i="0" kern="1200">
                <a:solidFill>
                  <a:schemeClr val="tx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A7E1"/>
              </a:buClr>
              <a:buSzTx/>
              <a:buFont typeface="Arial" panose="020B0604020202020204" pitchFamily="34" charset="0"/>
              <a:buNone/>
              <a:tabLst/>
              <a:defRPr/>
            </a:pPr>
            <a:endParaRPr kumimoji="0" lang="en-US" sz="9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80E48B27-0D4F-33BB-3E03-739508BAE5B5}"/>
              </a:ext>
            </a:extLst>
          </p:cNvPr>
          <p:cNvGrpSpPr/>
          <p:nvPr/>
        </p:nvGrpSpPr>
        <p:grpSpPr>
          <a:xfrm>
            <a:off x="1619591" y="1087171"/>
            <a:ext cx="8952817" cy="5045499"/>
            <a:chOff x="1429312" y="1009212"/>
            <a:chExt cx="9333376" cy="5259969"/>
          </a:xfrm>
        </p:grpSpPr>
        <p:pic>
          <p:nvPicPr>
            <p:cNvPr id="6" name="Picture 5">
              <a:extLst>
                <a:ext uri="{FF2B5EF4-FFF2-40B4-BE49-F238E27FC236}">
                  <a16:creationId xmlns:a16="http://schemas.microsoft.com/office/drawing/2014/main" id="{0FDAEABE-2245-37A2-371B-87C2347F7D69}"/>
                </a:ext>
              </a:extLst>
            </p:cNvPr>
            <p:cNvPicPr>
              <a:picLocks noChangeAspect="1"/>
            </p:cNvPicPr>
            <p:nvPr/>
          </p:nvPicPr>
          <p:blipFill>
            <a:blip r:embed="rId3"/>
            <a:stretch>
              <a:fillRect/>
            </a:stretch>
          </p:blipFill>
          <p:spPr>
            <a:xfrm>
              <a:off x="1429312" y="1009212"/>
              <a:ext cx="9333376" cy="5259969"/>
            </a:xfrm>
            <a:prstGeom prst="rect">
              <a:avLst/>
            </a:prstGeom>
          </p:spPr>
        </p:pic>
        <p:sp>
          <p:nvSpPr>
            <p:cNvPr id="3" name="Rectangle: Rounded Corners 2">
              <a:extLst>
                <a:ext uri="{FF2B5EF4-FFF2-40B4-BE49-F238E27FC236}">
                  <a16:creationId xmlns:a16="http://schemas.microsoft.com/office/drawing/2014/main" id="{4EF16451-9841-CE59-5CCF-873D6A6F3B67}"/>
                </a:ext>
              </a:extLst>
            </p:cNvPr>
            <p:cNvSpPr/>
            <p:nvPr/>
          </p:nvSpPr>
          <p:spPr>
            <a:xfrm>
              <a:off x="2464576" y="5326003"/>
              <a:ext cx="1044767" cy="205014"/>
            </a:xfrm>
            <a:prstGeom prst="roundRect">
              <a:avLst/>
            </a:prstGeom>
            <a:solidFill>
              <a:srgbClr val="C9D3DF"/>
            </a:solidFill>
            <a:ln w="12700" cap="flat" cmpd="sng" algn="ctr">
              <a:solidFill>
                <a:srgbClr val="00548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a:ea typeface="+mn-ea"/>
                  <a:cs typeface="+mn-cs"/>
                </a:rPr>
                <a:t>See next slide</a:t>
              </a:r>
            </a:p>
          </p:txBody>
        </p:sp>
      </p:grpSp>
      <p:sp>
        <p:nvSpPr>
          <p:cNvPr id="7" name="Footer Placeholder 8">
            <a:extLst>
              <a:ext uri="{FF2B5EF4-FFF2-40B4-BE49-F238E27FC236}">
                <a16:creationId xmlns:a16="http://schemas.microsoft.com/office/drawing/2014/main" id="{4F368293-C1CA-A3B3-B0F2-85F106B8190B}"/>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pPr lvl="0">
              <a:spcBef>
                <a:spcPts val="1000"/>
              </a:spcBef>
              <a:buClr>
                <a:srgbClr val="00A7E1"/>
              </a:buClr>
              <a:defRPr/>
            </a:pPr>
            <a:r>
              <a:rPr lang="en-US">
                <a:solidFill>
                  <a:srgbClr val="6E7E83">
                    <a:lumMod val="50000"/>
                  </a:srgbClr>
                </a:solidFill>
                <a:latin typeface="Arial" panose="020B0604020202020204" pitchFamily="34" charset="0"/>
                <a:cs typeface="Arial" panose="020B0604020202020204" pitchFamily="34" charset="0"/>
              </a:rPr>
              <a:t>Rugo HS, et al. </a:t>
            </a:r>
            <a:r>
              <a:rPr lang="en-US" i="1">
                <a:solidFill>
                  <a:srgbClr val="6E7E83">
                    <a:lumMod val="50000"/>
                  </a:srgbClr>
                </a:solidFill>
                <a:latin typeface="Arial" panose="020B0604020202020204" pitchFamily="34" charset="0"/>
                <a:cs typeface="Arial" panose="020B0604020202020204" pitchFamily="34" charset="0"/>
              </a:rPr>
              <a:t>ESMO Open. </a:t>
            </a:r>
            <a:r>
              <a:rPr lang="en-US">
                <a:solidFill>
                  <a:srgbClr val="6E7E83">
                    <a:lumMod val="50000"/>
                  </a:srgbClr>
                </a:solidFill>
                <a:latin typeface="Arial" panose="020B0604020202020204" pitchFamily="34" charset="0"/>
                <a:cs typeface="Arial" panose="020B0604020202020204" pitchFamily="34" charset="0"/>
              </a:rPr>
              <a:t>2022;7(4):100553.</a:t>
            </a:r>
          </a:p>
        </p:txBody>
      </p:sp>
    </p:spTree>
    <p:extLst>
      <p:ext uri="{BB962C8B-B14F-4D97-AF65-F5344CB8AC3E}">
        <p14:creationId xmlns:p14="http://schemas.microsoft.com/office/powerpoint/2010/main" val="10209579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6F28C-3DEA-D76C-7932-D21D80417E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79BD66-5B40-CB59-85BE-4E1EBF05A35B}"/>
              </a:ext>
            </a:extLst>
          </p:cNvPr>
          <p:cNvSpPr>
            <a:spLocks noGrp="1"/>
          </p:cNvSpPr>
          <p:nvPr>
            <p:ph type="title"/>
          </p:nvPr>
        </p:nvSpPr>
        <p:spPr>
          <a:xfrm>
            <a:off x="838200" y="365125"/>
            <a:ext cx="10515600" cy="871393"/>
          </a:xfrm>
        </p:spPr>
        <p:txBody>
          <a:bodyPr>
            <a:noAutofit/>
          </a:bodyPr>
          <a:lstStyle/>
          <a:p>
            <a:r>
              <a:rPr lang="en-US"/>
              <a:t>Trastuzumab Deruxtecan: </a:t>
            </a:r>
            <a:br>
              <a:rPr lang="en-US"/>
            </a:br>
            <a:r>
              <a:rPr lang="en-US"/>
              <a:t>ILD/Pneumonitis Management</a:t>
            </a:r>
          </a:p>
        </p:txBody>
      </p:sp>
      <p:sp>
        <p:nvSpPr>
          <p:cNvPr id="4" name="Text Placeholder 5">
            <a:extLst>
              <a:ext uri="{FF2B5EF4-FFF2-40B4-BE49-F238E27FC236}">
                <a16:creationId xmlns:a16="http://schemas.microsoft.com/office/drawing/2014/main" id="{60C87A76-EB92-F7A5-31FA-C101B66C44BD}"/>
              </a:ext>
            </a:extLst>
          </p:cNvPr>
          <p:cNvSpPr txBox="1">
            <a:spLocks/>
          </p:cNvSpPr>
          <p:nvPr/>
        </p:nvSpPr>
        <p:spPr>
          <a:xfrm>
            <a:off x="681125" y="4658216"/>
            <a:ext cx="7397122" cy="29869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1000" b="0" i="0" kern="1200">
                <a:solidFill>
                  <a:schemeClr val="tx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2"/>
              </a:buClr>
              <a:buFont typeface="System Font Regular"/>
              <a:buChar char="-"/>
              <a:defRPr sz="2400" b="0" i="0" kern="1200">
                <a:solidFill>
                  <a:schemeClr val="tx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2"/>
              </a:buClr>
              <a:buFont typeface="System Font Regular"/>
              <a:buChar char="&gt;"/>
              <a:defRPr sz="2000" b="0" i="0" kern="1200">
                <a:solidFill>
                  <a:schemeClr val="tx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2"/>
              </a:buClr>
              <a:buFont typeface="Wingdings" pitchFamily="2" charset="2"/>
              <a:buChar char="§"/>
              <a:defRPr sz="1800" b="0" i="0" kern="1200">
                <a:solidFill>
                  <a:schemeClr val="tx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2"/>
              </a:buClr>
              <a:buFont typeface="Courier New" panose="02070309020205020404" pitchFamily="49" charset="0"/>
              <a:buChar char="o"/>
              <a:defRPr sz="1800" b="0" i="0" kern="1200">
                <a:solidFill>
                  <a:schemeClr val="tx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A7E1"/>
              </a:buClr>
              <a:buSzTx/>
              <a:buFont typeface="Arial" panose="020B0604020202020204" pitchFamily="34" charset="0"/>
              <a:buNone/>
              <a:tabLst/>
              <a:defRPr/>
            </a:pPr>
            <a:endParaRPr kumimoji="0" lang="en-US" sz="8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4CBECFBD-54A2-2DA1-5F32-8E4BDE31CF14}"/>
              </a:ext>
            </a:extLst>
          </p:cNvPr>
          <p:cNvPicPr>
            <a:picLocks noChangeAspect="1"/>
          </p:cNvPicPr>
          <p:nvPr/>
        </p:nvPicPr>
        <p:blipFill>
          <a:blip r:embed="rId3"/>
          <a:stretch>
            <a:fillRect/>
          </a:stretch>
        </p:blipFill>
        <p:spPr>
          <a:xfrm>
            <a:off x="3080153" y="1952869"/>
            <a:ext cx="2867314" cy="1927525"/>
          </a:xfrm>
          <a:prstGeom prst="rect">
            <a:avLst/>
          </a:prstGeom>
        </p:spPr>
      </p:pic>
      <p:sp>
        <p:nvSpPr>
          <p:cNvPr id="7" name="Rectangle 6">
            <a:extLst>
              <a:ext uri="{FF2B5EF4-FFF2-40B4-BE49-F238E27FC236}">
                <a16:creationId xmlns:a16="http://schemas.microsoft.com/office/drawing/2014/main" id="{E527EEE8-CCA5-F811-8F3B-7552D27516F8}"/>
              </a:ext>
            </a:extLst>
          </p:cNvPr>
          <p:cNvSpPr/>
          <p:nvPr/>
        </p:nvSpPr>
        <p:spPr>
          <a:xfrm>
            <a:off x="6110818" y="1950733"/>
            <a:ext cx="3355911" cy="1924162"/>
          </a:xfrm>
          <a:prstGeom prst="rect">
            <a:avLst/>
          </a:prstGeom>
          <a:solidFill>
            <a:schemeClr val="tx1">
              <a:lumMod val="60000"/>
              <a:lumOff val="40000"/>
            </a:schemeClr>
          </a:solidFill>
          <a:ln w="12700" cap="flat" cmpd="sng" algn="ctr">
            <a:noFill/>
            <a:prstDash val="solid"/>
            <a:miter lim="800000"/>
          </a:ln>
          <a:effectLst/>
        </p:spPr>
        <p:txBody>
          <a:bodyPr lIns="64008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panose="020B0604020202020204"/>
                <a:ea typeface="+mn-ea"/>
                <a:cs typeface="+mn-cs"/>
              </a:rPr>
              <a:t>Symptoms include:</a:t>
            </a:r>
          </a:p>
          <a:p>
            <a:pPr marL="576263" lvl="1" indent="-287338">
              <a:buFont typeface="Arial" panose="020B0604020202020204" pitchFamily="34" charset="0"/>
              <a:buChar char="•"/>
              <a:defRPr/>
            </a:pPr>
            <a:r>
              <a:rPr kumimoji="0" lang="en-US" b="1" i="0" u="none" strike="noStrike" kern="0" cap="none" spc="0" normalizeH="0" baseline="0" noProof="0">
                <a:ln>
                  <a:noFill/>
                </a:ln>
                <a:solidFill>
                  <a:prstClr val="white"/>
                </a:solidFill>
                <a:effectLst/>
                <a:uLnTx/>
                <a:uFillTx/>
                <a:latin typeface="Arial" panose="020B0604020202020204"/>
                <a:ea typeface="+mn-ea"/>
                <a:cs typeface="+mn-cs"/>
              </a:rPr>
              <a:t>Hypoxia</a:t>
            </a:r>
          </a:p>
          <a:p>
            <a:pPr marL="576263" lvl="1" indent="-287338">
              <a:buFont typeface="Arial" panose="020B0604020202020204" pitchFamily="34" charset="0"/>
              <a:buChar char="•"/>
              <a:defRPr/>
            </a:pPr>
            <a:r>
              <a:rPr kumimoji="0" lang="en-US" b="1" i="0" u="none" strike="noStrike" kern="0" cap="none" spc="0" normalizeH="0" baseline="0" noProof="0">
                <a:ln>
                  <a:noFill/>
                </a:ln>
                <a:solidFill>
                  <a:prstClr val="white"/>
                </a:solidFill>
                <a:effectLst/>
                <a:uLnTx/>
                <a:uFillTx/>
                <a:latin typeface="Arial" panose="020B0604020202020204"/>
                <a:ea typeface="+mn-ea"/>
                <a:cs typeface="+mn-cs"/>
              </a:rPr>
              <a:t>Cough </a:t>
            </a:r>
          </a:p>
          <a:p>
            <a:pPr marL="576263" lvl="1" indent="-287338">
              <a:buFont typeface="Arial" panose="020B0604020202020204" pitchFamily="34" charset="0"/>
              <a:buChar char="•"/>
              <a:defRPr/>
            </a:pPr>
            <a:r>
              <a:rPr kumimoji="0" lang="en-US" b="1" i="0" u="none" strike="noStrike" kern="0" cap="none" spc="0" normalizeH="0" baseline="0" noProof="0">
                <a:ln>
                  <a:noFill/>
                </a:ln>
                <a:solidFill>
                  <a:prstClr val="white"/>
                </a:solidFill>
                <a:effectLst/>
                <a:uLnTx/>
                <a:uFillTx/>
                <a:latin typeface="Arial" panose="020B0604020202020204"/>
                <a:ea typeface="+mn-ea"/>
                <a:cs typeface="+mn-cs"/>
              </a:rPr>
              <a:t>Dyspnea</a:t>
            </a:r>
          </a:p>
        </p:txBody>
      </p:sp>
      <p:sp>
        <p:nvSpPr>
          <p:cNvPr id="8" name="Rectangle 7">
            <a:extLst>
              <a:ext uri="{FF2B5EF4-FFF2-40B4-BE49-F238E27FC236}">
                <a16:creationId xmlns:a16="http://schemas.microsoft.com/office/drawing/2014/main" id="{D9979F50-FA19-C279-2C4D-B36D8BD91684}"/>
              </a:ext>
            </a:extLst>
          </p:cNvPr>
          <p:cNvSpPr/>
          <p:nvPr/>
        </p:nvSpPr>
        <p:spPr>
          <a:xfrm>
            <a:off x="3080153" y="1412071"/>
            <a:ext cx="2867314" cy="457200"/>
          </a:xfrm>
          <a:prstGeom prst="rect">
            <a:avLst/>
          </a:prstGeom>
          <a:solidFill>
            <a:schemeClr val="tx1">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panose="020B0604020202020204"/>
                <a:ea typeface="+mn-ea"/>
                <a:cs typeface="+mn-cs"/>
              </a:rPr>
              <a:t>Radiologic Findings</a:t>
            </a:r>
          </a:p>
        </p:txBody>
      </p:sp>
      <p:sp>
        <p:nvSpPr>
          <p:cNvPr id="16" name="Rectangle: Rounded Corners 8">
            <a:extLst>
              <a:ext uri="{FF2B5EF4-FFF2-40B4-BE49-F238E27FC236}">
                <a16:creationId xmlns:a16="http://schemas.microsoft.com/office/drawing/2014/main" id="{32CFEEF3-04A0-7A23-38B6-5140888EE7F4}"/>
              </a:ext>
            </a:extLst>
          </p:cNvPr>
          <p:cNvSpPr/>
          <p:nvPr/>
        </p:nvSpPr>
        <p:spPr>
          <a:xfrm>
            <a:off x="3080153" y="4006169"/>
            <a:ext cx="6386576" cy="2166030"/>
          </a:xfrm>
          <a:prstGeom prst="rect">
            <a:avLst/>
          </a:prstGeom>
          <a:solidFill>
            <a:schemeClr val="bg1">
              <a:lumMod val="9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601696DC-DAC1-0AFD-8005-48624EA91EFB}"/>
              </a:ext>
            </a:extLst>
          </p:cNvPr>
          <p:cNvSpPr txBox="1"/>
          <p:nvPr/>
        </p:nvSpPr>
        <p:spPr>
          <a:xfrm>
            <a:off x="3367972" y="4789490"/>
            <a:ext cx="2023428" cy="646331"/>
          </a:xfrm>
          <a:prstGeom prst="rect">
            <a:avLst/>
          </a:prstGeom>
          <a:noFill/>
        </p:spPr>
        <p:txBody>
          <a:bodyPr wrap="square" rtlCol="0">
            <a:spAutoFit/>
          </a:bodyPr>
          <a:lstStyle/>
          <a:p>
            <a:r>
              <a:rPr lang="en-US" b="1"/>
              <a:t>ILD/Pneumonitis </a:t>
            </a:r>
            <a:br>
              <a:rPr lang="en-US" b="1"/>
            </a:br>
            <a:r>
              <a:rPr lang="en-US" b="1"/>
              <a:t>(10%)</a:t>
            </a:r>
          </a:p>
        </p:txBody>
      </p:sp>
      <p:sp>
        <p:nvSpPr>
          <p:cNvPr id="19" name="Arrow: Right 18">
            <a:extLst>
              <a:ext uri="{FF2B5EF4-FFF2-40B4-BE49-F238E27FC236}">
                <a16:creationId xmlns:a16="http://schemas.microsoft.com/office/drawing/2014/main" id="{88F9A4B6-94E0-53B0-DF1C-CEA9DCF598EB}"/>
              </a:ext>
            </a:extLst>
          </p:cNvPr>
          <p:cNvSpPr/>
          <p:nvPr/>
        </p:nvSpPr>
        <p:spPr>
          <a:xfrm>
            <a:off x="5444924" y="4789490"/>
            <a:ext cx="582355" cy="646331"/>
          </a:xfrm>
          <a:prstGeom prst="rightArrow">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E018090E-404D-A811-5EA5-16D10AF42582}"/>
              </a:ext>
            </a:extLst>
          </p:cNvPr>
          <p:cNvSpPr txBox="1"/>
          <p:nvPr/>
        </p:nvSpPr>
        <p:spPr>
          <a:xfrm>
            <a:off x="6083924" y="4212021"/>
            <a:ext cx="3240741" cy="1754326"/>
          </a:xfrm>
          <a:prstGeom prst="rect">
            <a:avLst/>
          </a:prstGeom>
          <a:noFill/>
        </p:spPr>
        <p:txBody>
          <a:bodyPr wrap="square" rtlCol="0">
            <a:spAutoFit/>
          </a:bodyPr>
          <a:lstStyle/>
          <a:p>
            <a:pPr marL="285750" indent="-285750">
              <a:buFont typeface="Arial" panose="020B0604020202020204" pitchFamily="34" charset="0"/>
              <a:buChar char="•"/>
            </a:pPr>
            <a:r>
              <a:rPr lang="en-US" b="1"/>
              <a:t>No symptoms</a:t>
            </a:r>
            <a:r>
              <a:rPr lang="en-US"/>
              <a:t>: Hold and recheck scan in 28 days; can restart if resolved</a:t>
            </a:r>
          </a:p>
          <a:p>
            <a:pPr marL="285750" indent="-285750">
              <a:buFont typeface="Arial" panose="020B0604020202020204" pitchFamily="34" charset="0"/>
              <a:buChar char="•"/>
            </a:pPr>
            <a:r>
              <a:rPr lang="en-US" b="1"/>
              <a:t>With symptoms</a:t>
            </a:r>
            <a:r>
              <a:rPr lang="en-US"/>
              <a:t>: Use steroids and discontinue permanently</a:t>
            </a:r>
          </a:p>
        </p:txBody>
      </p:sp>
      <p:sp>
        <p:nvSpPr>
          <p:cNvPr id="11" name="Footer Placeholder 8">
            <a:extLst>
              <a:ext uri="{FF2B5EF4-FFF2-40B4-BE49-F238E27FC236}">
                <a16:creationId xmlns:a16="http://schemas.microsoft.com/office/drawing/2014/main" id="{9329414D-25FF-3B3B-6492-58ABF2E69B55}"/>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pPr lvl="0">
              <a:spcBef>
                <a:spcPts val="1000"/>
              </a:spcBef>
              <a:buClr>
                <a:srgbClr val="00A7E1"/>
              </a:buClr>
              <a:defRPr/>
            </a:pPr>
            <a:r>
              <a:rPr lang="en-US" err="1">
                <a:solidFill>
                  <a:srgbClr val="6E7E83">
                    <a:lumMod val="50000"/>
                  </a:srgbClr>
                </a:solidFill>
                <a:latin typeface="Arial" panose="020B0604020202020204" pitchFamily="34" charset="0"/>
                <a:cs typeface="Arial" panose="020B0604020202020204" pitchFamily="34" charset="0"/>
              </a:rPr>
              <a:t>Abuhelwa</a:t>
            </a:r>
            <a:r>
              <a:rPr lang="en-US">
                <a:solidFill>
                  <a:srgbClr val="6E7E83">
                    <a:lumMod val="50000"/>
                  </a:srgbClr>
                </a:solidFill>
                <a:latin typeface="Arial" panose="020B0604020202020204" pitchFamily="34" charset="0"/>
                <a:cs typeface="Arial" panose="020B0604020202020204" pitchFamily="34" charset="0"/>
              </a:rPr>
              <a:t> Z, et al. </a:t>
            </a:r>
            <a:r>
              <a:rPr lang="en-US" i="1">
                <a:solidFill>
                  <a:srgbClr val="6E7E83">
                    <a:lumMod val="50000"/>
                  </a:srgbClr>
                </a:solidFill>
                <a:latin typeface="Arial" panose="020B0604020202020204" pitchFamily="34" charset="0"/>
                <a:cs typeface="Arial" panose="020B0604020202020204" pitchFamily="34" charset="0"/>
              </a:rPr>
              <a:t>Drugs</a:t>
            </a:r>
            <a:r>
              <a:rPr lang="en-US">
                <a:solidFill>
                  <a:srgbClr val="6E7E83">
                    <a:lumMod val="50000"/>
                  </a:srgbClr>
                </a:solidFill>
                <a:latin typeface="Arial" panose="020B0604020202020204" pitchFamily="34" charset="0"/>
                <a:cs typeface="Arial" panose="020B0604020202020204" pitchFamily="34" charset="0"/>
              </a:rPr>
              <a:t>. 2022;82(9):979–987.</a:t>
            </a:r>
            <a:endParaRPr lang="en-US" sz="800">
              <a:solidFill>
                <a:srgbClr val="6E7E83">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97126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349A5-B4C7-B70D-39B4-E7328761EF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8D22C6-257B-3994-72C9-31CE9C90F5FE}"/>
              </a:ext>
            </a:extLst>
          </p:cNvPr>
          <p:cNvSpPr>
            <a:spLocks noGrp="1"/>
          </p:cNvSpPr>
          <p:nvPr>
            <p:ph type="title"/>
          </p:nvPr>
        </p:nvSpPr>
        <p:spPr>
          <a:xfrm>
            <a:off x="838200" y="365125"/>
            <a:ext cx="10515600" cy="871393"/>
          </a:xfrm>
        </p:spPr>
        <p:txBody>
          <a:bodyPr/>
          <a:lstStyle/>
          <a:p>
            <a:r>
              <a:rPr lang="en-US"/>
              <a:t>Sacituzumab Govitecan: AE Management</a:t>
            </a:r>
          </a:p>
        </p:txBody>
      </p:sp>
      <p:sp>
        <p:nvSpPr>
          <p:cNvPr id="9" name="Text Placeholder 4">
            <a:extLst>
              <a:ext uri="{FF2B5EF4-FFF2-40B4-BE49-F238E27FC236}">
                <a16:creationId xmlns:a16="http://schemas.microsoft.com/office/drawing/2014/main" id="{56A6DA63-E7C2-F57C-EADE-F5AA8596DBD4}"/>
              </a:ext>
            </a:extLst>
          </p:cNvPr>
          <p:cNvSpPr txBox="1">
            <a:spLocks/>
          </p:cNvSpPr>
          <p:nvPr/>
        </p:nvSpPr>
        <p:spPr>
          <a:xfrm>
            <a:off x="-185849" y="4385176"/>
            <a:ext cx="7397122" cy="29869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1000" b="0" i="0" kern="1200">
                <a:solidFill>
                  <a:schemeClr val="tx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2"/>
              </a:buClr>
              <a:buFont typeface="System Font Regular"/>
              <a:buChar char="-"/>
              <a:defRPr sz="2400" b="0" i="0" kern="1200">
                <a:solidFill>
                  <a:schemeClr val="tx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2"/>
              </a:buClr>
              <a:buFont typeface="System Font Regular"/>
              <a:buChar char="&gt;"/>
              <a:defRPr sz="2000" b="0" i="0" kern="1200">
                <a:solidFill>
                  <a:schemeClr val="tx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2"/>
              </a:buClr>
              <a:buFont typeface="Wingdings" pitchFamily="2" charset="2"/>
              <a:buChar char="§"/>
              <a:defRPr sz="1800" b="0" i="0" kern="1200">
                <a:solidFill>
                  <a:schemeClr val="tx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2"/>
              </a:buClr>
              <a:buFont typeface="Courier New" panose="02070309020205020404" pitchFamily="49" charset="0"/>
              <a:buChar char="o"/>
              <a:defRPr sz="1800" b="0" i="0" kern="1200">
                <a:solidFill>
                  <a:schemeClr val="tx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A7E1"/>
              </a:buClr>
              <a:buSzTx/>
              <a:buFont typeface="Arial" panose="020B0604020202020204" pitchFamily="34" charset="0"/>
              <a:buNone/>
              <a:tabLst/>
              <a:defRPr/>
            </a:pPr>
            <a:endParaRPr kumimoji="0" lang="en-US" sz="8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85199AB2-161E-521C-1E20-A351BE9525CB}"/>
              </a:ext>
            </a:extLst>
          </p:cNvPr>
          <p:cNvPicPr>
            <a:picLocks noChangeAspect="1"/>
          </p:cNvPicPr>
          <p:nvPr/>
        </p:nvPicPr>
        <p:blipFill>
          <a:blip r:embed="rId3"/>
          <a:srcRect t="6019"/>
          <a:stretch>
            <a:fillRect/>
          </a:stretch>
        </p:blipFill>
        <p:spPr>
          <a:xfrm>
            <a:off x="1411108" y="1570309"/>
            <a:ext cx="9375121" cy="3345889"/>
          </a:xfrm>
          <a:prstGeom prst="rect">
            <a:avLst/>
          </a:prstGeom>
        </p:spPr>
      </p:pic>
      <p:sp>
        <p:nvSpPr>
          <p:cNvPr id="11" name="TextBox 10">
            <a:extLst>
              <a:ext uri="{FF2B5EF4-FFF2-40B4-BE49-F238E27FC236}">
                <a16:creationId xmlns:a16="http://schemas.microsoft.com/office/drawing/2014/main" id="{80871825-A54C-2917-4C5F-688F147A74D1}"/>
              </a:ext>
            </a:extLst>
          </p:cNvPr>
          <p:cNvSpPr txBox="1"/>
          <p:nvPr/>
        </p:nvSpPr>
        <p:spPr>
          <a:xfrm>
            <a:off x="1411108" y="4880527"/>
            <a:ext cx="8881470" cy="923330"/>
          </a:xfrm>
          <a:prstGeom prst="rect">
            <a:avLst/>
          </a:prstGeom>
          <a:noFill/>
        </p:spPr>
        <p:txBody>
          <a:bodyPr wrap="none" rtlCol="0">
            <a:spAutoFit/>
          </a:bodyPr>
          <a:lstStyle/>
          <a:p>
            <a:pPr marL="285750" indent="-285750">
              <a:buClr>
                <a:schemeClr val="accent3"/>
              </a:buClr>
              <a:buFont typeface="Arial" panose="020B0604020202020204" pitchFamily="34" charset="0"/>
              <a:buChar char="•"/>
            </a:pPr>
            <a:r>
              <a:rPr lang="en-US"/>
              <a:t>Neutropenia and diarrhea are the most common heme and GI toxicity, respectively</a:t>
            </a:r>
          </a:p>
          <a:p>
            <a:pPr marL="285750" indent="-285750">
              <a:buClr>
                <a:schemeClr val="accent3"/>
              </a:buClr>
              <a:buFont typeface="Arial" panose="020B0604020202020204" pitchFamily="34" charset="0"/>
              <a:buChar char="•"/>
            </a:pPr>
            <a:r>
              <a:rPr lang="en-US"/>
              <a:t>Consider cycle 1 dose reduction and add myeloid growth factor as needed</a:t>
            </a:r>
          </a:p>
          <a:p>
            <a:pPr marL="285750" indent="-285750">
              <a:buClr>
                <a:schemeClr val="accent3"/>
              </a:buClr>
              <a:buFont typeface="Arial" panose="020B0604020202020204" pitchFamily="34" charset="0"/>
              <a:buChar char="•"/>
            </a:pPr>
            <a:r>
              <a:rPr lang="en-US"/>
              <a:t>Conduct weekly labs in cycle 1 </a:t>
            </a:r>
          </a:p>
        </p:txBody>
      </p:sp>
      <p:sp>
        <p:nvSpPr>
          <p:cNvPr id="3" name="TextBox 2">
            <a:extLst>
              <a:ext uri="{FF2B5EF4-FFF2-40B4-BE49-F238E27FC236}">
                <a16:creationId xmlns:a16="http://schemas.microsoft.com/office/drawing/2014/main" id="{51EAA487-ECDA-1F0C-4C06-280D48F04C82}"/>
              </a:ext>
            </a:extLst>
          </p:cNvPr>
          <p:cNvSpPr txBox="1"/>
          <p:nvPr/>
        </p:nvSpPr>
        <p:spPr>
          <a:xfrm>
            <a:off x="1376082" y="1236518"/>
            <a:ext cx="9870974" cy="276999"/>
          </a:xfrm>
          <a:prstGeom prst="rect">
            <a:avLst/>
          </a:prstGeom>
          <a:noFill/>
        </p:spPr>
        <p:txBody>
          <a:bodyPr wrap="square" rtlCol="0">
            <a:spAutoFit/>
          </a:bodyPr>
          <a:lstStyle/>
          <a:p>
            <a:pPr marL="0" lvl="1">
              <a:defRPr/>
            </a:pPr>
            <a:r>
              <a:rPr kumimoji="0" lang="en-US" sz="1200" b="1" i="0" u="none" strike="noStrike" kern="0" cap="none" spc="0" normalizeH="0" baseline="0" noProof="0">
                <a:ln>
                  <a:noFill/>
                </a:ln>
                <a:solidFill>
                  <a:prstClr val="black"/>
                </a:solidFill>
                <a:effectLst/>
                <a:uLnTx/>
                <a:uFillTx/>
                <a:latin typeface="+mj-lt"/>
                <a:ea typeface="+mn-ea"/>
                <a:cs typeface="+mn-cs"/>
              </a:rPr>
              <a:t>Most Common TRAEs of Any Grade (Observed in ≥20% of Patients) or TRAEs </a:t>
            </a:r>
            <a:r>
              <a:rPr lang="en-US" sz="1200" b="1" kern="0">
                <a:solidFill>
                  <a:prstClr val="black"/>
                </a:solidFill>
                <a:latin typeface="+mj-lt"/>
              </a:rPr>
              <a:t>Grade ≥3 </a:t>
            </a:r>
            <a:r>
              <a:rPr kumimoji="0" lang="en-US" sz="1200" b="1" i="0" u="none" strike="noStrike" kern="0" cap="none" spc="0" normalizeH="0" baseline="0" noProof="0">
                <a:ln>
                  <a:noFill/>
                </a:ln>
                <a:solidFill>
                  <a:prstClr val="black"/>
                </a:solidFill>
                <a:effectLst/>
                <a:uLnTx/>
                <a:uFillTx/>
                <a:latin typeface="+mj-lt"/>
                <a:ea typeface="+mn-ea"/>
                <a:cs typeface="+mn-cs"/>
              </a:rPr>
              <a:t>(Observed in ≥5% of Patients) (N = 113)</a:t>
            </a:r>
          </a:p>
        </p:txBody>
      </p:sp>
      <p:sp>
        <p:nvSpPr>
          <p:cNvPr id="6" name="Footer Placeholder 8">
            <a:extLst>
              <a:ext uri="{FF2B5EF4-FFF2-40B4-BE49-F238E27FC236}">
                <a16:creationId xmlns:a16="http://schemas.microsoft.com/office/drawing/2014/main" id="{A44BBB12-6034-460E-8C09-266D1F3FA80E}"/>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pPr lvl="0">
              <a:spcBef>
                <a:spcPts val="1000"/>
              </a:spcBef>
              <a:buClr>
                <a:srgbClr val="00A7E1"/>
              </a:buClr>
              <a:defRPr/>
            </a:pPr>
            <a:r>
              <a:rPr lang="en-US">
                <a:solidFill>
                  <a:srgbClr val="6E7E83">
                    <a:lumMod val="50000"/>
                  </a:srgbClr>
                </a:solidFill>
                <a:latin typeface="Arial" panose="020B0604020202020204" pitchFamily="34" charset="0"/>
                <a:cs typeface="Arial" panose="020B0604020202020204" pitchFamily="34" charset="0"/>
              </a:rPr>
              <a:t>Tagawa ST, et al. </a:t>
            </a:r>
            <a:r>
              <a:rPr lang="en-US" i="1">
                <a:solidFill>
                  <a:srgbClr val="6E7E83">
                    <a:lumMod val="50000"/>
                  </a:srgbClr>
                </a:solidFill>
                <a:latin typeface="Arial" panose="020B0604020202020204" pitchFamily="34" charset="0"/>
                <a:cs typeface="Arial" panose="020B0604020202020204" pitchFamily="34" charset="0"/>
              </a:rPr>
              <a:t>J Clin Oncol</a:t>
            </a:r>
            <a:r>
              <a:rPr lang="en-US">
                <a:solidFill>
                  <a:srgbClr val="6E7E83">
                    <a:lumMod val="50000"/>
                  </a:srgbClr>
                </a:solidFill>
                <a:latin typeface="Arial" panose="020B0604020202020204" pitchFamily="34" charset="0"/>
                <a:cs typeface="Arial" panose="020B0604020202020204" pitchFamily="34" charset="0"/>
              </a:rPr>
              <a:t>. 2021;39(22):2474-2485.</a:t>
            </a:r>
            <a:endParaRPr lang="en-US" sz="800">
              <a:solidFill>
                <a:srgbClr val="6E7E83">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8599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86DAC-130B-1D4E-072B-3235412E675C}"/>
              </a:ext>
            </a:extLst>
          </p:cNvPr>
          <p:cNvSpPr>
            <a:spLocks noGrp="1"/>
          </p:cNvSpPr>
          <p:nvPr>
            <p:ph type="title"/>
          </p:nvPr>
        </p:nvSpPr>
        <p:spPr/>
        <p:txBody>
          <a:bodyPr>
            <a:noAutofit/>
          </a:bodyPr>
          <a:lstStyle/>
          <a:p>
            <a:r>
              <a:rPr lang="en-US" altLang="en-US" sz="3600"/>
              <a:t>The Evolution of NCCN Guidelines: Updates and Clinical Relevance in Urothelial Cancer </a:t>
            </a:r>
            <a:endParaRPr lang="en-US" sz="3600"/>
          </a:p>
        </p:txBody>
      </p:sp>
      <p:sp>
        <p:nvSpPr>
          <p:cNvPr id="4" name="Subtitle 3">
            <a:extLst>
              <a:ext uri="{FF2B5EF4-FFF2-40B4-BE49-F238E27FC236}">
                <a16:creationId xmlns:a16="http://schemas.microsoft.com/office/drawing/2014/main" id="{2BDF229C-6EC7-09F6-65D6-106C6DF0744F}"/>
              </a:ext>
            </a:extLst>
          </p:cNvPr>
          <p:cNvSpPr>
            <a:spLocks noGrp="1"/>
          </p:cNvSpPr>
          <p:nvPr>
            <p:ph type="body" idx="1"/>
          </p:nvPr>
        </p:nvSpPr>
        <p:spPr/>
        <p:txBody>
          <a:bodyPr/>
          <a:lstStyle/>
          <a:p>
            <a:r>
              <a:rPr lang="en-US"/>
              <a:t>The end of the “platinum eligibility” era </a:t>
            </a:r>
          </a:p>
        </p:txBody>
      </p:sp>
    </p:spTree>
    <p:extLst>
      <p:ext uri="{BB962C8B-B14F-4D97-AF65-F5344CB8AC3E}">
        <p14:creationId xmlns:p14="http://schemas.microsoft.com/office/powerpoint/2010/main" val="25020632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487CC-59B3-4E66-A60F-1174951179A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7710B13-CBFE-E055-063B-2EE82138D97A}"/>
              </a:ext>
            </a:extLst>
          </p:cNvPr>
          <p:cNvSpPr>
            <a:spLocks noGrp="1"/>
          </p:cNvSpPr>
          <p:nvPr>
            <p:ph type="title"/>
          </p:nvPr>
        </p:nvSpPr>
        <p:spPr>
          <a:xfrm>
            <a:off x="1130642" y="1176337"/>
            <a:ext cx="9930715" cy="2252661"/>
          </a:xfrm>
        </p:spPr>
        <p:txBody>
          <a:bodyPr>
            <a:noAutofit/>
          </a:bodyPr>
          <a:lstStyle/>
          <a:p>
            <a:r>
              <a:rPr lang="en-US" altLang="en-US"/>
              <a:t>Best Practices for Multidisciplinary Care</a:t>
            </a:r>
            <a:endParaRPr lang="en-US"/>
          </a:p>
        </p:txBody>
      </p:sp>
      <p:sp>
        <p:nvSpPr>
          <p:cNvPr id="4" name="Subtitle 3">
            <a:extLst>
              <a:ext uri="{FF2B5EF4-FFF2-40B4-BE49-F238E27FC236}">
                <a16:creationId xmlns:a16="http://schemas.microsoft.com/office/drawing/2014/main" id="{7E7E0689-5C16-F0E7-E36F-8CA68B8EC172}"/>
              </a:ext>
            </a:extLst>
          </p:cNvPr>
          <p:cNvSpPr>
            <a:spLocks noGrp="1"/>
          </p:cNvSpPr>
          <p:nvPr>
            <p:ph type="body" idx="1"/>
          </p:nvPr>
        </p:nvSpPr>
        <p:spPr>
          <a:xfrm>
            <a:off x="1130642" y="3588327"/>
            <a:ext cx="9930715" cy="1801986"/>
          </a:xfrm>
        </p:spPr>
        <p:txBody>
          <a:bodyPr/>
          <a:lstStyle/>
          <a:p>
            <a:r>
              <a:rPr lang="en-US"/>
              <a:t>It takes a village to manage patients!</a:t>
            </a:r>
          </a:p>
        </p:txBody>
      </p:sp>
    </p:spTree>
    <p:extLst>
      <p:ext uri="{BB962C8B-B14F-4D97-AF65-F5344CB8AC3E}">
        <p14:creationId xmlns:p14="http://schemas.microsoft.com/office/powerpoint/2010/main" val="9990726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63C9F-5795-BE0D-DBD9-787A41666F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6588ED-13A0-77F2-3DF0-7011F8FFC7A8}"/>
              </a:ext>
            </a:extLst>
          </p:cNvPr>
          <p:cNvSpPr>
            <a:spLocks noGrp="1"/>
          </p:cNvSpPr>
          <p:nvPr>
            <p:ph type="title"/>
          </p:nvPr>
        </p:nvSpPr>
        <p:spPr/>
        <p:txBody>
          <a:bodyPr>
            <a:normAutofit fontScale="90000"/>
          </a:bodyPr>
          <a:lstStyle/>
          <a:p>
            <a:r>
              <a:rPr lang="en-US"/>
              <a:t>Multidisciplinary Team Is Critical for Oncology Care</a:t>
            </a:r>
          </a:p>
        </p:txBody>
      </p:sp>
      <p:sp>
        <p:nvSpPr>
          <p:cNvPr id="3" name="Content Placeholder 2">
            <a:extLst>
              <a:ext uri="{FF2B5EF4-FFF2-40B4-BE49-F238E27FC236}">
                <a16:creationId xmlns:a16="http://schemas.microsoft.com/office/drawing/2014/main" id="{98A11760-3F6C-564B-6EE7-058FC2F068EE}"/>
              </a:ext>
            </a:extLst>
          </p:cNvPr>
          <p:cNvSpPr>
            <a:spLocks noGrp="1"/>
          </p:cNvSpPr>
          <p:nvPr>
            <p:ph idx="1"/>
          </p:nvPr>
        </p:nvSpPr>
        <p:spPr>
          <a:xfrm>
            <a:off x="838199" y="1331283"/>
            <a:ext cx="10860741" cy="4518799"/>
          </a:xfrm>
        </p:spPr>
        <p:txBody>
          <a:bodyPr>
            <a:normAutofit fontScale="85000" lnSpcReduction="20000"/>
          </a:bodyPr>
          <a:lstStyle/>
          <a:p>
            <a:pPr>
              <a:lnSpc>
                <a:spcPct val="115000"/>
              </a:lnSpc>
              <a:spcBef>
                <a:spcPts val="600"/>
              </a:spcBef>
              <a:spcAft>
                <a:spcPts val="600"/>
              </a:spcAft>
            </a:pPr>
            <a:r>
              <a:rPr lang="en-US" sz="320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rPr>
              <a:t>Physician extenders/infusion room nurses – non-</a:t>
            </a:r>
            <a:r>
              <a:rPr lang="en-US" sz="3200">
                <a:solidFill>
                  <a:srgbClr val="3A3A3A"/>
                </a:solidFill>
                <a:ea typeface="Times New Roman" panose="02020603050405020304" pitchFamily="18" charset="0"/>
                <a:cs typeface="Times New Roman" panose="02020603050405020304" pitchFamily="18" charset="0"/>
              </a:rPr>
              <a:t>day </a:t>
            </a:r>
            <a:r>
              <a:rPr lang="en-US" sz="320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rPr>
              <a:t>1 visits</a:t>
            </a:r>
          </a:p>
          <a:p>
            <a:pPr>
              <a:lnSpc>
                <a:spcPct val="115000"/>
              </a:lnSpc>
              <a:spcBef>
                <a:spcPts val="600"/>
              </a:spcBef>
              <a:spcAft>
                <a:spcPts val="600"/>
              </a:spcAft>
            </a:pPr>
            <a:r>
              <a:rPr lang="en-US" sz="3200">
                <a:solidFill>
                  <a:srgbClr val="3A3A3A"/>
                </a:solidFill>
                <a:ea typeface="Times New Roman" panose="02020603050405020304" pitchFamily="18" charset="0"/>
                <a:cs typeface="Times New Roman" panose="02020603050405020304" pitchFamily="18" charset="0"/>
              </a:rPr>
              <a:t>Phone triage with qualified nurses</a:t>
            </a:r>
          </a:p>
          <a:p>
            <a:pPr>
              <a:lnSpc>
                <a:spcPct val="115000"/>
              </a:lnSpc>
              <a:spcBef>
                <a:spcPts val="600"/>
              </a:spcBef>
              <a:spcAft>
                <a:spcPts val="600"/>
              </a:spcAft>
            </a:pPr>
            <a:r>
              <a:rPr lang="en-US" sz="320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rPr>
              <a:t>Collaboration among </a:t>
            </a:r>
            <a:r>
              <a:rPr lang="en-US" sz="3200">
                <a:solidFill>
                  <a:srgbClr val="3A3A3A"/>
                </a:solidFill>
                <a:ea typeface="Times New Roman" panose="02020603050405020304" pitchFamily="18" charset="0"/>
                <a:cs typeface="Times New Roman" panose="02020603050405020304" pitchFamily="18" charset="0"/>
              </a:rPr>
              <a:t>d</a:t>
            </a:r>
            <a:r>
              <a:rPr lang="en-US" sz="320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rPr>
              <a:t>ermatology, pulmonology, </a:t>
            </a:r>
            <a:br>
              <a:rPr lang="en-US" sz="320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rPr>
            </a:br>
            <a:r>
              <a:rPr lang="en-US" sz="320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rPr>
              <a:t>ophthalmology, endocrinology, PM&amp;R, pain and </a:t>
            </a:r>
            <a:br>
              <a:rPr lang="en-US" sz="320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rPr>
            </a:br>
            <a:r>
              <a:rPr lang="en-US" sz="320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rPr>
              <a:t>palliative care, cardiology, hepatology/GI, and PCP</a:t>
            </a:r>
          </a:p>
          <a:p>
            <a:pPr>
              <a:lnSpc>
                <a:spcPct val="115000"/>
              </a:lnSpc>
              <a:spcBef>
                <a:spcPts val="600"/>
              </a:spcBef>
              <a:spcAft>
                <a:spcPts val="600"/>
              </a:spcAft>
            </a:pPr>
            <a:r>
              <a:rPr lang="en-US" sz="3200">
                <a:solidFill>
                  <a:srgbClr val="3A3A3A"/>
                </a:solidFill>
                <a:ea typeface="Times New Roman" panose="02020603050405020304" pitchFamily="18" charset="0"/>
                <a:cs typeface="Times New Roman" panose="02020603050405020304" pitchFamily="18" charset="0"/>
              </a:rPr>
              <a:t>Social workers, healthcare navigators, nurse educators, </a:t>
            </a:r>
            <a:br>
              <a:rPr lang="en-US" sz="3200">
                <a:solidFill>
                  <a:srgbClr val="3A3A3A"/>
                </a:solidFill>
                <a:ea typeface="Times New Roman" panose="02020603050405020304" pitchFamily="18" charset="0"/>
                <a:cs typeface="Times New Roman" panose="02020603050405020304" pitchFamily="18" charset="0"/>
              </a:rPr>
            </a:br>
            <a:r>
              <a:rPr lang="en-US" sz="3200">
                <a:solidFill>
                  <a:srgbClr val="3A3A3A"/>
                </a:solidFill>
                <a:ea typeface="Times New Roman" panose="02020603050405020304" pitchFamily="18" charset="0"/>
                <a:cs typeface="Times New Roman" panose="02020603050405020304" pitchFamily="18" charset="0"/>
              </a:rPr>
              <a:t>and pharmacists</a:t>
            </a:r>
          </a:p>
          <a:p>
            <a:pPr>
              <a:lnSpc>
                <a:spcPct val="115000"/>
              </a:lnSpc>
              <a:spcBef>
                <a:spcPts val="600"/>
              </a:spcBef>
              <a:spcAft>
                <a:spcPts val="600"/>
              </a:spcAft>
            </a:pPr>
            <a:r>
              <a:rPr lang="en-US" sz="320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rPr>
              <a:t>Oncology urgent care </a:t>
            </a:r>
          </a:p>
          <a:p>
            <a:pPr>
              <a:lnSpc>
                <a:spcPct val="115000"/>
              </a:lnSpc>
              <a:spcBef>
                <a:spcPts val="600"/>
              </a:spcBef>
              <a:spcAft>
                <a:spcPts val="600"/>
              </a:spcAft>
            </a:pPr>
            <a:r>
              <a:rPr lang="en-US" sz="320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rPr>
              <a:t>Support infrastructure for managing </a:t>
            </a:r>
            <a:r>
              <a:rPr lang="en-US" sz="3200" err="1">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rPr>
              <a:t>irAE</a:t>
            </a:r>
            <a:r>
              <a:rPr lang="en-US" sz="3200" err="1">
                <a:solidFill>
                  <a:srgbClr val="3A3A3A"/>
                </a:solidFill>
                <a:ea typeface="Times New Roman" panose="02020603050405020304" pitchFamily="18" charset="0"/>
                <a:cs typeface="Times New Roman" panose="02020603050405020304" pitchFamily="18" charset="0"/>
              </a:rPr>
              <a:t>s</a:t>
            </a:r>
            <a:endParaRPr lang="en-US" sz="320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19325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39E9A-2E16-86E2-BFA0-2A121FC48A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3EA060-2013-F774-36AC-FBDFF3FFB149}"/>
              </a:ext>
            </a:extLst>
          </p:cNvPr>
          <p:cNvSpPr>
            <a:spLocks noGrp="1"/>
          </p:cNvSpPr>
          <p:nvPr>
            <p:ph type="title"/>
          </p:nvPr>
        </p:nvSpPr>
        <p:spPr/>
        <p:txBody>
          <a:bodyPr>
            <a:noAutofit/>
          </a:bodyPr>
          <a:lstStyle/>
          <a:p>
            <a:pPr marR="0" lvl="1">
              <a:lnSpc>
                <a:spcPct val="90000"/>
              </a:lnSpc>
            </a:pPr>
            <a:r>
              <a:rPr lang="en-US" sz="3200" b="1">
                <a:solidFill>
                  <a:schemeClr val="accent2"/>
                </a:solidFill>
                <a:effectLst/>
                <a:latin typeface="Arial" panose="020B0604020202020204" pitchFamily="34" charset="0"/>
                <a:ea typeface="Times New Roman" panose="02020603050405020304" pitchFamily="18" charset="0"/>
                <a:cs typeface="Times New Roman" panose="02020603050405020304" pitchFamily="18" charset="0"/>
              </a:rPr>
              <a:t>Navigating Transitions </a:t>
            </a:r>
            <a:r>
              <a:rPr lang="en-US" sz="3200" b="1">
                <a:solidFill>
                  <a:schemeClr val="accent2"/>
                </a:solidFill>
                <a:latin typeface="Arial" panose="020B0604020202020204" pitchFamily="34" charset="0"/>
                <a:ea typeface="Times New Roman" panose="02020603050405020304" pitchFamily="18" charset="0"/>
                <a:cs typeface="Times New Roman" panose="02020603050405020304" pitchFamily="18" charset="0"/>
              </a:rPr>
              <a:t>F</a:t>
            </a:r>
            <a:r>
              <a:rPr lang="en-US" sz="3200" b="1">
                <a:solidFill>
                  <a:schemeClr val="accent2"/>
                </a:solidFill>
                <a:effectLst/>
                <a:latin typeface="Arial" panose="020B0604020202020204" pitchFamily="34" charset="0"/>
                <a:ea typeface="Times New Roman" panose="02020603050405020304" pitchFamily="18" charset="0"/>
                <a:cs typeface="Times New Roman" panose="02020603050405020304" pitchFamily="18" charset="0"/>
              </a:rPr>
              <a:t>rom </a:t>
            </a:r>
            <a:r>
              <a:rPr lang="en-US" sz="3200" b="1">
                <a:solidFill>
                  <a:schemeClr val="accent2"/>
                </a:solidFill>
                <a:latin typeface="Arial" panose="020B0604020202020204" pitchFamily="34" charset="0"/>
                <a:ea typeface="Times New Roman" panose="02020603050405020304" pitchFamily="18" charset="0"/>
                <a:cs typeface="Times New Roman" panose="02020603050405020304" pitchFamily="18" charset="0"/>
              </a:rPr>
              <a:t>L</a:t>
            </a:r>
            <a:r>
              <a:rPr lang="en-US" sz="3200" b="1">
                <a:solidFill>
                  <a:schemeClr val="accent2"/>
                </a:solidFill>
                <a:effectLst/>
                <a:latin typeface="Arial" panose="020B0604020202020204" pitchFamily="34" charset="0"/>
                <a:ea typeface="Times New Roman" panose="02020603050405020304" pitchFamily="18" charset="0"/>
                <a:cs typeface="Times New Roman" panose="02020603050405020304" pitchFamily="18" charset="0"/>
              </a:rPr>
              <a:t>ocal </a:t>
            </a:r>
            <a:r>
              <a:rPr lang="en-US" sz="3200" b="1">
                <a:solidFill>
                  <a:schemeClr val="accent2"/>
                </a:solidFill>
                <a:latin typeface="Arial" panose="020B0604020202020204" pitchFamily="34" charset="0"/>
                <a:ea typeface="Times New Roman" panose="02020603050405020304" pitchFamily="18" charset="0"/>
                <a:cs typeface="Times New Roman" panose="02020603050405020304" pitchFamily="18" charset="0"/>
              </a:rPr>
              <a:t>Therapy </a:t>
            </a:r>
            <a:r>
              <a:rPr lang="en-US" sz="3200" b="1">
                <a:solidFill>
                  <a:schemeClr val="accent2"/>
                </a:solidFill>
                <a:effectLst/>
                <a:latin typeface="Arial" panose="020B0604020202020204" pitchFamily="34" charset="0"/>
                <a:ea typeface="Times New Roman" panose="02020603050405020304" pitchFamily="18" charset="0"/>
                <a:cs typeface="Times New Roman" panose="02020603050405020304" pitchFamily="18" charset="0"/>
              </a:rPr>
              <a:t>to Systemic </a:t>
            </a:r>
            <a:r>
              <a:rPr lang="en-US" sz="3200" b="1">
                <a:solidFill>
                  <a:schemeClr val="accent2"/>
                </a:solidFill>
                <a:latin typeface="Arial" panose="020B0604020202020204" pitchFamily="34" charset="0"/>
                <a:ea typeface="Times New Roman" panose="02020603050405020304" pitchFamily="18" charset="0"/>
                <a:cs typeface="Times New Roman" panose="02020603050405020304" pitchFamily="18" charset="0"/>
              </a:rPr>
              <a:t>T</a:t>
            </a:r>
            <a:r>
              <a:rPr lang="en-US" sz="3200" b="1">
                <a:solidFill>
                  <a:schemeClr val="accent2"/>
                </a:solidFill>
                <a:effectLst/>
                <a:latin typeface="Arial" panose="020B0604020202020204" pitchFamily="34" charset="0"/>
                <a:ea typeface="Times New Roman" panose="02020603050405020304" pitchFamily="18" charset="0"/>
                <a:cs typeface="Times New Roman" panose="02020603050405020304" pitchFamily="18" charset="0"/>
              </a:rPr>
              <a:t>herapy and </a:t>
            </a:r>
            <a:r>
              <a:rPr lang="en-US" sz="3200" b="1">
                <a:solidFill>
                  <a:schemeClr val="accent2"/>
                </a:solidFill>
                <a:latin typeface="Arial" panose="020B0604020202020204" pitchFamily="34" charset="0"/>
                <a:ea typeface="Times New Roman" panose="02020603050405020304" pitchFamily="18" charset="0"/>
                <a:cs typeface="Times New Roman" panose="02020603050405020304" pitchFamily="18" charset="0"/>
              </a:rPr>
              <a:t>B</a:t>
            </a:r>
            <a:r>
              <a:rPr lang="en-US" sz="3200" b="1">
                <a:solidFill>
                  <a:schemeClr val="accent2"/>
                </a:solidFill>
                <a:effectLst/>
                <a:latin typeface="Arial" panose="020B0604020202020204" pitchFamily="34" charset="0"/>
                <a:ea typeface="Times New Roman" panose="02020603050405020304" pitchFamily="18" charset="0"/>
                <a:cs typeface="Times New Roman" panose="02020603050405020304" pitchFamily="18" charset="0"/>
              </a:rPr>
              <a:t>ack to Local Therapy</a:t>
            </a:r>
          </a:p>
        </p:txBody>
      </p:sp>
      <p:sp>
        <p:nvSpPr>
          <p:cNvPr id="5" name="Content Placeholder 4">
            <a:extLst>
              <a:ext uri="{FF2B5EF4-FFF2-40B4-BE49-F238E27FC236}">
                <a16:creationId xmlns:a16="http://schemas.microsoft.com/office/drawing/2014/main" id="{4BB40B7D-723B-27DE-9DA9-15D6AEC58138}"/>
              </a:ext>
            </a:extLst>
          </p:cNvPr>
          <p:cNvSpPr>
            <a:spLocks noGrp="1"/>
          </p:cNvSpPr>
          <p:nvPr>
            <p:ph idx="1"/>
          </p:nvPr>
        </p:nvSpPr>
        <p:spPr>
          <a:xfrm>
            <a:off x="907774" y="1430675"/>
            <a:ext cx="11154238" cy="4518799"/>
          </a:xfrm>
        </p:spPr>
        <p:txBody>
          <a:bodyPr/>
          <a:lstStyle/>
          <a:p>
            <a:pPr>
              <a:lnSpc>
                <a:spcPct val="100000"/>
              </a:lnSpc>
            </a:pPr>
            <a:r>
              <a:rPr lang="en-US"/>
              <a:t>Patients are living longer with highly effective systemic therapy</a:t>
            </a:r>
          </a:p>
          <a:p>
            <a:pPr>
              <a:lnSpc>
                <a:spcPct val="100000"/>
              </a:lnSpc>
            </a:pPr>
            <a:r>
              <a:rPr lang="en-US"/>
              <a:t>Questions about local management in the metastatic setting remain unclear</a:t>
            </a:r>
          </a:p>
          <a:p>
            <a:pPr>
              <a:lnSpc>
                <a:spcPct val="100000"/>
              </a:lnSpc>
            </a:pPr>
            <a:r>
              <a:rPr lang="en-US"/>
              <a:t>Urology role is shifting and expanding – consideration of palliative surgery in patients who are stable on therapy </a:t>
            </a:r>
          </a:p>
          <a:p>
            <a:pPr>
              <a:lnSpc>
                <a:spcPct val="100000"/>
              </a:lnSpc>
            </a:pPr>
            <a:r>
              <a:rPr lang="en-US"/>
              <a:t>Radiation can be considered during treatment breaks and/or to treat </a:t>
            </a:r>
            <a:br>
              <a:rPr lang="en-US"/>
            </a:br>
            <a:r>
              <a:rPr lang="en-US"/>
              <a:t>primary cancer </a:t>
            </a:r>
          </a:p>
          <a:p>
            <a:pPr>
              <a:lnSpc>
                <a:spcPct val="100000"/>
              </a:lnSpc>
            </a:pPr>
            <a:r>
              <a:rPr lang="en-US"/>
              <a:t>This may allow for extended use of each line of treatment vs switching therapy</a:t>
            </a:r>
          </a:p>
          <a:p>
            <a:pPr>
              <a:lnSpc>
                <a:spcPct val="100000"/>
              </a:lnSpc>
            </a:pPr>
            <a:r>
              <a:rPr lang="en-US"/>
              <a:t>Palliative/supportive role of interventional radiology beyond PCN and management </a:t>
            </a:r>
          </a:p>
        </p:txBody>
      </p:sp>
    </p:spTree>
    <p:extLst>
      <p:ext uri="{BB962C8B-B14F-4D97-AF65-F5344CB8AC3E}">
        <p14:creationId xmlns:p14="http://schemas.microsoft.com/office/powerpoint/2010/main" val="17732999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22AD7-9BA4-CB89-415E-65BC45AD5049}"/>
              </a:ext>
            </a:extLst>
          </p:cNvPr>
          <p:cNvSpPr>
            <a:spLocks noGrp="1"/>
          </p:cNvSpPr>
          <p:nvPr>
            <p:ph type="title"/>
          </p:nvPr>
        </p:nvSpPr>
        <p:spPr/>
        <p:txBody>
          <a:bodyPr/>
          <a:lstStyle/>
          <a:p>
            <a:r>
              <a:rPr lang="en-US"/>
              <a:t>Team Coordination </a:t>
            </a:r>
          </a:p>
        </p:txBody>
      </p:sp>
      <p:sp>
        <p:nvSpPr>
          <p:cNvPr id="3" name="Content Placeholder 2">
            <a:extLst>
              <a:ext uri="{FF2B5EF4-FFF2-40B4-BE49-F238E27FC236}">
                <a16:creationId xmlns:a16="http://schemas.microsoft.com/office/drawing/2014/main" id="{19C6E7DF-34E1-2DD2-9D26-E520AE164C82}"/>
              </a:ext>
            </a:extLst>
          </p:cNvPr>
          <p:cNvSpPr>
            <a:spLocks noGrp="1"/>
          </p:cNvSpPr>
          <p:nvPr>
            <p:ph idx="1"/>
          </p:nvPr>
        </p:nvSpPr>
        <p:spPr>
          <a:xfrm>
            <a:off x="838201" y="1331283"/>
            <a:ext cx="4567518" cy="4518799"/>
          </a:xfrm>
        </p:spPr>
        <p:txBody>
          <a:bodyPr>
            <a:normAutofit/>
          </a:bodyPr>
          <a:lstStyle/>
          <a:p>
            <a:pPr>
              <a:lnSpc>
                <a:spcPct val="100000"/>
              </a:lnSpc>
            </a:pPr>
            <a:r>
              <a:rPr lang="en-US"/>
              <a:t>Establish best lines </a:t>
            </a:r>
            <a:br>
              <a:rPr lang="en-US"/>
            </a:br>
            <a:r>
              <a:rPr lang="en-US"/>
              <a:t>of communication </a:t>
            </a:r>
          </a:p>
          <a:p>
            <a:pPr>
              <a:lnSpc>
                <a:spcPct val="100000"/>
              </a:lnSpc>
            </a:pPr>
            <a:r>
              <a:rPr lang="en-US"/>
              <a:t>Introduce key team members </a:t>
            </a:r>
          </a:p>
          <a:p>
            <a:pPr>
              <a:lnSpc>
                <a:spcPct val="100000"/>
              </a:lnSpc>
            </a:pPr>
            <a:r>
              <a:rPr lang="en-US"/>
              <a:t>Assess language barriers </a:t>
            </a:r>
          </a:p>
          <a:p>
            <a:pPr>
              <a:lnSpc>
                <a:spcPct val="100000"/>
              </a:lnSpc>
            </a:pPr>
            <a:r>
              <a:rPr lang="en-US"/>
              <a:t>Review patient portals</a:t>
            </a:r>
          </a:p>
          <a:p>
            <a:pPr>
              <a:lnSpc>
                <a:spcPct val="100000"/>
              </a:lnSpc>
            </a:pPr>
            <a:r>
              <a:rPr lang="en-US"/>
              <a:t>Promote communication among caregivers</a:t>
            </a:r>
          </a:p>
          <a:p>
            <a:pPr>
              <a:lnSpc>
                <a:spcPct val="100000"/>
              </a:lnSpc>
            </a:pPr>
            <a:r>
              <a:rPr lang="en-US"/>
              <a:t>Define role of primary </a:t>
            </a:r>
            <a:br>
              <a:rPr lang="en-US"/>
            </a:br>
            <a:r>
              <a:rPr lang="en-US"/>
              <a:t>care provider </a:t>
            </a:r>
          </a:p>
        </p:txBody>
      </p:sp>
      <p:pic>
        <p:nvPicPr>
          <p:cNvPr id="5" name="Picture 4">
            <a:extLst>
              <a:ext uri="{FF2B5EF4-FFF2-40B4-BE49-F238E27FC236}">
                <a16:creationId xmlns:a16="http://schemas.microsoft.com/office/drawing/2014/main" id="{F89CB4B3-6A29-80C6-80A7-7BC70CF0C574}"/>
              </a:ext>
            </a:extLst>
          </p:cNvPr>
          <p:cNvPicPr>
            <a:picLocks noChangeAspect="1"/>
          </p:cNvPicPr>
          <p:nvPr/>
        </p:nvPicPr>
        <p:blipFill>
          <a:blip r:embed="rId3"/>
          <a:stretch>
            <a:fillRect/>
          </a:stretch>
        </p:blipFill>
        <p:spPr>
          <a:xfrm>
            <a:off x="6096000" y="1331283"/>
            <a:ext cx="4032994" cy="3900637"/>
          </a:xfrm>
          <a:prstGeom prst="rect">
            <a:avLst/>
          </a:prstGeom>
        </p:spPr>
      </p:pic>
    </p:spTree>
    <p:extLst>
      <p:ext uri="{BB962C8B-B14F-4D97-AF65-F5344CB8AC3E}">
        <p14:creationId xmlns:p14="http://schemas.microsoft.com/office/powerpoint/2010/main" val="25630470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47DEC-0AD9-054A-3456-EFE35D93CBF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F19FA14-2DF0-69AC-338B-AB649E8A161D}"/>
              </a:ext>
            </a:extLst>
          </p:cNvPr>
          <p:cNvSpPr>
            <a:spLocks noGrp="1"/>
          </p:cNvSpPr>
          <p:nvPr>
            <p:ph type="title"/>
          </p:nvPr>
        </p:nvSpPr>
        <p:spPr>
          <a:xfrm>
            <a:off x="1130642" y="1176337"/>
            <a:ext cx="9930715" cy="2252661"/>
          </a:xfrm>
        </p:spPr>
        <p:txBody>
          <a:bodyPr>
            <a:noAutofit/>
          </a:bodyPr>
          <a:lstStyle/>
          <a:p>
            <a:r>
              <a:rPr lang="en-US" altLang="en-US"/>
              <a:t>Shared Decision-Making in the New Era of </a:t>
            </a:r>
            <a:r>
              <a:rPr lang="en-US" altLang="en-US" err="1"/>
              <a:t>aUC</a:t>
            </a:r>
            <a:r>
              <a:rPr lang="en-US" altLang="en-US"/>
              <a:t> Care</a:t>
            </a:r>
            <a:endParaRPr lang="en-US"/>
          </a:p>
        </p:txBody>
      </p:sp>
      <p:sp>
        <p:nvSpPr>
          <p:cNvPr id="4" name="Subtitle 3">
            <a:extLst>
              <a:ext uri="{FF2B5EF4-FFF2-40B4-BE49-F238E27FC236}">
                <a16:creationId xmlns:a16="http://schemas.microsoft.com/office/drawing/2014/main" id="{5051377D-87A7-1829-B1A4-6D362222293B}"/>
              </a:ext>
            </a:extLst>
          </p:cNvPr>
          <p:cNvSpPr>
            <a:spLocks noGrp="1"/>
          </p:cNvSpPr>
          <p:nvPr>
            <p:ph type="body" idx="1"/>
          </p:nvPr>
        </p:nvSpPr>
        <p:spPr>
          <a:xfrm>
            <a:off x="1130642" y="3588327"/>
            <a:ext cx="9930715" cy="1801986"/>
          </a:xfrm>
        </p:spPr>
        <p:txBody>
          <a:bodyPr/>
          <a:lstStyle/>
          <a:p>
            <a:r>
              <a:rPr lang="en-US"/>
              <a:t>Understanding patients’ goals and preferences</a:t>
            </a:r>
          </a:p>
        </p:txBody>
      </p:sp>
    </p:spTree>
    <p:extLst>
      <p:ext uri="{BB962C8B-B14F-4D97-AF65-F5344CB8AC3E}">
        <p14:creationId xmlns:p14="http://schemas.microsoft.com/office/powerpoint/2010/main" val="30998469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4D913-A3A0-D462-897E-062508BE16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5C5BE4-3B07-AB82-7021-60EB451DC2F1}"/>
              </a:ext>
            </a:extLst>
          </p:cNvPr>
          <p:cNvSpPr>
            <a:spLocks noGrp="1"/>
          </p:cNvSpPr>
          <p:nvPr>
            <p:ph type="title"/>
          </p:nvPr>
        </p:nvSpPr>
        <p:spPr/>
        <p:txBody>
          <a:bodyPr>
            <a:noAutofit/>
          </a:bodyPr>
          <a:lstStyle/>
          <a:p>
            <a:r>
              <a:rPr lang="en-US" sz="2800"/>
              <a:t>Patient Engagement Is Integral to Treatment Planning</a:t>
            </a:r>
          </a:p>
        </p:txBody>
      </p:sp>
      <p:sp>
        <p:nvSpPr>
          <p:cNvPr id="3" name="Content Placeholder 2">
            <a:extLst>
              <a:ext uri="{FF2B5EF4-FFF2-40B4-BE49-F238E27FC236}">
                <a16:creationId xmlns:a16="http://schemas.microsoft.com/office/drawing/2014/main" id="{E38C5BAE-A859-87D2-5165-3469DFDCA39B}"/>
              </a:ext>
            </a:extLst>
          </p:cNvPr>
          <p:cNvSpPr>
            <a:spLocks noGrp="1"/>
          </p:cNvSpPr>
          <p:nvPr>
            <p:ph idx="1"/>
          </p:nvPr>
        </p:nvSpPr>
        <p:spPr>
          <a:xfrm>
            <a:off x="600633" y="2030506"/>
            <a:ext cx="3863790" cy="3119718"/>
          </a:xfrm>
        </p:spPr>
        <p:txBody>
          <a:bodyPr>
            <a:normAutofit/>
          </a:bodyPr>
          <a:lstStyle/>
          <a:p>
            <a:pPr marR="0" lvl="1">
              <a:lnSpc>
                <a:spcPct val="100000"/>
              </a:lnSpc>
              <a:spcBef>
                <a:spcPts val="600"/>
              </a:spcBef>
              <a:spcAft>
                <a:spcPts val="600"/>
              </a:spcAft>
              <a:buFont typeface="Arial" panose="020B0604020202020204" pitchFamily="34" charset="0"/>
              <a:buChar char="•"/>
            </a:pPr>
            <a:r>
              <a:rPr lang="en-US" sz="240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rPr>
              <a:t>Engaging patients </a:t>
            </a:r>
            <a:br>
              <a:rPr lang="en-US" sz="240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rPr>
            </a:br>
            <a:r>
              <a:rPr lang="en-US" sz="240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rPr>
              <a:t>in the full range of treatment options </a:t>
            </a:r>
          </a:p>
          <a:p>
            <a:pPr marR="0" lvl="1">
              <a:lnSpc>
                <a:spcPct val="100000"/>
              </a:lnSpc>
              <a:spcBef>
                <a:spcPts val="600"/>
              </a:spcBef>
              <a:spcAft>
                <a:spcPts val="600"/>
              </a:spcAft>
              <a:buFont typeface="Arial" panose="020B0604020202020204" pitchFamily="34" charset="0"/>
              <a:buChar char="•"/>
            </a:pPr>
            <a:r>
              <a:rPr lang="en-US" sz="240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rPr>
              <a:t>Integrating patient preferences into treatment planning </a:t>
            </a:r>
          </a:p>
          <a:p>
            <a:pPr marL="457200" marR="0" lvl="1" indent="0">
              <a:lnSpc>
                <a:spcPct val="100000"/>
              </a:lnSpc>
              <a:spcBef>
                <a:spcPts val="600"/>
              </a:spcBef>
              <a:spcAft>
                <a:spcPts val="600"/>
              </a:spcAft>
              <a:buNone/>
            </a:pPr>
            <a:endParaRPr lang="en-US" sz="240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50E7709-E5B3-629C-5E62-6C44631760B4}"/>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Lst>
          </a:blip>
          <a:srcRect l="6251" t="5324" r="5794" b="7826"/>
          <a:stretch>
            <a:fillRect/>
          </a:stretch>
        </p:blipFill>
        <p:spPr>
          <a:xfrm>
            <a:off x="4464423" y="1499310"/>
            <a:ext cx="7146234" cy="4182110"/>
          </a:xfrm>
          <a:prstGeom prst="rect">
            <a:avLst/>
          </a:prstGeom>
        </p:spPr>
      </p:pic>
    </p:spTree>
    <p:extLst>
      <p:ext uri="{BB962C8B-B14F-4D97-AF65-F5344CB8AC3E}">
        <p14:creationId xmlns:p14="http://schemas.microsoft.com/office/powerpoint/2010/main" val="825413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5F509-C045-0E81-45FB-AA30F5374A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771512-37F3-2587-DFD5-51A981756EAF}"/>
              </a:ext>
            </a:extLst>
          </p:cNvPr>
          <p:cNvSpPr>
            <a:spLocks noGrp="1"/>
          </p:cNvSpPr>
          <p:nvPr>
            <p:ph type="title"/>
          </p:nvPr>
        </p:nvSpPr>
        <p:spPr/>
        <p:txBody>
          <a:bodyPr>
            <a:normAutofit/>
          </a:bodyPr>
          <a:lstStyle/>
          <a:p>
            <a:r>
              <a:rPr lang="en-US" b="1"/>
              <a:t>Shared Decision-Making (SDM) in Cancer Care</a:t>
            </a:r>
          </a:p>
        </p:txBody>
      </p:sp>
      <p:sp>
        <p:nvSpPr>
          <p:cNvPr id="4" name="Content Placeholder 3">
            <a:extLst>
              <a:ext uri="{FF2B5EF4-FFF2-40B4-BE49-F238E27FC236}">
                <a16:creationId xmlns:a16="http://schemas.microsoft.com/office/drawing/2014/main" id="{F81C8556-9094-43E1-C84B-676FED4B85FF}"/>
              </a:ext>
            </a:extLst>
          </p:cNvPr>
          <p:cNvSpPr>
            <a:spLocks noGrp="1"/>
          </p:cNvSpPr>
          <p:nvPr>
            <p:ph idx="1"/>
          </p:nvPr>
        </p:nvSpPr>
        <p:spPr/>
        <p:txBody>
          <a:bodyPr>
            <a:normAutofit/>
          </a:bodyPr>
          <a:lstStyle/>
          <a:p>
            <a:r>
              <a:rPr lang="en-US" sz="2800"/>
              <a:t>SDM is a fundamental method of care that is central to individualizing treatment</a:t>
            </a:r>
          </a:p>
          <a:p>
            <a:r>
              <a:rPr lang="en-US" sz="2800"/>
              <a:t>It involves a multidisciplinary team approach to ensure optimal care for and communication with the patient and their family</a:t>
            </a:r>
          </a:p>
          <a:p>
            <a:r>
              <a:rPr lang="en-US" sz="2800"/>
              <a:t>The initial step involves promoting productive dialogues that encourage active patient-clinician collaboration, facilitating the process of care plan development and supporting the cocreation of a comprehensive care plan</a:t>
            </a:r>
          </a:p>
          <a:p>
            <a:r>
              <a:rPr lang="en-US" sz="2800"/>
              <a:t>SDM is crucial to ensure that the patient’s goals of therapy </a:t>
            </a:r>
            <a:br>
              <a:rPr lang="en-US" sz="2800"/>
            </a:br>
            <a:r>
              <a:rPr lang="en-US" sz="2800"/>
              <a:t>are included when selecting treatment</a:t>
            </a:r>
          </a:p>
          <a:p>
            <a:endParaRPr lang="en-US" sz="2800"/>
          </a:p>
        </p:txBody>
      </p:sp>
      <p:sp>
        <p:nvSpPr>
          <p:cNvPr id="3" name="Text Placeholder 5">
            <a:extLst>
              <a:ext uri="{FF2B5EF4-FFF2-40B4-BE49-F238E27FC236}">
                <a16:creationId xmlns:a16="http://schemas.microsoft.com/office/drawing/2014/main" id="{B9CB16C7-AB53-CED8-D608-ABC263387862}"/>
              </a:ext>
            </a:extLst>
          </p:cNvPr>
          <p:cNvSpPr txBox="1">
            <a:spLocks/>
          </p:cNvSpPr>
          <p:nvPr/>
        </p:nvSpPr>
        <p:spPr>
          <a:xfrm>
            <a:off x="1459910" y="6343528"/>
            <a:ext cx="9272179" cy="29869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1000" b="0" i="0" kern="1200">
                <a:solidFill>
                  <a:schemeClr val="tx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2"/>
              </a:buClr>
              <a:buFont typeface="System Font Regular"/>
              <a:buChar char="-"/>
              <a:defRPr sz="2400" b="0" i="0" kern="1200">
                <a:solidFill>
                  <a:schemeClr val="tx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2"/>
              </a:buClr>
              <a:buFont typeface="System Font Regular"/>
              <a:buChar char="&gt;"/>
              <a:defRPr sz="2000" b="0" i="0" kern="1200">
                <a:solidFill>
                  <a:schemeClr val="tx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2"/>
              </a:buClr>
              <a:buFont typeface="Wingdings" pitchFamily="2" charset="2"/>
              <a:buChar char="§"/>
              <a:defRPr sz="1800" b="0" i="0" kern="1200">
                <a:solidFill>
                  <a:schemeClr val="tx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2"/>
              </a:buClr>
              <a:buFont typeface="Courier New" panose="02070309020205020404" pitchFamily="49" charset="0"/>
              <a:buChar char="o"/>
              <a:defRPr sz="1800" b="0" i="0" kern="1200">
                <a:solidFill>
                  <a:schemeClr val="tx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A7E1"/>
              </a:buClr>
              <a:buSzTx/>
              <a:buFont typeface="Arial" panose="020B0604020202020204" pitchFamily="34" charset="0"/>
              <a:buNone/>
              <a:tabLst/>
              <a:defRPr/>
            </a:pPr>
            <a:r>
              <a:rPr kumimoji="0" lang="en-US" sz="900" b="0" i="0" u="none" strike="noStrike" kern="1200" cap="none" spc="0" normalizeH="0" baseline="0" noProof="0" err="1">
                <a:ln>
                  <a:noFill/>
                </a:ln>
                <a:solidFill>
                  <a:srgbClr val="6E7E83">
                    <a:lumMod val="50000"/>
                  </a:srgbClr>
                </a:solidFill>
                <a:effectLst/>
                <a:uLnTx/>
                <a:uFillTx/>
                <a:latin typeface="Arial" panose="020B0604020202020204" pitchFamily="34" charset="0"/>
                <a:ea typeface="+mn-ea"/>
                <a:cs typeface="Arial" panose="020B0604020202020204" pitchFamily="34" charset="0"/>
              </a:rPr>
              <a:t>Shickh</a:t>
            </a:r>
            <a:r>
              <a:rPr kumimoji="0" lang="en-US" sz="9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 S, et al. </a:t>
            </a:r>
            <a:r>
              <a:rPr kumimoji="0" lang="en-US" sz="900" b="0" i="1"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Am Soc Clin Oncol Educ Book</a:t>
            </a:r>
            <a:r>
              <a:rPr kumimoji="0" lang="en-US" sz="9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 2023;43:e389516.</a:t>
            </a:r>
          </a:p>
          <a:p>
            <a:pPr marL="0" marR="0" lvl="0" indent="0" algn="l" defTabSz="914400" rtl="0" eaLnBrk="1" fontAlgn="auto" latinLnBrk="0" hangingPunct="1">
              <a:lnSpc>
                <a:spcPct val="100000"/>
              </a:lnSpc>
              <a:spcBef>
                <a:spcPts val="1000"/>
              </a:spcBef>
              <a:spcAft>
                <a:spcPts val="0"/>
              </a:spcAft>
              <a:buClr>
                <a:srgbClr val="00A7E1"/>
              </a:buClr>
              <a:buSzTx/>
              <a:buFont typeface="Arial" panose="020B0604020202020204" pitchFamily="34" charset="0"/>
              <a:buNone/>
              <a:tabLst/>
              <a:defRPr/>
            </a:pPr>
            <a:endParaRPr kumimoji="0" lang="en-US" sz="9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633080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28921-663C-0469-4CFA-9037F91197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DC3854-D52C-067E-4F4D-B75E14647459}"/>
              </a:ext>
            </a:extLst>
          </p:cNvPr>
          <p:cNvSpPr>
            <a:spLocks noGrp="1"/>
          </p:cNvSpPr>
          <p:nvPr>
            <p:ph type="title"/>
          </p:nvPr>
        </p:nvSpPr>
        <p:spPr/>
        <p:txBody>
          <a:bodyPr>
            <a:normAutofit fontScale="90000"/>
          </a:bodyPr>
          <a:lstStyle/>
          <a:p>
            <a:r>
              <a:rPr lang="en-US" b="1"/>
              <a:t>The Role of SDM in Planning Treatment Regimens</a:t>
            </a:r>
          </a:p>
        </p:txBody>
      </p:sp>
      <p:sp>
        <p:nvSpPr>
          <p:cNvPr id="3" name="Text Placeholder 5">
            <a:extLst>
              <a:ext uri="{FF2B5EF4-FFF2-40B4-BE49-F238E27FC236}">
                <a16:creationId xmlns:a16="http://schemas.microsoft.com/office/drawing/2014/main" id="{45AA3005-85C7-1129-C4E4-2B880B599AF7}"/>
              </a:ext>
            </a:extLst>
          </p:cNvPr>
          <p:cNvSpPr txBox="1">
            <a:spLocks/>
          </p:cNvSpPr>
          <p:nvPr/>
        </p:nvSpPr>
        <p:spPr>
          <a:xfrm>
            <a:off x="1459910" y="6343528"/>
            <a:ext cx="9272179" cy="29869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1000" b="0" i="0" kern="1200">
                <a:solidFill>
                  <a:schemeClr val="tx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2"/>
              </a:buClr>
              <a:buFont typeface="System Font Regular"/>
              <a:buChar char="-"/>
              <a:defRPr sz="2400" b="0" i="0" kern="1200">
                <a:solidFill>
                  <a:schemeClr val="tx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2"/>
              </a:buClr>
              <a:buFont typeface="System Font Regular"/>
              <a:buChar char="&gt;"/>
              <a:defRPr sz="2000" b="0" i="0" kern="1200">
                <a:solidFill>
                  <a:schemeClr val="tx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2"/>
              </a:buClr>
              <a:buFont typeface="Wingdings" pitchFamily="2" charset="2"/>
              <a:buChar char="§"/>
              <a:defRPr sz="1800" b="0" i="0" kern="1200">
                <a:solidFill>
                  <a:schemeClr val="tx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2"/>
              </a:buClr>
              <a:buFont typeface="Courier New" panose="02070309020205020404" pitchFamily="49" charset="0"/>
              <a:buChar char="o"/>
              <a:defRPr sz="1800" b="0" i="0" kern="1200">
                <a:solidFill>
                  <a:schemeClr val="tx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A7E1"/>
              </a:buClr>
              <a:buSzTx/>
              <a:buFont typeface="Arial" panose="020B0604020202020204" pitchFamily="34" charset="0"/>
              <a:buNone/>
              <a:tabLst/>
              <a:defRPr/>
            </a:pPr>
            <a:r>
              <a:rPr kumimoji="0" lang="en-US" sz="9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Shickh S, et al. </a:t>
            </a:r>
            <a:r>
              <a:rPr kumimoji="0" lang="en-US" sz="900" b="0" i="1"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Am Soc Clin Oncol Educ Book</a:t>
            </a:r>
            <a:r>
              <a:rPr kumimoji="0" lang="en-US" sz="9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rPr>
              <a:t>. 2023;43:e389516.</a:t>
            </a:r>
          </a:p>
          <a:p>
            <a:pPr marL="0" marR="0" lvl="0" indent="0" algn="l" defTabSz="914400" rtl="0" eaLnBrk="1" fontAlgn="auto" latinLnBrk="0" hangingPunct="1">
              <a:lnSpc>
                <a:spcPct val="100000"/>
              </a:lnSpc>
              <a:spcBef>
                <a:spcPts val="1000"/>
              </a:spcBef>
              <a:spcAft>
                <a:spcPts val="0"/>
              </a:spcAft>
              <a:buClr>
                <a:srgbClr val="00A7E1"/>
              </a:buClr>
              <a:buSzTx/>
              <a:buFont typeface="Arial" panose="020B0604020202020204" pitchFamily="34" charset="0"/>
              <a:buNone/>
              <a:tabLst/>
              <a:defRPr/>
            </a:pPr>
            <a:endParaRPr kumimoji="0" lang="en-US" sz="900" b="0" i="0" u="none" strike="noStrike" kern="1200" cap="none" spc="0" normalizeH="0" baseline="0" noProof="0">
              <a:ln>
                <a:noFill/>
              </a:ln>
              <a:solidFill>
                <a:srgbClr val="6E7E83">
                  <a:lumMod val="50000"/>
                </a:srgbClr>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91525E7C-88AA-D0DD-12AE-DDE4C299C11E}"/>
              </a:ext>
            </a:extLst>
          </p:cNvPr>
          <p:cNvSpPr/>
          <p:nvPr/>
        </p:nvSpPr>
        <p:spPr>
          <a:xfrm>
            <a:off x="850298" y="1396206"/>
            <a:ext cx="10515600" cy="3782081"/>
          </a:xfrm>
          <a:prstGeom prst="rect">
            <a:avLst/>
          </a:prstGeom>
          <a:noFill/>
          <a:ln>
            <a:noFill/>
          </a:ln>
        </p:spPr>
        <p:txBody>
          <a:bodyPr/>
          <a:lstStyle/>
          <a:p>
            <a:endParaRPr lang="en-US"/>
          </a:p>
        </p:txBody>
      </p:sp>
      <p:sp>
        <p:nvSpPr>
          <p:cNvPr id="8" name="Freeform 7">
            <a:extLst>
              <a:ext uri="{FF2B5EF4-FFF2-40B4-BE49-F238E27FC236}">
                <a16:creationId xmlns:a16="http://schemas.microsoft.com/office/drawing/2014/main" id="{7D4DD606-4EB9-DB83-3D8E-3F4F16626EFD}"/>
              </a:ext>
            </a:extLst>
          </p:cNvPr>
          <p:cNvSpPr/>
          <p:nvPr/>
        </p:nvSpPr>
        <p:spPr>
          <a:xfrm>
            <a:off x="850298" y="1398686"/>
            <a:ext cx="10515600" cy="1141920"/>
          </a:xfrm>
          <a:custGeom>
            <a:avLst/>
            <a:gdLst>
              <a:gd name="csX0" fmla="*/ 0 w 10515600"/>
              <a:gd name="csY0" fmla="*/ 0 h 1141920"/>
              <a:gd name="csX1" fmla="*/ 10515600 w 10515600"/>
              <a:gd name="csY1" fmla="*/ 0 h 1141920"/>
              <a:gd name="csX2" fmla="*/ 10515600 w 10515600"/>
              <a:gd name="csY2" fmla="*/ 1141920 h 1141920"/>
              <a:gd name="csX3" fmla="*/ 0 w 10515600"/>
              <a:gd name="csY3" fmla="*/ 1141920 h 1141920"/>
              <a:gd name="csX4" fmla="*/ 0 w 10515600"/>
              <a:gd name="csY4" fmla="*/ 0 h 1141920"/>
            </a:gdLst>
            <a:ahLst/>
            <a:cxnLst>
              <a:cxn ang="0">
                <a:pos x="csX0" y="csY0"/>
              </a:cxn>
              <a:cxn ang="0">
                <a:pos x="csX1" y="csY1"/>
              </a:cxn>
              <a:cxn ang="0">
                <a:pos x="csX2" y="csY2"/>
              </a:cxn>
              <a:cxn ang="0">
                <a:pos x="csX3" y="csY3"/>
              </a:cxn>
              <a:cxn ang="0">
                <a:pos x="csX4" y="csY4"/>
              </a:cxn>
            </a:cxnLst>
            <a:rect l="l" t="t" r="r" b="b"/>
            <a:pathLst>
              <a:path w="10515600" h="1141920">
                <a:moveTo>
                  <a:pt x="0" y="0"/>
                </a:moveTo>
                <a:lnTo>
                  <a:pt x="10515600" y="0"/>
                </a:lnTo>
                <a:lnTo>
                  <a:pt x="10515600" y="1141920"/>
                </a:lnTo>
                <a:lnTo>
                  <a:pt x="0" y="1141920"/>
                </a:lnTo>
                <a:lnTo>
                  <a:pt x="0" y="0"/>
                </a:lnTo>
                <a:close/>
              </a:path>
            </a:pathLst>
          </a:custGeom>
          <a:solidFill>
            <a:schemeClr val="accent1"/>
          </a:solidFill>
          <a:ln w="6350" cap="flat" cmpd="sng" algn="ctr">
            <a:noFill/>
            <a:prstDash val="solid"/>
            <a:miter lim="800000"/>
          </a:ln>
          <a:effectLst/>
        </p:spPr>
        <p:style>
          <a:lnRef idx="1">
            <a:schemeClr val="accent1"/>
          </a:lnRef>
          <a:fillRef idx="3">
            <a:schemeClr val="accent1"/>
          </a:fillRef>
          <a:effectRef idx="2">
            <a:schemeClr val="accent1"/>
          </a:effectRef>
          <a:fontRef idx="minor">
            <a:schemeClr val="lt1"/>
          </a:fontRef>
        </p:style>
        <p:txBody>
          <a:bodyPr spcFirstLastPara="0" vert="horz" wrap="square" lIns="365760" tIns="76200" rIns="457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rgbClr val="FFFFFF"/>
                </a:solidFill>
                <a:latin typeface="Arial" panose="020B0604020202020204" pitchFamily="34" charset="0"/>
                <a:ea typeface="+mn-ea"/>
                <a:cs typeface="Arial" panose="020B0604020202020204" pitchFamily="34" charset="0"/>
              </a:rPr>
              <a:t>In recent years, treatment options for advanced UC have rapidly expanded to include antibody–drug conjugates, immunotherapies, targeted therapies, and combinations, as well as multidisciplinary approaches</a:t>
            </a:r>
          </a:p>
        </p:txBody>
      </p:sp>
      <p:sp>
        <p:nvSpPr>
          <p:cNvPr id="9" name="Freeform 8">
            <a:extLst>
              <a:ext uri="{FF2B5EF4-FFF2-40B4-BE49-F238E27FC236}">
                <a16:creationId xmlns:a16="http://schemas.microsoft.com/office/drawing/2014/main" id="{9CFBCE83-EFE6-65AF-DC48-0D119F32808D}"/>
              </a:ext>
            </a:extLst>
          </p:cNvPr>
          <p:cNvSpPr/>
          <p:nvPr/>
        </p:nvSpPr>
        <p:spPr>
          <a:xfrm>
            <a:off x="850298" y="2716286"/>
            <a:ext cx="10515600" cy="1141920"/>
          </a:xfrm>
          <a:custGeom>
            <a:avLst/>
            <a:gdLst>
              <a:gd name="csX0" fmla="*/ 0 w 10515600"/>
              <a:gd name="csY0" fmla="*/ 0 h 1141920"/>
              <a:gd name="csX1" fmla="*/ 10515600 w 10515600"/>
              <a:gd name="csY1" fmla="*/ 0 h 1141920"/>
              <a:gd name="csX2" fmla="*/ 10515600 w 10515600"/>
              <a:gd name="csY2" fmla="*/ 1141920 h 1141920"/>
              <a:gd name="csX3" fmla="*/ 0 w 10515600"/>
              <a:gd name="csY3" fmla="*/ 1141920 h 1141920"/>
              <a:gd name="csX4" fmla="*/ 0 w 10515600"/>
              <a:gd name="csY4" fmla="*/ 0 h 1141920"/>
            </a:gdLst>
            <a:ahLst/>
            <a:cxnLst>
              <a:cxn ang="0">
                <a:pos x="csX0" y="csY0"/>
              </a:cxn>
              <a:cxn ang="0">
                <a:pos x="csX1" y="csY1"/>
              </a:cxn>
              <a:cxn ang="0">
                <a:pos x="csX2" y="csY2"/>
              </a:cxn>
              <a:cxn ang="0">
                <a:pos x="csX3" y="csY3"/>
              </a:cxn>
              <a:cxn ang="0">
                <a:pos x="csX4" y="csY4"/>
              </a:cxn>
            </a:cxnLst>
            <a:rect l="l" t="t" r="r" b="b"/>
            <a:pathLst>
              <a:path w="10515600" h="1141920">
                <a:moveTo>
                  <a:pt x="0" y="0"/>
                </a:moveTo>
                <a:lnTo>
                  <a:pt x="10515600" y="0"/>
                </a:lnTo>
                <a:lnTo>
                  <a:pt x="10515600" y="1141920"/>
                </a:lnTo>
                <a:lnTo>
                  <a:pt x="0" y="1141920"/>
                </a:lnTo>
                <a:lnTo>
                  <a:pt x="0" y="0"/>
                </a:lnTo>
                <a:close/>
              </a:path>
            </a:pathLst>
          </a:custGeom>
          <a:solidFill>
            <a:schemeClr val="accent1"/>
          </a:solidFill>
          <a:ln w="6350" cap="flat" cmpd="sng" algn="ctr">
            <a:noFill/>
            <a:prstDash val="solid"/>
            <a:miter lim="800000"/>
          </a:ln>
          <a:effectLst/>
        </p:spPr>
        <p:style>
          <a:lnRef idx="1">
            <a:schemeClr val="accent1"/>
          </a:lnRef>
          <a:fillRef idx="3">
            <a:schemeClr val="accent1"/>
          </a:fillRef>
          <a:effectRef idx="2">
            <a:schemeClr val="accent1"/>
          </a:effectRef>
          <a:fontRef idx="minor">
            <a:schemeClr val="lt1"/>
          </a:fontRef>
        </p:style>
        <p:txBody>
          <a:bodyPr spcFirstLastPara="0" vert="horz" wrap="square" lIns="365760" tIns="76200" rIns="457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rgbClr val="FFFFFF"/>
                </a:solidFill>
                <a:latin typeface="Arial" panose="020B0604020202020204" pitchFamily="34" charset="0"/>
                <a:ea typeface="+mn-ea"/>
                <a:cs typeface="Arial" panose="020B0604020202020204" pitchFamily="34" charset="0"/>
              </a:rPr>
              <a:t>Patients and their families are bombarded by a glut of information about cancer, especially through social media and the internet</a:t>
            </a:r>
          </a:p>
        </p:txBody>
      </p:sp>
      <p:sp>
        <p:nvSpPr>
          <p:cNvPr id="10" name="Freeform 9">
            <a:extLst>
              <a:ext uri="{FF2B5EF4-FFF2-40B4-BE49-F238E27FC236}">
                <a16:creationId xmlns:a16="http://schemas.microsoft.com/office/drawing/2014/main" id="{D1A9AA30-F7E9-4F65-42B0-D617DBAA713A}"/>
              </a:ext>
            </a:extLst>
          </p:cNvPr>
          <p:cNvSpPr/>
          <p:nvPr/>
        </p:nvSpPr>
        <p:spPr>
          <a:xfrm>
            <a:off x="850298" y="4033886"/>
            <a:ext cx="10515600" cy="1141920"/>
          </a:xfrm>
          <a:custGeom>
            <a:avLst/>
            <a:gdLst>
              <a:gd name="csX0" fmla="*/ 0 w 10515600"/>
              <a:gd name="csY0" fmla="*/ 0 h 1141920"/>
              <a:gd name="csX1" fmla="*/ 10515600 w 10515600"/>
              <a:gd name="csY1" fmla="*/ 0 h 1141920"/>
              <a:gd name="csX2" fmla="*/ 10515600 w 10515600"/>
              <a:gd name="csY2" fmla="*/ 1141920 h 1141920"/>
              <a:gd name="csX3" fmla="*/ 0 w 10515600"/>
              <a:gd name="csY3" fmla="*/ 1141920 h 1141920"/>
              <a:gd name="csX4" fmla="*/ 0 w 10515600"/>
              <a:gd name="csY4" fmla="*/ 0 h 1141920"/>
            </a:gdLst>
            <a:ahLst/>
            <a:cxnLst>
              <a:cxn ang="0">
                <a:pos x="csX0" y="csY0"/>
              </a:cxn>
              <a:cxn ang="0">
                <a:pos x="csX1" y="csY1"/>
              </a:cxn>
              <a:cxn ang="0">
                <a:pos x="csX2" y="csY2"/>
              </a:cxn>
              <a:cxn ang="0">
                <a:pos x="csX3" y="csY3"/>
              </a:cxn>
              <a:cxn ang="0">
                <a:pos x="csX4" y="csY4"/>
              </a:cxn>
            </a:cxnLst>
            <a:rect l="l" t="t" r="r" b="b"/>
            <a:pathLst>
              <a:path w="10515600" h="1141920">
                <a:moveTo>
                  <a:pt x="0" y="0"/>
                </a:moveTo>
                <a:lnTo>
                  <a:pt x="10515600" y="0"/>
                </a:lnTo>
                <a:lnTo>
                  <a:pt x="10515600" y="1141920"/>
                </a:lnTo>
                <a:lnTo>
                  <a:pt x="0" y="1141920"/>
                </a:lnTo>
                <a:lnTo>
                  <a:pt x="0" y="0"/>
                </a:lnTo>
                <a:close/>
              </a:path>
            </a:pathLst>
          </a:custGeom>
          <a:solidFill>
            <a:schemeClr val="accent1"/>
          </a:solidFill>
          <a:ln w="6350" cap="flat" cmpd="sng" algn="ctr">
            <a:noFill/>
            <a:prstDash val="solid"/>
            <a:miter lim="800000"/>
          </a:ln>
          <a:effectLst/>
        </p:spPr>
        <p:style>
          <a:lnRef idx="1">
            <a:schemeClr val="accent1"/>
          </a:lnRef>
          <a:fillRef idx="3">
            <a:schemeClr val="accent1"/>
          </a:fillRef>
          <a:effectRef idx="2">
            <a:schemeClr val="accent1"/>
          </a:effectRef>
          <a:fontRef idx="minor">
            <a:schemeClr val="lt1"/>
          </a:fontRef>
        </p:style>
        <p:txBody>
          <a:bodyPr spcFirstLastPara="0" vert="horz" wrap="square" lIns="365760" tIns="76200" rIns="457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rgbClr val="FFFFFF"/>
                </a:solidFill>
                <a:latin typeface="Arial" panose="020B0604020202020204" pitchFamily="34" charset="0"/>
                <a:ea typeface="+mn-ea"/>
                <a:cs typeface="Arial" panose="020B0604020202020204" pitchFamily="34" charset="0"/>
              </a:rPr>
              <a:t>The complexity of cancer care and the abundance of cancer-related information can complicate the development of individualized care plans</a:t>
            </a:r>
          </a:p>
        </p:txBody>
      </p:sp>
    </p:spTree>
    <p:extLst>
      <p:ext uri="{BB962C8B-B14F-4D97-AF65-F5344CB8AC3E}">
        <p14:creationId xmlns:p14="http://schemas.microsoft.com/office/powerpoint/2010/main" val="33003684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3625F9-FB02-859F-AFA3-D15D27119C1C}"/>
              </a:ext>
            </a:extLst>
          </p:cNvPr>
          <p:cNvSpPr>
            <a:spLocks noGrp="1"/>
          </p:cNvSpPr>
          <p:nvPr>
            <p:ph type="title"/>
          </p:nvPr>
        </p:nvSpPr>
        <p:spPr>
          <a:xfrm>
            <a:off x="1130642" y="1176337"/>
            <a:ext cx="9930715" cy="2252661"/>
          </a:xfrm>
        </p:spPr>
        <p:txBody>
          <a:bodyPr>
            <a:normAutofit/>
          </a:bodyPr>
          <a:lstStyle/>
          <a:p>
            <a:r>
              <a:rPr lang="en-US"/>
              <a:t>Practical Application: </a:t>
            </a:r>
            <a:br>
              <a:rPr lang="en-US"/>
            </a:br>
            <a:r>
              <a:rPr lang="en-US"/>
              <a:t>Case-Based Learning Lab  </a:t>
            </a:r>
          </a:p>
        </p:txBody>
      </p:sp>
      <p:sp>
        <p:nvSpPr>
          <p:cNvPr id="2" name="Subtitle 1">
            <a:extLst>
              <a:ext uri="{FF2B5EF4-FFF2-40B4-BE49-F238E27FC236}">
                <a16:creationId xmlns:a16="http://schemas.microsoft.com/office/drawing/2014/main" id="{114327CA-21D1-AAC5-296E-13615A755D10}"/>
              </a:ext>
            </a:extLst>
          </p:cNvPr>
          <p:cNvSpPr>
            <a:spLocks noGrp="1"/>
          </p:cNvSpPr>
          <p:nvPr>
            <p:ph type="body" idx="1"/>
          </p:nvPr>
        </p:nvSpPr>
        <p:spPr>
          <a:xfrm>
            <a:off x="1130642" y="3588327"/>
            <a:ext cx="9930715" cy="1801986"/>
          </a:xfrm>
        </p:spPr>
        <p:txBody>
          <a:bodyPr/>
          <a:lstStyle/>
          <a:p>
            <a:r>
              <a:rPr lang="en-US"/>
              <a:t>How to apply clinical data to daily practice?</a:t>
            </a:r>
          </a:p>
        </p:txBody>
      </p:sp>
    </p:spTree>
    <p:extLst>
      <p:ext uri="{BB962C8B-B14F-4D97-AF65-F5344CB8AC3E}">
        <p14:creationId xmlns:p14="http://schemas.microsoft.com/office/powerpoint/2010/main" val="23567198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7B112-357C-AE13-C229-882057A89CA9}"/>
            </a:ext>
          </a:extLst>
        </p:cNvPr>
        <p:cNvGrpSpPr/>
        <p:nvPr/>
      </p:nvGrpSpPr>
      <p:grpSpPr>
        <a:xfrm>
          <a:off x="0" y="0"/>
          <a:ext cx="0" cy="0"/>
          <a:chOff x="0" y="0"/>
          <a:chExt cx="0" cy="0"/>
        </a:xfrm>
      </p:grpSpPr>
      <p:sp>
        <p:nvSpPr>
          <p:cNvPr id="51" name="Text Placeholder 16">
            <a:extLst>
              <a:ext uri="{FF2B5EF4-FFF2-40B4-BE49-F238E27FC236}">
                <a16:creationId xmlns:a16="http://schemas.microsoft.com/office/drawing/2014/main" id="{E5F1D5D8-56DB-334A-B119-51350297D802}"/>
              </a:ext>
            </a:extLst>
          </p:cNvPr>
          <p:cNvSpPr>
            <a:spLocks noGrp="1"/>
          </p:cNvSpPr>
          <p:nvPr>
            <p:ph type="body" sz="quarter" idx="21"/>
          </p:nvPr>
        </p:nvSpPr>
        <p:spPr>
          <a:xfrm>
            <a:off x="1095285" y="1106040"/>
            <a:ext cx="9996049" cy="284041"/>
          </a:xfrm>
        </p:spPr>
        <p:txBody>
          <a:bodyPr>
            <a:normAutofit fontScale="92500" lnSpcReduction="10000"/>
          </a:bodyPr>
          <a:lstStyle/>
          <a:p>
            <a:r>
              <a:rPr lang="en-US"/>
              <a:t>74-YEAR-OLD MAN</a:t>
            </a:r>
          </a:p>
        </p:txBody>
      </p:sp>
      <p:sp>
        <p:nvSpPr>
          <p:cNvPr id="52" name="Text Placeholder 21">
            <a:extLst>
              <a:ext uri="{FF2B5EF4-FFF2-40B4-BE49-F238E27FC236}">
                <a16:creationId xmlns:a16="http://schemas.microsoft.com/office/drawing/2014/main" id="{E69C2C58-F92F-0E14-64BE-644C73E17109}"/>
              </a:ext>
            </a:extLst>
          </p:cNvPr>
          <p:cNvSpPr>
            <a:spLocks noGrp="1"/>
          </p:cNvSpPr>
          <p:nvPr>
            <p:ph type="body" sz="quarter" idx="22"/>
          </p:nvPr>
        </p:nvSpPr>
        <p:spPr>
          <a:xfrm>
            <a:off x="1370013" y="1460328"/>
            <a:ext cx="4464050" cy="284162"/>
          </a:xfrm>
        </p:spPr>
        <p:txBody>
          <a:bodyPr/>
          <a:lstStyle/>
          <a:p>
            <a:r>
              <a:rPr lang="en-US">
                <a:solidFill>
                  <a:srgbClr val="0089CA"/>
                </a:solidFill>
              </a:rPr>
              <a:t>Presentation</a:t>
            </a:r>
          </a:p>
        </p:txBody>
      </p:sp>
      <p:sp>
        <p:nvSpPr>
          <p:cNvPr id="53" name="Title 14">
            <a:extLst>
              <a:ext uri="{FF2B5EF4-FFF2-40B4-BE49-F238E27FC236}">
                <a16:creationId xmlns:a16="http://schemas.microsoft.com/office/drawing/2014/main" id="{C82589C8-870E-C76F-91DE-FCB63749188D}"/>
              </a:ext>
            </a:extLst>
          </p:cNvPr>
          <p:cNvSpPr>
            <a:spLocks noGrp="1"/>
          </p:cNvSpPr>
          <p:nvPr>
            <p:ph type="title"/>
          </p:nvPr>
        </p:nvSpPr>
        <p:spPr>
          <a:xfrm>
            <a:off x="1106864" y="521208"/>
            <a:ext cx="9148760" cy="576072"/>
          </a:xfrm>
        </p:spPr>
        <p:txBody>
          <a:bodyPr>
            <a:normAutofit/>
          </a:bodyPr>
          <a:lstStyle/>
          <a:p>
            <a:r>
              <a:rPr lang="en-US" altLang="en-US"/>
              <a:t>Borderline Cisplatin-Eligible Patient With </a:t>
            </a:r>
            <a:r>
              <a:rPr lang="en-US" altLang="en-US" err="1"/>
              <a:t>aUC</a:t>
            </a:r>
            <a:endParaRPr lang="en-US"/>
          </a:p>
        </p:txBody>
      </p:sp>
      <p:sp>
        <p:nvSpPr>
          <p:cNvPr id="54" name="Content Placeholder 25">
            <a:extLst>
              <a:ext uri="{FF2B5EF4-FFF2-40B4-BE49-F238E27FC236}">
                <a16:creationId xmlns:a16="http://schemas.microsoft.com/office/drawing/2014/main" id="{AFC7E410-46BC-DD6C-F9A1-7F9AE0BD7B23}"/>
              </a:ext>
            </a:extLst>
          </p:cNvPr>
          <p:cNvSpPr>
            <a:spLocks noGrp="1"/>
          </p:cNvSpPr>
          <p:nvPr>
            <p:ph idx="1"/>
          </p:nvPr>
        </p:nvSpPr>
        <p:spPr>
          <a:xfrm>
            <a:off x="1379538" y="1745911"/>
            <a:ext cx="4268227" cy="1973017"/>
          </a:xfrm>
        </p:spPr>
        <p:txBody>
          <a:bodyPr>
            <a:noAutofit/>
          </a:bodyPr>
          <a:lstStyle/>
          <a:p>
            <a:r>
              <a:rPr lang="en-US" altLang="en-US"/>
              <a:t>History of pT2N0 UTUC 4 years ago, presents with gross hematuria </a:t>
            </a:r>
          </a:p>
          <a:p>
            <a:r>
              <a:rPr lang="en-US" altLang="en-US"/>
              <a:t>Seen by urology 14 months ago for surveillance cystoscopy, missed last few due to caretaking role </a:t>
            </a:r>
          </a:p>
          <a:p>
            <a:r>
              <a:rPr lang="en-US" altLang="en-US"/>
              <a:t>New tumor found on cystoscopy &gt; TURBT with MIBC</a:t>
            </a:r>
          </a:p>
          <a:p>
            <a:r>
              <a:rPr lang="en-US" altLang="en-US"/>
              <a:t>CT CAP shows metastasis to lung and liver without impact on liver function</a:t>
            </a:r>
          </a:p>
          <a:p>
            <a:r>
              <a:rPr lang="en-US" altLang="en-US"/>
              <a:t>LUTS with intermittent hematuria </a:t>
            </a:r>
          </a:p>
          <a:p>
            <a:r>
              <a:rPr lang="en-US" altLang="en-US"/>
              <a:t>Narcotic PRN for pain </a:t>
            </a:r>
          </a:p>
          <a:p>
            <a:r>
              <a:rPr lang="en-US" altLang="en-US"/>
              <a:t>Your local urology partner ordered NGS and IHC tests (HER2 equivocal; </a:t>
            </a:r>
            <a:r>
              <a:rPr lang="en-US" altLang="en-US" i="1"/>
              <a:t>FGFR3 </a:t>
            </a:r>
            <a:r>
              <a:rPr lang="en-US" altLang="en-US"/>
              <a:t>mutated)</a:t>
            </a:r>
          </a:p>
          <a:p>
            <a:endParaRPr lang="en-US" altLang="en-US"/>
          </a:p>
        </p:txBody>
      </p:sp>
      <p:sp>
        <p:nvSpPr>
          <p:cNvPr id="8" name="Text Placeholder 21">
            <a:extLst>
              <a:ext uri="{FF2B5EF4-FFF2-40B4-BE49-F238E27FC236}">
                <a16:creationId xmlns:a16="http://schemas.microsoft.com/office/drawing/2014/main" id="{7045BCB5-940A-AD38-4055-9A7297876535}"/>
              </a:ext>
            </a:extLst>
          </p:cNvPr>
          <p:cNvSpPr txBox="1">
            <a:spLocks/>
          </p:cNvSpPr>
          <p:nvPr/>
        </p:nvSpPr>
        <p:spPr>
          <a:xfrm>
            <a:off x="6138273" y="1460328"/>
            <a:ext cx="4464050" cy="284162"/>
          </a:xfrm>
          <a:prstGeom prst="rect">
            <a:avLst/>
          </a:prstGeom>
        </p:spPr>
        <p:txBody>
          <a:bodyPr vert="horz" lIns="91440" tIns="45720" rIns="91440" bIns="45720" rtlCol="0">
            <a:noAutofit/>
          </a:bodyPr>
          <a:lstStyle>
            <a:lvl1pPr marL="0" marR="0" indent="0" algn="l" defTabSz="694944" rtl="0" eaLnBrk="1" fontAlgn="auto" latinLnBrk="0" hangingPunct="1">
              <a:lnSpc>
                <a:spcPct val="100000"/>
              </a:lnSpc>
              <a:spcBef>
                <a:spcPts val="700"/>
              </a:spcBef>
              <a:spcAft>
                <a:spcPts val="600"/>
              </a:spcAft>
              <a:buClr>
                <a:srgbClr val="BCBCF7"/>
              </a:buClr>
              <a:buSzPct val="100000"/>
              <a:buFont typeface="Arial"/>
              <a:buNone/>
              <a:tabLst/>
              <a:defRPr kumimoji="0" lang="en-US" sz="1600" b="1" i="0" u="none" strike="noStrike" cap="none" spc="0" normalizeH="0" baseline="0">
                <a:ln>
                  <a:noFill/>
                </a:ln>
                <a:solidFill>
                  <a:srgbClr val="367BBE"/>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400" b="0" i="0" u="none" strike="noStrike" cap="none" spc="0" normalizeH="0" baseline="0" dirty="0" smtClean="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tab pos="450850" algn="l"/>
              </a:tabLst>
              <a:defRPr kumimoji="0" lang="en-US" sz="1200" b="0" i="0" u="none" strike="noStrike" cap="none" spc="0" normalizeH="0" baseline="0" dirty="0" smtClean="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smtClean="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a:lstStyle>
          <a:p>
            <a:pPr marL="0" marR="0" lvl="0" indent="0" algn="l" defTabSz="694944" rtl="0" eaLnBrk="1" fontAlgn="auto" latinLnBrk="0" hangingPunct="1">
              <a:lnSpc>
                <a:spcPct val="100000"/>
              </a:lnSpc>
              <a:spcBef>
                <a:spcPts val="700"/>
              </a:spcBef>
              <a:spcAft>
                <a:spcPts val="600"/>
              </a:spcAft>
              <a:buClr>
                <a:srgbClr val="BCBCF7"/>
              </a:buClr>
              <a:buSzPct val="100000"/>
              <a:buFont typeface="Arial"/>
              <a:buNone/>
              <a:tabLst/>
              <a:defRPr/>
            </a:pPr>
            <a:r>
              <a:rPr kumimoji="0" lang="en-US" sz="1600" b="1" i="0" u="none" strike="noStrike" kern="0" cap="none" spc="0" normalizeH="0" baseline="0" noProof="0">
                <a:ln>
                  <a:noFill/>
                </a:ln>
                <a:solidFill>
                  <a:srgbClr val="0089CA"/>
                </a:solidFill>
                <a:effectLst/>
                <a:uLnTx/>
                <a:uFillTx/>
                <a:latin typeface="Arial"/>
                <a:cs typeface="Arial"/>
                <a:sym typeface="Arial"/>
              </a:rPr>
              <a:t>Medical History</a:t>
            </a:r>
          </a:p>
        </p:txBody>
      </p:sp>
      <p:sp>
        <p:nvSpPr>
          <p:cNvPr id="9" name="Content Placeholder 25">
            <a:extLst>
              <a:ext uri="{FF2B5EF4-FFF2-40B4-BE49-F238E27FC236}">
                <a16:creationId xmlns:a16="http://schemas.microsoft.com/office/drawing/2014/main" id="{09D00373-C079-4712-374A-96830AD02628}"/>
              </a:ext>
            </a:extLst>
          </p:cNvPr>
          <p:cNvSpPr txBox="1">
            <a:spLocks/>
          </p:cNvSpPr>
          <p:nvPr/>
        </p:nvSpPr>
        <p:spPr>
          <a:xfrm>
            <a:off x="6147798" y="1745912"/>
            <a:ext cx="4725987" cy="4006048"/>
          </a:xfrm>
          <a:prstGeom prst="rect">
            <a:avLst/>
          </a:prstGeom>
        </p:spPr>
        <p:txBody>
          <a:bodyPr vert="horz" lIns="91440" tIns="45720" rIns="91440" bIns="45720" rtlCol="0">
            <a:normAutofit/>
          </a:bodyPr>
          <a:lstStyle>
            <a:lvl1pPr marL="295275" marR="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600" b="0" i="0" u="none" strike="noStrike" cap="none" spc="0" normalizeH="0" baseline="0">
                <a:ln>
                  <a:noFill/>
                </a:ln>
                <a:solidFill>
                  <a:srgbClr val="FFFFFF"/>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400" b="0" i="0" u="none" strike="noStrike" cap="none" spc="0" normalizeH="0" baseline="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DC983B"/>
              </a:buClr>
              <a:buSzPct val="100000"/>
              <a:buFont typeface="Arial"/>
              <a:buChar char="•"/>
              <a:tabLst>
                <a:tab pos="450850" algn="l"/>
              </a:tabLst>
              <a:defRPr kumimoji="0" lang="en-US" sz="1200" b="0" i="0" u="none" strike="noStrike" cap="none" spc="0" normalizeH="0" baseline="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100" b="0" i="0" u="none" strike="noStrike" cap="none" spc="0" normalizeH="0" baseline="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100" b="0" i="0" u="none" strike="noStrike" cap="none" spc="0" normalizeH="0" baseline="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a:lstStyle>
          <a:p>
            <a:r>
              <a:rPr lang="en-US" altLang="en-US"/>
              <a:t>Hypertension</a:t>
            </a:r>
          </a:p>
          <a:p>
            <a:r>
              <a:rPr lang="en-US" altLang="en-US"/>
              <a:t>Diabetes, on metformin</a:t>
            </a:r>
          </a:p>
          <a:p>
            <a:r>
              <a:rPr lang="en-US" altLang="en-US"/>
              <a:t>Grade 1 neuropathy</a:t>
            </a:r>
          </a:p>
          <a:p>
            <a:r>
              <a:rPr lang="en-US" altLang="en-US"/>
              <a:t>CKD following RNU – GFR stable at 40 ml/min</a:t>
            </a:r>
          </a:p>
          <a:p>
            <a:r>
              <a:rPr lang="en-US" altLang="en-US"/>
              <a:t>PS 1 </a:t>
            </a:r>
          </a:p>
          <a:p>
            <a:r>
              <a:rPr lang="en-US" altLang="en-US"/>
              <a:t>Quit smoking 4 years ago</a:t>
            </a:r>
          </a:p>
          <a:p>
            <a:r>
              <a:rPr lang="en-US" altLang="en-US"/>
              <a:t>Retired woodworker </a:t>
            </a:r>
          </a:p>
          <a:p>
            <a:r>
              <a:rPr lang="en-US" altLang="en-US"/>
              <a:t>No family history of cancer </a:t>
            </a:r>
          </a:p>
        </p:txBody>
      </p:sp>
    </p:spTree>
    <p:extLst>
      <p:ext uri="{BB962C8B-B14F-4D97-AF65-F5344CB8AC3E}">
        <p14:creationId xmlns:p14="http://schemas.microsoft.com/office/powerpoint/2010/main" val="360718122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361E4647-71D3-2856-7137-83C5B3869679}"/>
              </a:ext>
            </a:extLst>
          </p:cNvPr>
          <p:cNvCxnSpPr>
            <a:cxnSpLocks/>
          </p:cNvCxnSpPr>
          <p:nvPr/>
        </p:nvCxnSpPr>
        <p:spPr>
          <a:xfrm>
            <a:off x="5159161" y="2109290"/>
            <a:ext cx="1330539" cy="0"/>
          </a:xfrm>
          <a:prstGeom prst="straightConnector1">
            <a:avLst/>
          </a:prstGeom>
          <a:ln w="762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1642E64-0DA3-0A27-40A0-788C333E3D16}"/>
              </a:ext>
            </a:extLst>
          </p:cNvPr>
          <p:cNvCxnSpPr>
            <a:cxnSpLocks/>
          </p:cNvCxnSpPr>
          <p:nvPr/>
        </p:nvCxnSpPr>
        <p:spPr>
          <a:xfrm>
            <a:off x="5098494" y="4185137"/>
            <a:ext cx="1391206" cy="5624"/>
          </a:xfrm>
          <a:prstGeom prst="straightConnector1">
            <a:avLst/>
          </a:prstGeom>
          <a:ln w="762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EA53D71-F70A-F4BD-1F44-F4DCBFE315D4}"/>
              </a:ext>
            </a:extLst>
          </p:cNvPr>
          <p:cNvCxnSpPr>
            <a:cxnSpLocks/>
          </p:cNvCxnSpPr>
          <p:nvPr/>
        </p:nvCxnSpPr>
        <p:spPr>
          <a:xfrm flipV="1">
            <a:off x="5736204" y="3175362"/>
            <a:ext cx="753496" cy="5625"/>
          </a:xfrm>
          <a:prstGeom prst="straightConnector1">
            <a:avLst/>
          </a:prstGeom>
          <a:ln w="762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D99BB87-AD67-3090-81F3-3D70646CA97B}"/>
              </a:ext>
            </a:extLst>
          </p:cNvPr>
          <p:cNvCxnSpPr>
            <a:cxnSpLocks/>
          </p:cNvCxnSpPr>
          <p:nvPr/>
        </p:nvCxnSpPr>
        <p:spPr>
          <a:xfrm>
            <a:off x="5726476" y="5504063"/>
            <a:ext cx="763224" cy="0"/>
          </a:xfrm>
          <a:prstGeom prst="straightConnector1">
            <a:avLst/>
          </a:prstGeom>
          <a:ln w="762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p:txBody>
          <a:bodyPr>
            <a:normAutofit fontScale="90000"/>
          </a:bodyPr>
          <a:lstStyle/>
          <a:p>
            <a:r>
              <a:rPr lang="en-US"/>
              <a:t>Cisplatin Eligibility Has Defined Frontline Therapy for Advanced Urothelial Cancer for Decades</a:t>
            </a:r>
            <a:endParaRPr lang="en-US" sz="3600"/>
          </a:p>
        </p:txBody>
      </p:sp>
      <p:sp>
        <p:nvSpPr>
          <p:cNvPr id="6" name="Footer Placeholder 17">
            <a:extLst>
              <a:ext uri="{FF2B5EF4-FFF2-40B4-BE49-F238E27FC236}">
                <a16:creationId xmlns:a16="http://schemas.microsoft.com/office/drawing/2014/main" id="{E00FCB06-E96F-66D1-330B-6476945C2F4E}"/>
              </a:ext>
            </a:extLst>
          </p:cNvPr>
          <p:cNvSpPr>
            <a:spLocks noGrp="1"/>
          </p:cNvSpPr>
          <p:nvPr>
            <p:ph type="ftr" sz="quarter" idx="3"/>
          </p:nvPr>
        </p:nvSpPr>
        <p:spPr>
          <a:xfrm>
            <a:off x="1401417" y="5964383"/>
            <a:ext cx="9223513" cy="642566"/>
          </a:xfrm>
        </p:spPr>
        <p:txBody>
          <a:bodyPr/>
          <a:lstStyle/>
          <a:p>
            <a:br>
              <a:rPr lang="en-US" sz="900"/>
            </a:br>
            <a:r>
              <a:rPr lang="en-US" sz="900"/>
              <a:t>1. Clark PE, et al. </a:t>
            </a:r>
            <a:r>
              <a:rPr lang="en-US" sz="900" i="1"/>
              <a:t>J Natl </a:t>
            </a:r>
            <a:r>
              <a:rPr lang="en-US" sz="900" i="1" err="1"/>
              <a:t>Compr</a:t>
            </a:r>
            <a:r>
              <a:rPr lang="en-US" sz="900" i="1"/>
              <a:t> </a:t>
            </a:r>
            <a:r>
              <a:rPr lang="en-US" sz="900" i="1" err="1"/>
              <a:t>Canc</a:t>
            </a:r>
            <a:r>
              <a:rPr lang="en-US" sz="900" i="1"/>
              <a:t> </a:t>
            </a:r>
            <a:r>
              <a:rPr lang="en-US" sz="900" i="1" err="1"/>
              <a:t>Netw</a:t>
            </a:r>
            <a:r>
              <a:rPr lang="en-US" i="1"/>
              <a:t>.</a:t>
            </a:r>
            <a:r>
              <a:rPr lang="en-US" sz="900"/>
              <a:t> 2016;14(19):1213-1224. 2. </a:t>
            </a: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Flaig TW, et al. </a:t>
            </a:r>
            <a:r>
              <a:rPr kumimoji="0" lang="en-US" sz="900" b="0" i="1" u="none" strike="noStrike" kern="1200" cap="none" spc="0" normalizeH="0" baseline="0" noProof="0">
                <a:ln>
                  <a:noFill/>
                </a:ln>
                <a:solidFill>
                  <a:srgbClr val="3A3A3A"/>
                </a:solidFill>
                <a:effectLst/>
                <a:uLnTx/>
                <a:uFillTx/>
                <a:latin typeface="Arial" panose="020B0604020202020204"/>
                <a:ea typeface="+mn-ea"/>
                <a:cs typeface="+mn-cs"/>
              </a:rPr>
              <a:t>J Natl </a:t>
            </a:r>
            <a:r>
              <a:rPr kumimoji="0" lang="en-US" sz="900" b="0" i="1" u="none" strike="noStrike" kern="1200" cap="none" spc="0" normalizeH="0" baseline="0" noProof="0" err="1">
                <a:ln>
                  <a:noFill/>
                </a:ln>
                <a:solidFill>
                  <a:srgbClr val="3A3A3A"/>
                </a:solidFill>
                <a:effectLst/>
                <a:uLnTx/>
                <a:uFillTx/>
                <a:latin typeface="Arial" panose="020B0604020202020204"/>
                <a:ea typeface="+mn-ea"/>
                <a:cs typeface="+mn-cs"/>
              </a:rPr>
              <a:t>Compr</a:t>
            </a:r>
            <a:r>
              <a:rPr kumimoji="0" lang="en-US" sz="900" b="0" i="1" u="none" strike="noStrike" kern="1200" cap="none" spc="0" normalizeH="0" baseline="0" noProof="0">
                <a:ln>
                  <a:noFill/>
                </a:ln>
                <a:solidFill>
                  <a:srgbClr val="3A3A3A"/>
                </a:solidFill>
                <a:effectLst/>
                <a:uLnTx/>
                <a:uFillTx/>
                <a:latin typeface="Arial" panose="020B0604020202020204"/>
                <a:ea typeface="+mn-ea"/>
                <a:cs typeface="+mn-cs"/>
              </a:rPr>
              <a:t> </a:t>
            </a:r>
            <a:r>
              <a:rPr kumimoji="0" lang="en-US" sz="900" b="0" i="1" u="none" strike="noStrike" kern="1200" cap="none" spc="0" normalizeH="0" baseline="0" noProof="0" err="1">
                <a:ln>
                  <a:noFill/>
                </a:ln>
                <a:solidFill>
                  <a:srgbClr val="3A3A3A"/>
                </a:solidFill>
                <a:effectLst/>
                <a:uLnTx/>
                <a:uFillTx/>
                <a:latin typeface="Arial" panose="020B0604020202020204"/>
                <a:ea typeface="+mn-ea"/>
                <a:cs typeface="+mn-cs"/>
              </a:rPr>
              <a:t>Canc</a:t>
            </a:r>
            <a:r>
              <a:rPr kumimoji="0" lang="en-US" sz="900" b="0" i="1" u="none" strike="noStrike" kern="1200" cap="none" spc="0" normalizeH="0" baseline="0" noProof="0">
                <a:ln>
                  <a:noFill/>
                </a:ln>
                <a:solidFill>
                  <a:srgbClr val="3A3A3A"/>
                </a:solidFill>
                <a:effectLst/>
                <a:uLnTx/>
                <a:uFillTx/>
                <a:latin typeface="Arial" panose="020B0604020202020204"/>
                <a:ea typeface="+mn-ea"/>
                <a:cs typeface="+mn-cs"/>
              </a:rPr>
              <a:t> </a:t>
            </a:r>
            <a:r>
              <a:rPr kumimoji="0" lang="en-US" sz="900" b="0" i="1" u="none" strike="noStrike" kern="1200" cap="none" spc="0" normalizeH="0" baseline="0" noProof="0" err="1">
                <a:ln>
                  <a:noFill/>
                </a:ln>
                <a:solidFill>
                  <a:srgbClr val="3A3A3A"/>
                </a:solidFill>
                <a:effectLst/>
                <a:uLnTx/>
                <a:uFillTx/>
                <a:latin typeface="Arial" panose="020B0604020202020204"/>
                <a:ea typeface="+mn-ea"/>
                <a:cs typeface="+mn-cs"/>
              </a:rPr>
              <a:t>Netw</a:t>
            </a:r>
            <a:r>
              <a:rPr kumimoji="0" lang="en-US" sz="900" b="0" i="1" u="none" strike="noStrike" kern="1200" cap="none" spc="0" normalizeH="0" baseline="0" noProof="0">
                <a:ln>
                  <a:noFill/>
                </a:ln>
                <a:solidFill>
                  <a:srgbClr val="3A3A3A"/>
                </a:solidFill>
                <a:effectLst/>
                <a:uLnTx/>
                <a:uFillTx/>
                <a:latin typeface="Arial" panose="020B0604020202020204"/>
                <a:ea typeface="+mn-ea"/>
                <a:cs typeface="+mn-cs"/>
              </a:rPr>
              <a:t>.</a:t>
            </a: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 2022;20(8):866-878.</a:t>
            </a:r>
          </a:p>
        </p:txBody>
      </p:sp>
      <p:sp>
        <p:nvSpPr>
          <p:cNvPr id="8" name="TextBox 7">
            <a:extLst>
              <a:ext uri="{FF2B5EF4-FFF2-40B4-BE49-F238E27FC236}">
                <a16:creationId xmlns:a16="http://schemas.microsoft.com/office/drawing/2014/main" id="{0EADC1B9-7DD4-7C37-7AC5-C7A6D4AA2E1D}"/>
              </a:ext>
            </a:extLst>
          </p:cNvPr>
          <p:cNvSpPr txBox="1"/>
          <p:nvPr/>
        </p:nvSpPr>
        <p:spPr>
          <a:xfrm>
            <a:off x="341082" y="2105023"/>
            <a:ext cx="2779384" cy="523220"/>
          </a:xfrm>
          <a:prstGeom prst="rect">
            <a:avLst/>
          </a:prstGeom>
          <a:noFill/>
        </p:spPr>
        <p:txBody>
          <a:bodyPr wrap="square" rtlCol="0">
            <a:spAutoFit/>
          </a:bodyPr>
          <a:lstStyle/>
          <a:p>
            <a:pPr algn="ctr"/>
            <a:r>
              <a:rPr lang="en-US" sz="1400" b="1"/>
              <a:t>NCCN Guidelines for Bladder Cancer (Version 2.2016)</a:t>
            </a:r>
            <a:r>
              <a:rPr lang="en-US" sz="1400" b="1" baseline="30000"/>
              <a:t>1</a:t>
            </a:r>
          </a:p>
        </p:txBody>
      </p:sp>
      <p:sp>
        <p:nvSpPr>
          <p:cNvPr id="11" name="TextBox 10">
            <a:extLst>
              <a:ext uri="{FF2B5EF4-FFF2-40B4-BE49-F238E27FC236}">
                <a16:creationId xmlns:a16="http://schemas.microsoft.com/office/drawing/2014/main" id="{2386ADED-CE83-FB47-F462-CECE454F9FB6}"/>
              </a:ext>
            </a:extLst>
          </p:cNvPr>
          <p:cNvSpPr txBox="1"/>
          <p:nvPr/>
        </p:nvSpPr>
        <p:spPr>
          <a:xfrm>
            <a:off x="261375" y="4183968"/>
            <a:ext cx="2938798" cy="523220"/>
          </a:xfrm>
          <a:prstGeom prst="rect">
            <a:avLst/>
          </a:prstGeom>
          <a:noFill/>
        </p:spPr>
        <p:txBody>
          <a:bodyPr wrap="square" rtlCol="0">
            <a:spAutoFit/>
          </a:bodyPr>
          <a:lstStyle/>
          <a:p>
            <a:pPr algn="ctr"/>
            <a:r>
              <a:rPr lang="en-US" sz="1400" b="1"/>
              <a:t>NCCN Guidelines for Bladder Cancer (Version 2.2022)</a:t>
            </a:r>
            <a:r>
              <a:rPr lang="en-US" sz="1400" b="1" baseline="30000"/>
              <a:t>2</a:t>
            </a:r>
          </a:p>
        </p:txBody>
      </p:sp>
      <p:sp>
        <p:nvSpPr>
          <p:cNvPr id="3" name="TextBox 2">
            <a:extLst>
              <a:ext uri="{FF2B5EF4-FFF2-40B4-BE49-F238E27FC236}">
                <a16:creationId xmlns:a16="http://schemas.microsoft.com/office/drawing/2014/main" id="{FA3BA4FF-E302-FB6B-C592-B8E6D354E482}"/>
              </a:ext>
            </a:extLst>
          </p:cNvPr>
          <p:cNvSpPr txBox="1"/>
          <p:nvPr/>
        </p:nvSpPr>
        <p:spPr>
          <a:xfrm>
            <a:off x="3649953" y="1816901"/>
            <a:ext cx="2302151" cy="584775"/>
          </a:xfrm>
          <a:prstGeom prst="rect">
            <a:avLst/>
          </a:prstGeom>
          <a:solidFill>
            <a:schemeClr val="accent3"/>
          </a:solidFill>
        </p:spPr>
        <p:txBody>
          <a:bodyPr wrap="square" lIns="182880" tIns="182880" rIns="182880" bIns="182880" rtlCol="0" anchor="ctr" anchorCtr="0">
            <a:spAutoFit/>
          </a:bodyPr>
          <a:lstStyle/>
          <a:p>
            <a:pPr algn="ctr"/>
            <a:r>
              <a:rPr lang="en-US" sz="1400" b="1">
                <a:solidFill>
                  <a:schemeClr val="bg1"/>
                </a:solidFill>
              </a:rPr>
              <a:t>Cisplatin eligible</a:t>
            </a:r>
          </a:p>
        </p:txBody>
      </p:sp>
      <p:sp>
        <p:nvSpPr>
          <p:cNvPr id="10" name="TextBox 9">
            <a:extLst>
              <a:ext uri="{FF2B5EF4-FFF2-40B4-BE49-F238E27FC236}">
                <a16:creationId xmlns:a16="http://schemas.microsoft.com/office/drawing/2014/main" id="{A8B72C7A-EA47-15F3-F11D-87263C37E827}"/>
              </a:ext>
            </a:extLst>
          </p:cNvPr>
          <p:cNvSpPr txBox="1"/>
          <p:nvPr/>
        </p:nvSpPr>
        <p:spPr>
          <a:xfrm>
            <a:off x="6489701" y="1612580"/>
            <a:ext cx="4926008" cy="1015663"/>
          </a:xfrm>
          <a:prstGeom prst="rect">
            <a:avLst/>
          </a:prstGeom>
          <a:solidFill>
            <a:schemeClr val="accent3"/>
          </a:solidFill>
        </p:spPr>
        <p:txBody>
          <a:bodyPr wrap="square" lIns="182880" tIns="182880" rIns="182880" bIns="182880" rtlCol="0" anchor="ctr" anchorCtr="0">
            <a:spAutoFit/>
          </a:bodyPr>
          <a:lstStyle/>
          <a:p>
            <a:pPr algn="ctr"/>
            <a:r>
              <a:rPr lang="en-US" sz="1400" b="1">
                <a:solidFill>
                  <a:schemeClr val="bg1"/>
                </a:solidFill>
              </a:rPr>
              <a:t>Gemcitabine and cisplatin (category 1)</a:t>
            </a:r>
          </a:p>
          <a:p>
            <a:pPr algn="ctr"/>
            <a:r>
              <a:rPr lang="en-US" sz="1400" b="1">
                <a:solidFill>
                  <a:schemeClr val="bg1"/>
                </a:solidFill>
              </a:rPr>
              <a:t>or</a:t>
            </a:r>
          </a:p>
          <a:p>
            <a:pPr algn="ctr"/>
            <a:r>
              <a:rPr lang="en-US" sz="1400" b="1">
                <a:solidFill>
                  <a:schemeClr val="bg1"/>
                </a:solidFill>
              </a:rPr>
              <a:t>DDMVAC with growth factor support (category 1)</a:t>
            </a:r>
          </a:p>
        </p:txBody>
      </p:sp>
      <p:sp>
        <p:nvSpPr>
          <p:cNvPr id="13" name="TextBox 12">
            <a:extLst>
              <a:ext uri="{FF2B5EF4-FFF2-40B4-BE49-F238E27FC236}">
                <a16:creationId xmlns:a16="http://schemas.microsoft.com/office/drawing/2014/main" id="{E5BC7C63-A5FB-80CD-624B-FBB56B848D9E}"/>
              </a:ext>
            </a:extLst>
          </p:cNvPr>
          <p:cNvSpPr txBox="1"/>
          <p:nvPr/>
        </p:nvSpPr>
        <p:spPr>
          <a:xfrm>
            <a:off x="3649953" y="2673155"/>
            <a:ext cx="2302151" cy="1015663"/>
          </a:xfrm>
          <a:prstGeom prst="rect">
            <a:avLst/>
          </a:prstGeom>
          <a:solidFill>
            <a:schemeClr val="accent3"/>
          </a:solidFill>
        </p:spPr>
        <p:txBody>
          <a:bodyPr wrap="square" lIns="182880" tIns="182880" rIns="182880" bIns="182880" rtlCol="0" anchor="ctr" anchorCtr="0">
            <a:spAutoFit/>
          </a:bodyPr>
          <a:lstStyle/>
          <a:p>
            <a:pPr algn="ctr"/>
            <a:r>
              <a:rPr lang="en-US" sz="1400" b="1">
                <a:solidFill>
                  <a:schemeClr val="bg1"/>
                </a:solidFill>
              </a:rPr>
              <a:t>Cisplatin ineligible with poor kidney function or poor PS</a:t>
            </a:r>
          </a:p>
        </p:txBody>
      </p:sp>
      <p:sp>
        <p:nvSpPr>
          <p:cNvPr id="15" name="TextBox 14">
            <a:extLst>
              <a:ext uri="{FF2B5EF4-FFF2-40B4-BE49-F238E27FC236}">
                <a16:creationId xmlns:a16="http://schemas.microsoft.com/office/drawing/2014/main" id="{EF9C8C3E-EB9A-8A66-993F-FF6E076054A7}"/>
              </a:ext>
            </a:extLst>
          </p:cNvPr>
          <p:cNvSpPr txBox="1"/>
          <p:nvPr/>
        </p:nvSpPr>
        <p:spPr>
          <a:xfrm>
            <a:off x="6489700" y="2882973"/>
            <a:ext cx="4926009" cy="584775"/>
          </a:xfrm>
          <a:prstGeom prst="rect">
            <a:avLst/>
          </a:prstGeom>
          <a:solidFill>
            <a:schemeClr val="accent3"/>
          </a:solidFill>
        </p:spPr>
        <p:txBody>
          <a:bodyPr wrap="square" lIns="182880" tIns="182880" rIns="182880" bIns="182880" rtlCol="0" anchor="ctr" anchorCtr="0">
            <a:spAutoFit/>
          </a:bodyPr>
          <a:lstStyle/>
          <a:p>
            <a:pPr algn="ctr"/>
            <a:r>
              <a:rPr lang="en-US" sz="1400" b="1">
                <a:solidFill>
                  <a:schemeClr val="bg1"/>
                </a:solidFill>
              </a:rPr>
              <a:t>Gemcitabine and carboplatin</a:t>
            </a:r>
          </a:p>
        </p:txBody>
      </p:sp>
      <p:sp>
        <p:nvSpPr>
          <p:cNvPr id="19" name="TextBox 18">
            <a:extLst>
              <a:ext uri="{FF2B5EF4-FFF2-40B4-BE49-F238E27FC236}">
                <a16:creationId xmlns:a16="http://schemas.microsoft.com/office/drawing/2014/main" id="{F5FA95E5-2209-3EC4-39F4-EC4C2CFFC87F}"/>
              </a:ext>
            </a:extLst>
          </p:cNvPr>
          <p:cNvSpPr txBox="1"/>
          <p:nvPr/>
        </p:nvSpPr>
        <p:spPr>
          <a:xfrm>
            <a:off x="3762694" y="1322679"/>
            <a:ext cx="2044103" cy="307777"/>
          </a:xfrm>
          <a:prstGeom prst="rect">
            <a:avLst/>
          </a:prstGeom>
          <a:noFill/>
        </p:spPr>
        <p:txBody>
          <a:bodyPr wrap="square" rtlCol="0">
            <a:spAutoFit/>
          </a:bodyPr>
          <a:lstStyle/>
          <a:p>
            <a:pPr algn="ctr"/>
            <a:r>
              <a:rPr lang="en-US" sz="1400" b="1"/>
              <a:t>Cisplatin Eligibility</a:t>
            </a:r>
            <a:endParaRPr lang="en-US" sz="1400" b="1" baseline="30000"/>
          </a:p>
        </p:txBody>
      </p:sp>
      <p:sp>
        <p:nvSpPr>
          <p:cNvPr id="20" name="TextBox 19">
            <a:extLst>
              <a:ext uri="{FF2B5EF4-FFF2-40B4-BE49-F238E27FC236}">
                <a16:creationId xmlns:a16="http://schemas.microsoft.com/office/drawing/2014/main" id="{1EC1FF50-CABC-0431-F16E-9F51B3D84647}"/>
              </a:ext>
            </a:extLst>
          </p:cNvPr>
          <p:cNvSpPr txBox="1"/>
          <p:nvPr/>
        </p:nvSpPr>
        <p:spPr>
          <a:xfrm>
            <a:off x="7579469" y="1288423"/>
            <a:ext cx="2746470" cy="307777"/>
          </a:xfrm>
          <a:prstGeom prst="rect">
            <a:avLst/>
          </a:prstGeom>
          <a:noFill/>
        </p:spPr>
        <p:txBody>
          <a:bodyPr wrap="square" rtlCol="0">
            <a:spAutoFit/>
          </a:bodyPr>
          <a:lstStyle/>
          <a:p>
            <a:pPr algn="ctr"/>
            <a:r>
              <a:rPr lang="en-US" sz="1400" b="1"/>
              <a:t>Standard/Preferred Regimens</a:t>
            </a:r>
            <a:endParaRPr lang="en-US" sz="1400" b="1" baseline="30000"/>
          </a:p>
        </p:txBody>
      </p:sp>
      <p:sp>
        <p:nvSpPr>
          <p:cNvPr id="21" name="TextBox 20">
            <a:extLst>
              <a:ext uri="{FF2B5EF4-FFF2-40B4-BE49-F238E27FC236}">
                <a16:creationId xmlns:a16="http://schemas.microsoft.com/office/drawing/2014/main" id="{4010C30F-3FC4-6D92-1AE6-6D168F584F4F}"/>
              </a:ext>
            </a:extLst>
          </p:cNvPr>
          <p:cNvSpPr txBox="1"/>
          <p:nvPr/>
        </p:nvSpPr>
        <p:spPr>
          <a:xfrm>
            <a:off x="540405" y="2653404"/>
            <a:ext cx="2380738" cy="738664"/>
          </a:xfrm>
          <a:prstGeom prst="rect">
            <a:avLst/>
          </a:prstGeom>
          <a:noFill/>
        </p:spPr>
        <p:txBody>
          <a:bodyPr wrap="square" rtlCol="0">
            <a:spAutoFit/>
          </a:bodyPr>
          <a:lstStyle/>
          <a:p>
            <a:pPr algn="ctr"/>
            <a:r>
              <a:rPr lang="en-US" sz="1400" b="1"/>
              <a:t>First-line chemotherapy for locally advanced or metastatic disease</a:t>
            </a:r>
            <a:endParaRPr lang="en-US" sz="1400" b="1" baseline="30000"/>
          </a:p>
        </p:txBody>
      </p:sp>
      <p:sp>
        <p:nvSpPr>
          <p:cNvPr id="22" name="TextBox 21">
            <a:extLst>
              <a:ext uri="{FF2B5EF4-FFF2-40B4-BE49-F238E27FC236}">
                <a16:creationId xmlns:a16="http://schemas.microsoft.com/office/drawing/2014/main" id="{A348EC6B-561A-245D-A6CF-79E8FE986325}"/>
              </a:ext>
            </a:extLst>
          </p:cNvPr>
          <p:cNvSpPr txBox="1"/>
          <p:nvPr/>
        </p:nvSpPr>
        <p:spPr>
          <a:xfrm>
            <a:off x="376725" y="4799225"/>
            <a:ext cx="2708098" cy="738664"/>
          </a:xfrm>
          <a:prstGeom prst="rect">
            <a:avLst/>
          </a:prstGeom>
          <a:noFill/>
        </p:spPr>
        <p:txBody>
          <a:bodyPr wrap="square" rtlCol="0">
            <a:spAutoFit/>
          </a:bodyPr>
          <a:lstStyle/>
          <a:p>
            <a:pPr algn="ctr"/>
            <a:r>
              <a:rPr lang="en-US" sz="1400" b="1"/>
              <a:t>First-line systemic therapy for locally advanced or metastatic disease</a:t>
            </a:r>
            <a:endParaRPr lang="en-US" sz="1400" b="1" baseline="30000"/>
          </a:p>
        </p:txBody>
      </p:sp>
      <p:sp>
        <p:nvSpPr>
          <p:cNvPr id="24" name="TextBox 23">
            <a:extLst>
              <a:ext uri="{FF2B5EF4-FFF2-40B4-BE49-F238E27FC236}">
                <a16:creationId xmlns:a16="http://schemas.microsoft.com/office/drawing/2014/main" id="{F4904ACD-68E7-D853-9905-52B24884B12C}"/>
              </a:ext>
            </a:extLst>
          </p:cNvPr>
          <p:cNvSpPr txBox="1"/>
          <p:nvPr/>
        </p:nvSpPr>
        <p:spPr>
          <a:xfrm>
            <a:off x="3649954" y="3896815"/>
            <a:ext cx="2292422" cy="584775"/>
          </a:xfrm>
          <a:prstGeom prst="rect">
            <a:avLst/>
          </a:prstGeom>
          <a:solidFill>
            <a:schemeClr val="accent1"/>
          </a:solidFill>
        </p:spPr>
        <p:txBody>
          <a:bodyPr wrap="square" lIns="182880" tIns="182880" rIns="182880" bIns="182880" rtlCol="0" anchor="ctr" anchorCtr="0">
            <a:spAutoFit/>
          </a:bodyPr>
          <a:lstStyle/>
          <a:p>
            <a:pPr algn="ctr"/>
            <a:r>
              <a:rPr lang="en-US" sz="1400" b="1">
                <a:solidFill>
                  <a:schemeClr val="bg1"/>
                </a:solidFill>
              </a:rPr>
              <a:t>Cisplatin eligible</a:t>
            </a:r>
          </a:p>
        </p:txBody>
      </p:sp>
      <p:sp>
        <p:nvSpPr>
          <p:cNvPr id="25" name="TextBox 24">
            <a:extLst>
              <a:ext uri="{FF2B5EF4-FFF2-40B4-BE49-F238E27FC236}">
                <a16:creationId xmlns:a16="http://schemas.microsoft.com/office/drawing/2014/main" id="{352BDB47-546B-CC81-A44C-7CFD58B269DB}"/>
              </a:ext>
            </a:extLst>
          </p:cNvPr>
          <p:cNvSpPr txBox="1"/>
          <p:nvPr/>
        </p:nvSpPr>
        <p:spPr>
          <a:xfrm>
            <a:off x="3649954" y="5211675"/>
            <a:ext cx="2292422" cy="584775"/>
          </a:xfrm>
          <a:prstGeom prst="rect">
            <a:avLst/>
          </a:prstGeom>
          <a:solidFill>
            <a:schemeClr val="accent1"/>
          </a:solidFill>
        </p:spPr>
        <p:txBody>
          <a:bodyPr wrap="square" lIns="182880" tIns="182880" rIns="182880" bIns="182880" rtlCol="0" anchor="ctr" anchorCtr="0">
            <a:spAutoFit/>
          </a:bodyPr>
          <a:lstStyle/>
          <a:p>
            <a:pPr algn="ctr"/>
            <a:r>
              <a:rPr lang="en-US" sz="1400" b="1">
                <a:solidFill>
                  <a:schemeClr val="bg1"/>
                </a:solidFill>
              </a:rPr>
              <a:t>Cisplatin ineligible</a:t>
            </a:r>
          </a:p>
        </p:txBody>
      </p:sp>
      <p:sp>
        <p:nvSpPr>
          <p:cNvPr id="27" name="TextBox 26">
            <a:extLst>
              <a:ext uri="{FF2B5EF4-FFF2-40B4-BE49-F238E27FC236}">
                <a16:creationId xmlns:a16="http://schemas.microsoft.com/office/drawing/2014/main" id="{7D5F3184-980C-BDA3-3BB5-7740EE987EF6}"/>
              </a:ext>
            </a:extLst>
          </p:cNvPr>
          <p:cNvSpPr txBox="1"/>
          <p:nvPr/>
        </p:nvSpPr>
        <p:spPr>
          <a:xfrm>
            <a:off x="6489700" y="3695621"/>
            <a:ext cx="4926009" cy="1015663"/>
          </a:xfrm>
          <a:prstGeom prst="rect">
            <a:avLst/>
          </a:prstGeom>
          <a:solidFill>
            <a:schemeClr val="accent1"/>
          </a:solidFill>
        </p:spPr>
        <p:txBody>
          <a:bodyPr wrap="square" lIns="182880" tIns="182880" rIns="182880" bIns="182880" rtlCol="0" anchor="ctr" anchorCtr="0">
            <a:spAutoFit/>
          </a:bodyPr>
          <a:lstStyle/>
          <a:p>
            <a:pPr algn="ctr"/>
            <a:r>
              <a:rPr lang="en-US" sz="1400" b="1">
                <a:solidFill>
                  <a:schemeClr val="bg1"/>
                </a:solidFill>
              </a:rPr>
              <a:t>Gemcitabine and cisplatin (category 1)</a:t>
            </a:r>
          </a:p>
          <a:p>
            <a:pPr algn="ctr"/>
            <a:r>
              <a:rPr lang="en-US" sz="1400" b="1">
                <a:solidFill>
                  <a:schemeClr val="bg1"/>
                </a:solidFill>
              </a:rPr>
              <a:t>or</a:t>
            </a:r>
          </a:p>
          <a:p>
            <a:pPr algn="ctr"/>
            <a:r>
              <a:rPr lang="en-US" sz="1400" b="1">
                <a:solidFill>
                  <a:schemeClr val="bg1"/>
                </a:solidFill>
              </a:rPr>
              <a:t>DDMVAC with growth factor support (category 1)</a:t>
            </a:r>
          </a:p>
        </p:txBody>
      </p:sp>
      <p:sp>
        <p:nvSpPr>
          <p:cNvPr id="28" name="TextBox 27">
            <a:extLst>
              <a:ext uri="{FF2B5EF4-FFF2-40B4-BE49-F238E27FC236}">
                <a16:creationId xmlns:a16="http://schemas.microsoft.com/office/drawing/2014/main" id="{FC7FDF1D-4C85-AA0D-8F12-BA4E17279AF5}"/>
              </a:ext>
            </a:extLst>
          </p:cNvPr>
          <p:cNvSpPr txBox="1"/>
          <p:nvPr/>
        </p:nvSpPr>
        <p:spPr>
          <a:xfrm>
            <a:off x="6489700" y="4786662"/>
            <a:ext cx="4926009" cy="1446550"/>
          </a:xfrm>
          <a:prstGeom prst="rect">
            <a:avLst/>
          </a:prstGeom>
          <a:solidFill>
            <a:schemeClr val="accent1"/>
          </a:solidFill>
        </p:spPr>
        <p:txBody>
          <a:bodyPr wrap="square" lIns="182880" tIns="182880" rIns="182880" bIns="182880" rtlCol="0" anchor="ctr" anchorCtr="0">
            <a:spAutoFit/>
          </a:bodyPr>
          <a:lstStyle/>
          <a:p>
            <a:pPr algn="ctr"/>
            <a:r>
              <a:rPr lang="en-US" sz="1400" b="1">
                <a:solidFill>
                  <a:schemeClr val="bg1"/>
                </a:solidFill>
              </a:rPr>
              <a:t>Gemcitabine and carboplatin</a:t>
            </a:r>
          </a:p>
          <a:p>
            <a:pPr algn="ctr"/>
            <a:r>
              <a:rPr lang="en-US" sz="1400" b="1">
                <a:solidFill>
                  <a:schemeClr val="bg1"/>
                </a:solidFill>
              </a:rPr>
              <a:t>or</a:t>
            </a:r>
          </a:p>
          <a:p>
            <a:pPr algn="ctr"/>
            <a:r>
              <a:rPr lang="en-US" sz="1400" b="1">
                <a:solidFill>
                  <a:schemeClr val="bg1"/>
                </a:solidFill>
              </a:rPr>
              <a:t>Atezolizumab or pembrolizumab </a:t>
            </a:r>
          </a:p>
          <a:p>
            <a:pPr algn="ctr"/>
            <a:r>
              <a:rPr lang="en-US" sz="1400" b="1">
                <a:solidFill>
                  <a:schemeClr val="bg1"/>
                </a:solidFill>
              </a:rPr>
              <a:t>(only for patients whose tumors express PD-L1 or are platinum-ineligible regardless of PD-L1 expression)</a:t>
            </a:r>
          </a:p>
        </p:txBody>
      </p:sp>
    </p:spTree>
    <p:extLst>
      <p:ext uri="{BB962C8B-B14F-4D97-AF65-F5344CB8AC3E}">
        <p14:creationId xmlns:p14="http://schemas.microsoft.com/office/powerpoint/2010/main" val="18809783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E586-4AEA-87EB-BF31-9AB8A23A1646}"/>
              </a:ext>
            </a:extLst>
          </p:cNvPr>
          <p:cNvSpPr>
            <a:spLocks noGrp="1"/>
          </p:cNvSpPr>
          <p:nvPr>
            <p:ph type="title"/>
          </p:nvPr>
        </p:nvSpPr>
        <p:spPr/>
        <p:txBody>
          <a:bodyPr>
            <a:normAutofit/>
          </a:bodyPr>
          <a:lstStyle/>
          <a:p>
            <a:r>
              <a:rPr lang="en-US" sz="3200"/>
              <a:t>Case Study Polling Question #1 </a:t>
            </a:r>
            <a:endParaRPr lang="en-US" sz="4000"/>
          </a:p>
        </p:txBody>
      </p:sp>
      <p:sp>
        <p:nvSpPr>
          <p:cNvPr id="3" name="Content Placeholder 2">
            <a:extLst>
              <a:ext uri="{FF2B5EF4-FFF2-40B4-BE49-F238E27FC236}">
                <a16:creationId xmlns:a16="http://schemas.microsoft.com/office/drawing/2014/main" id="{27BF1245-FF73-3BCD-3FF6-184A392D1663}"/>
              </a:ext>
            </a:extLst>
          </p:cNvPr>
          <p:cNvSpPr>
            <a:spLocks noGrp="1"/>
          </p:cNvSpPr>
          <p:nvPr>
            <p:ph idx="1"/>
          </p:nvPr>
        </p:nvSpPr>
        <p:spPr/>
        <p:txBody>
          <a:bodyPr/>
          <a:lstStyle/>
          <a:p>
            <a:pPr marL="0" indent="0">
              <a:buNone/>
            </a:pPr>
            <a:r>
              <a:rPr lang="en-US" sz="2800" dirty="0"/>
              <a:t>Which first-line treatment would you recommend?</a:t>
            </a:r>
          </a:p>
          <a:p>
            <a:endParaRPr lang="en-US" dirty="0"/>
          </a:p>
          <a:p>
            <a:pPr marL="971550" lvl="1" indent="-514350">
              <a:lnSpc>
                <a:spcPct val="100000"/>
              </a:lnSpc>
              <a:buFont typeface="+mj-lt"/>
              <a:buAutoNum type="alphaLcParenR"/>
            </a:pPr>
            <a:r>
              <a:rPr lang="en-US" sz="2400" dirty="0"/>
              <a:t>Erdafitinib</a:t>
            </a:r>
          </a:p>
          <a:p>
            <a:pPr marL="971550" lvl="1" indent="-514350">
              <a:lnSpc>
                <a:spcPct val="100000"/>
              </a:lnSpc>
              <a:buFont typeface="+mj-lt"/>
              <a:buAutoNum type="alphaLcParenR"/>
            </a:pPr>
            <a:r>
              <a:rPr lang="en-US" sz="2400" dirty="0"/>
              <a:t>Trastuzumab deruxtecan</a:t>
            </a:r>
          </a:p>
          <a:p>
            <a:pPr marL="971550" lvl="1" indent="-514350">
              <a:lnSpc>
                <a:spcPct val="100000"/>
              </a:lnSpc>
              <a:buFont typeface="+mj-lt"/>
              <a:buAutoNum type="alphaLcParenR"/>
            </a:pPr>
            <a:r>
              <a:rPr lang="en-US" sz="2400" dirty="0"/>
              <a:t>Cisplatin + gemcitabine + nivolumab</a:t>
            </a:r>
          </a:p>
          <a:p>
            <a:pPr marL="971550" lvl="1" indent="-514350">
              <a:lnSpc>
                <a:spcPct val="100000"/>
              </a:lnSpc>
              <a:buFont typeface="+mj-lt"/>
              <a:buAutoNum type="alphaLcParenR"/>
            </a:pPr>
            <a:r>
              <a:rPr lang="en-US" sz="2400" dirty="0"/>
              <a:t>Enfortumab vedotin + pembrolizumab</a:t>
            </a:r>
          </a:p>
          <a:p>
            <a:pPr marL="971550" lvl="1" indent="-514350">
              <a:lnSpc>
                <a:spcPct val="100000"/>
              </a:lnSpc>
              <a:buFont typeface="+mj-lt"/>
              <a:buAutoNum type="alphaLcParenR"/>
            </a:pPr>
            <a:r>
              <a:rPr lang="en-US" sz="2400" dirty="0"/>
              <a:t>Unsure</a:t>
            </a:r>
          </a:p>
        </p:txBody>
      </p:sp>
    </p:spTree>
    <p:extLst>
      <p:ext uri="{BB962C8B-B14F-4D97-AF65-F5344CB8AC3E}">
        <p14:creationId xmlns:p14="http://schemas.microsoft.com/office/powerpoint/2010/main" val="4333068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4DA4C-DF03-7795-2954-8BAE6829ADC0}"/>
            </a:ext>
          </a:extLst>
        </p:cNvPr>
        <p:cNvGrpSpPr/>
        <p:nvPr/>
      </p:nvGrpSpPr>
      <p:grpSpPr>
        <a:xfrm>
          <a:off x="0" y="0"/>
          <a:ext cx="0" cy="0"/>
          <a:chOff x="0" y="0"/>
          <a:chExt cx="0" cy="0"/>
        </a:xfrm>
      </p:grpSpPr>
      <p:sp>
        <p:nvSpPr>
          <p:cNvPr id="51" name="Text Placeholder 16">
            <a:extLst>
              <a:ext uri="{FF2B5EF4-FFF2-40B4-BE49-F238E27FC236}">
                <a16:creationId xmlns:a16="http://schemas.microsoft.com/office/drawing/2014/main" id="{AC5C1D63-37ED-A8CE-F630-07DC84226385}"/>
              </a:ext>
            </a:extLst>
          </p:cNvPr>
          <p:cNvSpPr>
            <a:spLocks noGrp="1"/>
          </p:cNvSpPr>
          <p:nvPr>
            <p:ph type="body" sz="quarter" idx="21"/>
          </p:nvPr>
        </p:nvSpPr>
        <p:spPr>
          <a:xfrm>
            <a:off x="1095285" y="1106040"/>
            <a:ext cx="9996049" cy="284041"/>
          </a:xfrm>
        </p:spPr>
        <p:txBody>
          <a:bodyPr>
            <a:normAutofit fontScale="92500" lnSpcReduction="10000"/>
          </a:bodyPr>
          <a:lstStyle/>
          <a:p>
            <a:r>
              <a:rPr lang="en-US"/>
              <a:t>74-YEAR-OLD MAN</a:t>
            </a:r>
          </a:p>
        </p:txBody>
      </p:sp>
      <p:sp>
        <p:nvSpPr>
          <p:cNvPr id="52" name="Text Placeholder 21">
            <a:extLst>
              <a:ext uri="{FF2B5EF4-FFF2-40B4-BE49-F238E27FC236}">
                <a16:creationId xmlns:a16="http://schemas.microsoft.com/office/drawing/2014/main" id="{A3000FD1-913A-2CE3-C91B-BD0570C00CD3}"/>
              </a:ext>
            </a:extLst>
          </p:cNvPr>
          <p:cNvSpPr>
            <a:spLocks noGrp="1"/>
          </p:cNvSpPr>
          <p:nvPr>
            <p:ph type="body" sz="quarter" idx="22"/>
          </p:nvPr>
        </p:nvSpPr>
        <p:spPr>
          <a:xfrm>
            <a:off x="1370012" y="1460328"/>
            <a:ext cx="6393423" cy="284162"/>
          </a:xfrm>
        </p:spPr>
        <p:txBody>
          <a:bodyPr/>
          <a:lstStyle/>
          <a:p>
            <a:r>
              <a:rPr lang="en-US">
                <a:solidFill>
                  <a:srgbClr val="0089CA"/>
                </a:solidFill>
              </a:rPr>
              <a:t>Treatment Outcomes After First-Line Therapy</a:t>
            </a:r>
          </a:p>
        </p:txBody>
      </p:sp>
      <p:sp>
        <p:nvSpPr>
          <p:cNvPr id="53" name="Title 14">
            <a:extLst>
              <a:ext uri="{FF2B5EF4-FFF2-40B4-BE49-F238E27FC236}">
                <a16:creationId xmlns:a16="http://schemas.microsoft.com/office/drawing/2014/main" id="{B9DD0B17-6816-3B16-9A1B-97A1B6F0B4A1}"/>
              </a:ext>
            </a:extLst>
          </p:cNvPr>
          <p:cNvSpPr>
            <a:spLocks noGrp="1"/>
          </p:cNvSpPr>
          <p:nvPr>
            <p:ph type="title"/>
          </p:nvPr>
        </p:nvSpPr>
        <p:spPr>
          <a:xfrm>
            <a:off x="1106864" y="521208"/>
            <a:ext cx="9262872" cy="576072"/>
          </a:xfrm>
        </p:spPr>
        <p:txBody>
          <a:bodyPr/>
          <a:lstStyle/>
          <a:p>
            <a:r>
              <a:rPr lang="en-US" altLang="en-US"/>
              <a:t>Borderline Cisplatin-Eligible Patient With </a:t>
            </a:r>
            <a:r>
              <a:rPr lang="en-US" altLang="en-US" err="1"/>
              <a:t>aUC</a:t>
            </a:r>
            <a:endParaRPr lang="en-US"/>
          </a:p>
        </p:txBody>
      </p:sp>
      <p:sp>
        <p:nvSpPr>
          <p:cNvPr id="54" name="Content Placeholder 25">
            <a:extLst>
              <a:ext uri="{FF2B5EF4-FFF2-40B4-BE49-F238E27FC236}">
                <a16:creationId xmlns:a16="http://schemas.microsoft.com/office/drawing/2014/main" id="{D5BA596A-28EF-566C-B300-2EE0200EEF57}"/>
              </a:ext>
            </a:extLst>
          </p:cNvPr>
          <p:cNvSpPr>
            <a:spLocks noGrp="1"/>
          </p:cNvSpPr>
          <p:nvPr>
            <p:ph idx="1"/>
          </p:nvPr>
        </p:nvSpPr>
        <p:spPr>
          <a:xfrm>
            <a:off x="1379538" y="1745911"/>
            <a:ext cx="5693615" cy="1973017"/>
          </a:xfrm>
        </p:spPr>
        <p:txBody>
          <a:bodyPr>
            <a:noAutofit/>
          </a:bodyPr>
          <a:lstStyle/>
          <a:p>
            <a:r>
              <a:rPr lang="en-US"/>
              <a:t>He proceeds with </a:t>
            </a:r>
            <a:r>
              <a:rPr lang="en-US" err="1"/>
              <a:t>enfortumab</a:t>
            </a:r>
            <a:r>
              <a:rPr lang="en-US"/>
              <a:t> vedotin 1.25 mg/kg days 1 and 8 and pembrolizumab 200 mg day 1</a:t>
            </a:r>
          </a:p>
          <a:p>
            <a:r>
              <a:rPr lang="en-US"/>
              <a:t>He presents at day 12 to oncology urgent care with fatigue and grade 2 rash</a:t>
            </a:r>
          </a:p>
          <a:p>
            <a:r>
              <a:rPr lang="en-US"/>
              <a:t>Laboratory studies are stable from baseline </a:t>
            </a:r>
          </a:p>
        </p:txBody>
      </p:sp>
    </p:spTree>
    <p:extLst>
      <p:ext uri="{BB962C8B-B14F-4D97-AF65-F5344CB8AC3E}">
        <p14:creationId xmlns:p14="http://schemas.microsoft.com/office/powerpoint/2010/main" val="2141693951"/>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9D026-5167-FC0C-7AF5-48AF661042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4E9640-1CA9-37FF-BEEB-C63707F9BB5B}"/>
              </a:ext>
            </a:extLst>
          </p:cNvPr>
          <p:cNvSpPr>
            <a:spLocks noGrp="1"/>
          </p:cNvSpPr>
          <p:nvPr>
            <p:ph type="title"/>
          </p:nvPr>
        </p:nvSpPr>
        <p:spPr/>
        <p:txBody>
          <a:bodyPr>
            <a:normAutofit/>
          </a:bodyPr>
          <a:lstStyle/>
          <a:p>
            <a:r>
              <a:rPr lang="en-US" sz="3200"/>
              <a:t>Case Study Polling Question #2</a:t>
            </a:r>
            <a:endParaRPr lang="en-US" sz="4000"/>
          </a:p>
        </p:txBody>
      </p:sp>
      <p:sp>
        <p:nvSpPr>
          <p:cNvPr id="3" name="Content Placeholder 2">
            <a:extLst>
              <a:ext uri="{FF2B5EF4-FFF2-40B4-BE49-F238E27FC236}">
                <a16:creationId xmlns:a16="http://schemas.microsoft.com/office/drawing/2014/main" id="{DA53EF2A-D386-6C18-93B7-98E0439F3612}"/>
              </a:ext>
            </a:extLst>
          </p:cNvPr>
          <p:cNvSpPr>
            <a:spLocks noGrp="1"/>
          </p:cNvSpPr>
          <p:nvPr>
            <p:ph idx="1"/>
          </p:nvPr>
        </p:nvSpPr>
        <p:spPr/>
        <p:txBody>
          <a:bodyPr/>
          <a:lstStyle/>
          <a:p>
            <a:pPr marL="0" indent="0">
              <a:buNone/>
            </a:pPr>
            <a:r>
              <a:rPr lang="en-US" sz="2800" dirty="0"/>
              <a:t>Which of the following approaches would be most appropriate?</a:t>
            </a:r>
          </a:p>
          <a:p>
            <a:endParaRPr lang="en-US" dirty="0"/>
          </a:p>
          <a:p>
            <a:pPr marL="971550" lvl="1" indent="-514350">
              <a:lnSpc>
                <a:spcPct val="100000"/>
              </a:lnSpc>
              <a:buFont typeface="+mj-lt"/>
              <a:buAutoNum type="alphaLcParenR"/>
            </a:pPr>
            <a:r>
              <a:rPr lang="en-US" sz="2400" dirty="0"/>
              <a:t>Start high-dose steroids 1 mg/kg</a:t>
            </a:r>
          </a:p>
          <a:p>
            <a:pPr marL="971550" lvl="1" indent="-514350">
              <a:lnSpc>
                <a:spcPct val="100000"/>
              </a:lnSpc>
              <a:buFont typeface="+mj-lt"/>
              <a:buAutoNum type="alphaLcParenR"/>
            </a:pPr>
            <a:r>
              <a:rPr lang="en-US" sz="2400" dirty="0"/>
              <a:t>Start cycle 2 early</a:t>
            </a:r>
          </a:p>
          <a:p>
            <a:pPr marL="971550" lvl="1" indent="-514350">
              <a:lnSpc>
                <a:spcPct val="100000"/>
              </a:lnSpc>
              <a:buFont typeface="+mj-lt"/>
              <a:buAutoNum type="alphaLcParenR"/>
            </a:pPr>
            <a:r>
              <a:rPr lang="en-US" sz="2400" dirty="0"/>
              <a:t>Consult dermatology for biopsy</a:t>
            </a:r>
          </a:p>
          <a:p>
            <a:pPr marL="971550" lvl="1" indent="-514350">
              <a:lnSpc>
                <a:spcPct val="100000"/>
              </a:lnSpc>
              <a:buFont typeface="+mj-lt"/>
              <a:buAutoNum type="alphaLcParenR"/>
            </a:pPr>
            <a:r>
              <a:rPr lang="en-US" sz="2400" dirty="0"/>
              <a:t>Start supportive topical steroid and oral antihistamine</a:t>
            </a:r>
          </a:p>
          <a:p>
            <a:pPr marL="971550" lvl="1" indent="-514350">
              <a:lnSpc>
                <a:spcPct val="100000"/>
              </a:lnSpc>
              <a:buFont typeface="+mj-lt"/>
              <a:buAutoNum type="alphaLcParenR"/>
            </a:pPr>
            <a:r>
              <a:rPr lang="en-US" sz="2400" dirty="0"/>
              <a:t>Unsure</a:t>
            </a:r>
          </a:p>
        </p:txBody>
      </p:sp>
    </p:spTree>
    <p:extLst>
      <p:ext uri="{BB962C8B-B14F-4D97-AF65-F5344CB8AC3E}">
        <p14:creationId xmlns:p14="http://schemas.microsoft.com/office/powerpoint/2010/main" val="39450186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EE431-04ED-CEFD-1D5B-2E0CD017AFAD}"/>
            </a:ext>
          </a:extLst>
        </p:cNvPr>
        <p:cNvGrpSpPr/>
        <p:nvPr/>
      </p:nvGrpSpPr>
      <p:grpSpPr>
        <a:xfrm>
          <a:off x="0" y="0"/>
          <a:ext cx="0" cy="0"/>
          <a:chOff x="0" y="0"/>
          <a:chExt cx="0" cy="0"/>
        </a:xfrm>
      </p:grpSpPr>
      <p:sp>
        <p:nvSpPr>
          <p:cNvPr id="51" name="Text Placeholder 16">
            <a:extLst>
              <a:ext uri="{FF2B5EF4-FFF2-40B4-BE49-F238E27FC236}">
                <a16:creationId xmlns:a16="http://schemas.microsoft.com/office/drawing/2014/main" id="{47894BFB-E66B-5E2E-A370-9159B3713486}"/>
              </a:ext>
            </a:extLst>
          </p:cNvPr>
          <p:cNvSpPr>
            <a:spLocks noGrp="1"/>
          </p:cNvSpPr>
          <p:nvPr>
            <p:ph type="body" sz="quarter" idx="21"/>
          </p:nvPr>
        </p:nvSpPr>
        <p:spPr>
          <a:xfrm>
            <a:off x="1095285" y="1106040"/>
            <a:ext cx="9996049" cy="284041"/>
          </a:xfrm>
        </p:spPr>
        <p:txBody>
          <a:bodyPr>
            <a:normAutofit fontScale="92500" lnSpcReduction="10000"/>
          </a:bodyPr>
          <a:lstStyle/>
          <a:p>
            <a:r>
              <a:rPr lang="en-US"/>
              <a:t>74-YEAR-OLD MAN</a:t>
            </a:r>
          </a:p>
        </p:txBody>
      </p:sp>
      <p:sp>
        <p:nvSpPr>
          <p:cNvPr id="52" name="Text Placeholder 21">
            <a:extLst>
              <a:ext uri="{FF2B5EF4-FFF2-40B4-BE49-F238E27FC236}">
                <a16:creationId xmlns:a16="http://schemas.microsoft.com/office/drawing/2014/main" id="{056A04B9-1BED-ADC1-1213-EA3F90EA61BF}"/>
              </a:ext>
            </a:extLst>
          </p:cNvPr>
          <p:cNvSpPr>
            <a:spLocks noGrp="1"/>
          </p:cNvSpPr>
          <p:nvPr>
            <p:ph type="body" sz="quarter" idx="22"/>
          </p:nvPr>
        </p:nvSpPr>
        <p:spPr>
          <a:xfrm>
            <a:off x="1370012" y="1460328"/>
            <a:ext cx="6393423" cy="284162"/>
          </a:xfrm>
        </p:spPr>
        <p:txBody>
          <a:bodyPr/>
          <a:lstStyle/>
          <a:p>
            <a:r>
              <a:rPr lang="en-US">
                <a:solidFill>
                  <a:srgbClr val="0089CA"/>
                </a:solidFill>
              </a:rPr>
              <a:t>Treatment Outcomes After AE Management</a:t>
            </a:r>
          </a:p>
        </p:txBody>
      </p:sp>
      <p:sp>
        <p:nvSpPr>
          <p:cNvPr id="53" name="Title 14">
            <a:extLst>
              <a:ext uri="{FF2B5EF4-FFF2-40B4-BE49-F238E27FC236}">
                <a16:creationId xmlns:a16="http://schemas.microsoft.com/office/drawing/2014/main" id="{5C49739F-3F68-7FBA-9EE9-62FDF6ED9901}"/>
              </a:ext>
            </a:extLst>
          </p:cNvPr>
          <p:cNvSpPr>
            <a:spLocks noGrp="1"/>
          </p:cNvSpPr>
          <p:nvPr>
            <p:ph type="title"/>
          </p:nvPr>
        </p:nvSpPr>
        <p:spPr>
          <a:xfrm>
            <a:off x="1106864" y="521208"/>
            <a:ext cx="9262872" cy="576072"/>
          </a:xfrm>
        </p:spPr>
        <p:txBody>
          <a:bodyPr/>
          <a:lstStyle/>
          <a:p>
            <a:r>
              <a:rPr lang="en-US" altLang="en-US"/>
              <a:t>Borderline Cisplatin-Eligible Patient With </a:t>
            </a:r>
            <a:r>
              <a:rPr lang="en-US" altLang="en-US" err="1"/>
              <a:t>aUC</a:t>
            </a:r>
            <a:endParaRPr lang="en-US"/>
          </a:p>
        </p:txBody>
      </p:sp>
      <p:sp>
        <p:nvSpPr>
          <p:cNvPr id="54" name="Content Placeholder 25">
            <a:extLst>
              <a:ext uri="{FF2B5EF4-FFF2-40B4-BE49-F238E27FC236}">
                <a16:creationId xmlns:a16="http://schemas.microsoft.com/office/drawing/2014/main" id="{612564F0-A41A-55A5-4E3F-D1952C882FE9}"/>
              </a:ext>
            </a:extLst>
          </p:cNvPr>
          <p:cNvSpPr>
            <a:spLocks noGrp="1"/>
          </p:cNvSpPr>
          <p:nvPr>
            <p:ph idx="1"/>
          </p:nvPr>
        </p:nvSpPr>
        <p:spPr>
          <a:xfrm>
            <a:off x="1379538" y="1745911"/>
            <a:ext cx="7925827" cy="1973017"/>
          </a:xfrm>
        </p:spPr>
        <p:txBody>
          <a:bodyPr>
            <a:noAutofit/>
          </a:bodyPr>
          <a:lstStyle/>
          <a:p>
            <a:r>
              <a:rPr lang="en-US"/>
              <a:t>Skin toxicity manageable with supportive care, and dose reduction to 1 mg/kg EV in cycle 3 and beyond</a:t>
            </a:r>
          </a:p>
          <a:p>
            <a:r>
              <a:rPr lang="en-US"/>
              <a:t>He completes 8 EVP cycles with best response of PR</a:t>
            </a:r>
          </a:p>
          <a:p>
            <a:r>
              <a:rPr lang="en-US"/>
              <a:t>Grade 2 neuropathy and fatigue precludes maintenance pembrolizumab</a:t>
            </a:r>
          </a:p>
          <a:p>
            <a:r>
              <a:rPr lang="en-US"/>
              <a:t>3-month follow-up – NED</a:t>
            </a:r>
          </a:p>
          <a:p>
            <a:r>
              <a:rPr lang="en-US"/>
              <a:t>6-month follow-up – PD in LN and liver; bone lesions remain well controlled  </a:t>
            </a:r>
          </a:p>
          <a:p>
            <a:r>
              <a:rPr lang="en-US"/>
              <a:t>Repeat molecular testing still shows </a:t>
            </a:r>
            <a:r>
              <a:rPr lang="en-US" i="1"/>
              <a:t>FGFR3</a:t>
            </a:r>
            <a:r>
              <a:rPr lang="en-US"/>
              <a:t> mutation</a:t>
            </a:r>
          </a:p>
        </p:txBody>
      </p:sp>
    </p:spTree>
    <p:extLst>
      <p:ext uri="{BB962C8B-B14F-4D97-AF65-F5344CB8AC3E}">
        <p14:creationId xmlns:p14="http://schemas.microsoft.com/office/powerpoint/2010/main" val="1428601647"/>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73566-4442-5B36-83C3-D178EDA114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31F04F-270A-7B59-7D49-31591CB844AF}"/>
              </a:ext>
            </a:extLst>
          </p:cNvPr>
          <p:cNvSpPr>
            <a:spLocks noGrp="1"/>
          </p:cNvSpPr>
          <p:nvPr>
            <p:ph type="title"/>
          </p:nvPr>
        </p:nvSpPr>
        <p:spPr/>
        <p:txBody>
          <a:bodyPr>
            <a:normAutofit/>
          </a:bodyPr>
          <a:lstStyle/>
          <a:p>
            <a:r>
              <a:rPr lang="en-US" sz="3200"/>
              <a:t>Case Study Polling Question #3</a:t>
            </a:r>
            <a:endParaRPr lang="en-US" sz="4000"/>
          </a:p>
        </p:txBody>
      </p:sp>
      <p:sp>
        <p:nvSpPr>
          <p:cNvPr id="3" name="Content Placeholder 2">
            <a:extLst>
              <a:ext uri="{FF2B5EF4-FFF2-40B4-BE49-F238E27FC236}">
                <a16:creationId xmlns:a16="http://schemas.microsoft.com/office/drawing/2014/main" id="{DDDFE475-20F1-2AD5-8867-6B9922994CBB}"/>
              </a:ext>
            </a:extLst>
          </p:cNvPr>
          <p:cNvSpPr>
            <a:spLocks noGrp="1"/>
          </p:cNvSpPr>
          <p:nvPr>
            <p:ph idx="1"/>
          </p:nvPr>
        </p:nvSpPr>
        <p:spPr/>
        <p:txBody>
          <a:bodyPr/>
          <a:lstStyle/>
          <a:p>
            <a:pPr marL="0" indent="0">
              <a:buNone/>
            </a:pPr>
            <a:r>
              <a:rPr lang="en-US" sz="2800" dirty="0"/>
              <a:t>Which second-line treatment would you recommend?</a:t>
            </a:r>
          </a:p>
          <a:p>
            <a:endParaRPr lang="en-US" dirty="0"/>
          </a:p>
          <a:p>
            <a:pPr marL="971550" lvl="1" indent="-514350">
              <a:lnSpc>
                <a:spcPct val="100000"/>
              </a:lnSpc>
              <a:buFont typeface="+mj-lt"/>
              <a:buAutoNum type="alphaLcParenR"/>
            </a:pPr>
            <a:r>
              <a:rPr lang="en-US" sz="2400" dirty="0"/>
              <a:t>Rechallenge with enfortumab vedotin and pembrolizumab</a:t>
            </a:r>
          </a:p>
          <a:p>
            <a:pPr marL="971550" lvl="1" indent="-514350">
              <a:lnSpc>
                <a:spcPct val="100000"/>
              </a:lnSpc>
              <a:buFont typeface="+mj-lt"/>
              <a:buAutoNum type="alphaLcParenR"/>
            </a:pPr>
            <a:r>
              <a:rPr lang="en-US" sz="2400" dirty="0"/>
              <a:t>Cisplatin + gemcitabine + nivolumab</a:t>
            </a:r>
          </a:p>
          <a:p>
            <a:pPr marL="971550" lvl="1" indent="-514350">
              <a:lnSpc>
                <a:spcPct val="100000"/>
              </a:lnSpc>
              <a:buFont typeface="+mj-lt"/>
              <a:buAutoNum type="alphaLcParenR"/>
            </a:pPr>
            <a:r>
              <a:rPr lang="en-US" sz="2400" dirty="0"/>
              <a:t>Erdafitinib </a:t>
            </a:r>
          </a:p>
          <a:p>
            <a:pPr marL="971550" lvl="1" indent="-514350">
              <a:lnSpc>
                <a:spcPct val="100000"/>
              </a:lnSpc>
              <a:buFont typeface="+mj-lt"/>
              <a:buAutoNum type="alphaLcParenR"/>
            </a:pPr>
            <a:r>
              <a:rPr lang="en-US" sz="2400" dirty="0"/>
              <a:t>Trastuzumab deruxtecan</a:t>
            </a:r>
          </a:p>
          <a:p>
            <a:pPr marL="971550" lvl="1" indent="-514350">
              <a:lnSpc>
                <a:spcPct val="100000"/>
              </a:lnSpc>
              <a:buFont typeface="+mj-lt"/>
              <a:buAutoNum type="alphaLcParenR"/>
            </a:pPr>
            <a:r>
              <a:rPr lang="en-US" sz="2400" dirty="0"/>
              <a:t>Unsure</a:t>
            </a:r>
          </a:p>
        </p:txBody>
      </p:sp>
    </p:spTree>
    <p:extLst>
      <p:ext uri="{BB962C8B-B14F-4D97-AF65-F5344CB8AC3E}">
        <p14:creationId xmlns:p14="http://schemas.microsoft.com/office/powerpoint/2010/main" val="24246572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AD5CB-FC2D-3FEC-787C-23D280D784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B0EF89-0272-008B-B1F5-32091FE179C1}"/>
              </a:ext>
            </a:extLst>
          </p:cNvPr>
          <p:cNvSpPr>
            <a:spLocks noGrp="1"/>
          </p:cNvSpPr>
          <p:nvPr>
            <p:ph type="title"/>
          </p:nvPr>
        </p:nvSpPr>
        <p:spPr/>
        <p:txBody>
          <a:bodyPr>
            <a:normAutofit/>
          </a:bodyPr>
          <a:lstStyle/>
          <a:p>
            <a:r>
              <a:rPr lang="en-US"/>
              <a:t>There Are MANY Second-Line Options  </a:t>
            </a:r>
          </a:p>
        </p:txBody>
      </p:sp>
      <p:sp>
        <p:nvSpPr>
          <p:cNvPr id="3" name="Content Placeholder 2">
            <a:extLst>
              <a:ext uri="{FF2B5EF4-FFF2-40B4-BE49-F238E27FC236}">
                <a16:creationId xmlns:a16="http://schemas.microsoft.com/office/drawing/2014/main" id="{AF79A450-90B8-2E60-377D-3BEA25B2CBF7}"/>
              </a:ext>
            </a:extLst>
          </p:cNvPr>
          <p:cNvSpPr>
            <a:spLocks noGrp="1"/>
          </p:cNvSpPr>
          <p:nvPr>
            <p:ph idx="1"/>
          </p:nvPr>
        </p:nvSpPr>
        <p:spPr>
          <a:xfrm>
            <a:off x="569259" y="1452307"/>
            <a:ext cx="11353800" cy="3455870"/>
          </a:xfrm>
        </p:spPr>
        <p:txBody>
          <a:bodyPr lIns="0" numCol="2">
            <a:normAutofit fontScale="92500" lnSpcReduction="10000"/>
          </a:bodyPr>
          <a:lstStyle/>
          <a:p>
            <a:pPr marL="971550" lvl="1" indent="-514350">
              <a:lnSpc>
                <a:spcPct val="120000"/>
              </a:lnSpc>
              <a:spcAft>
                <a:spcPts val="600"/>
              </a:spcAft>
              <a:buFont typeface="+mj-lt"/>
              <a:buAutoNum type="arabicPeriod"/>
            </a:pPr>
            <a:r>
              <a:rPr lang="en-US"/>
              <a:t>Rechallenge with </a:t>
            </a:r>
            <a:r>
              <a:rPr lang="en-US" err="1"/>
              <a:t>enfortumab</a:t>
            </a:r>
            <a:r>
              <a:rPr lang="en-US"/>
              <a:t> </a:t>
            </a:r>
            <a:br>
              <a:rPr lang="en-US"/>
            </a:br>
            <a:r>
              <a:rPr lang="en-US"/>
              <a:t>vedotin and pembrolizumab</a:t>
            </a:r>
          </a:p>
          <a:p>
            <a:pPr marL="971550" lvl="1" indent="-514350">
              <a:lnSpc>
                <a:spcPct val="120000"/>
              </a:lnSpc>
              <a:spcAft>
                <a:spcPts val="600"/>
              </a:spcAft>
              <a:buFont typeface="+mj-lt"/>
              <a:buAutoNum type="arabicPeriod"/>
            </a:pPr>
            <a:r>
              <a:rPr lang="en-US"/>
              <a:t>Enfortumab </a:t>
            </a:r>
          </a:p>
          <a:p>
            <a:pPr marL="971550" lvl="1" indent="-514350">
              <a:lnSpc>
                <a:spcPct val="120000"/>
              </a:lnSpc>
              <a:spcAft>
                <a:spcPts val="600"/>
              </a:spcAft>
              <a:buFont typeface="+mj-lt"/>
              <a:buAutoNum type="arabicPeriod"/>
            </a:pPr>
            <a:r>
              <a:rPr lang="en-US"/>
              <a:t>Pembrolizumab</a:t>
            </a:r>
          </a:p>
          <a:p>
            <a:pPr marL="971550" lvl="1" indent="-514350">
              <a:lnSpc>
                <a:spcPct val="120000"/>
              </a:lnSpc>
              <a:spcAft>
                <a:spcPts val="600"/>
              </a:spcAft>
              <a:buFont typeface="+mj-lt"/>
              <a:buAutoNum type="arabicPeriod"/>
            </a:pPr>
            <a:r>
              <a:rPr lang="en-US"/>
              <a:t>Cisplatin + gemcitabine + nivolumab</a:t>
            </a:r>
          </a:p>
          <a:p>
            <a:pPr marL="971550" lvl="1" indent="-514350">
              <a:lnSpc>
                <a:spcPct val="120000"/>
              </a:lnSpc>
              <a:spcAft>
                <a:spcPts val="600"/>
              </a:spcAft>
              <a:buFont typeface="+mj-lt"/>
              <a:buAutoNum type="arabicPeriod"/>
            </a:pPr>
            <a:r>
              <a:rPr lang="en-US"/>
              <a:t>Carboplatin + gemcitabine</a:t>
            </a:r>
          </a:p>
          <a:p>
            <a:pPr marL="971550" lvl="1" indent="-514350">
              <a:lnSpc>
                <a:spcPct val="120000"/>
              </a:lnSpc>
              <a:spcAft>
                <a:spcPts val="600"/>
              </a:spcAft>
              <a:buFont typeface="+mj-lt"/>
              <a:buAutoNum type="arabicPeriod"/>
            </a:pPr>
            <a:r>
              <a:rPr lang="en-US"/>
              <a:t>Carboplatin + gemcitabine + nivolumab</a:t>
            </a:r>
          </a:p>
          <a:p>
            <a:pPr marL="971550" lvl="1" indent="-514350">
              <a:lnSpc>
                <a:spcPct val="120000"/>
              </a:lnSpc>
              <a:spcAft>
                <a:spcPts val="600"/>
              </a:spcAft>
              <a:buFont typeface="+mj-lt"/>
              <a:buAutoNum type="arabicPeriod"/>
            </a:pPr>
            <a:r>
              <a:rPr lang="en-US"/>
              <a:t>Erdafitinib </a:t>
            </a:r>
          </a:p>
          <a:p>
            <a:pPr marL="971550" lvl="1" indent="-514350">
              <a:lnSpc>
                <a:spcPct val="120000"/>
              </a:lnSpc>
              <a:spcAft>
                <a:spcPts val="600"/>
              </a:spcAft>
              <a:buFont typeface="+mj-lt"/>
              <a:buAutoNum type="arabicPeriod"/>
            </a:pPr>
            <a:r>
              <a:rPr lang="en-US"/>
              <a:t>Trastuzumab deruxtecan</a:t>
            </a:r>
          </a:p>
          <a:p>
            <a:pPr marL="971550" lvl="1" indent="-514350">
              <a:lnSpc>
                <a:spcPct val="120000"/>
              </a:lnSpc>
              <a:spcAft>
                <a:spcPts val="600"/>
              </a:spcAft>
              <a:buFont typeface="+mj-lt"/>
              <a:buAutoNum type="arabicPeriod"/>
            </a:pPr>
            <a:r>
              <a:rPr lang="en-US"/>
              <a:t>Sacituzumab govitecan</a:t>
            </a:r>
          </a:p>
          <a:p>
            <a:pPr marL="971550" lvl="1" indent="-514350">
              <a:lnSpc>
                <a:spcPct val="120000"/>
              </a:lnSpc>
              <a:spcAft>
                <a:spcPts val="600"/>
              </a:spcAft>
              <a:buFont typeface="+mj-lt"/>
              <a:buAutoNum type="arabicPeriod"/>
            </a:pPr>
            <a:r>
              <a:rPr lang="en-US"/>
              <a:t>Taxane</a:t>
            </a:r>
          </a:p>
          <a:p>
            <a:pPr marL="971550" lvl="1" indent="-514350">
              <a:lnSpc>
                <a:spcPct val="120000"/>
              </a:lnSpc>
              <a:spcAft>
                <a:spcPts val="600"/>
              </a:spcAft>
              <a:buFont typeface="+mj-lt"/>
              <a:buAutoNum type="arabicPeriod"/>
            </a:pPr>
            <a:r>
              <a:rPr lang="en-US"/>
              <a:t>Radiation</a:t>
            </a:r>
          </a:p>
          <a:p>
            <a:pPr marL="971550" lvl="1" indent="-514350">
              <a:lnSpc>
                <a:spcPct val="120000"/>
              </a:lnSpc>
              <a:spcAft>
                <a:spcPts val="600"/>
              </a:spcAft>
              <a:buFont typeface="+mj-lt"/>
              <a:buAutoNum type="arabicPeriod"/>
            </a:pPr>
            <a:r>
              <a:rPr lang="en-US" err="1"/>
              <a:t>Metastasectomy</a:t>
            </a:r>
            <a:r>
              <a:rPr lang="en-US"/>
              <a:t> </a:t>
            </a:r>
          </a:p>
          <a:p>
            <a:pPr marL="971550" lvl="1" indent="-514350">
              <a:lnSpc>
                <a:spcPct val="120000"/>
              </a:lnSpc>
              <a:spcAft>
                <a:spcPts val="600"/>
              </a:spcAft>
              <a:buFont typeface="+mj-lt"/>
              <a:buAutoNum type="arabicPeriod"/>
            </a:pPr>
            <a:r>
              <a:rPr lang="en-US"/>
              <a:t>Clinical Trials</a:t>
            </a:r>
          </a:p>
          <a:p>
            <a:pPr marL="971550" lvl="1" indent="-514350">
              <a:lnSpc>
                <a:spcPct val="120000"/>
              </a:lnSpc>
              <a:spcAft>
                <a:spcPts val="600"/>
              </a:spcAft>
              <a:buFont typeface="+mj-lt"/>
              <a:buAutoNum type="arabicPeriod"/>
            </a:pPr>
            <a:r>
              <a:rPr lang="en-US"/>
              <a:t>Other</a:t>
            </a:r>
          </a:p>
        </p:txBody>
      </p:sp>
    </p:spTree>
    <p:extLst>
      <p:ext uri="{BB962C8B-B14F-4D97-AF65-F5344CB8AC3E}">
        <p14:creationId xmlns:p14="http://schemas.microsoft.com/office/powerpoint/2010/main" val="14599465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30642" y="1176337"/>
            <a:ext cx="9930715" cy="2252661"/>
          </a:xfrm>
        </p:spPr>
        <p:txBody>
          <a:bodyPr>
            <a:normAutofit/>
          </a:bodyPr>
          <a:lstStyle/>
          <a:p>
            <a:r>
              <a:rPr lang="en-US"/>
              <a:t>Key Takeaways</a:t>
            </a:r>
          </a:p>
        </p:txBody>
      </p:sp>
      <p:sp>
        <p:nvSpPr>
          <p:cNvPr id="5" name="Text Placeholder 4">
            <a:extLst>
              <a:ext uri="{FF2B5EF4-FFF2-40B4-BE49-F238E27FC236}">
                <a16:creationId xmlns:a16="http://schemas.microsoft.com/office/drawing/2014/main" id="{44392DD0-B7F9-D396-EA65-D52A705773EE}"/>
              </a:ext>
            </a:extLst>
          </p:cNvPr>
          <p:cNvSpPr>
            <a:spLocks noGrp="1"/>
          </p:cNvSpPr>
          <p:nvPr>
            <p:ph type="body" idx="1"/>
          </p:nvPr>
        </p:nvSpPr>
        <p:spPr/>
        <p:txBody>
          <a:bodyPr/>
          <a:lstStyle/>
          <a:p>
            <a:r>
              <a:rPr lang="en-US"/>
              <a:t>What are the take-home messages?</a:t>
            </a:r>
          </a:p>
        </p:txBody>
      </p:sp>
    </p:spTree>
    <p:extLst>
      <p:ext uri="{BB962C8B-B14F-4D97-AF65-F5344CB8AC3E}">
        <p14:creationId xmlns:p14="http://schemas.microsoft.com/office/powerpoint/2010/main" val="19339231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E586-4AEA-87EB-BF31-9AB8A23A1646}"/>
              </a:ext>
            </a:extLst>
          </p:cNvPr>
          <p:cNvSpPr>
            <a:spLocks noGrp="1"/>
          </p:cNvSpPr>
          <p:nvPr>
            <p:ph type="title"/>
          </p:nvPr>
        </p:nvSpPr>
        <p:spPr/>
        <p:txBody>
          <a:bodyPr/>
          <a:lstStyle/>
          <a:p>
            <a:r>
              <a:rPr lang="en-US"/>
              <a:t>Key Takeaways</a:t>
            </a:r>
          </a:p>
        </p:txBody>
      </p:sp>
      <p:sp>
        <p:nvSpPr>
          <p:cNvPr id="5" name="Content Placeholder 4">
            <a:extLst>
              <a:ext uri="{FF2B5EF4-FFF2-40B4-BE49-F238E27FC236}">
                <a16:creationId xmlns:a16="http://schemas.microsoft.com/office/drawing/2014/main" id="{8A4E7401-171B-EB60-1CC8-AADEF711A13D}"/>
              </a:ext>
            </a:extLst>
          </p:cNvPr>
          <p:cNvSpPr>
            <a:spLocks noGrp="1"/>
          </p:cNvSpPr>
          <p:nvPr>
            <p:ph idx="1"/>
          </p:nvPr>
        </p:nvSpPr>
        <p:spPr>
          <a:xfrm>
            <a:off x="838200" y="1114113"/>
            <a:ext cx="11353800" cy="5000937"/>
          </a:xfrm>
        </p:spPr>
        <p:txBody>
          <a:bodyPr>
            <a:noAutofit/>
          </a:bodyPr>
          <a:lstStyle/>
          <a:p>
            <a:pPr>
              <a:lnSpc>
                <a:spcPct val="100000"/>
              </a:lnSpc>
            </a:pPr>
            <a:r>
              <a:rPr lang="en-US" sz="2200"/>
              <a:t>Patients with advanced are living longer than ever before </a:t>
            </a:r>
          </a:p>
          <a:p>
            <a:pPr>
              <a:lnSpc>
                <a:spcPct val="100000"/>
              </a:lnSpc>
            </a:pPr>
            <a:r>
              <a:rPr lang="en-US" sz="2200"/>
              <a:t>Platinum eligibility no longer directs first-line treatment decisions </a:t>
            </a:r>
          </a:p>
          <a:p>
            <a:pPr>
              <a:lnSpc>
                <a:spcPct val="100000"/>
              </a:lnSpc>
            </a:pPr>
            <a:r>
              <a:rPr lang="en-US" sz="2200"/>
              <a:t>More patients (with markers of frailty) will be eligible for first-line EVP</a:t>
            </a:r>
          </a:p>
          <a:p>
            <a:pPr lvl="1">
              <a:lnSpc>
                <a:spcPct val="100000"/>
              </a:lnSpc>
            </a:pPr>
            <a:r>
              <a:rPr lang="en-US"/>
              <a:t>Outcomes can be durable – even with EV discontinuation/pembrolizumab hold </a:t>
            </a:r>
          </a:p>
          <a:p>
            <a:pPr lvl="1">
              <a:lnSpc>
                <a:spcPct val="100000"/>
              </a:lnSpc>
            </a:pPr>
            <a:r>
              <a:rPr lang="en-US"/>
              <a:t>Most patients will respond – see how they tolerate C1D1 before making additional decisions</a:t>
            </a:r>
          </a:p>
          <a:p>
            <a:pPr>
              <a:lnSpc>
                <a:spcPct val="100000"/>
              </a:lnSpc>
            </a:pPr>
            <a:r>
              <a:rPr lang="en-US" sz="2200"/>
              <a:t>Early toxicity management and dose modification/supportive care is paramount</a:t>
            </a:r>
          </a:p>
          <a:p>
            <a:pPr>
              <a:lnSpc>
                <a:spcPct val="100000"/>
              </a:lnSpc>
            </a:pPr>
            <a:r>
              <a:rPr lang="en-US" sz="2200"/>
              <a:t>No clear dogmatic second-line sequencing strategy as of now </a:t>
            </a:r>
          </a:p>
          <a:p>
            <a:pPr lvl="1">
              <a:lnSpc>
                <a:spcPct val="100000"/>
              </a:lnSpc>
            </a:pPr>
            <a:r>
              <a:rPr lang="en-US"/>
              <a:t>Treatment choice based on comorbidities (neuropathy), PS, and GOC </a:t>
            </a:r>
          </a:p>
          <a:p>
            <a:pPr lvl="1">
              <a:lnSpc>
                <a:spcPct val="100000"/>
              </a:lnSpc>
            </a:pPr>
            <a:r>
              <a:rPr lang="en-US"/>
              <a:t>Biomarker-directed care is generally second line and beyond </a:t>
            </a:r>
          </a:p>
          <a:p>
            <a:pPr>
              <a:lnSpc>
                <a:spcPct val="100000"/>
              </a:lnSpc>
            </a:pPr>
            <a:r>
              <a:rPr lang="en-US" sz="2200"/>
              <a:t>Multidisciplinary care and shared decision-making are critical to ensure optimal </a:t>
            </a:r>
            <a:br>
              <a:rPr lang="en-US" sz="2200"/>
            </a:br>
            <a:r>
              <a:rPr lang="en-US" sz="2200"/>
              <a:t>patient outcomes</a:t>
            </a:r>
          </a:p>
        </p:txBody>
      </p:sp>
    </p:spTree>
    <p:extLst>
      <p:ext uri="{BB962C8B-B14F-4D97-AF65-F5344CB8AC3E}">
        <p14:creationId xmlns:p14="http://schemas.microsoft.com/office/powerpoint/2010/main" val="25682766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85EB-E4E4-DFD2-0433-BB74C6D0264A}"/>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FDBADC86-1349-952C-8A64-45E44E9B7993}"/>
              </a:ext>
            </a:extLst>
          </p:cNvPr>
          <p:cNvSpPr>
            <a:spLocks noGrp="1"/>
          </p:cNvSpPr>
          <p:nvPr>
            <p:ph type="title"/>
          </p:nvPr>
        </p:nvSpPr>
        <p:spPr>
          <a:xfrm>
            <a:off x="838200" y="365125"/>
            <a:ext cx="10515600" cy="871393"/>
          </a:xfrm>
        </p:spPr>
        <p:txBody>
          <a:bodyPr/>
          <a:lstStyle/>
          <a:p>
            <a:r>
              <a:rPr lang="en-US"/>
              <a:t>Glossary</a:t>
            </a:r>
          </a:p>
        </p:txBody>
      </p:sp>
      <p:sp>
        <p:nvSpPr>
          <p:cNvPr id="10" name="Content Placeholder 9">
            <a:extLst>
              <a:ext uri="{FF2B5EF4-FFF2-40B4-BE49-F238E27FC236}">
                <a16:creationId xmlns:a16="http://schemas.microsoft.com/office/drawing/2014/main" id="{6108722C-6530-D27F-530C-180D11422EF1}"/>
              </a:ext>
            </a:extLst>
          </p:cNvPr>
          <p:cNvSpPr>
            <a:spLocks noGrp="1"/>
          </p:cNvSpPr>
          <p:nvPr>
            <p:ph idx="1"/>
          </p:nvPr>
        </p:nvSpPr>
        <p:spPr>
          <a:xfrm>
            <a:off x="838200" y="1331283"/>
            <a:ext cx="10515600" cy="4518799"/>
          </a:xfrm>
        </p:spPr>
        <p:txBody>
          <a:bodyPr numCol="2">
            <a:noAutofit/>
          </a:bodyPr>
          <a:lstStyle/>
          <a:p>
            <a:pPr marL="0" indent="0">
              <a:buNone/>
            </a:pPr>
            <a:r>
              <a:rPr lang="en-US" sz="1600"/>
              <a:t>ADL, activities of daily living </a:t>
            </a:r>
            <a:r>
              <a:rPr lang="en-US" sz="1600" err="1"/>
              <a:t>aUC</a:t>
            </a:r>
            <a:r>
              <a:rPr lang="en-US" sz="1600"/>
              <a:t>, advanced urothelial carcinoma </a:t>
            </a:r>
          </a:p>
          <a:p>
            <a:pPr marL="0" indent="0">
              <a:buNone/>
            </a:pPr>
            <a:r>
              <a:rPr lang="en-US" sz="1600"/>
              <a:t>BSC, best supportive care</a:t>
            </a:r>
          </a:p>
          <a:p>
            <a:pPr marL="0" indent="0">
              <a:buNone/>
            </a:pPr>
            <a:r>
              <a:rPr lang="en-US" sz="1600"/>
              <a:t>CR, complete response</a:t>
            </a:r>
          </a:p>
          <a:p>
            <a:pPr marL="0" indent="0">
              <a:buNone/>
            </a:pPr>
            <a:r>
              <a:rPr lang="en-US" sz="1600"/>
              <a:t>DDMVAC, dose dense methotrexate, vinblastine, doxorubicin, cisplatin</a:t>
            </a:r>
          </a:p>
          <a:p>
            <a:pPr marL="0" indent="0">
              <a:buNone/>
            </a:pPr>
            <a:r>
              <a:rPr lang="en-US" sz="1600"/>
              <a:t>DOR, duration of response</a:t>
            </a:r>
          </a:p>
          <a:p>
            <a:pPr marL="0" indent="0">
              <a:buNone/>
            </a:pPr>
            <a:r>
              <a:rPr lang="en-US" sz="1600"/>
              <a:t>ECOG PS, Eastern Cooperative Oncology Group performance score</a:t>
            </a:r>
          </a:p>
          <a:p>
            <a:pPr marL="0" indent="0">
              <a:buNone/>
            </a:pPr>
            <a:r>
              <a:rPr lang="en-US" sz="1600"/>
              <a:t>EVP, </a:t>
            </a:r>
            <a:r>
              <a:rPr lang="en-US" sz="1600" err="1"/>
              <a:t>enfortumab</a:t>
            </a:r>
            <a:r>
              <a:rPr lang="en-US" sz="1600"/>
              <a:t> vedotin + pembrolizumab</a:t>
            </a:r>
          </a:p>
          <a:p>
            <a:pPr marL="0" indent="0">
              <a:buNone/>
            </a:pPr>
            <a:r>
              <a:rPr lang="en-US" sz="1600"/>
              <a:t>GI, gastrointestinal</a:t>
            </a:r>
          </a:p>
          <a:p>
            <a:pPr marL="0" indent="0">
              <a:buNone/>
            </a:pPr>
            <a:r>
              <a:rPr lang="en-US" sz="1600"/>
              <a:t>ICI, immune checkpoint inhibitor</a:t>
            </a:r>
          </a:p>
          <a:p>
            <a:pPr marL="0" indent="0">
              <a:buNone/>
            </a:pPr>
            <a:r>
              <a:rPr lang="en-US" sz="1600"/>
              <a:t>IHC, immunohistochemistry</a:t>
            </a:r>
          </a:p>
          <a:p>
            <a:pPr marL="0" indent="0">
              <a:buNone/>
            </a:pPr>
            <a:r>
              <a:rPr lang="en-US" sz="1600"/>
              <a:t>ILD, interstitial lung disease</a:t>
            </a:r>
          </a:p>
          <a:p>
            <a:pPr marL="0" indent="0">
              <a:buNone/>
            </a:pPr>
            <a:r>
              <a:rPr lang="en-US" sz="1600"/>
              <a:t>LVEF, left ventricular ejection fraction</a:t>
            </a:r>
          </a:p>
          <a:p>
            <a:pPr marL="0" indent="0">
              <a:buNone/>
            </a:pPr>
            <a:r>
              <a:rPr lang="en-US" sz="1600" err="1"/>
              <a:t>mUC</a:t>
            </a:r>
            <a:r>
              <a:rPr lang="en-US" sz="1600"/>
              <a:t>, metastatic urothelial carcinoma</a:t>
            </a:r>
          </a:p>
          <a:p>
            <a:pPr marL="0" indent="0">
              <a:buNone/>
            </a:pPr>
            <a:r>
              <a:rPr lang="en-US" sz="1600"/>
              <a:t>NGS, next-generation sequencing</a:t>
            </a:r>
          </a:p>
          <a:p>
            <a:pPr marL="0" indent="0">
              <a:buNone/>
            </a:pPr>
            <a:r>
              <a:rPr lang="en-US" sz="1600"/>
              <a:t>ORR, overall response rate</a:t>
            </a:r>
          </a:p>
          <a:p>
            <a:pPr marL="0" indent="0">
              <a:buNone/>
            </a:pPr>
            <a:r>
              <a:rPr lang="en-US" sz="1600"/>
              <a:t>PD-L1, programmed cell death–ligand 1</a:t>
            </a:r>
          </a:p>
          <a:p>
            <a:pPr marL="0" indent="0">
              <a:buNone/>
            </a:pPr>
            <a:r>
              <a:rPr lang="en-US" sz="1600"/>
              <a:t>PD, progressive disease</a:t>
            </a:r>
          </a:p>
          <a:p>
            <a:pPr marL="0" indent="0">
              <a:buNone/>
            </a:pPr>
            <a:r>
              <a:rPr lang="en-US" sz="1600"/>
              <a:t>PFS, progression-free survival</a:t>
            </a:r>
          </a:p>
          <a:p>
            <a:pPr marL="0" indent="0">
              <a:buNone/>
            </a:pPr>
            <a:r>
              <a:rPr lang="en-US" sz="1600"/>
              <a:t>PO, orally</a:t>
            </a:r>
          </a:p>
          <a:p>
            <a:pPr marL="0" indent="0">
              <a:buNone/>
            </a:pPr>
            <a:r>
              <a:rPr lang="en-US" sz="1600"/>
              <a:t>PR, partial response</a:t>
            </a:r>
          </a:p>
          <a:p>
            <a:pPr marL="0" indent="0">
              <a:buNone/>
            </a:pPr>
            <a:r>
              <a:rPr lang="en-US" sz="1600"/>
              <a:t>SD, stable disease</a:t>
            </a:r>
          </a:p>
          <a:p>
            <a:pPr marL="0" indent="0">
              <a:buNone/>
            </a:pPr>
            <a:r>
              <a:rPr lang="en-US" sz="1600"/>
              <a:t>T1DM, type 1 diabetes mellitus</a:t>
            </a:r>
          </a:p>
          <a:p>
            <a:pPr marL="0" indent="0">
              <a:buNone/>
            </a:pPr>
            <a:r>
              <a:rPr lang="en-US" sz="1600"/>
              <a:t>UTUC, upper tract urothelial carcinoma</a:t>
            </a:r>
          </a:p>
        </p:txBody>
      </p:sp>
    </p:spTree>
    <p:extLst>
      <p:ext uri="{BB962C8B-B14F-4D97-AF65-F5344CB8AC3E}">
        <p14:creationId xmlns:p14="http://schemas.microsoft.com/office/powerpoint/2010/main" val="2723064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0520E-9217-E351-BE20-EDE17B2961A6}"/>
            </a:ext>
          </a:extLst>
        </p:cNvPr>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D7FF5B35-923E-302A-6F3D-CB8B32774FC1}"/>
              </a:ext>
            </a:extLst>
          </p:cNvPr>
          <p:cNvCxnSpPr>
            <a:cxnSpLocks/>
          </p:cNvCxnSpPr>
          <p:nvPr/>
        </p:nvCxnSpPr>
        <p:spPr>
          <a:xfrm>
            <a:off x="4117355" y="3285867"/>
            <a:ext cx="824199" cy="0"/>
          </a:xfrm>
          <a:prstGeom prst="straightConnector1">
            <a:avLst/>
          </a:prstGeom>
          <a:ln w="762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D7F0BE1-F2E2-0D84-A93E-90B684690A1F}"/>
              </a:ext>
            </a:extLst>
          </p:cNvPr>
          <p:cNvCxnSpPr>
            <a:cxnSpLocks/>
          </p:cNvCxnSpPr>
          <p:nvPr/>
        </p:nvCxnSpPr>
        <p:spPr>
          <a:xfrm>
            <a:off x="4115572" y="5067941"/>
            <a:ext cx="824199" cy="0"/>
          </a:xfrm>
          <a:prstGeom prst="straightConnector1">
            <a:avLst/>
          </a:prstGeom>
          <a:ln w="762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B8DC9C1-423E-7542-4F49-788E74D6D6BE}"/>
              </a:ext>
            </a:extLst>
          </p:cNvPr>
          <p:cNvCxnSpPr>
            <a:cxnSpLocks/>
          </p:cNvCxnSpPr>
          <p:nvPr/>
        </p:nvCxnSpPr>
        <p:spPr>
          <a:xfrm>
            <a:off x="7217244" y="3282623"/>
            <a:ext cx="824199" cy="0"/>
          </a:xfrm>
          <a:prstGeom prst="straightConnector1">
            <a:avLst/>
          </a:prstGeom>
          <a:ln w="762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2F89A02-AD53-3E6D-F83B-965B7BE19059}"/>
              </a:ext>
            </a:extLst>
          </p:cNvPr>
          <p:cNvCxnSpPr>
            <a:cxnSpLocks/>
          </p:cNvCxnSpPr>
          <p:nvPr/>
        </p:nvCxnSpPr>
        <p:spPr>
          <a:xfrm>
            <a:off x="7215461" y="5064697"/>
            <a:ext cx="824199" cy="0"/>
          </a:xfrm>
          <a:prstGeom prst="straightConnector1">
            <a:avLst/>
          </a:prstGeom>
          <a:ln w="762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D7C66EA-89AE-AF6F-115D-078E37BEA4FD}"/>
              </a:ext>
            </a:extLst>
          </p:cNvPr>
          <p:cNvSpPr>
            <a:spLocks noGrp="1"/>
          </p:cNvSpPr>
          <p:nvPr>
            <p:ph type="title"/>
          </p:nvPr>
        </p:nvSpPr>
        <p:spPr/>
        <p:txBody>
          <a:bodyPr>
            <a:normAutofit fontScale="90000"/>
          </a:bodyPr>
          <a:lstStyle/>
          <a:p>
            <a:r>
              <a:rPr lang="en-US"/>
              <a:t>In 2024, for the First Time, EVP Became the Preferred Frontline Therapy, Regardless of Cisplatin Eligibility</a:t>
            </a:r>
            <a:endParaRPr lang="en-US" sz="3600"/>
          </a:p>
        </p:txBody>
      </p:sp>
      <p:sp>
        <p:nvSpPr>
          <p:cNvPr id="6" name="Footer Placeholder 17">
            <a:extLst>
              <a:ext uri="{FF2B5EF4-FFF2-40B4-BE49-F238E27FC236}">
                <a16:creationId xmlns:a16="http://schemas.microsoft.com/office/drawing/2014/main" id="{1AC1DBFA-EE67-2CDE-491F-EF70A88BC3C8}"/>
              </a:ext>
            </a:extLst>
          </p:cNvPr>
          <p:cNvSpPr>
            <a:spLocks noGrp="1"/>
          </p:cNvSpPr>
          <p:nvPr>
            <p:ph type="ftr" sz="quarter" idx="3"/>
          </p:nvPr>
        </p:nvSpPr>
        <p:spPr>
          <a:xfrm>
            <a:off x="1401417" y="5964383"/>
            <a:ext cx="9223513" cy="642566"/>
          </a:xfrm>
        </p:spPr>
        <p:txBody>
          <a:bodyPr/>
          <a:lstStyle/>
          <a:p>
            <a:r>
              <a:rPr kumimoji="0" lang="en-US" sz="900" b="0" i="0" u="none" strike="noStrike" kern="1200" cap="none" spc="0" normalizeH="0" baseline="0" noProof="0" dirty="0">
                <a:ln>
                  <a:noFill/>
                </a:ln>
                <a:solidFill>
                  <a:srgbClr val="3A3A3A"/>
                </a:solidFill>
                <a:effectLst/>
                <a:uLnTx/>
                <a:uFillTx/>
                <a:latin typeface="Arial" panose="020B0604020202020204"/>
                <a:ea typeface="+mn-ea"/>
                <a:cs typeface="+mn-cs"/>
              </a:rPr>
              <a:t>Flaig TW, et al. </a:t>
            </a:r>
            <a:r>
              <a:rPr kumimoji="0" lang="en-US" sz="900" b="0" i="1" u="none" strike="noStrike" kern="1200" cap="none" spc="0" normalizeH="0" baseline="0" noProof="0" dirty="0">
                <a:ln>
                  <a:noFill/>
                </a:ln>
                <a:solidFill>
                  <a:srgbClr val="3A3A3A"/>
                </a:solidFill>
                <a:effectLst/>
                <a:uLnTx/>
                <a:uFillTx/>
                <a:latin typeface="Arial" panose="020B0604020202020204"/>
                <a:ea typeface="+mn-ea"/>
                <a:cs typeface="+mn-cs"/>
              </a:rPr>
              <a:t>J Natl </a:t>
            </a:r>
            <a:r>
              <a:rPr kumimoji="0" lang="en-US" sz="900" b="0" i="1" u="none" strike="noStrike" kern="1200" cap="none" spc="0" normalizeH="0" baseline="0" noProof="0" dirty="0" err="1">
                <a:ln>
                  <a:noFill/>
                </a:ln>
                <a:solidFill>
                  <a:srgbClr val="3A3A3A"/>
                </a:solidFill>
                <a:effectLst/>
                <a:uLnTx/>
                <a:uFillTx/>
                <a:latin typeface="Arial" panose="020B0604020202020204"/>
                <a:ea typeface="+mn-ea"/>
                <a:cs typeface="+mn-cs"/>
              </a:rPr>
              <a:t>Compr</a:t>
            </a:r>
            <a:r>
              <a:rPr kumimoji="0" lang="en-US" sz="900" b="0" i="1" u="none" strike="noStrike" kern="1200" cap="none" spc="0" normalizeH="0" baseline="0" noProof="0" dirty="0">
                <a:ln>
                  <a:noFill/>
                </a:ln>
                <a:solidFill>
                  <a:srgbClr val="3A3A3A"/>
                </a:solidFill>
                <a:effectLst/>
                <a:uLnTx/>
                <a:uFillTx/>
                <a:latin typeface="Arial" panose="020B0604020202020204"/>
                <a:ea typeface="+mn-ea"/>
                <a:cs typeface="+mn-cs"/>
              </a:rPr>
              <a:t> </a:t>
            </a:r>
            <a:r>
              <a:rPr kumimoji="0" lang="en-US" sz="900" b="0" i="1" u="none" strike="noStrike" kern="1200" cap="none" spc="0" normalizeH="0" baseline="0" noProof="0" dirty="0" err="1">
                <a:ln>
                  <a:noFill/>
                </a:ln>
                <a:solidFill>
                  <a:srgbClr val="3A3A3A"/>
                </a:solidFill>
                <a:effectLst/>
                <a:uLnTx/>
                <a:uFillTx/>
                <a:latin typeface="Arial" panose="020B0604020202020204"/>
                <a:ea typeface="+mn-ea"/>
                <a:cs typeface="+mn-cs"/>
              </a:rPr>
              <a:t>Canc</a:t>
            </a:r>
            <a:r>
              <a:rPr kumimoji="0" lang="en-US" sz="900" b="0" i="1" u="none" strike="noStrike" kern="1200" cap="none" spc="0" normalizeH="0" baseline="0" noProof="0" dirty="0">
                <a:ln>
                  <a:noFill/>
                </a:ln>
                <a:solidFill>
                  <a:srgbClr val="3A3A3A"/>
                </a:solidFill>
                <a:effectLst/>
                <a:uLnTx/>
                <a:uFillTx/>
                <a:latin typeface="Arial" panose="020B0604020202020204"/>
                <a:ea typeface="+mn-ea"/>
                <a:cs typeface="+mn-cs"/>
              </a:rPr>
              <a:t> </a:t>
            </a:r>
            <a:r>
              <a:rPr kumimoji="0" lang="en-US" sz="900" b="0" i="1" u="none" strike="noStrike" kern="1200" cap="none" spc="0" normalizeH="0" baseline="0" noProof="0" dirty="0" err="1">
                <a:ln>
                  <a:noFill/>
                </a:ln>
                <a:solidFill>
                  <a:srgbClr val="3A3A3A"/>
                </a:solidFill>
                <a:effectLst/>
                <a:uLnTx/>
                <a:uFillTx/>
                <a:latin typeface="Arial" panose="020B0604020202020204"/>
                <a:ea typeface="+mn-ea"/>
                <a:cs typeface="+mn-cs"/>
              </a:rPr>
              <a:t>Netw</a:t>
            </a:r>
            <a:r>
              <a:rPr kumimoji="0" lang="en-US" sz="900" b="0" i="1" u="none" strike="noStrike" kern="1200" cap="none" spc="0" normalizeH="0" baseline="0" noProof="0" dirty="0">
                <a:ln>
                  <a:noFill/>
                </a:ln>
                <a:solidFill>
                  <a:srgbClr val="3A3A3A"/>
                </a:solidFill>
                <a:effectLst/>
                <a:uLnTx/>
                <a:uFillTx/>
                <a:latin typeface="Arial" panose="020B0604020202020204"/>
                <a:ea typeface="+mn-ea"/>
                <a:cs typeface="+mn-cs"/>
              </a:rPr>
              <a:t>.</a:t>
            </a:r>
            <a:r>
              <a:rPr kumimoji="0" lang="en-US" sz="900" b="0" i="0" u="none" strike="noStrike" kern="1200" cap="none" spc="0" normalizeH="0" baseline="0" noProof="0" dirty="0">
                <a:ln>
                  <a:noFill/>
                </a:ln>
                <a:solidFill>
                  <a:srgbClr val="3A3A3A"/>
                </a:solidFill>
                <a:effectLst/>
                <a:uLnTx/>
                <a:uFillTx/>
                <a:latin typeface="Arial" panose="020B0604020202020204"/>
                <a:ea typeface="+mn-ea"/>
                <a:cs typeface="+mn-cs"/>
              </a:rPr>
              <a:t> 2024;22(4):216-225.</a:t>
            </a:r>
          </a:p>
        </p:txBody>
      </p:sp>
      <p:sp>
        <p:nvSpPr>
          <p:cNvPr id="11" name="TextBox 10">
            <a:extLst>
              <a:ext uri="{FF2B5EF4-FFF2-40B4-BE49-F238E27FC236}">
                <a16:creationId xmlns:a16="http://schemas.microsoft.com/office/drawing/2014/main" id="{59AFC22E-0F51-2DF8-BA51-CBE354000091}"/>
              </a:ext>
            </a:extLst>
          </p:cNvPr>
          <p:cNvSpPr txBox="1"/>
          <p:nvPr/>
        </p:nvSpPr>
        <p:spPr>
          <a:xfrm>
            <a:off x="351680" y="3343930"/>
            <a:ext cx="2099473" cy="738664"/>
          </a:xfrm>
          <a:prstGeom prst="rect">
            <a:avLst/>
          </a:prstGeom>
          <a:noFill/>
        </p:spPr>
        <p:txBody>
          <a:bodyPr wrap="square" rtlCol="0">
            <a:spAutoFit/>
          </a:bodyPr>
          <a:lstStyle/>
          <a:p>
            <a:pPr algn="ctr"/>
            <a:r>
              <a:rPr lang="en-US" sz="1400" b="1"/>
              <a:t>NCCN Guidelines for Bladder Cancer (Version 3.2024)</a:t>
            </a:r>
            <a:endParaRPr lang="en-US" sz="1400" b="1" baseline="30000"/>
          </a:p>
        </p:txBody>
      </p:sp>
      <p:sp>
        <p:nvSpPr>
          <p:cNvPr id="19" name="TextBox 18">
            <a:extLst>
              <a:ext uri="{FF2B5EF4-FFF2-40B4-BE49-F238E27FC236}">
                <a16:creationId xmlns:a16="http://schemas.microsoft.com/office/drawing/2014/main" id="{1B3D31B9-CA8B-1610-7D64-4DF03F1BF473}"/>
              </a:ext>
            </a:extLst>
          </p:cNvPr>
          <p:cNvSpPr txBox="1"/>
          <p:nvPr/>
        </p:nvSpPr>
        <p:spPr>
          <a:xfrm>
            <a:off x="2518841" y="1863790"/>
            <a:ext cx="2044103" cy="307777"/>
          </a:xfrm>
          <a:prstGeom prst="rect">
            <a:avLst/>
          </a:prstGeom>
          <a:noFill/>
        </p:spPr>
        <p:txBody>
          <a:bodyPr wrap="square" rtlCol="0">
            <a:spAutoFit/>
          </a:bodyPr>
          <a:lstStyle/>
          <a:p>
            <a:pPr algn="ctr"/>
            <a:r>
              <a:rPr lang="en-US" sz="1400" b="1"/>
              <a:t>Cisplatin Eligibility</a:t>
            </a:r>
            <a:endParaRPr lang="en-US" sz="1400" b="1" baseline="30000"/>
          </a:p>
        </p:txBody>
      </p:sp>
      <p:sp>
        <p:nvSpPr>
          <p:cNvPr id="20" name="TextBox 19">
            <a:extLst>
              <a:ext uri="{FF2B5EF4-FFF2-40B4-BE49-F238E27FC236}">
                <a16:creationId xmlns:a16="http://schemas.microsoft.com/office/drawing/2014/main" id="{9D60CB56-2989-C094-4C33-1986AF8A5323}"/>
              </a:ext>
            </a:extLst>
          </p:cNvPr>
          <p:cNvSpPr txBox="1"/>
          <p:nvPr/>
        </p:nvSpPr>
        <p:spPr>
          <a:xfrm>
            <a:off x="4795172" y="1869344"/>
            <a:ext cx="2746470" cy="307777"/>
          </a:xfrm>
          <a:prstGeom prst="rect">
            <a:avLst/>
          </a:prstGeom>
          <a:noFill/>
        </p:spPr>
        <p:txBody>
          <a:bodyPr wrap="square" rtlCol="0">
            <a:spAutoFit/>
          </a:bodyPr>
          <a:lstStyle/>
          <a:p>
            <a:pPr algn="ctr"/>
            <a:r>
              <a:rPr lang="en-US" sz="1400" b="1"/>
              <a:t>Preferred Regimens</a:t>
            </a:r>
            <a:endParaRPr lang="en-US" sz="1400" b="1" baseline="30000"/>
          </a:p>
        </p:txBody>
      </p:sp>
      <p:sp>
        <p:nvSpPr>
          <p:cNvPr id="22" name="TextBox 21">
            <a:extLst>
              <a:ext uri="{FF2B5EF4-FFF2-40B4-BE49-F238E27FC236}">
                <a16:creationId xmlns:a16="http://schemas.microsoft.com/office/drawing/2014/main" id="{8C6E9605-3D7B-FF12-0CBD-029EF013237D}"/>
              </a:ext>
            </a:extLst>
          </p:cNvPr>
          <p:cNvSpPr txBox="1"/>
          <p:nvPr/>
        </p:nvSpPr>
        <p:spPr>
          <a:xfrm>
            <a:off x="141130" y="4215260"/>
            <a:ext cx="2520574" cy="738664"/>
          </a:xfrm>
          <a:prstGeom prst="rect">
            <a:avLst/>
          </a:prstGeom>
          <a:noFill/>
        </p:spPr>
        <p:txBody>
          <a:bodyPr wrap="square" rtlCol="0">
            <a:spAutoFit/>
          </a:bodyPr>
          <a:lstStyle/>
          <a:p>
            <a:pPr algn="ctr"/>
            <a:r>
              <a:rPr lang="en-US" sz="1400" b="1"/>
              <a:t>First-line systemic therapy for locally advanced or metastatic disease</a:t>
            </a:r>
            <a:endParaRPr lang="en-US" sz="1400" b="1" baseline="30000"/>
          </a:p>
        </p:txBody>
      </p:sp>
      <p:sp>
        <p:nvSpPr>
          <p:cNvPr id="9" name="TextBox 8">
            <a:extLst>
              <a:ext uri="{FF2B5EF4-FFF2-40B4-BE49-F238E27FC236}">
                <a16:creationId xmlns:a16="http://schemas.microsoft.com/office/drawing/2014/main" id="{7F8F5158-AC91-FAAD-D2BB-E8D5AF692157}"/>
              </a:ext>
            </a:extLst>
          </p:cNvPr>
          <p:cNvSpPr txBox="1"/>
          <p:nvPr/>
        </p:nvSpPr>
        <p:spPr>
          <a:xfrm>
            <a:off x="2908977" y="2780700"/>
            <a:ext cx="1263833" cy="1005840"/>
          </a:xfrm>
          <a:prstGeom prst="rect">
            <a:avLst/>
          </a:prstGeom>
          <a:solidFill>
            <a:schemeClr val="accent1"/>
          </a:solidFill>
        </p:spPr>
        <p:txBody>
          <a:bodyPr wrap="square" lIns="182880" tIns="182880" rIns="182880" bIns="182880" rtlCol="0" anchor="ctr" anchorCtr="0">
            <a:spAutoFit/>
          </a:bodyPr>
          <a:lstStyle/>
          <a:p>
            <a:pPr algn="ctr"/>
            <a:r>
              <a:rPr lang="en-US" sz="1400" b="1">
                <a:solidFill>
                  <a:schemeClr val="bg1"/>
                </a:solidFill>
              </a:rPr>
              <a:t>Cisplatin eligible</a:t>
            </a:r>
          </a:p>
        </p:txBody>
      </p:sp>
      <p:sp>
        <p:nvSpPr>
          <p:cNvPr id="12" name="TextBox 11">
            <a:extLst>
              <a:ext uri="{FF2B5EF4-FFF2-40B4-BE49-F238E27FC236}">
                <a16:creationId xmlns:a16="http://schemas.microsoft.com/office/drawing/2014/main" id="{8DA26B2A-BA94-304D-6CF7-5F36BE784C93}"/>
              </a:ext>
            </a:extLst>
          </p:cNvPr>
          <p:cNvSpPr txBox="1"/>
          <p:nvPr/>
        </p:nvSpPr>
        <p:spPr>
          <a:xfrm>
            <a:off x="2908977" y="4542472"/>
            <a:ext cx="1263833" cy="1005840"/>
          </a:xfrm>
          <a:prstGeom prst="rect">
            <a:avLst/>
          </a:prstGeom>
          <a:solidFill>
            <a:schemeClr val="accent1"/>
          </a:solidFill>
        </p:spPr>
        <p:txBody>
          <a:bodyPr wrap="square" lIns="182880" tIns="182880" rIns="182880" bIns="182880" rtlCol="0" anchor="ctr" anchorCtr="0">
            <a:spAutoFit/>
          </a:bodyPr>
          <a:lstStyle/>
          <a:p>
            <a:pPr algn="ctr"/>
            <a:r>
              <a:rPr lang="en-US" sz="1400" b="1">
                <a:solidFill>
                  <a:schemeClr val="bg1"/>
                </a:solidFill>
              </a:rPr>
              <a:t>Cisplatin ineligible</a:t>
            </a:r>
          </a:p>
        </p:txBody>
      </p:sp>
      <p:sp>
        <p:nvSpPr>
          <p:cNvPr id="17" name="TextBox 16">
            <a:extLst>
              <a:ext uri="{FF2B5EF4-FFF2-40B4-BE49-F238E27FC236}">
                <a16:creationId xmlns:a16="http://schemas.microsoft.com/office/drawing/2014/main" id="{D6EA5D8F-7231-18AC-017A-9BF90BDB21DE}"/>
              </a:ext>
            </a:extLst>
          </p:cNvPr>
          <p:cNvSpPr txBox="1"/>
          <p:nvPr/>
        </p:nvSpPr>
        <p:spPr>
          <a:xfrm>
            <a:off x="4939771" y="2770877"/>
            <a:ext cx="2304455" cy="1015663"/>
          </a:xfrm>
          <a:prstGeom prst="rect">
            <a:avLst/>
          </a:prstGeom>
          <a:solidFill>
            <a:schemeClr val="accent1"/>
          </a:solidFill>
        </p:spPr>
        <p:txBody>
          <a:bodyPr wrap="square" lIns="182880" tIns="182880" rIns="182880" bIns="182880" rtlCol="0" anchor="ctr" anchorCtr="0">
            <a:spAutoFit/>
          </a:bodyPr>
          <a:lstStyle/>
          <a:p>
            <a:pPr algn="ctr"/>
            <a:r>
              <a:rPr lang="en-US" sz="1400" b="1">
                <a:solidFill>
                  <a:schemeClr val="bg1"/>
                </a:solidFill>
              </a:rPr>
              <a:t>Pembrolizumab and enfortumab vedotin (category 1)</a:t>
            </a:r>
          </a:p>
        </p:txBody>
      </p:sp>
      <p:sp>
        <p:nvSpPr>
          <p:cNvPr id="18" name="TextBox 17">
            <a:extLst>
              <a:ext uri="{FF2B5EF4-FFF2-40B4-BE49-F238E27FC236}">
                <a16:creationId xmlns:a16="http://schemas.microsoft.com/office/drawing/2014/main" id="{0ED77A6F-DEC6-EC16-DB7E-86D711AD5793}"/>
              </a:ext>
            </a:extLst>
          </p:cNvPr>
          <p:cNvSpPr txBox="1"/>
          <p:nvPr/>
        </p:nvSpPr>
        <p:spPr>
          <a:xfrm>
            <a:off x="4943741" y="4540807"/>
            <a:ext cx="2300485" cy="1015663"/>
          </a:xfrm>
          <a:prstGeom prst="rect">
            <a:avLst/>
          </a:prstGeom>
          <a:solidFill>
            <a:schemeClr val="accent1"/>
          </a:solidFill>
        </p:spPr>
        <p:txBody>
          <a:bodyPr wrap="square" lIns="182880" tIns="182880" rIns="182880" bIns="182880" rtlCol="0" anchor="ctr" anchorCtr="0">
            <a:spAutoFit/>
          </a:bodyPr>
          <a:lstStyle/>
          <a:p>
            <a:pPr algn="ctr"/>
            <a:r>
              <a:rPr lang="en-US" sz="1400" b="1">
                <a:solidFill>
                  <a:schemeClr val="bg1"/>
                </a:solidFill>
              </a:rPr>
              <a:t>Pembrolizumab and enfortumab vedotin (category 1)</a:t>
            </a:r>
          </a:p>
        </p:txBody>
      </p:sp>
      <p:sp>
        <p:nvSpPr>
          <p:cNvPr id="3" name="TextBox 2">
            <a:extLst>
              <a:ext uri="{FF2B5EF4-FFF2-40B4-BE49-F238E27FC236}">
                <a16:creationId xmlns:a16="http://schemas.microsoft.com/office/drawing/2014/main" id="{9ACFB351-0528-47AE-C906-A243158EE7BD}"/>
              </a:ext>
            </a:extLst>
          </p:cNvPr>
          <p:cNvSpPr txBox="1"/>
          <p:nvPr/>
        </p:nvSpPr>
        <p:spPr>
          <a:xfrm>
            <a:off x="8186154" y="1885713"/>
            <a:ext cx="3030874" cy="307777"/>
          </a:xfrm>
          <a:prstGeom prst="rect">
            <a:avLst/>
          </a:prstGeom>
          <a:noFill/>
        </p:spPr>
        <p:txBody>
          <a:bodyPr wrap="square" rtlCol="0">
            <a:spAutoFit/>
          </a:bodyPr>
          <a:lstStyle/>
          <a:p>
            <a:pPr algn="ctr"/>
            <a:r>
              <a:rPr lang="en-US" sz="1400" b="1"/>
              <a:t>Other Recommended Regimens</a:t>
            </a:r>
            <a:endParaRPr lang="en-US" sz="1400" b="1" baseline="30000"/>
          </a:p>
        </p:txBody>
      </p:sp>
      <p:sp>
        <p:nvSpPr>
          <p:cNvPr id="23" name="TextBox 22">
            <a:extLst>
              <a:ext uri="{FF2B5EF4-FFF2-40B4-BE49-F238E27FC236}">
                <a16:creationId xmlns:a16="http://schemas.microsoft.com/office/drawing/2014/main" id="{130A8A67-ED4B-EF4C-C73A-5C0D624D90AE}"/>
              </a:ext>
            </a:extLst>
          </p:cNvPr>
          <p:cNvSpPr txBox="1"/>
          <p:nvPr/>
        </p:nvSpPr>
        <p:spPr>
          <a:xfrm>
            <a:off x="8049383" y="2229023"/>
            <a:ext cx="3304417" cy="2092881"/>
          </a:xfrm>
          <a:prstGeom prst="rect">
            <a:avLst/>
          </a:prstGeom>
          <a:solidFill>
            <a:schemeClr val="accent1"/>
          </a:solidFill>
        </p:spPr>
        <p:txBody>
          <a:bodyPr wrap="square" lIns="182880" tIns="182880" rIns="182880" bIns="182880" rtlCol="0" anchor="ctr" anchorCtr="0">
            <a:spAutoFit/>
          </a:bodyPr>
          <a:lstStyle/>
          <a:p>
            <a:pPr algn="ctr"/>
            <a:r>
              <a:rPr lang="en-US" sz="1400" b="1">
                <a:solidFill>
                  <a:schemeClr val="bg1"/>
                </a:solidFill>
              </a:rPr>
              <a:t>Gemcitabine and cisplatin (category 1) followed by avelumab maintenance therapy (category 1)</a:t>
            </a:r>
          </a:p>
          <a:p>
            <a:pPr algn="ctr"/>
            <a:r>
              <a:rPr lang="en-US" sz="1400" b="1">
                <a:solidFill>
                  <a:schemeClr val="bg1"/>
                </a:solidFill>
              </a:rPr>
              <a:t>or</a:t>
            </a:r>
          </a:p>
          <a:p>
            <a:pPr algn="ctr"/>
            <a:r>
              <a:rPr lang="en-US" sz="1400" b="1">
                <a:solidFill>
                  <a:schemeClr val="bg1"/>
                </a:solidFill>
              </a:rPr>
              <a:t>Nivolumab, gemcitabine, and cisplatin (category 1) followed by nivolumab maintenance therapy (category 1)</a:t>
            </a:r>
          </a:p>
        </p:txBody>
      </p:sp>
      <p:sp>
        <p:nvSpPr>
          <p:cNvPr id="24" name="TextBox 23">
            <a:extLst>
              <a:ext uri="{FF2B5EF4-FFF2-40B4-BE49-F238E27FC236}">
                <a16:creationId xmlns:a16="http://schemas.microsoft.com/office/drawing/2014/main" id="{61AC8976-4ABA-D1E7-1DD8-1CCF4BAA8279}"/>
              </a:ext>
            </a:extLst>
          </p:cNvPr>
          <p:cNvSpPr txBox="1"/>
          <p:nvPr/>
        </p:nvSpPr>
        <p:spPr>
          <a:xfrm>
            <a:off x="8053354" y="4537561"/>
            <a:ext cx="3300446" cy="1015663"/>
          </a:xfrm>
          <a:prstGeom prst="rect">
            <a:avLst/>
          </a:prstGeom>
          <a:solidFill>
            <a:schemeClr val="accent1"/>
          </a:solidFill>
        </p:spPr>
        <p:txBody>
          <a:bodyPr wrap="square" lIns="182880" tIns="182880" rIns="182880" bIns="182880" rtlCol="0" anchor="ctr" anchorCtr="0">
            <a:spAutoFit/>
          </a:bodyPr>
          <a:lstStyle/>
          <a:p>
            <a:pPr algn="ctr"/>
            <a:r>
              <a:rPr lang="en-US" sz="1400" b="1">
                <a:solidFill>
                  <a:schemeClr val="bg1"/>
                </a:solidFill>
              </a:rPr>
              <a:t>Gemcitabine and carboplatin followed by avelumab maintenance therapy (category 1)</a:t>
            </a:r>
          </a:p>
        </p:txBody>
      </p:sp>
    </p:spTree>
    <p:extLst>
      <p:ext uri="{BB962C8B-B14F-4D97-AF65-F5344CB8AC3E}">
        <p14:creationId xmlns:p14="http://schemas.microsoft.com/office/powerpoint/2010/main" val="3222282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444E1-BEF3-77DB-43D3-575EA2020793}"/>
            </a:ext>
          </a:extLst>
        </p:cNvPr>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033D3AAE-412A-6ED9-7905-14886B41FD49}"/>
              </a:ext>
            </a:extLst>
          </p:cNvPr>
          <p:cNvCxnSpPr>
            <a:cxnSpLocks/>
          </p:cNvCxnSpPr>
          <p:nvPr/>
        </p:nvCxnSpPr>
        <p:spPr>
          <a:xfrm>
            <a:off x="5882928" y="3398276"/>
            <a:ext cx="824199" cy="0"/>
          </a:xfrm>
          <a:prstGeom prst="straightConnector1">
            <a:avLst/>
          </a:prstGeom>
          <a:ln w="762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6B05798-C627-2796-D6D0-8C191A3E42B3}"/>
              </a:ext>
            </a:extLst>
          </p:cNvPr>
          <p:cNvSpPr>
            <a:spLocks noGrp="1"/>
          </p:cNvSpPr>
          <p:nvPr>
            <p:ph type="title"/>
          </p:nvPr>
        </p:nvSpPr>
        <p:spPr/>
        <p:txBody>
          <a:bodyPr>
            <a:normAutofit fontScale="90000"/>
          </a:bodyPr>
          <a:lstStyle/>
          <a:p>
            <a:r>
              <a:rPr lang="en-US"/>
              <a:t>The Current NCCN Guidelines Have Removed Cisplatin Eligibility as Criteria for Frontline Therapy</a:t>
            </a:r>
            <a:endParaRPr lang="en-US" sz="3600"/>
          </a:p>
        </p:txBody>
      </p:sp>
      <p:sp>
        <p:nvSpPr>
          <p:cNvPr id="6" name="Footer Placeholder 17">
            <a:extLst>
              <a:ext uri="{FF2B5EF4-FFF2-40B4-BE49-F238E27FC236}">
                <a16:creationId xmlns:a16="http://schemas.microsoft.com/office/drawing/2014/main" id="{75F6F68B-89BF-8F2F-A6B1-70B23216C853}"/>
              </a:ext>
            </a:extLst>
          </p:cNvPr>
          <p:cNvSpPr>
            <a:spLocks noGrp="1"/>
          </p:cNvSpPr>
          <p:nvPr>
            <p:ph type="ftr" sz="quarter" idx="3"/>
          </p:nvPr>
        </p:nvSpPr>
        <p:spPr>
          <a:xfrm>
            <a:off x="1401417" y="5964383"/>
            <a:ext cx="9223513" cy="642566"/>
          </a:xfrm>
        </p:spPr>
        <p:txBody>
          <a:bodyPr/>
          <a:lstStyle/>
          <a:p>
            <a:r>
              <a:rPr lang="en-US">
                <a:solidFill>
                  <a:srgbClr val="3A3A3A"/>
                </a:solidFill>
              </a:rPr>
              <a:t>NCCN Guidelines. Bladder Cancer (Version 1.2026). NCCN.org.</a:t>
            </a:r>
          </a:p>
        </p:txBody>
      </p:sp>
      <p:sp>
        <p:nvSpPr>
          <p:cNvPr id="11" name="TextBox 10">
            <a:extLst>
              <a:ext uri="{FF2B5EF4-FFF2-40B4-BE49-F238E27FC236}">
                <a16:creationId xmlns:a16="http://schemas.microsoft.com/office/drawing/2014/main" id="{31654E93-3150-8455-DF04-33358D9A189E}"/>
              </a:ext>
            </a:extLst>
          </p:cNvPr>
          <p:cNvSpPr txBox="1"/>
          <p:nvPr/>
        </p:nvSpPr>
        <p:spPr>
          <a:xfrm>
            <a:off x="343712" y="2740850"/>
            <a:ext cx="2938798" cy="523220"/>
          </a:xfrm>
          <a:prstGeom prst="rect">
            <a:avLst/>
          </a:prstGeom>
          <a:noFill/>
        </p:spPr>
        <p:txBody>
          <a:bodyPr wrap="square" rtlCol="0">
            <a:spAutoFit/>
          </a:bodyPr>
          <a:lstStyle/>
          <a:p>
            <a:pPr algn="ctr"/>
            <a:r>
              <a:rPr lang="en-US" sz="1400" b="1"/>
              <a:t>NCCN Guidelines for Bladder Cancer (Version 1.2026)</a:t>
            </a:r>
            <a:endParaRPr lang="en-US" sz="1400" b="1" baseline="30000"/>
          </a:p>
        </p:txBody>
      </p:sp>
      <p:sp>
        <p:nvSpPr>
          <p:cNvPr id="20" name="TextBox 19">
            <a:extLst>
              <a:ext uri="{FF2B5EF4-FFF2-40B4-BE49-F238E27FC236}">
                <a16:creationId xmlns:a16="http://schemas.microsoft.com/office/drawing/2014/main" id="{67D7EACC-DE72-5D5E-A301-65943CBEF734}"/>
              </a:ext>
            </a:extLst>
          </p:cNvPr>
          <p:cNvSpPr txBox="1"/>
          <p:nvPr/>
        </p:nvSpPr>
        <p:spPr>
          <a:xfrm>
            <a:off x="3266703" y="1975634"/>
            <a:ext cx="2746470" cy="307777"/>
          </a:xfrm>
          <a:prstGeom prst="rect">
            <a:avLst/>
          </a:prstGeom>
          <a:noFill/>
        </p:spPr>
        <p:txBody>
          <a:bodyPr wrap="square" rtlCol="0">
            <a:spAutoFit/>
          </a:bodyPr>
          <a:lstStyle/>
          <a:p>
            <a:pPr algn="ctr"/>
            <a:r>
              <a:rPr lang="en-US" sz="1400" b="1"/>
              <a:t>Preferred Regimens</a:t>
            </a:r>
            <a:endParaRPr lang="en-US" sz="1400" b="1" baseline="30000"/>
          </a:p>
        </p:txBody>
      </p:sp>
      <p:sp>
        <p:nvSpPr>
          <p:cNvPr id="22" name="TextBox 21">
            <a:extLst>
              <a:ext uri="{FF2B5EF4-FFF2-40B4-BE49-F238E27FC236}">
                <a16:creationId xmlns:a16="http://schemas.microsoft.com/office/drawing/2014/main" id="{E23F30EF-3FB2-9230-9B3F-9EB140537C5D}"/>
              </a:ext>
            </a:extLst>
          </p:cNvPr>
          <p:cNvSpPr txBox="1"/>
          <p:nvPr/>
        </p:nvSpPr>
        <p:spPr>
          <a:xfrm>
            <a:off x="476176" y="3428999"/>
            <a:ext cx="2674099" cy="738664"/>
          </a:xfrm>
          <a:prstGeom prst="rect">
            <a:avLst/>
          </a:prstGeom>
          <a:noFill/>
        </p:spPr>
        <p:txBody>
          <a:bodyPr wrap="square" rtlCol="0">
            <a:spAutoFit/>
          </a:bodyPr>
          <a:lstStyle/>
          <a:p>
            <a:pPr algn="ctr"/>
            <a:r>
              <a:rPr lang="en-US" sz="1400" b="1"/>
              <a:t>First-line systemic therapy for locally advanced or metastatic disease</a:t>
            </a:r>
            <a:endParaRPr lang="en-US" sz="1400" b="1" baseline="30000"/>
          </a:p>
        </p:txBody>
      </p:sp>
      <p:sp>
        <p:nvSpPr>
          <p:cNvPr id="17" name="TextBox 16">
            <a:extLst>
              <a:ext uri="{FF2B5EF4-FFF2-40B4-BE49-F238E27FC236}">
                <a16:creationId xmlns:a16="http://schemas.microsoft.com/office/drawing/2014/main" id="{38326B93-FA8C-C8D7-3EF9-5224A5D3D382}"/>
              </a:ext>
            </a:extLst>
          </p:cNvPr>
          <p:cNvSpPr txBox="1"/>
          <p:nvPr/>
        </p:nvSpPr>
        <p:spPr>
          <a:xfrm>
            <a:off x="3407032" y="2921168"/>
            <a:ext cx="2497657" cy="1015663"/>
          </a:xfrm>
          <a:prstGeom prst="rect">
            <a:avLst/>
          </a:prstGeom>
          <a:solidFill>
            <a:schemeClr val="accent1"/>
          </a:solidFill>
        </p:spPr>
        <p:txBody>
          <a:bodyPr wrap="square" lIns="182880" tIns="182880" rIns="182880" bIns="182880" rtlCol="0" anchor="ctr" anchorCtr="0">
            <a:spAutoFit/>
          </a:bodyPr>
          <a:lstStyle/>
          <a:p>
            <a:pPr algn="ctr"/>
            <a:r>
              <a:rPr lang="en-US" sz="1400" b="1">
                <a:solidFill>
                  <a:schemeClr val="bg1"/>
                </a:solidFill>
              </a:rPr>
              <a:t>Pembrolizumab and enfortumab vedotin (category 1) </a:t>
            </a:r>
          </a:p>
        </p:txBody>
      </p:sp>
      <p:sp>
        <p:nvSpPr>
          <p:cNvPr id="3" name="TextBox 2">
            <a:extLst>
              <a:ext uri="{FF2B5EF4-FFF2-40B4-BE49-F238E27FC236}">
                <a16:creationId xmlns:a16="http://schemas.microsoft.com/office/drawing/2014/main" id="{3D98439F-6CC2-2887-708C-E84D852FAF81}"/>
              </a:ext>
            </a:extLst>
          </p:cNvPr>
          <p:cNvSpPr txBox="1"/>
          <p:nvPr/>
        </p:nvSpPr>
        <p:spPr>
          <a:xfrm>
            <a:off x="7762270" y="1975634"/>
            <a:ext cx="3030874" cy="307777"/>
          </a:xfrm>
          <a:prstGeom prst="rect">
            <a:avLst/>
          </a:prstGeom>
          <a:noFill/>
        </p:spPr>
        <p:txBody>
          <a:bodyPr wrap="square" rtlCol="0">
            <a:spAutoFit/>
          </a:bodyPr>
          <a:lstStyle/>
          <a:p>
            <a:pPr algn="ctr"/>
            <a:r>
              <a:rPr lang="en-US" sz="1400" b="1"/>
              <a:t>Other Recommended Regimens</a:t>
            </a:r>
            <a:endParaRPr lang="en-US" sz="1400" b="1" baseline="30000"/>
          </a:p>
        </p:txBody>
      </p:sp>
      <p:sp>
        <p:nvSpPr>
          <p:cNvPr id="5" name="TextBox 4">
            <a:extLst>
              <a:ext uri="{FF2B5EF4-FFF2-40B4-BE49-F238E27FC236}">
                <a16:creationId xmlns:a16="http://schemas.microsoft.com/office/drawing/2014/main" id="{F0DB9B11-E1BD-30C0-9FA0-CC3549EC9650}"/>
              </a:ext>
            </a:extLst>
          </p:cNvPr>
          <p:cNvSpPr txBox="1"/>
          <p:nvPr/>
        </p:nvSpPr>
        <p:spPr>
          <a:xfrm>
            <a:off x="6707127" y="2344677"/>
            <a:ext cx="5141161" cy="2092881"/>
          </a:xfrm>
          <a:prstGeom prst="rect">
            <a:avLst/>
          </a:prstGeom>
          <a:solidFill>
            <a:schemeClr val="accent1"/>
          </a:solidFill>
        </p:spPr>
        <p:txBody>
          <a:bodyPr wrap="square" lIns="182880" tIns="182880" rIns="182880" bIns="182880" rtlCol="0" anchor="ctr" anchorCtr="0">
            <a:spAutoFit/>
          </a:bodyPr>
          <a:lstStyle/>
          <a:p>
            <a:pPr algn="ctr"/>
            <a:r>
              <a:rPr lang="en-US" sz="1400" b="1">
                <a:solidFill>
                  <a:schemeClr val="bg1"/>
                </a:solidFill>
              </a:rPr>
              <a:t>Cisplatin/gemcitabine (category 1) followed by avelumab maintenance therapy (category 1) </a:t>
            </a:r>
          </a:p>
          <a:p>
            <a:pPr algn="ctr"/>
            <a:r>
              <a:rPr lang="en-US" sz="1400" b="1">
                <a:solidFill>
                  <a:schemeClr val="bg1"/>
                </a:solidFill>
              </a:rPr>
              <a:t>or</a:t>
            </a:r>
          </a:p>
          <a:p>
            <a:pPr algn="ctr"/>
            <a:r>
              <a:rPr lang="en-US" sz="1400" b="1">
                <a:solidFill>
                  <a:schemeClr val="bg1"/>
                </a:solidFill>
              </a:rPr>
              <a:t>Cisplatin/gemcitabine + nivolumab (category 1) followed by nivolumab maintenance therapy (category 1)</a:t>
            </a:r>
          </a:p>
          <a:p>
            <a:pPr algn="ctr"/>
            <a:r>
              <a:rPr lang="en-US" sz="1400" b="1">
                <a:solidFill>
                  <a:schemeClr val="bg1"/>
                </a:solidFill>
              </a:rPr>
              <a:t>or</a:t>
            </a:r>
          </a:p>
          <a:p>
            <a:pPr algn="ctr"/>
            <a:r>
              <a:rPr lang="en-US" sz="1400" b="1">
                <a:solidFill>
                  <a:schemeClr val="bg1"/>
                </a:solidFill>
              </a:rPr>
              <a:t>DDMVAC with growth factor support (category 1) followed by avelumab maintenance therapy (category 1) </a:t>
            </a:r>
          </a:p>
        </p:txBody>
      </p:sp>
    </p:spTree>
    <p:extLst>
      <p:ext uri="{BB962C8B-B14F-4D97-AF65-F5344CB8AC3E}">
        <p14:creationId xmlns:p14="http://schemas.microsoft.com/office/powerpoint/2010/main" val="1281198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40E1F-87EA-DBA2-7F3F-78E8B8E4054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F23EC5A-1F62-9A18-28B9-BFE68D5BF347}"/>
              </a:ext>
            </a:extLst>
          </p:cNvPr>
          <p:cNvSpPr>
            <a:spLocks noGrp="1"/>
          </p:cNvSpPr>
          <p:nvPr>
            <p:ph type="title"/>
          </p:nvPr>
        </p:nvSpPr>
        <p:spPr>
          <a:xfrm>
            <a:off x="1130299" y="1176338"/>
            <a:ext cx="10511573" cy="2252662"/>
          </a:xfrm>
        </p:spPr>
        <p:txBody>
          <a:bodyPr>
            <a:noAutofit/>
          </a:bodyPr>
          <a:lstStyle/>
          <a:p>
            <a:r>
              <a:rPr lang="en-US" altLang="en-US"/>
              <a:t>First-Line Treatment Selection: Decision Making in a Unified Landscape</a:t>
            </a:r>
            <a:endParaRPr lang="en-US"/>
          </a:p>
        </p:txBody>
      </p:sp>
      <p:sp>
        <p:nvSpPr>
          <p:cNvPr id="4" name="Subtitle 3">
            <a:extLst>
              <a:ext uri="{FF2B5EF4-FFF2-40B4-BE49-F238E27FC236}">
                <a16:creationId xmlns:a16="http://schemas.microsoft.com/office/drawing/2014/main" id="{309D332F-7761-A293-4DC2-C05BB2302404}"/>
              </a:ext>
            </a:extLst>
          </p:cNvPr>
          <p:cNvSpPr>
            <a:spLocks noGrp="1"/>
          </p:cNvSpPr>
          <p:nvPr>
            <p:ph type="body" idx="1"/>
          </p:nvPr>
        </p:nvSpPr>
        <p:spPr>
          <a:xfrm>
            <a:off x="1130300" y="3587750"/>
            <a:ext cx="8816588" cy="1801813"/>
          </a:xfrm>
        </p:spPr>
        <p:txBody>
          <a:bodyPr/>
          <a:lstStyle/>
          <a:p>
            <a:r>
              <a:rPr lang="en-US"/>
              <a:t>How did we move from the cisplatin eligibility era to the uniform frontline enfortumab vedotin/pembrolizumab era?</a:t>
            </a:r>
          </a:p>
        </p:txBody>
      </p:sp>
    </p:spTree>
    <p:extLst>
      <p:ext uri="{BB962C8B-B14F-4D97-AF65-F5344CB8AC3E}">
        <p14:creationId xmlns:p14="http://schemas.microsoft.com/office/powerpoint/2010/main" val="2819215069"/>
      </p:ext>
    </p:extLst>
  </p:cSld>
  <p:clrMapOvr>
    <a:masterClrMapping/>
  </p:clrMapOvr>
</p:sld>
</file>

<file path=ppt/theme/theme1.xml><?xml version="1.0" encoding="utf-8"?>
<a:theme xmlns:a="http://schemas.openxmlformats.org/drawingml/2006/main" name="AXIS_ActivityPresentation2024">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ActivityPresentation2024" id="{6F6C021C-CE50-354E-B3B0-44C0FE775F31}" vid="{62888F54-133E-2B4C-9AE7-C9F04E69482A}"/>
    </a:ext>
  </a:extLst>
</a:theme>
</file>

<file path=ppt/theme/theme2.xml><?xml version="1.0" encoding="utf-8"?>
<a:theme xmlns:a="http://schemas.openxmlformats.org/drawingml/2006/main" name="AXIS Theme">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 Theme" id="{59DBB999-D083-42BD-B3F5-E50F9A7BD85C}" vid="{B8AC45E8-6289-4B38-9425-DCFB06D6FFD5}"/>
    </a:ext>
  </a:extLst>
</a:theme>
</file>

<file path=ppt/theme/theme3.xml><?xml version="1.0" encoding="utf-8"?>
<a:theme xmlns:a="http://schemas.openxmlformats.org/drawingml/2006/main" name="1_AXIS_ActivityPresentation2024">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ActivityPresentation2024" id="{6F6C021C-CE50-354E-B3B0-44C0FE775F31}" vid="{62888F54-133E-2B4C-9AE7-C9F04E69482A}"/>
    </a:ext>
  </a:extLst>
</a:theme>
</file>

<file path=ppt/theme/theme4.xml><?xml version="1.0" encoding="utf-8"?>
<a:theme xmlns:a="http://schemas.openxmlformats.org/drawingml/2006/main" name="AXIS_25">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25" id="{79D4BCC7-014D-694E-BA59-5431CA1A351D}" vid="{C75AF21D-49FE-E745-B67A-FFA71F6824F2}"/>
    </a:ext>
  </a:extLst>
</a:theme>
</file>

<file path=ppt/theme/theme5.xml><?xml version="1.0" encoding="utf-8"?>
<a:theme xmlns:a="http://schemas.openxmlformats.org/drawingml/2006/main" name="CaseStudies">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 val="1"/>
          </a:ext>
        </a:extLst>
      </a:spPr>
      <a:bodyPr lIns="45719" rIns="45719">
        <a:normAutofit/>
      </a:bodyPr>
      <a:lstStyle>
        <a:defPPr algn="l">
          <a:defRPr dirty="0"/>
        </a:defPPr>
      </a:lstStyle>
    </a:txDef>
  </a:objectDefaults>
  <a:extraClrSchemeLst/>
  <a:extLst>
    <a:ext uri="{05A4C25C-085E-4340-85A3-A5531E510DB2}">
      <thm15:themeFamily xmlns:thm15="http://schemas.microsoft.com/office/thememl/2012/main" name="CaseStudies" id="{830C4863-59FC-4544-A172-B6DCCF7A5D59}" vid="{C1D551D9-8F1C-2B4D-9A6C-012368448A2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d36001d-906c-42d8-9280-446ac03b1c48">
      <Value>150</Value>
      <Value>923</Value>
      <Value>12</Value>
      <Value>112</Value>
      <Value>9</Value>
      <Value>141</Value>
      <Value>1058</Value>
      <Value>162</Value>
    </TaxCatchAll>
    <o4e0cc1c61e94069b6a8551b22c742a1 xmlns="6d36001d-906c-42d8-9280-446ac03b1c48">
      <Terms xmlns="http://schemas.microsoft.com/office/infopath/2007/PartnerControls"/>
    </o4e0cc1c61e94069b6a8551b22c742a1>
    <k7f9d3a4703b40dd85626795c271c875 xmlns="6d36001d-906c-42d8-9280-446ac03b1c48">
      <Terms xmlns="http://schemas.microsoft.com/office/infopath/2007/PartnerControls">
        <TermInfo xmlns="http://schemas.microsoft.com/office/infopath/2007/PartnerControls">
          <TermName xmlns="http://schemas.microsoft.com/office/infopath/2007/PartnerControls">Dawn Amos</TermName>
          <TermId xmlns="http://schemas.microsoft.com/office/infopath/2007/PartnerControls">452fc166-f322-4bf1-9808-9b7eeef6e48a</TermId>
        </TermInfo>
      </Terms>
    </k7f9d3a4703b40dd85626795c271c875>
    <aa680e92a1d245a0a6b58205b432afd7 xmlns="6d36001d-906c-42d8-9280-446ac03b1c48">
      <Terms xmlns="http://schemas.microsoft.com/office/infopath/2007/PartnerControls">
        <TermInfo xmlns="http://schemas.microsoft.com/office/infopath/2007/PartnerControls">
          <TermName xmlns="http://schemas.microsoft.com/office/infopath/2007/PartnerControls">Pfizer</TermName>
          <TermId xmlns="http://schemas.microsoft.com/office/infopath/2007/PartnerControls">2aff74d7-c95b-40b6-8074-7bc60d428a63</TermId>
        </TermInfo>
      </Terms>
    </aa680e92a1d245a0a6b58205b432afd7>
    <j7bff3f86c6e47f9ae99a2d10c8c7749 xmlns="6d36001d-906c-42d8-9280-446ac03b1c48">
      <Terms xmlns="http://schemas.microsoft.com/office/infopath/2007/PartnerControls">
        <TermInfo xmlns="http://schemas.microsoft.com/office/infopath/2007/PartnerControls">
          <TermName xmlns="http://schemas.microsoft.com/office/infopath/2007/PartnerControls">Cristen Querey</TermName>
          <TermId xmlns="http://schemas.microsoft.com/office/infopath/2007/PartnerControls">50f69a4a-c57d-414e-bd3c-808001ca74e1</TermId>
        </TermInfo>
      </Terms>
    </j7bff3f86c6e47f9ae99a2d10c8c7749>
    <aec9593b9aef438a83de6b1b34161499 xmlns="6d36001d-906c-42d8-9280-446ac03b1c48">
      <Terms xmlns="http://schemas.microsoft.com/office/infopath/2007/PartnerControls">
        <TermInfo xmlns="http://schemas.microsoft.com/office/infopath/2007/PartnerControls">
          <TermName xmlns="http://schemas.microsoft.com/office/infopath/2007/PartnerControls">Bing-E Xu</TermName>
          <TermId xmlns="http://schemas.microsoft.com/office/infopath/2007/PartnerControls">2f6b63d9-6e7e-4605-afdb-8ddd735993f6</TermId>
        </TermInfo>
      </Terms>
    </aec9593b9aef438a83de6b1b34161499>
    <m2ce0a529c0c4170ae055dea480a0d9d xmlns="6d36001d-906c-42d8-9280-446ac03b1c48">
      <Terms xmlns="http://schemas.microsoft.com/office/infopath/2007/PartnerControls">
        <TermInfo xmlns="http://schemas.microsoft.com/office/infopath/2007/PartnerControls">
          <TermName xmlns="http://schemas.microsoft.com/office/infopath/2007/PartnerControls">Live Event Production</TermName>
          <TermId xmlns="http://schemas.microsoft.com/office/infopath/2007/PartnerControls">ee28a792-298f-462d-884a-4447fabc6806</TermId>
        </TermInfo>
      </Terms>
    </m2ce0a529c0c4170ae055dea480a0d9d>
    <h17b8e17546742428aecc4bb79eff81d xmlns="6d36001d-906c-42d8-9280-446ac03b1c48">
      <Terms xmlns="http://schemas.microsoft.com/office/infopath/2007/PartnerControls">
        <TermInfo xmlns="http://schemas.microsoft.com/office/infopath/2007/PartnerControls">
          <TermName xmlns="http://schemas.microsoft.com/office/infopath/2007/PartnerControls">Oncology</TermName>
          <TermId xmlns="http://schemas.microsoft.com/office/infopath/2007/PartnerControls">c9cbe9ed-da43-4f1e-9f2c-ce5e7aa73910</TermId>
        </TermInfo>
      </Terms>
    </h17b8e17546742428aecc4bb79eff81d>
    <jb4291d51d504da0b34e0839496c2755 xmlns="6d36001d-906c-42d8-9280-446ac03b1c48">
      <Terms xmlns="http://schemas.microsoft.com/office/infopath/2007/PartnerControls"/>
    </jb4291d51d504da0b34e0839496c2755>
    <lcf76f155ced4ddcb4097134ff3c332f xmlns="7fe5661d-035d-439d-a6ba-f97d4b402455">
      <Terms xmlns="http://schemas.microsoft.com/office/infopath/2007/PartnerControls"/>
    </lcf76f155ced4ddcb4097134ff3c332f>
    <Opportunity_x0020_Number_x0020_ xmlns="6d36001d-906c-42d8-9280-446ac03b1c48">020164.1</Opportunity_x0020_Number_x0020_>
    <m14df94e8e7c4cce830e51c272cc2d9c xmlns="6d36001d-906c-42d8-9280-446ac03b1c48">
      <Terms xmlns="http://schemas.microsoft.com/office/infopath/2007/PartnerControls">
        <TermInfo xmlns="http://schemas.microsoft.com/office/infopath/2007/PartnerControls">
          <TermName xmlns="http://schemas.microsoft.com/office/infopath/2007/PartnerControls">AXIS Medical Education</TermName>
          <TermId xmlns="http://schemas.microsoft.com/office/infopath/2007/PartnerControls">2f865bcf-9aa9-415f-a521-6d8293deb271</TermId>
        </TermInfo>
      </Terms>
    </m14df94e8e7c4cce830e51c272cc2d9c>
    <fd29a5ad75ea4010bd5087d53840a2e5 xmlns="6d36001d-906c-42d8-9280-446ac03b1c48">
      <Terms xmlns="http://schemas.microsoft.com/office/infopath/2007/PartnerControls">
        <TermInfo xmlns="http://schemas.microsoft.com/office/infopath/2007/PartnerControls">
          <TermName xmlns="http://schemas.microsoft.com/office/infopath/2007/PartnerControls">Brad Bongiovanni</TermName>
          <TermId xmlns="http://schemas.microsoft.com/office/infopath/2007/PartnerControls">b85249d5-7250-440c-95bf-24d8f82ef259</TermId>
        </TermInfo>
      </Terms>
    </fd29a5ad75ea4010bd5087d53840a2e5>
    <Opportunity_x0020_Number xmlns="6d36001d-906c-42d8-9280-446ac03b1c48" xsi:nil="true"/>
    <o61eb13c65c94533811de2ca5672ae2d xmlns="6d36001d-906c-42d8-9280-446ac03b1c48">
      <Terms xmlns="http://schemas.microsoft.com/office/infopath/2007/PartnerControls"/>
    </o61eb13c65c94533811de2ca5672ae2d>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DBFF5399A36924B821C76D851CEDD6D" ma:contentTypeVersion="47" ma:contentTypeDescription="Create a new document." ma:contentTypeScope="" ma:versionID="6cf5051a38ef30d07a97c7a90fb6b175">
  <xsd:schema xmlns:xsd="http://www.w3.org/2001/XMLSchema" xmlns:xs="http://www.w3.org/2001/XMLSchema" xmlns:p="http://schemas.microsoft.com/office/2006/metadata/properties" xmlns:ns2="6d36001d-906c-42d8-9280-446ac03b1c48" xmlns:ns3="7fe5661d-035d-439d-a6ba-f97d4b402455" targetNamespace="http://schemas.microsoft.com/office/2006/metadata/properties" ma:root="true" ma:fieldsID="9c9d19cce87b3789ab2dacd5eb9a3399" ns2:_="" ns3:_="">
    <xsd:import namespace="6d36001d-906c-42d8-9280-446ac03b1c48"/>
    <xsd:import namespace="7fe5661d-035d-439d-a6ba-f97d4b402455"/>
    <xsd:element name="properties">
      <xsd:complexType>
        <xsd:sequence>
          <xsd:element name="documentManagement">
            <xsd:complexType>
              <xsd:all>
                <xsd:element ref="ns2:k7f9d3a4703b40dd85626795c271c875" minOccurs="0"/>
                <xsd:element ref="ns2:TaxCatchAll" minOccurs="0"/>
                <xsd:element ref="ns2:aec9593b9aef438a83de6b1b34161499" minOccurs="0"/>
                <xsd:element ref="ns2:Opportunity_x0020_Number_x0020_"/>
                <xsd:element ref="ns2:m14df94e8e7c4cce830e51c272cc2d9c" minOccurs="0"/>
                <xsd:element ref="ns2:aa680e92a1d245a0a6b58205b432afd7" minOccurs="0"/>
                <xsd:element ref="ns2:j7bff3f86c6e47f9ae99a2d10c8c7749" minOccurs="0"/>
                <xsd:element ref="ns2:fd29a5ad75ea4010bd5087d53840a2e5" minOccurs="0"/>
                <xsd:element ref="ns2:m2ce0a529c0c4170ae055dea480a0d9d" minOccurs="0"/>
                <xsd:element ref="ns2:o4e0cc1c61e94069b6a8551b22c742a1" minOccurs="0"/>
                <xsd:element ref="ns2:h17b8e17546742428aecc4bb79eff81d" minOccurs="0"/>
                <xsd:element ref="ns2:jb4291d51d504da0b34e0839496c2755" minOccurs="0"/>
                <xsd:element ref="ns2:Opportunity_x0020_Number" minOccurs="0"/>
                <xsd:element ref="ns3:MediaServiceMetadata" minOccurs="0"/>
                <xsd:element ref="ns3:MediaServiceFastMetadata" minOccurs="0"/>
                <xsd:element ref="ns3:MediaServiceSearchProperties" minOccurs="0"/>
                <xsd:element ref="ns2:o61eb13c65c94533811de2ca5672ae2d" minOccurs="0"/>
                <xsd:element ref="ns3:MediaServiceDateTaken" minOccurs="0"/>
                <xsd:element ref="ns3:lcf76f155ced4ddcb4097134ff3c332f" minOccurs="0"/>
                <xsd:element ref="ns3:MediaServiceGenerationTime" minOccurs="0"/>
                <xsd:element ref="ns3:MediaServiceEventHashCode" minOccurs="0"/>
                <xsd:element ref="ns3:MediaServiceOCR"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36001d-906c-42d8-9280-446ac03b1c48" elementFormDefault="qualified">
    <xsd:import namespace="http://schemas.microsoft.com/office/2006/documentManagement/types"/>
    <xsd:import namespace="http://schemas.microsoft.com/office/infopath/2007/PartnerControls"/>
    <xsd:element name="k7f9d3a4703b40dd85626795c271c875" ma:index="9" nillable="true" ma:taxonomy="true" ma:internalName="k7f9d3a4703b40dd85626795c271c875" ma:taxonomyFieldName="Project_x0020_Lead" ma:displayName="Project Lead" ma:readOnly="false" ma:default="" ma:fieldId="{47f9d3a4-703b-40dd-8562-6795c271c875}" ma:taxonomyMulti="true" ma:sspId="8c65fd77-5e27-4e0a-8152-efffb3417915" ma:termSetId="ad729d48-8de6-41af-9ed2-fa142d308aed"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ab2aba6e-2a85-46a6-a9ea-c66e3688884c}" ma:internalName="TaxCatchAll" ma:showField="CatchAllData" ma:web="67bf13cc-d55c-47cd-84b4-2ed70e73e42e">
      <xsd:complexType>
        <xsd:complexContent>
          <xsd:extension base="dms:MultiChoiceLookup">
            <xsd:sequence>
              <xsd:element name="Value" type="dms:Lookup" maxOccurs="unbounded" minOccurs="0" nillable="true"/>
            </xsd:sequence>
          </xsd:extension>
        </xsd:complexContent>
      </xsd:complexType>
    </xsd:element>
    <xsd:element name="aec9593b9aef438a83de6b1b34161499" ma:index="12" nillable="true" ma:taxonomy="true" ma:internalName="aec9593b9aef438a83de6b1b34161499" ma:taxonomyFieldName="Scientific_x0020_Affairs" ma:displayName="Scientific Affairs" ma:readOnly="false" ma:default="" ma:fieldId="{aec9593b-9aef-438a-83de-6b1b34161499}" ma:sspId="8c65fd77-5e27-4e0a-8152-efffb3417915" ma:termSetId="f13c10fe-b0c3-48a7-bf7b-6437ac87d817" ma:anchorId="00000000-0000-0000-0000-000000000000" ma:open="false" ma:isKeyword="false">
      <xsd:complexType>
        <xsd:sequence>
          <xsd:element ref="pc:Terms" minOccurs="0" maxOccurs="1"/>
        </xsd:sequence>
      </xsd:complexType>
    </xsd:element>
    <xsd:element name="Opportunity_x0020_Number_x0020_" ma:index="13" ma:displayName="Opportunity Number " ma:default="" ma:indexed="true" ma:internalName="Opportunity_x0020_Number_x0020_">
      <xsd:simpleType>
        <xsd:restriction base="dms:Text">
          <xsd:maxLength value="255"/>
        </xsd:restriction>
      </xsd:simpleType>
    </xsd:element>
    <xsd:element name="m14df94e8e7c4cce830e51c272cc2d9c" ma:index="15" nillable="true" ma:taxonomy="true" ma:internalName="m14df94e8e7c4cce830e51c272cc2d9c" ma:taxonomyFieldName="USH_x0020_Subsidiary1" ma:displayName="USH Subsidiary" ma:readOnly="false" ma:default="" ma:fieldId="{614df94e-8e7c-4cce-830e-51c272cc2d9c}" ma:sspId="8c65fd77-5e27-4e0a-8152-efffb3417915" ma:termSetId="0a660219-f341-4f98-b205-afdb1498cc10" ma:anchorId="00000000-0000-0000-0000-000000000000" ma:open="false" ma:isKeyword="false">
      <xsd:complexType>
        <xsd:sequence>
          <xsd:element ref="pc:Terms" minOccurs="0" maxOccurs="1"/>
        </xsd:sequence>
      </xsd:complexType>
    </xsd:element>
    <xsd:element name="aa680e92a1d245a0a6b58205b432afd7" ma:index="17" nillable="true" ma:taxonomy="true" ma:internalName="aa680e92a1d245a0a6b58205b432afd7" ma:taxonomyFieldName="Supporter_x0020_Name" ma:displayName="Supporter Name" ma:readOnly="false" ma:default="" ma:fieldId="{aa680e92-a1d2-45a0-a6b5-8205b432afd7}" ma:sspId="8c65fd77-5e27-4e0a-8152-efffb3417915" ma:termSetId="68c66213-f1f9-4c2c-8400-4fa8701a1d11" ma:anchorId="00000000-0000-0000-0000-000000000000" ma:open="false" ma:isKeyword="false">
      <xsd:complexType>
        <xsd:sequence>
          <xsd:element ref="pc:Terms" minOccurs="0" maxOccurs="1"/>
        </xsd:sequence>
      </xsd:complexType>
    </xsd:element>
    <xsd:element name="j7bff3f86c6e47f9ae99a2d10c8c7749" ma:index="19" nillable="true" ma:taxonomy="true" ma:internalName="j7bff3f86c6e47f9ae99a2d10c8c7749" ma:taxonomyFieldName="Initiative_x0020_Lead" ma:displayName="Initiative Lead" ma:readOnly="false" ma:default="" ma:fieldId="{37bff3f8-6c6e-47f9-ae99-a2d10c8c7749}" ma:sspId="8c65fd77-5e27-4e0a-8152-efffb3417915" ma:termSetId="19b47b81-2f3d-468b-8a4c-261f3af1d5e1" ma:anchorId="00000000-0000-0000-0000-000000000000" ma:open="false" ma:isKeyword="false">
      <xsd:complexType>
        <xsd:sequence>
          <xsd:element ref="pc:Terms" minOccurs="0" maxOccurs="1"/>
        </xsd:sequence>
      </xsd:complexType>
    </xsd:element>
    <xsd:element name="fd29a5ad75ea4010bd5087d53840a2e5" ma:index="21" nillable="true" ma:taxonomy="true" ma:internalName="fd29a5ad75ea4010bd5087d53840a2e5" ma:taxonomyFieldName="Medical_x0020_Strategist" ma:displayName="Medical Strategist" ma:default="" ma:fieldId="{fd29a5ad-75ea-4010-bd50-87d53840a2e5}" ma:sspId="8c65fd77-5e27-4e0a-8152-efffb3417915" ma:termSetId="a3437979-2b2f-4e62-b8da-224d4fbbd686" ma:anchorId="00000000-0000-0000-0000-000000000000" ma:open="false" ma:isKeyword="false">
      <xsd:complexType>
        <xsd:sequence>
          <xsd:element ref="pc:Terms" minOccurs="0" maxOccurs="1"/>
        </xsd:sequence>
      </xsd:complexType>
    </xsd:element>
    <xsd:element name="m2ce0a529c0c4170ae055dea480a0d9d" ma:index="23" nillable="true" ma:taxonomy="true" ma:internalName="m2ce0a529c0c4170ae055dea480a0d9d" ma:taxonomyFieldName="Product_x0020_Type" ma:displayName="Product Type" ma:readOnly="false" ma:default="" ma:fieldId="{62ce0a52-9c0c-4170-ae05-5dea480a0d9d}" ma:sspId="8c65fd77-5e27-4e0a-8152-efffb3417915" ma:termSetId="401074b2-685b-48cd-a7c4-a9af609bf681" ma:anchorId="00000000-0000-0000-0000-000000000000" ma:open="false" ma:isKeyword="false">
      <xsd:complexType>
        <xsd:sequence>
          <xsd:element ref="pc:Terms" minOccurs="0" maxOccurs="1"/>
        </xsd:sequence>
      </xsd:complexType>
    </xsd:element>
    <xsd:element name="o4e0cc1c61e94069b6a8551b22c742a1" ma:index="25" nillable="true" ma:taxonomy="true" ma:internalName="o4e0cc1c61e94069b6a8551b22c742a1" ma:taxonomyFieldName="Project_x0020_Item" ma:displayName="Project Item" ma:readOnly="false" ma:default="" ma:fieldId="{84e0cc1c-61e9-4069-b6a8-551b22c742a1}" ma:sspId="8c65fd77-5e27-4e0a-8152-efffb3417915" ma:termSetId="96d9c3b1-e9aa-482f-83eb-dc28aba6625e" ma:anchorId="00000000-0000-0000-0000-000000000000" ma:open="false" ma:isKeyword="false">
      <xsd:complexType>
        <xsd:sequence>
          <xsd:element ref="pc:Terms" minOccurs="0" maxOccurs="1"/>
        </xsd:sequence>
      </xsd:complexType>
    </xsd:element>
    <xsd:element name="h17b8e17546742428aecc4bb79eff81d" ma:index="27" nillable="true" ma:taxonomy="true" ma:internalName="h17b8e17546742428aecc4bb79eff81d" ma:taxonomyFieldName="Therapeutic_x0020_Area" ma:displayName="Therapeutic Area" ma:readOnly="false" ma:default="" ma:fieldId="{117b8e17-5467-4242-8aec-c4bb79eff81d}" ma:sspId="8c65fd77-5e27-4e0a-8152-efffb3417915" ma:termSetId="0c7923f5-cfc4-4fef-acbc-3c8959049cb5" ma:anchorId="00000000-0000-0000-0000-000000000000" ma:open="false" ma:isKeyword="false">
      <xsd:complexType>
        <xsd:sequence>
          <xsd:element ref="pc:Terms" minOccurs="0" maxOccurs="1"/>
        </xsd:sequence>
      </xsd:complexType>
    </xsd:element>
    <xsd:element name="jb4291d51d504da0b34e0839496c2755" ma:index="29" nillable="true" ma:taxonomy="true" ma:internalName="jb4291d51d504da0b34e0839496c2755" ma:taxonomyFieldName="USH_x0020_Subsidiary" ma:displayName="USH Subsidiary" ma:readOnly="false" ma:default="" ma:fieldId="{3b4291d5-1d50-4da0-b34e-0839496c2755}" ma:sspId="8c65fd77-5e27-4e0a-8152-efffb3417915" ma:termSetId="0a660219-f341-4f98-b205-afdb1498cc10" ma:anchorId="00000000-0000-0000-0000-000000000000" ma:open="false" ma:isKeyword="false">
      <xsd:complexType>
        <xsd:sequence>
          <xsd:element ref="pc:Terms" minOccurs="0" maxOccurs="1"/>
        </xsd:sequence>
      </xsd:complexType>
    </xsd:element>
    <xsd:element name="Opportunity_x0020_Number" ma:index="30" nillable="true" ma:displayName="Opportunity Number" ma:default="" ma:internalName="Opportunity_x0020_Number" ma:readOnly="false" ma:percentage="FALSE">
      <xsd:simpleType>
        <xsd:restriction base="dms:Number"/>
      </xsd:simpleType>
    </xsd:element>
    <xsd:element name="o61eb13c65c94533811de2ca5672ae2d" ma:index="34" nillable="true" ma:taxonomy="true" ma:internalName="o61eb13c65c94533811de2ca5672ae2d" ma:taxonomyFieldName="Project_x0020_Lead1" ma:displayName="Project Lead" ma:readOnly="false" ma:default="" ma:fieldId="{861eb13c-65c9-4533-811d-e2ca5672ae2d}" ma:sspId="8c65fd77-5e27-4e0a-8152-efffb3417915" ma:termSetId="ad729d48-8de6-41af-9ed2-fa142d308aed"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fe5661d-035d-439d-a6ba-f97d4b402455" elementFormDefault="qualified">
    <xsd:import namespace="http://schemas.microsoft.com/office/2006/documentManagement/types"/>
    <xsd:import namespace="http://schemas.microsoft.com/office/infopath/2007/PartnerControls"/>
    <xsd:element name="MediaServiceMetadata" ma:index="31" nillable="true" ma:displayName="MediaServiceMetadata" ma:hidden="true" ma:internalName="MediaServiceMetadata" ma:readOnly="true">
      <xsd:simpleType>
        <xsd:restriction base="dms:Note"/>
      </xsd:simpleType>
    </xsd:element>
    <xsd:element name="MediaServiceFastMetadata" ma:index="32" nillable="true" ma:displayName="MediaServiceFastMetadata" ma:hidden="true" ma:internalName="MediaServiceFastMetadata" ma:readOnly="true">
      <xsd:simpleType>
        <xsd:restriction base="dms:Note"/>
      </xsd:simpleType>
    </xsd:element>
    <xsd:element name="MediaServiceSearchProperties" ma:index="33" nillable="true" ma:displayName="MediaServiceSearchProperties" ma:hidden="true" ma:internalName="MediaServiceSearchProperties" ma:readOnly="true">
      <xsd:simpleType>
        <xsd:restriction base="dms:Note"/>
      </xsd:simpleType>
    </xsd:element>
    <xsd:element name="MediaServiceDateTaken" ma:index="36" nillable="true" ma:displayName="MediaServiceDateTaken" ma:hidden="true" ma:indexed="true" ma:internalName="MediaServiceDateTaken" ma:readOnly="true">
      <xsd:simpleType>
        <xsd:restriction base="dms:Text"/>
      </xsd:simpleType>
    </xsd:element>
    <xsd:element name="lcf76f155ced4ddcb4097134ff3c332f" ma:index="38" nillable="true" ma:taxonomy="true" ma:internalName="lcf76f155ced4ddcb4097134ff3c332f" ma:taxonomyFieldName="MediaServiceImageTags" ma:displayName="Image Tags" ma:readOnly="false" ma:fieldId="{5cf76f15-5ced-4ddc-b409-7134ff3c332f}" ma:taxonomyMulti="true" ma:sspId="8c65fd77-5e27-4e0a-8152-efffb3417915" ma:termSetId="09814cd3-568e-fe90-9814-8d621ff8fb84" ma:anchorId="fba54fb3-c3e1-fe81-a776-ca4b69148c4d" ma:open="true" ma:isKeyword="false">
      <xsd:complexType>
        <xsd:sequence>
          <xsd:element ref="pc:Terms" minOccurs="0" maxOccurs="1"/>
        </xsd:sequence>
      </xsd:complexType>
    </xsd:element>
    <xsd:element name="MediaServiceGenerationTime" ma:index="39" nillable="true" ma:displayName="MediaServiceGenerationTime" ma:hidden="true" ma:internalName="MediaServiceGenerationTime" ma:readOnly="true">
      <xsd:simpleType>
        <xsd:restriction base="dms:Text"/>
      </xsd:simpleType>
    </xsd:element>
    <xsd:element name="MediaServiceEventHashCode" ma:index="40" nillable="true" ma:displayName="MediaServiceEventHashCode" ma:hidden="true" ma:internalName="MediaServiceEventHashCode" ma:readOnly="true">
      <xsd:simpleType>
        <xsd:restriction base="dms:Text"/>
      </xsd:simpleType>
    </xsd:element>
    <xsd:element name="MediaServiceOCR" ma:index="41" nillable="true" ma:displayName="Extracted Text" ma:internalName="MediaServiceOCR" ma:readOnly="true">
      <xsd:simpleType>
        <xsd:restriction base="dms:Note">
          <xsd:maxLength value="255"/>
        </xsd:restriction>
      </xsd:simpleType>
    </xsd:element>
    <xsd:element name="MediaLengthInSeconds" ma:index="42" nillable="true" ma:displayName="MediaLengthInSeconds" ma:hidden="true" ma:internalName="MediaLengthInSeconds" ma:readOnly="true">
      <xsd:simpleType>
        <xsd:restriction base="dms:Unknown"/>
      </xsd:simpleType>
    </xsd:element>
    <xsd:element name="MediaServiceLocation" ma:index="43"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2265B5-47A4-4874-8637-89095038A245}">
  <ds:schemaRefs>
    <ds:schemaRef ds:uri="http://schemas.microsoft.com/sharepoint/v3/contenttype/forms"/>
  </ds:schemaRefs>
</ds:datastoreItem>
</file>

<file path=customXml/itemProps2.xml><?xml version="1.0" encoding="utf-8"?>
<ds:datastoreItem xmlns:ds="http://schemas.openxmlformats.org/officeDocument/2006/customXml" ds:itemID="{486C1820-F4AB-4488-8764-AEE33E126CB6}">
  <ds:schemaRefs>
    <ds:schemaRef ds:uri="6d36001d-906c-42d8-9280-446ac03b1c48"/>
    <ds:schemaRef ds:uri="http://purl.org/dc/elements/1.1/"/>
    <ds:schemaRef ds:uri="http://purl.org/dc/terms/"/>
    <ds:schemaRef ds:uri="http://schemas.microsoft.com/office/2006/documentManagement/types"/>
    <ds:schemaRef ds:uri="http://www.w3.org/XML/1998/namespace"/>
    <ds:schemaRef ds:uri="http://purl.org/dc/dcmitype/"/>
    <ds:schemaRef ds:uri="http://schemas.microsoft.com/office/infopath/2007/PartnerControls"/>
    <ds:schemaRef ds:uri="http://schemas.openxmlformats.org/package/2006/metadata/core-properties"/>
    <ds:schemaRef ds:uri="7fe5661d-035d-439d-a6ba-f97d4b402455"/>
    <ds:schemaRef ds:uri="http://schemas.microsoft.com/office/2006/metadata/properties"/>
  </ds:schemaRefs>
</ds:datastoreItem>
</file>

<file path=customXml/itemProps3.xml><?xml version="1.0" encoding="utf-8"?>
<ds:datastoreItem xmlns:ds="http://schemas.openxmlformats.org/officeDocument/2006/customXml" ds:itemID="{347144EC-A3C6-4D8F-B7CC-658B4AFE49B0}">
  <ds:schemaRefs>
    <ds:schemaRef ds:uri="6d36001d-906c-42d8-9280-446ac03b1c48"/>
    <ds:schemaRef ds:uri="7fe5661d-035d-439d-a6ba-f97d4b40245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361</TotalTime>
  <Words>9784</Words>
  <Application>Microsoft Office PowerPoint</Application>
  <PresentationFormat>Widescreen</PresentationFormat>
  <Paragraphs>829</Paragraphs>
  <Slides>68</Slides>
  <Notes>61</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68</vt:i4>
      </vt:variant>
    </vt:vector>
  </HeadingPairs>
  <TitlesOfParts>
    <vt:vector size="83" baseType="lpstr">
      <vt:lpstr>ＭＳ Ｐゴシック</vt:lpstr>
      <vt:lpstr>Aptos</vt:lpstr>
      <vt:lpstr>Aptos Display</vt:lpstr>
      <vt:lpstr>Arial</vt:lpstr>
      <vt:lpstr>Calibri</vt:lpstr>
      <vt:lpstr>Helvetica</vt:lpstr>
      <vt:lpstr>Proxima Nova Rg</vt:lpstr>
      <vt:lpstr>System Font Regular</vt:lpstr>
      <vt:lpstr>Times New Roman</vt:lpstr>
      <vt:lpstr>Wingdings</vt:lpstr>
      <vt:lpstr>AXIS_ActivityPresentation2024</vt:lpstr>
      <vt:lpstr>AXIS Theme</vt:lpstr>
      <vt:lpstr>1_AXIS_ActivityPresentation2024</vt:lpstr>
      <vt:lpstr>AXIS_25</vt:lpstr>
      <vt:lpstr>CaseStudies</vt:lpstr>
      <vt:lpstr>Reframing First-Line and Subsequent Care in Advanced Urothelial Carcinoma: Clinical Implications of the Updated NCCN Guidelines</vt:lpstr>
      <vt:lpstr>DISCLAIMER</vt:lpstr>
      <vt:lpstr>PowerPoint Presentation</vt:lpstr>
      <vt:lpstr>Learning Objectives</vt:lpstr>
      <vt:lpstr>The Evolution of NCCN Guidelines: Updates and Clinical Relevance in Urothelial Cancer </vt:lpstr>
      <vt:lpstr>Cisplatin Eligibility Has Defined Frontline Therapy for Advanced Urothelial Cancer for Decades</vt:lpstr>
      <vt:lpstr>In 2024, for the First Time, EVP Became the Preferred Frontline Therapy, Regardless of Cisplatin Eligibility</vt:lpstr>
      <vt:lpstr>The Current NCCN Guidelines Have Removed Cisplatin Eligibility as Criteria for Frontline Therapy</vt:lpstr>
      <vt:lpstr>First-Line Treatment Selection: Decision Making in a Unified Landscape</vt:lpstr>
      <vt:lpstr>Phase 3 JAVELIN Bladder 100 Trial: Maintenance Avelumab in Patients With No Progression After First-Line Chemotherapy</vt:lpstr>
      <vt:lpstr>Phase 3 CheckMate 901 Trial: First-Line Cisplatin/Gemcitabine + Nivolumab Followed by Maintenance Nivolumab in Advanced UC</vt:lpstr>
      <vt:lpstr>Enfortumab Vedotin (EV): The First ADC Approved in UC</vt:lpstr>
      <vt:lpstr>Phase 1/2 EV-103 Trial Cohort A: Frontline EVP in Cisplatin-Ineligible Patients With aUC</vt:lpstr>
      <vt:lpstr>Phase 1/2 EV-103 Trial Cohort A: Story of the Survivals</vt:lpstr>
      <vt:lpstr>EV-103 Cohort A: Most Patients Responded Regardless of PD-L1 Status and Responses Were Brisk and Durable</vt:lpstr>
      <vt:lpstr>Testing and/or Expression of Nectin-4 Not Required for EVP Activity</vt:lpstr>
      <vt:lpstr>Phase 3 EV-302 Trial: Frontline Enfortumab Vedotin Plus Pembrolizumab (EVP) in aUC</vt:lpstr>
      <vt:lpstr>EV-302: Overall Survival</vt:lpstr>
      <vt:lpstr>EV-302: Overall Survival by Cisplatin Eligibility</vt:lpstr>
      <vt:lpstr>EV-302: EVP Improved ORR vs Chemotherapy Across Subgroups With Poor Prognosis </vt:lpstr>
      <vt:lpstr>EV-302: OS at 3.5-Year Median Follow-Up</vt:lpstr>
      <vt:lpstr>EV-302: ORR at 3.5-Year Median Follow-Up</vt:lpstr>
      <vt:lpstr>Considerations for Using EVP as Frontline Therapy</vt:lpstr>
      <vt:lpstr>Sequencing Therapies Upon Disease Progression: Guideline-Driven Care</vt:lpstr>
      <vt:lpstr>NCCN Guidelines: Second-Line Therapies Following Frontline EVP or Chemoimmunotherapy </vt:lpstr>
      <vt:lpstr>Sequencing Considerations When First-Line EVP Is Used</vt:lpstr>
      <vt:lpstr>Biomarker-Directed Therapies</vt:lpstr>
      <vt:lpstr>DESTINY-PanTumor02: Study Design</vt:lpstr>
      <vt:lpstr>DESTINY-PanTumor02: Efficacy in Bladder Cancer</vt:lpstr>
      <vt:lpstr>Phase 3 THOR Trial: Study Design</vt:lpstr>
      <vt:lpstr>THOR (Cohort 1): Overall Survival</vt:lpstr>
      <vt:lpstr>EV-302: Subsequent Therapy</vt:lpstr>
      <vt:lpstr>Real-World Treatment Patterns and Outcomes After First-Line EVP in aUC</vt:lpstr>
      <vt:lpstr>Retrospective Analysis of Treatment Patterns and Outcomes With Platinum Chemotherapy After First-Line EVP in aUC</vt:lpstr>
      <vt:lpstr>National Survey of GU Oncologists: Questions Remain Regarding Second-Line Therapies After Prior EVP</vt:lpstr>
      <vt:lpstr>Sequencing Considerations When EVP Is NOT Used in the First Line</vt:lpstr>
      <vt:lpstr>Phase 3 EV-301 Trial: Study Design</vt:lpstr>
      <vt:lpstr>EV-301: Overall Survival </vt:lpstr>
      <vt:lpstr>Phase 2 TROPHY-U-01 Trial: Sacituzumab Govitecan in aUC After First-Line Chemoimmunotherapy</vt:lpstr>
      <vt:lpstr>Optimizing Patient Outcomes Through Early AE Recognition and Management</vt:lpstr>
      <vt:lpstr>Enfortumab Vedotin and Pembrolizumab: AEs </vt:lpstr>
      <vt:lpstr>Rash Is a Common AE Associated  With EVP</vt:lpstr>
      <vt:lpstr>Enfortumab and Pembrolizumab:  Managing Hyperglycemia and Neuropathy </vt:lpstr>
      <vt:lpstr>Practical Considerations With EVP</vt:lpstr>
      <vt:lpstr>Erdafitinib: Toxicity Profile</vt:lpstr>
      <vt:lpstr>Erdafitinib: Managing Hyperphosphatemia and CSR</vt:lpstr>
      <vt:lpstr>Trastuzumab Deruxtecan: AE Management</vt:lpstr>
      <vt:lpstr>Trastuzumab Deruxtecan:  ILD/Pneumonitis Management</vt:lpstr>
      <vt:lpstr>Sacituzumab Govitecan: AE Management</vt:lpstr>
      <vt:lpstr>Best Practices for Multidisciplinary Care</vt:lpstr>
      <vt:lpstr>Multidisciplinary Team Is Critical for Oncology Care</vt:lpstr>
      <vt:lpstr>Navigating Transitions From Local Therapy to Systemic Therapy and Back to Local Therapy</vt:lpstr>
      <vt:lpstr>Team Coordination </vt:lpstr>
      <vt:lpstr>Shared Decision-Making in the New Era of aUC Care</vt:lpstr>
      <vt:lpstr>Patient Engagement Is Integral to Treatment Planning</vt:lpstr>
      <vt:lpstr>Shared Decision-Making (SDM) in Cancer Care</vt:lpstr>
      <vt:lpstr>The Role of SDM in Planning Treatment Regimens</vt:lpstr>
      <vt:lpstr>Practical Application:  Case-Based Learning Lab  </vt:lpstr>
      <vt:lpstr>Borderline Cisplatin-Eligible Patient With aUC</vt:lpstr>
      <vt:lpstr>Case Study Polling Question #1 </vt:lpstr>
      <vt:lpstr>Borderline Cisplatin-Eligible Patient With aUC</vt:lpstr>
      <vt:lpstr>Case Study Polling Question #2</vt:lpstr>
      <vt:lpstr>Borderline Cisplatin-Eligible Patient With aUC</vt:lpstr>
      <vt:lpstr>Case Study Polling Question #3</vt:lpstr>
      <vt:lpstr>There Are MANY Second-Line Options  </vt:lpstr>
      <vt:lpstr>Key Takeaways</vt:lpstr>
      <vt:lpstr>Key Takeaways</vt:lpstr>
      <vt:lpstr>Glossary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Bing-E Xu</dc:creator>
  <cp:lastModifiedBy>Emily Brofft</cp:lastModifiedBy>
  <cp:revision>3</cp:revision>
  <dcterms:created xsi:type="dcterms:W3CDTF">2025-11-18T17:25:39Z</dcterms:created>
  <dcterms:modified xsi:type="dcterms:W3CDTF">2026-06-18T20:19:08Z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0x0101006DBFF5399A36924B821C76D851CEDD6D</vt:lpwstr>
  </property>
  <property fmtid="{D5CDD505-2E9C-101B-9397-08002B2CF9AE}" pid="3" name="Project_x0020_Lead">
    <vt:lpwstr>141;#Dawn Amos|452fc166-f322-4bf1-9808-9b7eeef6e48a</vt:lpwstr>
  </property>
  <property fmtid="{D5CDD505-2E9C-101B-9397-08002B2CF9AE}" pid="4" name="Supporter_x0020_Name">
    <vt:lpwstr>150;#Pfizer|2aff74d7-c95b-40b6-8074-7bc60d428a63</vt:lpwstr>
  </property>
  <property fmtid="{D5CDD505-2E9C-101B-9397-08002B2CF9AE}" pid="5" name="MediaServiceImageTags">
    <vt:lpwstr/>
  </property>
  <property fmtid="{D5CDD505-2E9C-101B-9397-08002B2CF9AE}" pid="6" name="Initiative_x0020_Lead">
    <vt:lpwstr>1058;#Cristen Querey|50f69a4a-c57d-414e-bd3c-808001ca74e1</vt:lpwstr>
  </property>
  <property fmtid="{D5CDD505-2E9C-101B-9397-08002B2CF9AE}" pid="7" name="Therapeutic_x0020_Area">
    <vt:lpwstr>12;#Oncology|c9cbe9ed-da43-4f1e-9f2c-ce5e7aa73910</vt:lpwstr>
  </property>
  <property fmtid="{D5CDD505-2E9C-101B-9397-08002B2CF9AE}" pid="8" name="abf3b563650f4febb83e81f8ea9563460">
    <vt:lpwstr/>
  </property>
  <property fmtid="{D5CDD505-2E9C-101B-9397-08002B2CF9AE}" pid="9" name="Product_x0020_Type">
    <vt:lpwstr>162;#Live Event Production|ee28a792-298f-462d-884a-4447fabc6806</vt:lpwstr>
  </property>
  <property fmtid="{D5CDD505-2E9C-101B-9397-08002B2CF9AE}" pid="10" name="fd29a5ad75ea4010bd5087d53840a2e5">
    <vt:lpwstr/>
  </property>
  <property fmtid="{D5CDD505-2E9C-101B-9397-08002B2CF9AE}" pid="11" name="k7f9d3a4703b40dd85626795c271c8750">
    <vt:lpwstr/>
  </property>
  <property fmtid="{D5CDD505-2E9C-101B-9397-08002B2CF9AE}" pid="12" name="aec9593b9aef438a83de6b1b341614990">
    <vt:lpwstr/>
  </property>
  <property fmtid="{D5CDD505-2E9C-101B-9397-08002B2CF9AE}" pid="13" name="USH_x0020_Subsidiary">
    <vt:lpwstr/>
  </property>
  <property fmtid="{D5CDD505-2E9C-101B-9397-08002B2CF9AE}" pid="14" name="o4e0cc1c61e94069b6a8551b22c742a10">
    <vt:lpwstr/>
  </property>
  <property fmtid="{D5CDD505-2E9C-101B-9397-08002B2CF9AE}" pid="15" name="aa680e92a1d245a0a6b58205b432afd70">
    <vt:lpwstr/>
  </property>
  <property fmtid="{D5CDD505-2E9C-101B-9397-08002B2CF9AE}" pid="16" name="Medical_x0020_Strategist">
    <vt:lpwstr>923;#Brad Bongiovanni|b85249d5-7250-440c-95bf-24d8f82ef259</vt:lpwstr>
  </property>
  <property fmtid="{D5CDD505-2E9C-101B-9397-08002B2CF9AE}" pid="17" name="Producer">
    <vt:lpwstr/>
  </property>
  <property fmtid="{D5CDD505-2E9C-101B-9397-08002B2CF9AE}" pid="18" name="Project_x0020_Item">
    <vt:lpwstr/>
  </property>
  <property fmtid="{D5CDD505-2E9C-101B-9397-08002B2CF9AE}" pid="19" name="m2ce0a529c0c4170ae055dea480a0d9d0">
    <vt:lpwstr/>
  </property>
  <property fmtid="{D5CDD505-2E9C-101B-9397-08002B2CF9AE}" pid="20" name="h17b8e17546742428aecc4bb79eff81d0">
    <vt:lpwstr/>
  </property>
  <property fmtid="{D5CDD505-2E9C-101B-9397-08002B2CF9AE}" pid="21" name="Scientific_x0020_Affairs">
    <vt:lpwstr>112;#Bing-E Xu|2f6b63d9-6e7e-4605-afdb-8ddd735993f6</vt:lpwstr>
  </property>
  <property fmtid="{D5CDD505-2E9C-101B-9397-08002B2CF9AE}" pid="22" name="j7bff3f86c6e47f9ae99a2d10c8c77490">
    <vt:lpwstr/>
  </property>
  <property fmtid="{D5CDD505-2E9C-101B-9397-08002B2CF9AE}" pid="23" name="jb4291d51d504da0b34e0839496c27550">
    <vt:lpwstr/>
  </property>
  <property fmtid="{D5CDD505-2E9C-101B-9397-08002B2CF9AE}" pid="24" name="USH Subsidiary">
    <vt:lpwstr/>
  </property>
  <property fmtid="{D5CDD505-2E9C-101B-9397-08002B2CF9AE}" pid="25" name="Project Item">
    <vt:lpwstr/>
  </property>
  <property fmtid="{D5CDD505-2E9C-101B-9397-08002B2CF9AE}" pid="26" name="Project Lead">
    <vt:lpwstr>141;#Dawn Amos|452fc166-f322-4bf1-9808-9b7eeef6e48a</vt:lpwstr>
  </property>
  <property fmtid="{D5CDD505-2E9C-101B-9397-08002B2CF9AE}" pid="27" name="USH_x0020_Subsidiary1">
    <vt:lpwstr>9;#AXIS Medical Education|2f865bcf-9aa9-415f-a521-6d8293deb271</vt:lpwstr>
  </property>
  <property fmtid="{D5CDD505-2E9C-101B-9397-08002B2CF9AE}" pid="28" name="Project Lead1">
    <vt:lpwstr/>
  </property>
  <property fmtid="{D5CDD505-2E9C-101B-9397-08002B2CF9AE}" pid="29" name="Project_x0020_Lead1">
    <vt:lpwstr/>
  </property>
  <property fmtid="{D5CDD505-2E9C-101B-9397-08002B2CF9AE}" pid="30" name="_docset_NoMedatataSyncRequired">
    <vt:lpwstr>False</vt:lpwstr>
  </property>
  <property fmtid="{D5CDD505-2E9C-101B-9397-08002B2CF9AE}" pid="31" name="USH Subsidiary1">
    <vt:lpwstr>9</vt:lpwstr>
  </property>
  <property fmtid="{D5CDD505-2E9C-101B-9397-08002B2CF9AE}" pid="32" name="Product Type">
    <vt:lpwstr>162</vt:lpwstr>
  </property>
  <property fmtid="{D5CDD505-2E9C-101B-9397-08002B2CF9AE}" pid="33" name="Medical Strategist">
    <vt:lpwstr>923</vt:lpwstr>
  </property>
  <property fmtid="{D5CDD505-2E9C-101B-9397-08002B2CF9AE}" pid="34" name="Scientific Affairs">
    <vt:lpwstr>112</vt:lpwstr>
  </property>
  <property fmtid="{D5CDD505-2E9C-101B-9397-08002B2CF9AE}" pid="35" name="Initiative Lead">
    <vt:lpwstr>1058</vt:lpwstr>
  </property>
  <property fmtid="{D5CDD505-2E9C-101B-9397-08002B2CF9AE}" pid="36" name="Supporter Name">
    <vt:lpwstr>150</vt:lpwstr>
  </property>
  <property fmtid="{D5CDD505-2E9C-101B-9397-08002B2CF9AE}" pid="37" name="Therapeutic Area">
    <vt:lpwstr>12</vt:lpwstr>
  </property>
</Properties>
</file>